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Lst>
  <p:notesMasterIdLst>
    <p:notesMasterId r:id="rId61"/>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59BDD9-3723-44BE-A65F-DFB934EE3C85}" type="datetimeFigureOut">
              <a:rPr lang="en-US" smtClean="0"/>
              <a:t>5/15/2020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225A0C-8C5B-4170-A93F-FCE061C18D91}" type="slidenum">
              <a:rPr lang="en-US" smtClean="0"/>
              <a:t>‹#›</a:t>
            </a:fld>
            <a:endParaRPr lang="en-US"/>
          </a:p>
        </p:txBody>
      </p:sp>
    </p:spTree>
    <p:extLst>
      <p:ext uri="{BB962C8B-B14F-4D97-AF65-F5344CB8AC3E}">
        <p14:creationId xmlns:p14="http://schemas.microsoft.com/office/powerpoint/2010/main" val="3416457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0"/>
        <p:cNvGrpSpPr/>
        <p:nvPr/>
      </p:nvGrpSpPr>
      <p:grpSpPr>
        <a:xfrm>
          <a:off x="0" y="0"/>
          <a:ext cx="0" cy="0"/>
          <a:chOff x="0" y="0"/>
          <a:chExt cx="0" cy="0"/>
        </a:xfrm>
      </p:grpSpPr>
      <p:sp>
        <p:nvSpPr>
          <p:cNvPr id="1761" name="Google Shape;1761;g7532476b6e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2" name="Google Shape;1762;g7532476b6e_0_1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75915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6"/>
        <p:cNvGrpSpPr/>
        <p:nvPr/>
      </p:nvGrpSpPr>
      <p:grpSpPr>
        <a:xfrm>
          <a:off x="0" y="0"/>
          <a:ext cx="0" cy="0"/>
          <a:chOff x="0" y="0"/>
          <a:chExt cx="0" cy="0"/>
        </a:xfrm>
      </p:grpSpPr>
      <p:sp>
        <p:nvSpPr>
          <p:cNvPr id="1767" name="Google Shape;176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68" name="Google Shape;176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40284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6"/>
        <p:cNvGrpSpPr/>
        <p:nvPr/>
      </p:nvGrpSpPr>
      <p:grpSpPr>
        <a:xfrm>
          <a:off x="0" y="0"/>
          <a:ext cx="0" cy="0"/>
          <a:chOff x="0" y="0"/>
          <a:chExt cx="0" cy="0"/>
        </a:xfrm>
      </p:grpSpPr>
      <p:sp>
        <p:nvSpPr>
          <p:cNvPr id="1777" name="Google Shape;1777;g752ce61bf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8" name="Google Shape;1778;g752ce61bf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19952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3"/>
        <p:cNvGrpSpPr/>
        <p:nvPr/>
      </p:nvGrpSpPr>
      <p:grpSpPr>
        <a:xfrm>
          <a:off x="0" y="0"/>
          <a:ext cx="0" cy="0"/>
          <a:chOff x="0" y="0"/>
          <a:chExt cx="0" cy="0"/>
        </a:xfrm>
      </p:grpSpPr>
      <p:sp>
        <p:nvSpPr>
          <p:cNvPr id="1784" name="Google Shape;1784;g7532476b6e_0_50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5" name="Google Shape;1785;g7532476b6e_0_5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13114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1"/>
        <p:cNvGrpSpPr/>
        <p:nvPr/>
      </p:nvGrpSpPr>
      <p:grpSpPr>
        <a:xfrm>
          <a:off x="0" y="0"/>
          <a:ext cx="0" cy="0"/>
          <a:chOff x="0" y="0"/>
          <a:chExt cx="0" cy="0"/>
        </a:xfrm>
      </p:grpSpPr>
      <p:sp>
        <p:nvSpPr>
          <p:cNvPr id="1792" name="Google Shape;1792;g7532476b6e_0_9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3" name="Google Shape;1793;g7532476b6e_0_9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48851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6"/>
        <p:cNvGrpSpPr/>
        <p:nvPr/>
      </p:nvGrpSpPr>
      <p:grpSpPr>
        <a:xfrm>
          <a:off x="0" y="0"/>
          <a:ext cx="0" cy="0"/>
          <a:chOff x="0" y="0"/>
          <a:chExt cx="0" cy="0"/>
        </a:xfrm>
      </p:grpSpPr>
      <p:sp>
        <p:nvSpPr>
          <p:cNvPr id="1797" name="Google Shape;1797;g77a7c4d08d_0_2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98" name="Google Shape;1798;g77a7c4d08d_0_2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127479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2"/>
        <p:cNvGrpSpPr/>
        <p:nvPr/>
      </p:nvGrpSpPr>
      <p:grpSpPr>
        <a:xfrm>
          <a:off x="0" y="0"/>
          <a:ext cx="0" cy="0"/>
          <a:chOff x="0" y="0"/>
          <a:chExt cx="0" cy="0"/>
        </a:xfrm>
      </p:grpSpPr>
      <p:sp>
        <p:nvSpPr>
          <p:cNvPr id="1803" name="Google Shape;1803;g77a7c4d08d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4" name="Google Shape;1804;g77a7c4d08d_0_2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30867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0"/>
        <p:cNvGrpSpPr/>
        <p:nvPr/>
      </p:nvGrpSpPr>
      <p:grpSpPr>
        <a:xfrm>
          <a:off x="0" y="0"/>
          <a:ext cx="0" cy="0"/>
          <a:chOff x="0" y="0"/>
          <a:chExt cx="0" cy="0"/>
        </a:xfrm>
      </p:grpSpPr>
      <p:sp>
        <p:nvSpPr>
          <p:cNvPr id="1811" name="Google Shape;1811;g77a7c4d08d_0_2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2" name="Google Shape;1812;g77a7c4d08d_0_2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05258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6"/>
        <p:cNvGrpSpPr/>
        <p:nvPr/>
      </p:nvGrpSpPr>
      <p:grpSpPr>
        <a:xfrm>
          <a:off x="0" y="0"/>
          <a:ext cx="0" cy="0"/>
          <a:chOff x="0" y="0"/>
          <a:chExt cx="0" cy="0"/>
        </a:xfrm>
      </p:grpSpPr>
      <p:sp>
        <p:nvSpPr>
          <p:cNvPr id="1817" name="Google Shape;1817;g77d3a81db5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8" name="Google Shape;1818;g77d3a81db5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66604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4"/>
        <p:cNvGrpSpPr/>
        <p:nvPr/>
      </p:nvGrpSpPr>
      <p:grpSpPr>
        <a:xfrm>
          <a:off x="0" y="0"/>
          <a:ext cx="0" cy="0"/>
          <a:chOff x="0" y="0"/>
          <a:chExt cx="0" cy="0"/>
        </a:xfrm>
      </p:grpSpPr>
      <p:sp>
        <p:nvSpPr>
          <p:cNvPr id="1825" name="Google Shape;1825;g77a7c4d08d_0_2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6" name="Google Shape;1826;g77a7c4d08d_0_2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41206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1"/>
        <p:cNvGrpSpPr/>
        <p:nvPr/>
      </p:nvGrpSpPr>
      <p:grpSpPr>
        <a:xfrm>
          <a:off x="0" y="0"/>
          <a:ext cx="0" cy="0"/>
          <a:chOff x="0" y="0"/>
          <a:chExt cx="0" cy="0"/>
        </a:xfrm>
      </p:grpSpPr>
      <p:sp>
        <p:nvSpPr>
          <p:cNvPr id="1832" name="Google Shape;1832;g77d3a81db5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3" name="Google Shape;1833;g77d3a81db5_0_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56906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3"/>
        <p:cNvGrpSpPr/>
        <p:nvPr/>
      </p:nvGrpSpPr>
      <p:grpSpPr>
        <a:xfrm>
          <a:off x="0" y="0"/>
          <a:ext cx="0" cy="0"/>
          <a:chOff x="0" y="0"/>
          <a:chExt cx="0" cy="0"/>
        </a:xfrm>
      </p:grpSpPr>
      <p:sp>
        <p:nvSpPr>
          <p:cNvPr id="1894" name="Google Shape;1894;g7532476b6e_0_8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5" name="Google Shape;1895;g7532476b6e_0_8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79445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0"/>
        <p:cNvGrpSpPr/>
        <p:nvPr/>
      </p:nvGrpSpPr>
      <p:grpSpPr>
        <a:xfrm>
          <a:off x="0" y="0"/>
          <a:ext cx="0" cy="0"/>
          <a:chOff x="0" y="0"/>
          <a:chExt cx="0" cy="0"/>
        </a:xfrm>
      </p:grpSpPr>
      <p:sp>
        <p:nvSpPr>
          <p:cNvPr id="1901" name="Google Shape;1901;g7752eb3c10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02" name="Google Shape;1902;g7752eb3c10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40717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5"/>
        <p:cNvGrpSpPr/>
        <p:nvPr/>
      </p:nvGrpSpPr>
      <p:grpSpPr>
        <a:xfrm>
          <a:off x="0" y="0"/>
          <a:ext cx="0" cy="0"/>
          <a:chOff x="0" y="0"/>
          <a:chExt cx="0" cy="0"/>
        </a:xfrm>
      </p:grpSpPr>
      <p:sp>
        <p:nvSpPr>
          <p:cNvPr id="1906" name="Google Shape;1906;g7713af0e3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07" name="Google Shape;1907;g7713af0e36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67660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3"/>
        <p:cNvGrpSpPr/>
        <p:nvPr/>
      </p:nvGrpSpPr>
      <p:grpSpPr>
        <a:xfrm>
          <a:off x="0" y="0"/>
          <a:ext cx="0" cy="0"/>
          <a:chOff x="0" y="0"/>
          <a:chExt cx="0" cy="0"/>
        </a:xfrm>
      </p:grpSpPr>
      <p:sp>
        <p:nvSpPr>
          <p:cNvPr id="1914" name="Google Shape;1914;g7752eb3c10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5" name="Google Shape;1915;g7752eb3c10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8654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8"/>
        <p:cNvGrpSpPr/>
        <p:nvPr/>
      </p:nvGrpSpPr>
      <p:grpSpPr>
        <a:xfrm>
          <a:off x="0" y="0"/>
          <a:ext cx="0" cy="0"/>
          <a:chOff x="0" y="0"/>
          <a:chExt cx="0" cy="0"/>
        </a:xfrm>
      </p:grpSpPr>
      <p:sp>
        <p:nvSpPr>
          <p:cNvPr id="1919" name="Google Shape;1919;g7752eb3c10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0" name="Google Shape;1920;g7752eb3c10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8731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3"/>
        <p:cNvGrpSpPr/>
        <p:nvPr/>
      </p:nvGrpSpPr>
      <p:grpSpPr>
        <a:xfrm>
          <a:off x="0" y="0"/>
          <a:ext cx="0" cy="0"/>
          <a:chOff x="0" y="0"/>
          <a:chExt cx="0" cy="0"/>
        </a:xfrm>
      </p:grpSpPr>
      <p:sp>
        <p:nvSpPr>
          <p:cNvPr id="1924" name="Google Shape;1924;g75327752e2_0_8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5" name="Google Shape;1925;g75327752e2_0_8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533350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0"/>
        <p:cNvGrpSpPr/>
        <p:nvPr/>
      </p:nvGrpSpPr>
      <p:grpSpPr>
        <a:xfrm>
          <a:off x="0" y="0"/>
          <a:ext cx="0" cy="0"/>
          <a:chOff x="0" y="0"/>
          <a:chExt cx="0" cy="0"/>
        </a:xfrm>
      </p:grpSpPr>
      <p:sp>
        <p:nvSpPr>
          <p:cNvPr id="1931" name="Google Shape;1931;g75327752e2_0_8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2" name="Google Shape;1932;g75327752e2_0_8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102037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6"/>
        <p:cNvGrpSpPr/>
        <p:nvPr/>
      </p:nvGrpSpPr>
      <p:grpSpPr>
        <a:xfrm>
          <a:off x="0" y="0"/>
          <a:ext cx="0" cy="0"/>
          <a:chOff x="0" y="0"/>
          <a:chExt cx="0" cy="0"/>
        </a:xfrm>
      </p:grpSpPr>
      <p:sp>
        <p:nvSpPr>
          <p:cNvPr id="1937" name="Google Shape;1937;g75327752e2_0_7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8" name="Google Shape;1938;g75327752e2_0_7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59453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3"/>
        <p:cNvGrpSpPr/>
        <p:nvPr/>
      </p:nvGrpSpPr>
      <p:grpSpPr>
        <a:xfrm>
          <a:off x="0" y="0"/>
          <a:ext cx="0" cy="0"/>
          <a:chOff x="0" y="0"/>
          <a:chExt cx="0" cy="0"/>
        </a:xfrm>
      </p:grpSpPr>
      <p:sp>
        <p:nvSpPr>
          <p:cNvPr id="1944" name="Google Shape;1944;g7532476b6e_0_1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5" name="Google Shape;1945;g7532476b6e_0_11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26491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0"/>
        <p:cNvGrpSpPr/>
        <p:nvPr/>
      </p:nvGrpSpPr>
      <p:grpSpPr>
        <a:xfrm>
          <a:off x="0" y="0"/>
          <a:ext cx="0" cy="0"/>
          <a:chOff x="0" y="0"/>
          <a:chExt cx="0" cy="0"/>
        </a:xfrm>
      </p:grpSpPr>
      <p:sp>
        <p:nvSpPr>
          <p:cNvPr id="1951" name="Google Shape;1951;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2" name="Google Shape;195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63168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7"/>
        <p:cNvGrpSpPr/>
        <p:nvPr/>
      </p:nvGrpSpPr>
      <p:grpSpPr>
        <a:xfrm>
          <a:off x="0" y="0"/>
          <a:ext cx="0" cy="0"/>
          <a:chOff x="0" y="0"/>
          <a:chExt cx="0" cy="0"/>
        </a:xfrm>
      </p:grpSpPr>
      <p:sp>
        <p:nvSpPr>
          <p:cNvPr id="1958" name="Google Shape;1958;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9" name="Google Shape;1959;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5694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4"/>
        <p:cNvGrpSpPr/>
        <p:nvPr/>
      </p:nvGrpSpPr>
      <p:grpSpPr>
        <a:xfrm>
          <a:off x="0" y="0"/>
          <a:ext cx="0" cy="0"/>
          <a:chOff x="0" y="0"/>
          <a:chExt cx="0" cy="0"/>
        </a:xfrm>
      </p:grpSpPr>
      <p:sp>
        <p:nvSpPr>
          <p:cNvPr id="1965" name="Google Shape;196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66" name="Google Shape;1966;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The Very Hungry Caterpillar. This is the picture version of the story.</a:t>
            </a:r>
            <a:br>
              <a:rPr lang="en-GB"/>
            </a:br>
            <a:r>
              <a:rPr lang="en-GB"/>
              <a:t>Click on the yellow button to hear the audio of the written text. </a:t>
            </a:r>
            <a:br>
              <a:rPr lang="en-GB"/>
            </a:br>
            <a:r>
              <a:rPr lang="en-GB"/>
              <a:t>The idea is that the pupils will work towards retelling the story, with or without prompts, by the end of this unit.</a:t>
            </a:r>
            <a:endParaRPr/>
          </a:p>
        </p:txBody>
      </p:sp>
    </p:spTree>
    <p:extLst>
      <p:ext uri="{BB962C8B-B14F-4D97-AF65-F5344CB8AC3E}">
        <p14:creationId xmlns:p14="http://schemas.microsoft.com/office/powerpoint/2010/main" val="860034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7"/>
        <p:cNvGrpSpPr/>
        <p:nvPr/>
      </p:nvGrpSpPr>
      <p:grpSpPr>
        <a:xfrm>
          <a:off x="0" y="0"/>
          <a:ext cx="0" cy="0"/>
          <a:chOff x="0" y="0"/>
          <a:chExt cx="0" cy="0"/>
        </a:xfrm>
      </p:grpSpPr>
      <p:sp>
        <p:nvSpPr>
          <p:cNvPr id="1978" name="Google Shape;197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79" name="Google Shape;1979;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On Monday it eats an apple but it is still hungry.</a:t>
            </a:r>
            <a:endParaRPr/>
          </a:p>
        </p:txBody>
      </p:sp>
    </p:spTree>
    <p:extLst>
      <p:ext uri="{BB962C8B-B14F-4D97-AF65-F5344CB8AC3E}">
        <p14:creationId xmlns:p14="http://schemas.microsoft.com/office/powerpoint/2010/main" val="11142319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4"/>
        <p:cNvGrpSpPr/>
        <p:nvPr/>
      </p:nvGrpSpPr>
      <p:grpSpPr>
        <a:xfrm>
          <a:off x="0" y="0"/>
          <a:ext cx="0" cy="0"/>
          <a:chOff x="0" y="0"/>
          <a:chExt cx="0" cy="0"/>
        </a:xfrm>
      </p:grpSpPr>
      <p:sp>
        <p:nvSpPr>
          <p:cNvPr id="1985" name="Google Shape;198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86" name="Google Shape;1986;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On Tuesday it eats two pears but it is still hungry.</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46463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1"/>
        <p:cNvGrpSpPr/>
        <p:nvPr/>
      </p:nvGrpSpPr>
      <p:grpSpPr>
        <a:xfrm>
          <a:off x="0" y="0"/>
          <a:ext cx="0" cy="0"/>
          <a:chOff x="0" y="0"/>
          <a:chExt cx="0" cy="0"/>
        </a:xfrm>
      </p:grpSpPr>
      <p:sp>
        <p:nvSpPr>
          <p:cNvPr id="1992" name="Google Shape;199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93" name="Google Shape;1993;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On Wednesday it eats 3 plums but it is still hungry.</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48791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8"/>
        <p:cNvGrpSpPr/>
        <p:nvPr/>
      </p:nvGrpSpPr>
      <p:grpSpPr>
        <a:xfrm>
          <a:off x="0" y="0"/>
          <a:ext cx="0" cy="0"/>
          <a:chOff x="0" y="0"/>
          <a:chExt cx="0" cy="0"/>
        </a:xfrm>
      </p:grpSpPr>
      <p:sp>
        <p:nvSpPr>
          <p:cNvPr id="1999" name="Google Shape;199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00" name="Google Shape;200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On Thursday it eats 4 strawberries but it is still hungry.</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531502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5"/>
        <p:cNvGrpSpPr/>
        <p:nvPr/>
      </p:nvGrpSpPr>
      <p:grpSpPr>
        <a:xfrm>
          <a:off x="0" y="0"/>
          <a:ext cx="0" cy="0"/>
          <a:chOff x="0" y="0"/>
          <a:chExt cx="0" cy="0"/>
        </a:xfrm>
      </p:grpSpPr>
      <p:sp>
        <p:nvSpPr>
          <p:cNvPr id="2006" name="Google Shape;2006;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07" name="Google Shape;2007;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On Friday it eats 5 oranges but it is still hungry.</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925085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2"/>
        <p:cNvGrpSpPr/>
        <p:nvPr/>
      </p:nvGrpSpPr>
      <p:grpSpPr>
        <a:xfrm>
          <a:off x="0" y="0"/>
          <a:ext cx="0" cy="0"/>
          <a:chOff x="0" y="0"/>
          <a:chExt cx="0" cy="0"/>
        </a:xfrm>
      </p:grpSpPr>
      <p:sp>
        <p:nvSpPr>
          <p:cNvPr id="2013" name="Google Shape;201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14" name="Google Shape;2014;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On Saturday it eats a cake, an ice-cream, a gurkin, a slide of cheese, a slice of salami...</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449668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1"/>
        <p:cNvGrpSpPr/>
        <p:nvPr/>
      </p:nvGrpSpPr>
      <p:grpSpPr>
        <a:xfrm>
          <a:off x="0" y="0"/>
          <a:ext cx="0" cy="0"/>
          <a:chOff x="0" y="0"/>
          <a:chExt cx="0" cy="0"/>
        </a:xfrm>
      </p:grpSpPr>
      <p:sp>
        <p:nvSpPr>
          <p:cNvPr id="2022" name="Google Shape;202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23" name="Google Shape;202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It isn’t hungry any more and it is a big fat caterpillar.</a:t>
            </a:r>
            <a:endParaRPr/>
          </a:p>
        </p:txBody>
      </p:sp>
    </p:spTree>
    <p:extLst>
      <p:ext uri="{BB962C8B-B14F-4D97-AF65-F5344CB8AC3E}">
        <p14:creationId xmlns:p14="http://schemas.microsoft.com/office/powerpoint/2010/main" val="22448028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9"/>
        <p:cNvGrpSpPr/>
        <p:nvPr/>
      </p:nvGrpSpPr>
      <p:grpSpPr>
        <a:xfrm>
          <a:off x="0" y="0"/>
          <a:ext cx="0" cy="0"/>
          <a:chOff x="0" y="0"/>
          <a:chExt cx="0" cy="0"/>
        </a:xfrm>
      </p:grpSpPr>
      <p:sp>
        <p:nvSpPr>
          <p:cNvPr id="2030" name="Google Shape;203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31" name="Google Shape;2031;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It has transformed into a beautiful butterfly!</a:t>
            </a:r>
            <a:endParaRPr/>
          </a:p>
        </p:txBody>
      </p:sp>
    </p:spTree>
    <p:extLst>
      <p:ext uri="{BB962C8B-B14F-4D97-AF65-F5344CB8AC3E}">
        <p14:creationId xmlns:p14="http://schemas.microsoft.com/office/powerpoint/2010/main" val="15921695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1"/>
        <p:cNvGrpSpPr/>
        <p:nvPr/>
      </p:nvGrpSpPr>
      <p:grpSpPr>
        <a:xfrm>
          <a:off x="0" y="0"/>
          <a:ext cx="0" cy="0"/>
          <a:chOff x="0" y="0"/>
          <a:chExt cx="0" cy="0"/>
        </a:xfrm>
      </p:grpSpPr>
      <p:sp>
        <p:nvSpPr>
          <p:cNvPr id="2042" name="Google Shape;2042;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3" name="Google Shape;2043;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5556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1"/>
        <p:cNvGrpSpPr/>
        <p:nvPr/>
      </p:nvGrpSpPr>
      <p:grpSpPr>
        <a:xfrm>
          <a:off x="0" y="0"/>
          <a:ext cx="0" cy="0"/>
          <a:chOff x="0" y="0"/>
          <a:chExt cx="0" cy="0"/>
        </a:xfrm>
      </p:grpSpPr>
      <p:sp>
        <p:nvSpPr>
          <p:cNvPr id="2052" name="Google Shape;2052;g7532476b6e_0_2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3" name="Google Shape;2053;g7532476b6e_0_2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561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7"/>
        <p:cNvGrpSpPr/>
        <p:nvPr/>
      </p:nvGrpSpPr>
      <p:grpSpPr>
        <a:xfrm>
          <a:off x="0" y="0"/>
          <a:ext cx="0" cy="0"/>
          <a:chOff x="0" y="0"/>
          <a:chExt cx="0" cy="0"/>
        </a:xfrm>
      </p:grpSpPr>
      <p:sp>
        <p:nvSpPr>
          <p:cNvPr id="2058" name="Google Shape;205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9" name="Google Shape;205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974104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7"/>
        <p:cNvGrpSpPr/>
        <p:nvPr/>
      </p:nvGrpSpPr>
      <p:grpSpPr>
        <a:xfrm>
          <a:off x="0" y="0"/>
          <a:ext cx="0" cy="0"/>
          <a:chOff x="0" y="0"/>
          <a:chExt cx="0" cy="0"/>
        </a:xfrm>
      </p:grpSpPr>
      <p:sp>
        <p:nvSpPr>
          <p:cNvPr id="2068" name="Google Shape;2068;g752ce61bf4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9" name="Google Shape;2069;g752ce61bf4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561150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4"/>
        <p:cNvGrpSpPr/>
        <p:nvPr/>
      </p:nvGrpSpPr>
      <p:grpSpPr>
        <a:xfrm>
          <a:off x="0" y="0"/>
          <a:ext cx="0" cy="0"/>
          <a:chOff x="0" y="0"/>
          <a:chExt cx="0" cy="0"/>
        </a:xfrm>
      </p:grpSpPr>
      <p:sp>
        <p:nvSpPr>
          <p:cNvPr id="2075" name="Google Shape;2075;g7532476b6e_0_56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76" name="Google Shape;2076;g7532476b6e_0_5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935706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7532476b6e_0_9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4" name="Google Shape;2084;g7532476b6e_0_9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45655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9"/>
        <p:cNvGrpSpPr/>
        <p:nvPr/>
      </p:nvGrpSpPr>
      <p:grpSpPr>
        <a:xfrm>
          <a:off x="0" y="0"/>
          <a:ext cx="0" cy="0"/>
          <a:chOff x="0" y="0"/>
          <a:chExt cx="0" cy="0"/>
        </a:xfrm>
      </p:grpSpPr>
      <p:sp>
        <p:nvSpPr>
          <p:cNvPr id="2090" name="Google Shape;2090;g77d3a81db5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1" name="Google Shape;2091;g77d3a81db5_0_1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949884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77d3a81db5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5" name="Google Shape;2105;g77d3a81db5_0_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095309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1"/>
        <p:cNvGrpSpPr/>
        <p:nvPr/>
      </p:nvGrpSpPr>
      <p:grpSpPr>
        <a:xfrm>
          <a:off x="0" y="0"/>
          <a:ext cx="0" cy="0"/>
          <a:chOff x="0" y="0"/>
          <a:chExt cx="0" cy="0"/>
        </a:xfrm>
      </p:grpSpPr>
      <p:sp>
        <p:nvSpPr>
          <p:cNvPr id="2112" name="Google Shape;2112;g77d3a81db5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3" name="Google Shape;2113;g77d3a81db5_0_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033845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6"/>
        <p:cNvGrpSpPr/>
        <p:nvPr/>
      </p:nvGrpSpPr>
      <p:grpSpPr>
        <a:xfrm>
          <a:off x="0" y="0"/>
          <a:ext cx="0" cy="0"/>
          <a:chOff x="0" y="0"/>
          <a:chExt cx="0" cy="0"/>
        </a:xfrm>
      </p:grpSpPr>
      <p:sp>
        <p:nvSpPr>
          <p:cNvPr id="2117" name="Google Shape;2117;g77d3a81db5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8" name="Google Shape;2118;g77d3a81db5_0_1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550628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g77d3a81db5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3" name="Google Shape;2123;g77d3a81db5_0_1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89422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6"/>
        <p:cNvGrpSpPr/>
        <p:nvPr/>
      </p:nvGrpSpPr>
      <p:grpSpPr>
        <a:xfrm>
          <a:off x="0" y="0"/>
          <a:ext cx="0" cy="0"/>
          <a:chOff x="0" y="0"/>
          <a:chExt cx="0" cy="0"/>
        </a:xfrm>
      </p:grpSpPr>
      <p:sp>
        <p:nvSpPr>
          <p:cNvPr id="2127" name="Google Shape;2127;g77d3a81db5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8" name="Google Shape;2128;g77d3a81db5_0_1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335524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1"/>
        <p:cNvGrpSpPr/>
        <p:nvPr/>
      </p:nvGrpSpPr>
      <p:grpSpPr>
        <a:xfrm>
          <a:off x="0" y="0"/>
          <a:ext cx="0" cy="0"/>
          <a:chOff x="0" y="0"/>
          <a:chExt cx="0" cy="0"/>
        </a:xfrm>
      </p:grpSpPr>
      <p:sp>
        <p:nvSpPr>
          <p:cNvPr id="2132" name="Google Shape;2132;g77d3a81db5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33" name="Google Shape;2133;g77d3a81db5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787842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9"/>
        <p:cNvGrpSpPr/>
        <p:nvPr/>
      </p:nvGrpSpPr>
      <p:grpSpPr>
        <a:xfrm>
          <a:off x="0" y="0"/>
          <a:ext cx="0" cy="0"/>
          <a:chOff x="0" y="0"/>
          <a:chExt cx="0" cy="0"/>
        </a:xfrm>
      </p:grpSpPr>
      <p:sp>
        <p:nvSpPr>
          <p:cNvPr id="2140" name="Google Shape;2140;g77d3a81db5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1" name="Google Shape;2141;g77d3a81db5_0_1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736211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7"/>
        <p:cNvGrpSpPr/>
        <p:nvPr/>
      </p:nvGrpSpPr>
      <p:grpSpPr>
        <a:xfrm>
          <a:off x="0" y="0"/>
          <a:ext cx="0" cy="0"/>
          <a:chOff x="0" y="0"/>
          <a:chExt cx="0" cy="0"/>
        </a:xfrm>
      </p:grpSpPr>
      <p:sp>
        <p:nvSpPr>
          <p:cNvPr id="2148" name="Google Shape;2148;g77d3a81db5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9" name="Google Shape;2149;g77d3a81db5_0_1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176507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3"/>
        <p:cNvGrpSpPr/>
        <p:nvPr/>
      </p:nvGrpSpPr>
      <p:grpSpPr>
        <a:xfrm>
          <a:off x="0" y="0"/>
          <a:ext cx="0" cy="0"/>
          <a:chOff x="0" y="0"/>
          <a:chExt cx="0" cy="0"/>
        </a:xfrm>
      </p:grpSpPr>
      <p:sp>
        <p:nvSpPr>
          <p:cNvPr id="2154" name="Google Shape;2154;g7532476b6e_0_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5" name="Google Shape;2155;g7532476b6e_0_8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194087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0"/>
        <p:cNvGrpSpPr/>
        <p:nvPr/>
      </p:nvGrpSpPr>
      <p:grpSpPr>
        <a:xfrm>
          <a:off x="0" y="0"/>
          <a:ext cx="0" cy="0"/>
          <a:chOff x="0" y="0"/>
          <a:chExt cx="0" cy="0"/>
        </a:xfrm>
      </p:grpSpPr>
      <p:sp>
        <p:nvSpPr>
          <p:cNvPr id="2161" name="Google Shape;2161;g7713af0e36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2" name="Google Shape;2162;g7713af0e36_0_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286699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9"/>
        <p:cNvGrpSpPr/>
        <p:nvPr/>
      </p:nvGrpSpPr>
      <p:grpSpPr>
        <a:xfrm>
          <a:off x="0" y="0"/>
          <a:ext cx="0" cy="0"/>
          <a:chOff x="0" y="0"/>
          <a:chExt cx="0" cy="0"/>
        </a:xfrm>
      </p:grpSpPr>
      <p:sp>
        <p:nvSpPr>
          <p:cNvPr id="2170" name="Google Shape;2170;g7752eb3c10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1" name="Google Shape;2171;g7752eb3c10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02194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5"/>
        <p:cNvGrpSpPr/>
        <p:nvPr/>
      </p:nvGrpSpPr>
      <p:grpSpPr>
        <a:xfrm>
          <a:off x="0" y="0"/>
          <a:ext cx="0" cy="0"/>
          <a:chOff x="0" y="0"/>
          <a:chExt cx="0" cy="0"/>
        </a:xfrm>
      </p:grpSpPr>
      <p:sp>
        <p:nvSpPr>
          <p:cNvPr id="2176" name="Google Shape;2176;g75327752e2_0_9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77" name="Google Shape;2177;g75327752e2_0_9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2760732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2"/>
        <p:cNvGrpSpPr/>
        <p:nvPr/>
      </p:nvGrpSpPr>
      <p:grpSpPr>
        <a:xfrm>
          <a:off x="0" y="0"/>
          <a:ext cx="0" cy="0"/>
          <a:chOff x="0" y="0"/>
          <a:chExt cx="0" cy="0"/>
        </a:xfrm>
      </p:grpSpPr>
      <p:sp>
        <p:nvSpPr>
          <p:cNvPr id="2183" name="Google Shape;2183;g75327752e2_0_9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84" name="Google Shape;2184;g75327752e2_0_9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4093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9"/>
        <p:cNvGrpSpPr/>
        <p:nvPr/>
      </p:nvGrpSpPr>
      <p:grpSpPr>
        <a:xfrm>
          <a:off x="0" y="0"/>
          <a:ext cx="0" cy="0"/>
          <a:chOff x="0" y="0"/>
          <a:chExt cx="0" cy="0"/>
        </a:xfrm>
      </p:grpSpPr>
      <p:sp>
        <p:nvSpPr>
          <p:cNvPr id="2200" name="Google Shape;2200;g75327752e2_0_10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1" name="Google Shape;2201;g75327752e2_0_10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4566438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6"/>
        <p:cNvGrpSpPr/>
        <p:nvPr/>
      </p:nvGrpSpPr>
      <p:grpSpPr>
        <a:xfrm>
          <a:off x="0" y="0"/>
          <a:ext cx="0" cy="0"/>
          <a:chOff x="0" y="0"/>
          <a:chExt cx="0" cy="0"/>
        </a:xfrm>
      </p:grpSpPr>
      <p:sp>
        <p:nvSpPr>
          <p:cNvPr id="2217" name="Google Shape;2217;g7532476b6e_0_1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8" name="Google Shape;2218;g7532476b6e_0_12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9802946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3"/>
        <p:cNvGrpSpPr/>
        <p:nvPr/>
      </p:nvGrpSpPr>
      <p:grpSpPr>
        <a:xfrm>
          <a:off x="0" y="0"/>
          <a:ext cx="0" cy="0"/>
          <a:chOff x="0" y="0"/>
          <a:chExt cx="0" cy="0"/>
        </a:xfrm>
      </p:grpSpPr>
      <p:sp>
        <p:nvSpPr>
          <p:cNvPr id="2224" name="Google Shape;222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5" name="Google Shape;222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1527855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8"/>
        <p:cNvGrpSpPr/>
        <p:nvPr/>
      </p:nvGrpSpPr>
      <p:grpSpPr>
        <a:xfrm>
          <a:off x="0" y="0"/>
          <a:ext cx="0" cy="0"/>
          <a:chOff x="0" y="0"/>
          <a:chExt cx="0" cy="0"/>
        </a:xfrm>
      </p:grpSpPr>
      <p:sp>
        <p:nvSpPr>
          <p:cNvPr id="2229" name="Google Shape;2229;g77d3a81db5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0" name="Google Shape;2230;g77d3a81db5_0_1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6429981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4"/>
        <p:cNvGrpSpPr/>
        <p:nvPr/>
      </p:nvGrpSpPr>
      <p:grpSpPr>
        <a:xfrm>
          <a:off x="0" y="0"/>
          <a:ext cx="0" cy="0"/>
          <a:chOff x="0" y="0"/>
          <a:chExt cx="0" cy="0"/>
        </a:xfrm>
      </p:grpSpPr>
      <p:sp>
        <p:nvSpPr>
          <p:cNvPr id="2235" name="Google Shape;2235;g77d3a81db5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6" name="Google Shape;2236;g77d3a81db5_0_1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9409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0"/>
        <p:cNvGrpSpPr/>
        <p:nvPr/>
      </p:nvGrpSpPr>
      <p:grpSpPr>
        <a:xfrm>
          <a:off x="0" y="0"/>
          <a:ext cx="0" cy="0"/>
          <a:chOff x="0" y="0"/>
          <a:chExt cx="0" cy="0"/>
        </a:xfrm>
      </p:grpSpPr>
      <p:sp>
        <p:nvSpPr>
          <p:cNvPr id="2241" name="Google Shape;2241;g77d3a81db5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2" name="Google Shape;2242;g77d3a81db5_0_1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0145142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6"/>
        <p:cNvGrpSpPr/>
        <p:nvPr/>
      </p:nvGrpSpPr>
      <p:grpSpPr>
        <a:xfrm>
          <a:off x="0" y="0"/>
          <a:ext cx="0" cy="0"/>
          <a:chOff x="0" y="0"/>
          <a:chExt cx="0" cy="0"/>
        </a:xfrm>
      </p:grpSpPr>
      <p:sp>
        <p:nvSpPr>
          <p:cNvPr id="2247" name="Google Shape;2247;g7750ec377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8" name="Google Shape;2248;g7750ec377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83043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50447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18977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4"/>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9412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56243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2896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11937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8"/>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8"/>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8"/>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211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9"/>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08266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10"/>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10"/>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49860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64863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45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13"/>
          <p:cNvSpPr txBox="1">
            <a:spLocks noGrp="1"/>
          </p:cNvSpPr>
          <p:nvPr>
            <p:ph type="subTitle" idx="1"/>
          </p:nvPr>
        </p:nvSpPr>
        <p:spPr>
          <a:xfrm>
            <a:off x="1524000" y="3602037"/>
            <a:ext cx="9144000" cy="1655763"/>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1800"/>
              <a:buNone/>
              <a:defRPr sz="2400"/>
            </a:lvl1pPr>
            <a:lvl2pPr lvl="1" algn="ctr">
              <a:lnSpc>
                <a:spcPct val="90000"/>
              </a:lnSpc>
              <a:spcBef>
                <a:spcPts val="500"/>
              </a:spcBef>
              <a:spcAft>
                <a:spcPts val="0"/>
              </a:spcAft>
              <a:buClr>
                <a:schemeClr val="dk1"/>
              </a:buClr>
              <a:buSzPts val="1500"/>
              <a:buNone/>
              <a:defRPr sz="2000"/>
            </a:lvl2pPr>
            <a:lvl3pPr lvl="2" algn="ctr">
              <a:lnSpc>
                <a:spcPct val="90000"/>
              </a:lnSpc>
              <a:spcBef>
                <a:spcPts val="500"/>
              </a:spcBef>
              <a:spcAft>
                <a:spcPts val="0"/>
              </a:spcAft>
              <a:buClr>
                <a:schemeClr val="dk1"/>
              </a:buClr>
              <a:buSzPts val="1350"/>
              <a:buNone/>
              <a:defRPr sz="1800"/>
            </a:lvl3pPr>
            <a:lvl4pPr lvl="3" algn="ctr">
              <a:lnSpc>
                <a:spcPct val="90000"/>
              </a:lnSpc>
              <a:spcBef>
                <a:spcPts val="500"/>
              </a:spcBef>
              <a:spcAft>
                <a:spcPts val="0"/>
              </a:spcAft>
              <a:buClr>
                <a:schemeClr val="dk1"/>
              </a:buClr>
              <a:buSzPts val="1200"/>
              <a:buNone/>
              <a:defRPr sz="1600"/>
            </a:lvl4pPr>
            <a:lvl5pPr lvl="4" algn="ctr">
              <a:lnSpc>
                <a:spcPct val="90000"/>
              </a:lnSpc>
              <a:spcBef>
                <a:spcPts val="500"/>
              </a:spcBef>
              <a:spcAft>
                <a:spcPts val="0"/>
              </a:spcAft>
              <a:buClr>
                <a:schemeClr val="dk1"/>
              </a:buClr>
              <a:buSzPts val="1200"/>
              <a:buNone/>
              <a:defRPr sz="1600"/>
            </a:lvl5pPr>
            <a:lvl6pPr lvl="5" algn="ctr">
              <a:lnSpc>
                <a:spcPct val="90000"/>
              </a:lnSpc>
              <a:spcBef>
                <a:spcPts val="500"/>
              </a:spcBef>
              <a:spcAft>
                <a:spcPts val="0"/>
              </a:spcAft>
              <a:buClr>
                <a:schemeClr val="dk1"/>
              </a:buClr>
              <a:buSzPts val="1200"/>
              <a:buNone/>
              <a:defRPr sz="1600"/>
            </a:lvl6pPr>
            <a:lvl7pPr lvl="6" algn="ctr">
              <a:lnSpc>
                <a:spcPct val="90000"/>
              </a:lnSpc>
              <a:spcBef>
                <a:spcPts val="500"/>
              </a:spcBef>
              <a:spcAft>
                <a:spcPts val="0"/>
              </a:spcAft>
              <a:buClr>
                <a:schemeClr val="dk1"/>
              </a:buClr>
              <a:buSzPts val="1200"/>
              <a:buNone/>
              <a:defRPr sz="1600"/>
            </a:lvl7pPr>
            <a:lvl8pPr lvl="7" algn="ctr">
              <a:lnSpc>
                <a:spcPct val="90000"/>
              </a:lnSpc>
              <a:spcBef>
                <a:spcPts val="500"/>
              </a:spcBef>
              <a:spcAft>
                <a:spcPts val="0"/>
              </a:spcAft>
              <a:buClr>
                <a:schemeClr val="dk1"/>
              </a:buClr>
              <a:buSzPts val="1200"/>
              <a:buNone/>
              <a:defRPr sz="1600"/>
            </a:lvl8pPr>
            <a:lvl9pPr lvl="8" algn="ctr">
              <a:lnSpc>
                <a:spcPct val="90000"/>
              </a:lnSpc>
              <a:spcBef>
                <a:spcPts val="500"/>
              </a:spcBef>
              <a:spcAft>
                <a:spcPts val="0"/>
              </a:spcAft>
              <a:buClr>
                <a:schemeClr val="dk1"/>
              </a:buClr>
              <a:buSzPts val="1200"/>
              <a:buNone/>
              <a:defRPr sz="1600"/>
            </a:lvl9pPr>
          </a:lstStyle>
          <a:p>
            <a:endParaRPr/>
          </a:p>
        </p:txBody>
      </p:sp>
      <p:sp>
        <p:nvSpPr>
          <p:cNvPr id="58" name="Google Shape;58;p13"/>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3"/>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3"/>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3560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4"/>
          <p:cNvSpPr txBox="1">
            <a:spLocks noGrp="1"/>
          </p:cNvSpPr>
          <p:nvPr>
            <p:ph type="body" idx="1"/>
          </p:nvPr>
        </p:nvSpPr>
        <p:spPr>
          <a:xfrm>
            <a:off x="838200" y="1825625"/>
            <a:ext cx="10515600" cy="4351339"/>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08859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1851" y="1709740"/>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5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5"/>
          <p:cNvSpPr txBox="1">
            <a:spLocks noGrp="1"/>
          </p:cNvSpPr>
          <p:nvPr>
            <p:ph type="body" idx="1"/>
          </p:nvPr>
        </p:nvSpPr>
        <p:spPr>
          <a:xfrm>
            <a:off x="831851" y="4589464"/>
            <a:ext cx="10515600" cy="1500187"/>
          </a:xfrm>
          <a:prstGeom prst="rect">
            <a:avLst/>
          </a:prstGeom>
          <a:noFill/>
          <a:ln>
            <a:noFill/>
          </a:ln>
        </p:spPr>
        <p:txBody>
          <a:bodyPr spcFirstLastPara="1" wrap="square" lIns="91425" tIns="45700" rIns="91425" bIns="45700" anchor="t" anchorCtr="0">
            <a:noAutofit/>
          </a:bodyPr>
          <a:lstStyle>
            <a:lvl1pPr marL="609585" lvl="0" indent="-304792" algn="l">
              <a:lnSpc>
                <a:spcPct val="90000"/>
              </a:lnSpc>
              <a:spcBef>
                <a:spcPts val="1000"/>
              </a:spcBef>
              <a:spcAft>
                <a:spcPts val="0"/>
              </a:spcAft>
              <a:buClr>
                <a:srgbClr val="888888"/>
              </a:buClr>
              <a:buSzPts val="1800"/>
              <a:buNone/>
              <a:defRPr sz="2400">
                <a:solidFill>
                  <a:srgbClr val="888888"/>
                </a:solidFill>
              </a:defRPr>
            </a:lvl1pPr>
            <a:lvl2pPr marL="1219170" lvl="1" indent="-304792" algn="l">
              <a:lnSpc>
                <a:spcPct val="90000"/>
              </a:lnSpc>
              <a:spcBef>
                <a:spcPts val="500"/>
              </a:spcBef>
              <a:spcAft>
                <a:spcPts val="0"/>
              </a:spcAft>
              <a:buClr>
                <a:srgbClr val="888888"/>
              </a:buClr>
              <a:buSzPts val="1500"/>
              <a:buNone/>
              <a:defRPr sz="2000">
                <a:solidFill>
                  <a:srgbClr val="888888"/>
                </a:solidFill>
              </a:defRPr>
            </a:lvl2pPr>
            <a:lvl3pPr marL="1828754" lvl="2" indent="-304792" algn="l">
              <a:lnSpc>
                <a:spcPct val="90000"/>
              </a:lnSpc>
              <a:spcBef>
                <a:spcPts val="500"/>
              </a:spcBef>
              <a:spcAft>
                <a:spcPts val="0"/>
              </a:spcAft>
              <a:buClr>
                <a:srgbClr val="888888"/>
              </a:buClr>
              <a:buSzPts val="1350"/>
              <a:buNone/>
              <a:defRPr sz="1800">
                <a:solidFill>
                  <a:srgbClr val="888888"/>
                </a:solidFill>
              </a:defRPr>
            </a:lvl3pPr>
            <a:lvl4pPr marL="2438339" lvl="3" indent="-304792" algn="l">
              <a:lnSpc>
                <a:spcPct val="90000"/>
              </a:lnSpc>
              <a:spcBef>
                <a:spcPts val="500"/>
              </a:spcBef>
              <a:spcAft>
                <a:spcPts val="0"/>
              </a:spcAft>
              <a:buClr>
                <a:srgbClr val="888888"/>
              </a:buClr>
              <a:buSzPts val="1200"/>
              <a:buNone/>
              <a:defRPr sz="1600">
                <a:solidFill>
                  <a:srgbClr val="888888"/>
                </a:solidFill>
              </a:defRPr>
            </a:lvl4pPr>
            <a:lvl5pPr marL="3047924" lvl="4" indent="-304792" algn="l">
              <a:lnSpc>
                <a:spcPct val="90000"/>
              </a:lnSpc>
              <a:spcBef>
                <a:spcPts val="500"/>
              </a:spcBef>
              <a:spcAft>
                <a:spcPts val="0"/>
              </a:spcAft>
              <a:buClr>
                <a:srgbClr val="888888"/>
              </a:buClr>
              <a:buSzPts val="1200"/>
              <a:buNone/>
              <a:defRPr sz="1600">
                <a:solidFill>
                  <a:srgbClr val="888888"/>
                </a:solidFill>
              </a:defRPr>
            </a:lvl5pPr>
            <a:lvl6pPr marL="3657509" lvl="5" indent="-304792" algn="l">
              <a:lnSpc>
                <a:spcPct val="90000"/>
              </a:lnSpc>
              <a:spcBef>
                <a:spcPts val="500"/>
              </a:spcBef>
              <a:spcAft>
                <a:spcPts val="0"/>
              </a:spcAft>
              <a:buClr>
                <a:srgbClr val="888888"/>
              </a:buClr>
              <a:buSzPts val="1200"/>
              <a:buNone/>
              <a:defRPr sz="1600">
                <a:solidFill>
                  <a:srgbClr val="888888"/>
                </a:solidFill>
              </a:defRPr>
            </a:lvl6pPr>
            <a:lvl7pPr marL="4267093" lvl="6" indent="-304792" algn="l">
              <a:lnSpc>
                <a:spcPct val="90000"/>
              </a:lnSpc>
              <a:spcBef>
                <a:spcPts val="500"/>
              </a:spcBef>
              <a:spcAft>
                <a:spcPts val="0"/>
              </a:spcAft>
              <a:buClr>
                <a:srgbClr val="888888"/>
              </a:buClr>
              <a:buSzPts val="1200"/>
              <a:buNone/>
              <a:defRPr sz="1600">
                <a:solidFill>
                  <a:srgbClr val="888888"/>
                </a:solidFill>
              </a:defRPr>
            </a:lvl7pPr>
            <a:lvl8pPr marL="4876678" lvl="7" indent="-304792" algn="l">
              <a:lnSpc>
                <a:spcPct val="90000"/>
              </a:lnSpc>
              <a:spcBef>
                <a:spcPts val="500"/>
              </a:spcBef>
              <a:spcAft>
                <a:spcPts val="0"/>
              </a:spcAft>
              <a:buClr>
                <a:srgbClr val="888888"/>
              </a:buClr>
              <a:buSzPts val="1200"/>
              <a:buNone/>
              <a:defRPr sz="1600">
                <a:solidFill>
                  <a:srgbClr val="888888"/>
                </a:solidFill>
              </a:defRPr>
            </a:lvl8pPr>
            <a:lvl9pPr marL="5486263" lvl="8" indent="-304792" algn="l">
              <a:lnSpc>
                <a:spcPct val="90000"/>
              </a:lnSpc>
              <a:spcBef>
                <a:spcPts val="500"/>
              </a:spcBef>
              <a:spcAft>
                <a:spcPts val="0"/>
              </a:spcAft>
              <a:buClr>
                <a:srgbClr val="888888"/>
              </a:buClr>
              <a:buSzPts val="1200"/>
              <a:buNone/>
              <a:defRPr sz="1600">
                <a:solidFill>
                  <a:srgbClr val="888888"/>
                </a:solidFill>
              </a:defRPr>
            </a:lvl9pPr>
          </a:lstStyle>
          <a:p>
            <a:endParaRPr/>
          </a:p>
        </p:txBody>
      </p:sp>
      <p:sp>
        <p:nvSpPr>
          <p:cNvPr id="70" name="Google Shape;70;p15"/>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5"/>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5"/>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703245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16"/>
          <p:cNvSpPr txBox="1">
            <a:spLocks noGrp="1"/>
          </p:cNvSpPr>
          <p:nvPr>
            <p:ph type="body" idx="1"/>
          </p:nvPr>
        </p:nvSpPr>
        <p:spPr>
          <a:xfrm>
            <a:off x="838200" y="1825625"/>
            <a:ext cx="5181600" cy="4351339"/>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76" name="Google Shape;76;p16"/>
          <p:cNvSpPr txBox="1">
            <a:spLocks noGrp="1"/>
          </p:cNvSpPr>
          <p:nvPr>
            <p:ph type="body" idx="2"/>
          </p:nvPr>
        </p:nvSpPr>
        <p:spPr>
          <a:xfrm>
            <a:off x="6172200" y="1825625"/>
            <a:ext cx="5181600" cy="4351339"/>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77" name="Google Shape;77;p16"/>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6"/>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35675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17"/>
          <p:cNvSpPr txBox="1">
            <a:spLocks noGrp="1"/>
          </p:cNvSpPr>
          <p:nvPr>
            <p:ph type="body" idx="1"/>
          </p:nvPr>
        </p:nvSpPr>
        <p:spPr>
          <a:xfrm>
            <a:off x="839789" y="1681163"/>
            <a:ext cx="5157787" cy="823912"/>
          </a:xfrm>
          <a:prstGeom prst="rect">
            <a:avLst/>
          </a:prstGeom>
          <a:noFill/>
          <a:ln>
            <a:noFill/>
          </a:ln>
        </p:spPr>
        <p:txBody>
          <a:bodyPr spcFirstLastPara="1" wrap="square" lIns="91425" tIns="45700" rIns="91425" bIns="45700" anchor="b" anchorCtr="0">
            <a:noAutofit/>
          </a:bodyPr>
          <a:lstStyle>
            <a:lvl1pPr marL="609585" lvl="0" indent="-304792" algn="l">
              <a:lnSpc>
                <a:spcPct val="90000"/>
              </a:lnSpc>
              <a:spcBef>
                <a:spcPts val="1000"/>
              </a:spcBef>
              <a:spcAft>
                <a:spcPts val="0"/>
              </a:spcAft>
              <a:buClr>
                <a:schemeClr val="dk1"/>
              </a:buClr>
              <a:buSzPts val="1800"/>
              <a:buNone/>
              <a:defRPr sz="2400" b="1"/>
            </a:lvl1pPr>
            <a:lvl2pPr marL="1219170" lvl="1" indent="-304792" algn="l">
              <a:lnSpc>
                <a:spcPct val="90000"/>
              </a:lnSpc>
              <a:spcBef>
                <a:spcPts val="500"/>
              </a:spcBef>
              <a:spcAft>
                <a:spcPts val="0"/>
              </a:spcAft>
              <a:buClr>
                <a:schemeClr val="dk1"/>
              </a:buClr>
              <a:buSzPts val="1500"/>
              <a:buNone/>
              <a:defRPr sz="2000" b="1"/>
            </a:lvl2pPr>
            <a:lvl3pPr marL="1828754" lvl="2" indent="-304792" algn="l">
              <a:lnSpc>
                <a:spcPct val="90000"/>
              </a:lnSpc>
              <a:spcBef>
                <a:spcPts val="500"/>
              </a:spcBef>
              <a:spcAft>
                <a:spcPts val="0"/>
              </a:spcAft>
              <a:buClr>
                <a:schemeClr val="dk1"/>
              </a:buClr>
              <a:buSzPts val="1350"/>
              <a:buNone/>
              <a:defRPr sz="1800" b="1"/>
            </a:lvl3pPr>
            <a:lvl4pPr marL="2438339" lvl="3" indent="-304792" algn="l">
              <a:lnSpc>
                <a:spcPct val="90000"/>
              </a:lnSpc>
              <a:spcBef>
                <a:spcPts val="500"/>
              </a:spcBef>
              <a:spcAft>
                <a:spcPts val="0"/>
              </a:spcAft>
              <a:buClr>
                <a:schemeClr val="dk1"/>
              </a:buClr>
              <a:buSzPts val="1200"/>
              <a:buNone/>
              <a:defRPr sz="1600" b="1"/>
            </a:lvl4pPr>
            <a:lvl5pPr marL="3047924" lvl="4" indent="-304792" algn="l">
              <a:lnSpc>
                <a:spcPct val="90000"/>
              </a:lnSpc>
              <a:spcBef>
                <a:spcPts val="500"/>
              </a:spcBef>
              <a:spcAft>
                <a:spcPts val="0"/>
              </a:spcAft>
              <a:buClr>
                <a:schemeClr val="dk1"/>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83" name="Google Shape;83;p17"/>
          <p:cNvSpPr txBox="1">
            <a:spLocks noGrp="1"/>
          </p:cNvSpPr>
          <p:nvPr>
            <p:ph type="body" idx="2"/>
          </p:nvPr>
        </p:nvSpPr>
        <p:spPr>
          <a:xfrm>
            <a:off x="839789" y="2505075"/>
            <a:ext cx="5157787" cy="3684588"/>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84" name="Google Shape;84;p17"/>
          <p:cNvSpPr txBox="1">
            <a:spLocks noGrp="1"/>
          </p:cNvSpPr>
          <p:nvPr>
            <p:ph type="body" idx="3"/>
          </p:nvPr>
        </p:nvSpPr>
        <p:spPr>
          <a:xfrm>
            <a:off x="6172201" y="1681163"/>
            <a:ext cx="5183188" cy="823912"/>
          </a:xfrm>
          <a:prstGeom prst="rect">
            <a:avLst/>
          </a:prstGeom>
          <a:noFill/>
          <a:ln>
            <a:noFill/>
          </a:ln>
        </p:spPr>
        <p:txBody>
          <a:bodyPr spcFirstLastPara="1" wrap="square" lIns="91425" tIns="45700" rIns="91425" bIns="45700" anchor="b" anchorCtr="0">
            <a:noAutofit/>
          </a:bodyPr>
          <a:lstStyle>
            <a:lvl1pPr marL="609585" lvl="0" indent="-304792" algn="l">
              <a:lnSpc>
                <a:spcPct val="90000"/>
              </a:lnSpc>
              <a:spcBef>
                <a:spcPts val="1000"/>
              </a:spcBef>
              <a:spcAft>
                <a:spcPts val="0"/>
              </a:spcAft>
              <a:buClr>
                <a:schemeClr val="dk1"/>
              </a:buClr>
              <a:buSzPts val="1800"/>
              <a:buNone/>
              <a:defRPr sz="2400" b="1"/>
            </a:lvl1pPr>
            <a:lvl2pPr marL="1219170" lvl="1" indent="-304792" algn="l">
              <a:lnSpc>
                <a:spcPct val="90000"/>
              </a:lnSpc>
              <a:spcBef>
                <a:spcPts val="500"/>
              </a:spcBef>
              <a:spcAft>
                <a:spcPts val="0"/>
              </a:spcAft>
              <a:buClr>
                <a:schemeClr val="dk1"/>
              </a:buClr>
              <a:buSzPts val="1500"/>
              <a:buNone/>
              <a:defRPr sz="2000" b="1"/>
            </a:lvl2pPr>
            <a:lvl3pPr marL="1828754" lvl="2" indent="-304792" algn="l">
              <a:lnSpc>
                <a:spcPct val="90000"/>
              </a:lnSpc>
              <a:spcBef>
                <a:spcPts val="500"/>
              </a:spcBef>
              <a:spcAft>
                <a:spcPts val="0"/>
              </a:spcAft>
              <a:buClr>
                <a:schemeClr val="dk1"/>
              </a:buClr>
              <a:buSzPts val="1350"/>
              <a:buNone/>
              <a:defRPr sz="1800" b="1"/>
            </a:lvl3pPr>
            <a:lvl4pPr marL="2438339" lvl="3" indent="-304792" algn="l">
              <a:lnSpc>
                <a:spcPct val="90000"/>
              </a:lnSpc>
              <a:spcBef>
                <a:spcPts val="500"/>
              </a:spcBef>
              <a:spcAft>
                <a:spcPts val="0"/>
              </a:spcAft>
              <a:buClr>
                <a:schemeClr val="dk1"/>
              </a:buClr>
              <a:buSzPts val="1200"/>
              <a:buNone/>
              <a:defRPr sz="1600" b="1"/>
            </a:lvl4pPr>
            <a:lvl5pPr marL="3047924" lvl="4" indent="-304792" algn="l">
              <a:lnSpc>
                <a:spcPct val="90000"/>
              </a:lnSpc>
              <a:spcBef>
                <a:spcPts val="500"/>
              </a:spcBef>
              <a:spcAft>
                <a:spcPts val="0"/>
              </a:spcAft>
              <a:buClr>
                <a:schemeClr val="dk1"/>
              </a:buClr>
              <a:buSzPts val="1200"/>
              <a:buNone/>
              <a:defRPr sz="1600" b="1"/>
            </a:lvl5pPr>
            <a:lvl6pPr marL="3657509" lvl="5" indent="-304792" algn="l">
              <a:lnSpc>
                <a:spcPct val="90000"/>
              </a:lnSpc>
              <a:spcBef>
                <a:spcPts val="500"/>
              </a:spcBef>
              <a:spcAft>
                <a:spcPts val="0"/>
              </a:spcAft>
              <a:buClr>
                <a:schemeClr val="dk1"/>
              </a:buClr>
              <a:buSzPts val="1200"/>
              <a:buNone/>
              <a:defRPr sz="1600" b="1"/>
            </a:lvl6pPr>
            <a:lvl7pPr marL="4267093" lvl="6" indent="-304792" algn="l">
              <a:lnSpc>
                <a:spcPct val="90000"/>
              </a:lnSpc>
              <a:spcBef>
                <a:spcPts val="500"/>
              </a:spcBef>
              <a:spcAft>
                <a:spcPts val="0"/>
              </a:spcAft>
              <a:buClr>
                <a:schemeClr val="dk1"/>
              </a:buClr>
              <a:buSzPts val="1200"/>
              <a:buNone/>
              <a:defRPr sz="1600" b="1"/>
            </a:lvl7pPr>
            <a:lvl8pPr marL="4876678" lvl="7" indent="-304792" algn="l">
              <a:lnSpc>
                <a:spcPct val="90000"/>
              </a:lnSpc>
              <a:spcBef>
                <a:spcPts val="500"/>
              </a:spcBef>
              <a:spcAft>
                <a:spcPts val="0"/>
              </a:spcAft>
              <a:buClr>
                <a:schemeClr val="dk1"/>
              </a:buClr>
              <a:buSzPts val="1200"/>
              <a:buNone/>
              <a:defRPr sz="1600" b="1"/>
            </a:lvl8pPr>
            <a:lvl9pPr marL="5486263" lvl="8" indent="-304792" algn="l">
              <a:lnSpc>
                <a:spcPct val="90000"/>
              </a:lnSpc>
              <a:spcBef>
                <a:spcPts val="500"/>
              </a:spcBef>
              <a:spcAft>
                <a:spcPts val="0"/>
              </a:spcAft>
              <a:buClr>
                <a:schemeClr val="dk1"/>
              </a:buClr>
              <a:buSzPts val="1200"/>
              <a:buNone/>
              <a:defRPr sz="1600" b="1"/>
            </a:lvl9pPr>
          </a:lstStyle>
          <a:p>
            <a:endParaRPr/>
          </a:p>
        </p:txBody>
      </p:sp>
      <p:sp>
        <p:nvSpPr>
          <p:cNvPr id="85" name="Google Shape;85;p17"/>
          <p:cNvSpPr txBox="1">
            <a:spLocks noGrp="1"/>
          </p:cNvSpPr>
          <p:nvPr>
            <p:ph type="body" idx="4"/>
          </p:nvPr>
        </p:nvSpPr>
        <p:spPr>
          <a:xfrm>
            <a:off x="6172201" y="2505075"/>
            <a:ext cx="5183188" cy="3684588"/>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86" name="Google Shape;86;p17"/>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17"/>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7"/>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9790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18"/>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8"/>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8"/>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35227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19"/>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700191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98"/>
        <p:cNvGrpSpPr/>
        <p:nvPr/>
      </p:nvGrpSpPr>
      <p:grpSpPr>
        <a:xfrm>
          <a:off x="0" y="0"/>
          <a:ext cx="0" cy="0"/>
          <a:chOff x="0" y="0"/>
          <a:chExt cx="0" cy="0"/>
        </a:xfrm>
      </p:grpSpPr>
      <p:sp>
        <p:nvSpPr>
          <p:cNvPr id="99" name="Google Shape;99;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24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20"/>
          <p:cNvSpPr txBox="1">
            <a:spLocks noGrp="1"/>
          </p:cNvSpPr>
          <p:nvPr>
            <p:ph type="body" idx="1"/>
          </p:nvPr>
        </p:nvSpPr>
        <p:spPr>
          <a:xfrm>
            <a:off x="5183188" y="987426"/>
            <a:ext cx="6172200" cy="4873625"/>
          </a:xfrm>
          <a:prstGeom prst="rect">
            <a:avLst/>
          </a:prstGeom>
          <a:noFill/>
          <a:ln>
            <a:noFill/>
          </a:ln>
        </p:spPr>
        <p:txBody>
          <a:bodyPr spcFirstLastPara="1" wrap="square" lIns="91425" tIns="45700" rIns="91425" bIns="45700" anchor="t" anchorCtr="0">
            <a:noAutofit/>
          </a:bodyPr>
          <a:lstStyle>
            <a:lvl1pPr marL="609585" lvl="0" indent="-507987" algn="l">
              <a:lnSpc>
                <a:spcPct val="90000"/>
              </a:lnSpc>
              <a:spcBef>
                <a:spcPts val="1000"/>
              </a:spcBef>
              <a:spcAft>
                <a:spcPts val="0"/>
              </a:spcAft>
              <a:buClr>
                <a:schemeClr val="dk1"/>
              </a:buClr>
              <a:buSzPts val="2400"/>
              <a:buChar char="•"/>
              <a:defRPr sz="3200"/>
            </a:lvl1pPr>
            <a:lvl2pPr marL="1219170" lvl="1" indent="-482588" algn="l">
              <a:lnSpc>
                <a:spcPct val="90000"/>
              </a:lnSpc>
              <a:spcBef>
                <a:spcPts val="500"/>
              </a:spcBef>
              <a:spcAft>
                <a:spcPts val="0"/>
              </a:spcAft>
              <a:buClr>
                <a:schemeClr val="dk1"/>
              </a:buClr>
              <a:buSzPts val="2100"/>
              <a:buChar char="•"/>
              <a:defRPr sz="2800"/>
            </a:lvl2pPr>
            <a:lvl3pPr marL="1828754" lvl="2" indent="-457189" algn="l">
              <a:lnSpc>
                <a:spcPct val="90000"/>
              </a:lnSpc>
              <a:spcBef>
                <a:spcPts val="500"/>
              </a:spcBef>
              <a:spcAft>
                <a:spcPts val="0"/>
              </a:spcAft>
              <a:buClr>
                <a:schemeClr val="dk1"/>
              </a:buClr>
              <a:buSzPts val="1800"/>
              <a:buChar char="•"/>
              <a:defRPr sz="2400"/>
            </a:lvl3pPr>
            <a:lvl4pPr marL="2438339" lvl="3" indent="-431789" algn="l">
              <a:lnSpc>
                <a:spcPct val="90000"/>
              </a:lnSpc>
              <a:spcBef>
                <a:spcPts val="500"/>
              </a:spcBef>
              <a:spcAft>
                <a:spcPts val="0"/>
              </a:spcAft>
              <a:buClr>
                <a:schemeClr val="dk1"/>
              </a:buClr>
              <a:buSzPts val="1500"/>
              <a:buChar char="•"/>
              <a:defRPr sz="2000"/>
            </a:lvl4pPr>
            <a:lvl5pPr marL="3047924" lvl="4" indent="-431789" algn="l">
              <a:lnSpc>
                <a:spcPct val="90000"/>
              </a:lnSpc>
              <a:spcBef>
                <a:spcPts val="500"/>
              </a:spcBef>
              <a:spcAft>
                <a:spcPts val="0"/>
              </a:spcAft>
              <a:buClr>
                <a:schemeClr val="dk1"/>
              </a:buClr>
              <a:buSzPts val="1500"/>
              <a:buChar char="•"/>
              <a:defRPr sz="2000"/>
            </a:lvl5pPr>
            <a:lvl6pPr marL="3657509" lvl="5" indent="-431789" algn="l">
              <a:lnSpc>
                <a:spcPct val="90000"/>
              </a:lnSpc>
              <a:spcBef>
                <a:spcPts val="500"/>
              </a:spcBef>
              <a:spcAft>
                <a:spcPts val="0"/>
              </a:spcAft>
              <a:buClr>
                <a:schemeClr val="dk1"/>
              </a:buClr>
              <a:buSzPts val="1500"/>
              <a:buChar char="•"/>
              <a:defRPr sz="2000"/>
            </a:lvl6pPr>
            <a:lvl7pPr marL="4267093" lvl="6" indent="-431789" algn="l">
              <a:lnSpc>
                <a:spcPct val="90000"/>
              </a:lnSpc>
              <a:spcBef>
                <a:spcPts val="500"/>
              </a:spcBef>
              <a:spcAft>
                <a:spcPts val="0"/>
              </a:spcAft>
              <a:buClr>
                <a:schemeClr val="dk1"/>
              </a:buClr>
              <a:buSzPts val="1500"/>
              <a:buChar char="•"/>
              <a:defRPr sz="2000"/>
            </a:lvl7pPr>
            <a:lvl8pPr marL="4876678" lvl="7" indent="-431789" algn="l">
              <a:lnSpc>
                <a:spcPct val="90000"/>
              </a:lnSpc>
              <a:spcBef>
                <a:spcPts val="500"/>
              </a:spcBef>
              <a:spcAft>
                <a:spcPts val="0"/>
              </a:spcAft>
              <a:buClr>
                <a:schemeClr val="dk1"/>
              </a:buClr>
              <a:buSzPts val="1500"/>
              <a:buChar char="•"/>
              <a:defRPr sz="2000"/>
            </a:lvl8pPr>
            <a:lvl9pPr marL="5486263" lvl="8" indent="-431789" algn="l">
              <a:lnSpc>
                <a:spcPct val="90000"/>
              </a:lnSpc>
              <a:spcBef>
                <a:spcPts val="500"/>
              </a:spcBef>
              <a:spcAft>
                <a:spcPts val="0"/>
              </a:spcAft>
              <a:buClr>
                <a:schemeClr val="dk1"/>
              </a:buClr>
              <a:buSzPts val="1500"/>
              <a:buChar char="•"/>
              <a:defRPr sz="2000"/>
            </a:lvl9pPr>
          </a:lstStyle>
          <a:p>
            <a:endParaRPr/>
          </a:p>
        </p:txBody>
      </p:sp>
      <p:sp>
        <p:nvSpPr>
          <p:cNvPr id="101" name="Google Shape;101;p20"/>
          <p:cNvSpPr txBox="1">
            <a:spLocks noGrp="1"/>
          </p:cNvSpPr>
          <p:nvPr>
            <p:ph type="body" idx="2"/>
          </p:nvPr>
        </p:nvSpPr>
        <p:spPr>
          <a:xfrm>
            <a:off x="839788" y="2057401"/>
            <a:ext cx="3932237" cy="3811588"/>
          </a:xfrm>
          <a:prstGeom prst="rect">
            <a:avLst/>
          </a:prstGeom>
          <a:noFill/>
          <a:ln>
            <a:noFill/>
          </a:ln>
        </p:spPr>
        <p:txBody>
          <a:bodyPr spcFirstLastPara="1" wrap="square" lIns="91425" tIns="45700" rIns="91425" bIns="45700" anchor="t" anchorCtr="0">
            <a:noAutofit/>
          </a:bodyPr>
          <a:lstStyle>
            <a:lvl1pPr marL="609585" lvl="0" indent="-304792" algn="l">
              <a:lnSpc>
                <a:spcPct val="90000"/>
              </a:lnSpc>
              <a:spcBef>
                <a:spcPts val="1000"/>
              </a:spcBef>
              <a:spcAft>
                <a:spcPts val="0"/>
              </a:spcAft>
              <a:buClr>
                <a:schemeClr val="dk1"/>
              </a:buClr>
              <a:buSzPts val="1200"/>
              <a:buNone/>
              <a:defRPr sz="1600"/>
            </a:lvl1pPr>
            <a:lvl2pPr marL="1219170" lvl="1" indent="-304792" algn="l">
              <a:lnSpc>
                <a:spcPct val="90000"/>
              </a:lnSpc>
              <a:spcBef>
                <a:spcPts val="500"/>
              </a:spcBef>
              <a:spcAft>
                <a:spcPts val="0"/>
              </a:spcAft>
              <a:buClr>
                <a:schemeClr val="dk1"/>
              </a:buClr>
              <a:buSzPts val="1050"/>
              <a:buNone/>
              <a:defRPr sz="1400"/>
            </a:lvl2pPr>
            <a:lvl3pPr marL="1828754" lvl="2" indent="-304792" algn="l">
              <a:lnSpc>
                <a:spcPct val="90000"/>
              </a:lnSpc>
              <a:spcBef>
                <a:spcPts val="500"/>
              </a:spcBef>
              <a:spcAft>
                <a:spcPts val="0"/>
              </a:spcAft>
              <a:buClr>
                <a:schemeClr val="dk1"/>
              </a:buClr>
              <a:buSzPts val="900"/>
              <a:buNone/>
              <a:defRPr sz="1200"/>
            </a:lvl3pPr>
            <a:lvl4pPr marL="2438339" lvl="3" indent="-304792" algn="l">
              <a:lnSpc>
                <a:spcPct val="90000"/>
              </a:lnSpc>
              <a:spcBef>
                <a:spcPts val="500"/>
              </a:spcBef>
              <a:spcAft>
                <a:spcPts val="0"/>
              </a:spcAft>
              <a:buClr>
                <a:schemeClr val="dk1"/>
              </a:buClr>
              <a:buSzPts val="750"/>
              <a:buNone/>
              <a:defRPr sz="1000"/>
            </a:lvl4pPr>
            <a:lvl5pPr marL="3047924" lvl="4" indent="-304792" algn="l">
              <a:lnSpc>
                <a:spcPct val="90000"/>
              </a:lnSpc>
              <a:spcBef>
                <a:spcPts val="500"/>
              </a:spcBef>
              <a:spcAft>
                <a:spcPts val="0"/>
              </a:spcAft>
              <a:buClr>
                <a:schemeClr val="dk1"/>
              </a:buClr>
              <a:buSzPts val="750"/>
              <a:buNone/>
              <a:defRPr sz="1000"/>
            </a:lvl5pPr>
            <a:lvl6pPr marL="3657509" lvl="5" indent="-304792" algn="l">
              <a:lnSpc>
                <a:spcPct val="90000"/>
              </a:lnSpc>
              <a:spcBef>
                <a:spcPts val="500"/>
              </a:spcBef>
              <a:spcAft>
                <a:spcPts val="0"/>
              </a:spcAft>
              <a:buClr>
                <a:schemeClr val="dk1"/>
              </a:buClr>
              <a:buSzPts val="750"/>
              <a:buNone/>
              <a:defRPr sz="1000"/>
            </a:lvl6pPr>
            <a:lvl7pPr marL="4267093" lvl="6" indent="-304792" algn="l">
              <a:lnSpc>
                <a:spcPct val="90000"/>
              </a:lnSpc>
              <a:spcBef>
                <a:spcPts val="500"/>
              </a:spcBef>
              <a:spcAft>
                <a:spcPts val="0"/>
              </a:spcAft>
              <a:buClr>
                <a:schemeClr val="dk1"/>
              </a:buClr>
              <a:buSzPts val="750"/>
              <a:buNone/>
              <a:defRPr sz="1000"/>
            </a:lvl7pPr>
            <a:lvl8pPr marL="4876678" lvl="7" indent="-304792" algn="l">
              <a:lnSpc>
                <a:spcPct val="90000"/>
              </a:lnSpc>
              <a:spcBef>
                <a:spcPts val="500"/>
              </a:spcBef>
              <a:spcAft>
                <a:spcPts val="0"/>
              </a:spcAft>
              <a:buClr>
                <a:schemeClr val="dk1"/>
              </a:buClr>
              <a:buSzPts val="750"/>
              <a:buNone/>
              <a:defRPr sz="1000"/>
            </a:lvl8pPr>
            <a:lvl9pPr marL="5486263" lvl="8" indent="-304792" algn="l">
              <a:lnSpc>
                <a:spcPct val="90000"/>
              </a:lnSpc>
              <a:spcBef>
                <a:spcPts val="500"/>
              </a:spcBef>
              <a:spcAft>
                <a:spcPts val="0"/>
              </a:spcAft>
              <a:buClr>
                <a:schemeClr val="dk1"/>
              </a:buClr>
              <a:buSzPts val="750"/>
              <a:buNone/>
              <a:defRPr sz="1000"/>
            </a:lvl9pPr>
          </a:lstStyle>
          <a:p>
            <a:endParaRPr/>
          </a:p>
        </p:txBody>
      </p:sp>
      <p:sp>
        <p:nvSpPr>
          <p:cNvPr id="102" name="Google Shape;102;p20"/>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20"/>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20"/>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039087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24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21"/>
          <p:cNvSpPr>
            <a:spLocks noGrp="1"/>
          </p:cNvSpPr>
          <p:nvPr>
            <p:ph type="pic" idx="2"/>
          </p:nvPr>
        </p:nvSpPr>
        <p:spPr>
          <a:xfrm>
            <a:off x="5183188" y="987426"/>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24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1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18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108" name="Google Shape;108;p21"/>
          <p:cNvSpPr txBox="1">
            <a:spLocks noGrp="1"/>
          </p:cNvSpPr>
          <p:nvPr>
            <p:ph type="body" idx="1"/>
          </p:nvPr>
        </p:nvSpPr>
        <p:spPr>
          <a:xfrm>
            <a:off x="839788" y="2057401"/>
            <a:ext cx="3932237" cy="3811588"/>
          </a:xfrm>
          <a:prstGeom prst="rect">
            <a:avLst/>
          </a:prstGeom>
          <a:noFill/>
          <a:ln>
            <a:noFill/>
          </a:ln>
        </p:spPr>
        <p:txBody>
          <a:bodyPr spcFirstLastPara="1" wrap="square" lIns="91425" tIns="45700" rIns="91425" bIns="45700" anchor="t" anchorCtr="0">
            <a:noAutofit/>
          </a:bodyPr>
          <a:lstStyle>
            <a:lvl1pPr marL="609585" lvl="0" indent="-304792" algn="l">
              <a:lnSpc>
                <a:spcPct val="90000"/>
              </a:lnSpc>
              <a:spcBef>
                <a:spcPts val="1000"/>
              </a:spcBef>
              <a:spcAft>
                <a:spcPts val="0"/>
              </a:spcAft>
              <a:buClr>
                <a:schemeClr val="dk1"/>
              </a:buClr>
              <a:buSzPts val="1200"/>
              <a:buNone/>
              <a:defRPr sz="1600"/>
            </a:lvl1pPr>
            <a:lvl2pPr marL="1219170" lvl="1" indent="-304792" algn="l">
              <a:lnSpc>
                <a:spcPct val="90000"/>
              </a:lnSpc>
              <a:spcBef>
                <a:spcPts val="500"/>
              </a:spcBef>
              <a:spcAft>
                <a:spcPts val="0"/>
              </a:spcAft>
              <a:buClr>
                <a:schemeClr val="dk1"/>
              </a:buClr>
              <a:buSzPts val="1050"/>
              <a:buNone/>
              <a:defRPr sz="1400"/>
            </a:lvl2pPr>
            <a:lvl3pPr marL="1828754" lvl="2" indent="-304792" algn="l">
              <a:lnSpc>
                <a:spcPct val="90000"/>
              </a:lnSpc>
              <a:spcBef>
                <a:spcPts val="500"/>
              </a:spcBef>
              <a:spcAft>
                <a:spcPts val="0"/>
              </a:spcAft>
              <a:buClr>
                <a:schemeClr val="dk1"/>
              </a:buClr>
              <a:buSzPts val="900"/>
              <a:buNone/>
              <a:defRPr sz="1200"/>
            </a:lvl3pPr>
            <a:lvl4pPr marL="2438339" lvl="3" indent="-304792" algn="l">
              <a:lnSpc>
                <a:spcPct val="90000"/>
              </a:lnSpc>
              <a:spcBef>
                <a:spcPts val="500"/>
              </a:spcBef>
              <a:spcAft>
                <a:spcPts val="0"/>
              </a:spcAft>
              <a:buClr>
                <a:schemeClr val="dk1"/>
              </a:buClr>
              <a:buSzPts val="750"/>
              <a:buNone/>
              <a:defRPr sz="1000"/>
            </a:lvl4pPr>
            <a:lvl5pPr marL="3047924" lvl="4" indent="-304792" algn="l">
              <a:lnSpc>
                <a:spcPct val="90000"/>
              </a:lnSpc>
              <a:spcBef>
                <a:spcPts val="500"/>
              </a:spcBef>
              <a:spcAft>
                <a:spcPts val="0"/>
              </a:spcAft>
              <a:buClr>
                <a:schemeClr val="dk1"/>
              </a:buClr>
              <a:buSzPts val="750"/>
              <a:buNone/>
              <a:defRPr sz="1000"/>
            </a:lvl5pPr>
            <a:lvl6pPr marL="3657509" lvl="5" indent="-304792" algn="l">
              <a:lnSpc>
                <a:spcPct val="90000"/>
              </a:lnSpc>
              <a:spcBef>
                <a:spcPts val="500"/>
              </a:spcBef>
              <a:spcAft>
                <a:spcPts val="0"/>
              </a:spcAft>
              <a:buClr>
                <a:schemeClr val="dk1"/>
              </a:buClr>
              <a:buSzPts val="750"/>
              <a:buNone/>
              <a:defRPr sz="1000"/>
            </a:lvl6pPr>
            <a:lvl7pPr marL="4267093" lvl="6" indent="-304792" algn="l">
              <a:lnSpc>
                <a:spcPct val="90000"/>
              </a:lnSpc>
              <a:spcBef>
                <a:spcPts val="500"/>
              </a:spcBef>
              <a:spcAft>
                <a:spcPts val="0"/>
              </a:spcAft>
              <a:buClr>
                <a:schemeClr val="dk1"/>
              </a:buClr>
              <a:buSzPts val="750"/>
              <a:buNone/>
              <a:defRPr sz="1000"/>
            </a:lvl7pPr>
            <a:lvl8pPr marL="4876678" lvl="7" indent="-304792" algn="l">
              <a:lnSpc>
                <a:spcPct val="90000"/>
              </a:lnSpc>
              <a:spcBef>
                <a:spcPts val="500"/>
              </a:spcBef>
              <a:spcAft>
                <a:spcPts val="0"/>
              </a:spcAft>
              <a:buClr>
                <a:schemeClr val="dk1"/>
              </a:buClr>
              <a:buSzPts val="750"/>
              <a:buNone/>
              <a:defRPr sz="1000"/>
            </a:lvl8pPr>
            <a:lvl9pPr marL="5486263" lvl="8" indent="-304792" algn="l">
              <a:lnSpc>
                <a:spcPct val="90000"/>
              </a:lnSpc>
              <a:spcBef>
                <a:spcPts val="500"/>
              </a:spcBef>
              <a:spcAft>
                <a:spcPts val="0"/>
              </a:spcAft>
              <a:buClr>
                <a:schemeClr val="dk1"/>
              </a:buClr>
              <a:buSzPts val="750"/>
              <a:buNone/>
              <a:defRPr sz="1000"/>
            </a:lvl9pPr>
          </a:lstStyle>
          <a:p>
            <a:endParaRPr/>
          </a:p>
        </p:txBody>
      </p:sp>
      <p:sp>
        <p:nvSpPr>
          <p:cNvPr id="109" name="Google Shape;109;p21"/>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1"/>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21"/>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94532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2"/>
        <p:cNvGrpSpPr/>
        <p:nvPr/>
      </p:nvGrpSpPr>
      <p:grpSpPr>
        <a:xfrm>
          <a:off x="0" y="0"/>
          <a:ext cx="0" cy="0"/>
          <a:chOff x="0" y="0"/>
          <a:chExt cx="0" cy="0"/>
        </a:xfrm>
      </p:grpSpPr>
      <p:sp>
        <p:nvSpPr>
          <p:cNvPr id="113" name="Google Shape;113;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22"/>
          <p:cNvSpPr txBox="1">
            <a:spLocks noGrp="1"/>
          </p:cNvSpPr>
          <p:nvPr>
            <p:ph type="body" idx="1"/>
          </p:nvPr>
        </p:nvSpPr>
        <p:spPr>
          <a:xfrm rot="5400000">
            <a:off x="3920331" y="-1256505"/>
            <a:ext cx="4351339" cy="10515600"/>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15" name="Google Shape;115;p22"/>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22"/>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22"/>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2357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18"/>
        <p:cNvGrpSpPr/>
        <p:nvPr/>
      </p:nvGrpSpPr>
      <p:grpSpPr>
        <a:xfrm>
          <a:off x="0" y="0"/>
          <a:ext cx="0" cy="0"/>
          <a:chOff x="0" y="0"/>
          <a:chExt cx="0" cy="0"/>
        </a:xfrm>
      </p:grpSpPr>
      <p:sp>
        <p:nvSpPr>
          <p:cNvPr id="119" name="Google Shape;119;p23"/>
          <p:cNvSpPr txBox="1">
            <a:spLocks noGrp="1"/>
          </p:cNvSpPr>
          <p:nvPr>
            <p:ph type="title"/>
          </p:nvPr>
        </p:nvSpPr>
        <p:spPr>
          <a:xfrm rot="5400000">
            <a:off x="7133431" y="1956595"/>
            <a:ext cx="5811839"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23"/>
          <p:cNvSpPr txBox="1">
            <a:spLocks noGrp="1"/>
          </p:cNvSpPr>
          <p:nvPr>
            <p:ph type="body" idx="1"/>
          </p:nvPr>
        </p:nvSpPr>
        <p:spPr>
          <a:xfrm rot="5400000">
            <a:off x="1799431" y="-596105"/>
            <a:ext cx="5811839" cy="7734300"/>
          </a:xfrm>
          <a:prstGeom prst="rect">
            <a:avLst/>
          </a:prstGeom>
          <a:noFill/>
          <a:ln>
            <a:noFill/>
          </a:ln>
        </p:spPr>
        <p:txBody>
          <a:bodyPr spcFirstLastPara="1" wrap="square" lIns="91425" tIns="45700" rIns="91425" bIns="45700" anchor="t" anchorCtr="0">
            <a:noAutofit/>
          </a:bodyPr>
          <a:lstStyle>
            <a:lvl1pPr marL="609585" lvl="0" indent="-457189" algn="l">
              <a:lnSpc>
                <a:spcPct val="90000"/>
              </a:lnSpc>
              <a:spcBef>
                <a:spcPts val="1000"/>
              </a:spcBef>
              <a:spcAft>
                <a:spcPts val="0"/>
              </a:spcAft>
              <a:buClr>
                <a:schemeClr val="dk1"/>
              </a:buClr>
              <a:buSzPts val="1800"/>
              <a:buChar char="•"/>
              <a:defRPr/>
            </a:lvl1pPr>
            <a:lvl2pPr marL="1219170" lvl="1" indent="-457189" algn="l">
              <a:lnSpc>
                <a:spcPct val="90000"/>
              </a:lnSpc>
              <a:spcBef>
                <a:spcPts val="500"/>
              </a:spcBef>
              <a:spcAft>
                <a:spcPts val="0"/>
              </a:spcAft>
              <a:buClr>
                <a:schemeClr val="dk1"/>
              </a:buClr>
              <a:buSzPts val="1800"/>
              <a:buChar char="•"/>
              <a:defRPr/>
            </a:lvl2pPr>
            <a:lvl3pPr marL="1828754" lvl="2" indent="-457189" algn="l">
              <a:lnSpc>
                <a:spcPct val="90000"/>
              </a:lnSpc>
              <a:spcBef>
                <a:spcPts val="500"/>
              </a:spcBef>
              <a:spcAft>
                <a:spcPts val="0"/>
              </a:spcAft>
              <a:buClr>
                <a:schemeClr val="dk1"/>
              </a:buClr>
              <a:buSzPts val="1800"/>
              <a:buChar char="•"/>
              <a:defRPr/>
            </a:lvl3pPr>
            <a:lvl4pPr marL="2438339" lvl="3" indent="-457189" algn="l">
              <a:lnSpc>
                <a:spcPct val="90000"/>
              </a:lnSpc>
              <a:spcBef>
                <a:spcPts val="500"/>
              </a:spcBef>
              <a:spcAft>
                <a:spcPts val="0"/>
              </a:spcAft>
              <a:buClr>
                <a:schemeClr val="dk1"/>
              </a:buClr>
              <a:buSzPts val="1800"/>
              <a:buChar char="•"/>
              <a:defRPr/>
            </a:lvl4pPr>
            <a:lvl5pPr marL="3047924" lvl="4" indent="-457189" algn="l">
              <a:lnSpc>
                <a:spcPct val="90000"/>
              </a:lnSpc>
              <a:spcBef>
                <a:spcPts val="500"/>
              </a:spcBef>
              <a:spcAft>
                <a:spcPts val="0"/>
              </a:spcAft>
              <a:buClr>
                <a:schemeClr val="dk1"/>
              </a:buClr>
              <a:buSzPts val="1800"/>
              <a:buChar char="•"/>
              <a:defRPr/>
            </a:lvl5pPr>
            <a:lvl6pPr marL="3657509" lvl="5" indent="-457189" algn="l">
              <a:lnSpc>
                <a:spcPct val="90000"/>
              </a:lnSpc>
              <a:spcBef>
                <a:spcPts val="500"/>
              </a:spcBef>
              <a:spcAft>
                <a:spcPts val="0"/>
              </a:spcAft>
              <a:buClr>
                <a:schemeClr val="dk1"/>
              </a:buClr>
              <a:buSzPts val="1800"/>
              <a:buChar char="•"/>
              <a:defRPr/>
            </a:lvl6pPr>
            <a:lvl7pPr marL="4267093" lvl="6" indent="-457189" algn="l">
              <a:lnSpc>
                <a:spcPct val="90000"/>
              </a:lnSpc>
              <a:spcBef>
                <a:spcPts val="500"/>
              </a:spcBef>
              <a:spcAft>
                <a:spcPts val="0"/>
              </a:spcAft>
              <a:buClr>
                <a:schemeClr val="dk1"/>
              </a:buClr>
              <a:buSzPts val="1800"/>
              <a:buChar char="•"/>
              <a:defRPr/>
            </a:lvl7pPr>
            <a:lvl8pPr marL="4876678" lvl="7" indent="-457189" algn="l">
              <a:lnSpc>
                <a:spcPct val="90000"/>
              </a:lnSpc>
              <a:spcBef>
                <a:spcPts val="500"/>
              </a:spcBef>
              <a:spcAft>
                <a:spcPts val="0"/>
              </a:spcAft>
              <a:buClr>
                <a:schemeClr val="dk1"/>
              </a:buClr>
              <a:buSzPts val="1800"/>
              <a:buChar char="•"/>
              <a:defRPr/>
            </a:lvl8pPr>
            <a:lvl9pPr marL="5486263" lvl="8" indent="-457189" algn="l">
              <a:lnSpc>
                <a:spcPct val="90000"/>
              </a:lnSpc>
              <a:spcBef>
                <a:spcPts val="500"/>
              </a:spcBef>
              <a:spcAft>
                <a:spcPts val="0"/>
              </a:spcAft>
              <a:buClr>
                <a:schemeClr val="dk1"/>
              </a:buClr>
              <a:buSzPts val="1800"/>
              <a:buChar char="•"/>
              <a:defRPr/>
            </a:lvl9pPr>
          </a:lstStyle>
          <a:p>
            <a:endParaRPr/>
          </a:p>
        </p:txBody>
      </p:sp>
      <p:sp>
        <p:nvSpPr>
          <p:cNvPr id="121" name="Google Shape;121;p23"/>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23"/>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23"/>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solidFill>
                  <a:srgbClr val="888888"/>
                </a:solidFill>
                <a:latin typeface="Calibri"/>
                <a:ea typeface="Calibri"/>
                <a:cs typeface="Calibri"/>
                <a:sym typeface="Calibri"/>
              </a:defRPr>
            </a:lvl1pPr>
            <a:lvl2pPr marL="0" lvl="1" indent="0" algn="r">
              <a:lnSpc>
                <a:spcPct val="100000"/>
              </a:lnSpc>
              <a:spcBef>
                <a:spcPts val="0"/>
              </a:spcBef>
              <a:spcAft>
                <a:spcPts val="0"/>
              </a:spcAft>
              <a:buNone/>
              <a:defRPr>
                <a:solidFill>
                  <a:srgbClr val="888888"/>
                </a:solidFill>
                <a:latin typeface="Calibri"/>
                <a:ea typeface="Calibri"/>
                <a:cs typeface="Calibri"/>
                <a:sym typeface="Calibri"/>
              </a:defRPr>
            </a:lvl2pPr>
            <a:lvl3pPr marL="0" lvl="2" indent="0" algn="r">
              <a:lnSpc>
                <a:spcPct val="100000"/>
              </a:lnSpc>
              <a:spcBef>
                <a:spcPts val="0"/>
              </a:spcBef>
              <a:spcAft>
                <a:spcPts val="0"/>
              </a:spcAft>
              <a:buNone/>
              <a:defRPr>
                <a:solidFill>
                  <a:srgbClr val="888888"/>
                </a:solidFill>
                <a:latin typeface="Calibri"/>
                <a:ea typeface="Calibri"/>
                <a:cs typeface="Calibri"/>
                <a:sym typeface="Calibri"/>
              </a:defRPr>
            </a:lvl3pPr>
            <a:lvl4pPr marL="0" lvl="3" indent="0" algn="r">
              <a:lnSpc>
                <a:spcPct val="100000"/>
              </a:lnSpc>
              <a:spcBef>
                <a:spcPts val="0"/>
              </a:spcBef>
              <a:spcAft>
                <a:spcPts val="0"/>
              </a:spcAft>
              <a:buNone/>
              <a:defRPr>
                <a:solidFill>
                  <a:srgbClr val="888888"/>
                </a:solidFill>
                <a:latin typeface="Calibri"/>
                <a:ea typeface="Calibri"/>
                <a:cs typeface="Calibri"/>
                <a:sym typeface="Calibri"/>
              </a:defRPr>
            </a:lvl4pPr>
            <a:lvl5pPr marL="0" lvl="4" indent="0" algn="r">
              <a:lnSpc>
                <a:spcPct val="100000"/>
              </a:lnSpc>
              <a:spcBef>
                <a:spcPts val="0"/>
              </a:spcBef>
              <a:spcAft>
                <a:spcPts val="0"/>
              </a:spcAft>
              <a:buNone/>
              <a:defRPr>
                <a:solidFill>
                  <a:srgbClr val="888888"/>
                </a:solidFill>
                <a:latin typeface="Calibri"/>
                <a:ea typeface="Calibri"/>
                <a:cs typeface="Calibri"/>
                <a:sym typeface="Calibri"/>
              </a:defRPr>
            </a:lvl5pPr>
            <a:lvl6pPr marL="0" lvl="5" indent="0" algn="r">
              <a:lnSpc>
                <a:spcPct val="100000"/>
              </a:lnSpc>
              <a:spcBef>
                <a:spcPts val="0"/>
              </a:spcBef>
              <a:spcAft>
                <a:spcPts val="0"/>
              </a:spcAft>
              <a:buNone/>
              <a:defRPr>
                <a:solidFill>
                  <a:srgbClr val="888888"/>
                </a:solidFill>
                <a:latin typeface="Calibri"/>
                <a:ea typeface="Calibri"/>
                <a:cs typeface="Calibri"/>
                <a:sym typeface="Calibri"/>
              </a:defRPr>
            </a:lvl6pPr>
            <a:lvl7pPr marL="0" lvl="6" indent="0" algn="r">
              <a:lnSpc>
                <a:spcPct val="100000"/>
              </a:lnSpc>
              <a:spcBef>
                <a:spcPts val="0"/>
              </a:spcBef>
              <a:spcAft>
                <a:spcPts val="0"/>
              </a:spcAft>
              <a:buNone/>
              <a:defRPr>
                <a:solidFill>
                  <a:srgbClr val="888888"/>
                </a:solidFill>
                <a:latin typeface="Calibri"/>
                <a:ea typeface="Calibri"/>
                <a:cs typeface="Calibri"/>
                <a:sym typeface="Calibri"/>
              </a:defRPr>
            </a:lvl7pPr>
            <a:lvl8pPr marL="0" lvl="7" indent="0" algn="r">
              <a:lnSpc>
                <a:spcPct val="100000"/>
              </a:lnSpc>
              <a:spcBef>
                <a:spcPts val="0"/>
              </a:spcBef>
              <a:spcAft>
                <a:spcPts val="0"/>
              </a:spcAft>
              <a:buNone/>
              <a:defRPr>
                <a:solidFill>
                  <a:srgbClr val="888888"/>
                </a:solidFill>
                <a:latin typeface="Calibri"/>
                <a:ea typeface="Calibri"/>
                <a:cs typeface="Calibri"/>
                <a:sym typeface="Calibri"/>
              </a:defRPr>
            </a:lvl8pPr>
            <a:lvl9pPr marL="0" lvl="8" indent="0" algn="r">
              <a:lnSpc>
                <a:spcPct val="100000"/>
              </a:lnSpc>
              <a:spcBef>
                <a:spcPts val="0"/>
              </a:spcBef>
              <a:spcAft>
                <a:spcPts val="0"/>
              </a:spcAft>
              <a:buNone/>
              <a:defRPr>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987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357736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Shape 49"/>
        <p:cNvGrpSpPr/>
        <p:nvPr/>
      </p:nvGrpSpPr>
      <p:grpSpPr>
        <a:xfrm>
          <a:off x="0" y="0"/>
          <a:ext cx="0" cy="0"/>
          <a:chOff x="0" y="0"/>
          <a:chExt cx="0" cy="0"/>
        </a:xfrm>
      </p:grpSpPr>
      <p:sp>
        <p:nvSpPr>
          <p:cNvPr id="50" name="Google Shape;50;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1" name="Google Shape;51;p12"/>
          <p:cNvSpPr txBox="1">
            <a:spLocks noGrp="1"/>
          </p:cNvSpPr>
          <p:nvPr>
            <p:ph type="body" idx="1"/>
          </p:nvPr>
        </p:nvSpPr>
        <p:spPr>
          <a:xfrm>
            <a:off x="838200" y="1825625"/>
            <a:ext cx="10515600" cy="4351339"/>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52" name="Google Shape;52;p12"/>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9pPr>
          </a:lstStyle>
          <a:p>
            <a:endParaRPr/>
          </a:p>
        </p:txBody>
      </p:sp>
      <p:sp>
        <p:nvSpPr>
          <p:cNvPr id="53" name="Google Shape;53;p12"/>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67" b="0" i="0" u="none" strike="noStrike" cap="none">
                <a:solidFill>
                  <a:srgbClr val="000000"/>
                </a:solidFill>
                <a:latin typeface="Arial"/>
                <a:ea typeface="Arial"/>
                <a:cs typeface="Arial"/>
                <a:sym typeface="Arial"/>
              </a:defRPr>
            </a:lvl9pPr>
          </a:lstStyle>
          <a:p>
            <a:endParaRPr/>
          </a:p>
        </p:txBody>
      </p:sp>
      <p:sp>
        <p:nvSpPr>
          <p:cNvPr id="54" name="Google Shape;54;p12"/>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21593081"/>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app.mymaths.co.uk/1755-lesson/angles-1"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7.png"/><Relationship Id="rId4" Type="http://schemas.openxmlformats.org/officeDocument/2006/relationships/image" Target="../media/image56.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notesSlide" Target="../notesSlides/notesSlide51.xml"/><Relationship Id="rId1" Type="http://schemas.openxmlformats.org/officeDocument/2006/relationships/slideLayout" Target="../slideLayouts/slideLayout1.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5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image" Target="../media/image61.png"/><Relationship Id="rId11" Type="http://schemas.openxmlformats.org/officeDocument/2006/relationships/image" Target="../media/image66.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3.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63"/>
        <p:cNvGrpSpPr/>
        <p:nvPr/>
      </p:nvGrpSpPr>
      <p:grpSpPr>
        <a:xfrm>
          <a:off x="0" y="0"/>
          <a:ext cx="0" cy="0"/>
          <a:chOff x="0" y="0"/>
          <a:chExt cx="0" cy="0"/>
        </a:xfrm>
      </p:grpSpPr>
      <p:sp>
        <p:nvSpPr>
          <p:cNvPr id="1764" name="Google Shape;1764;p2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21st May</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765" name="Google Shape;1765;p257"/>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3917895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769"/>
        <p:cNvGrpSpPr/>
        <p:nvPr/>
      </p:nvGrpSpPr>
      <p:grpSpPr>
        <a:xfrm>
          <a:off x="0" y="0"/>
          <a:ext cx="0" cy="0"/>
          <a:chOff x="0" y="0"/>
          <a:chExt cx="0" cy="0"/>
        </a:xfrm>
      </p:grpSpPr>
      <p:sp>
        <p:nvSpPr>
          <p:cNvPr id="1770" name="Google Shape;1770;p258"/>
          <p:cNvSpPr txBox="1">
            <a:spLocks noGrp="1"/>
          </p:cNvSpPr>
          <p:nvPr>
            <p:ph type="subTitle" idx="1"/>
          </p:nvPr>
        </p:nvSpPr>
        <p:spPr>
          <a:xfrm>
            <a:off x="279633" y="509500"/>
            <a:ext cx="5484000" cy="4753200"/>
          </a:xfrm>
          <a:prstGeom prst="rect">
            <a:avLst/>
          </a:prstGeom>
          <a:solidFill>
            <a:srgbClr val="6D9EEB"/>
          </a:solidFill>
          <a:ln>
            <a:noFill/>
          </a:ln>
        </p:spPr>
        <p:txBody>
          <a:bodyPr spcFirstLastPara="1" wrap="square" lIns="121900" tIns="121900" rIns="121900" bIns="121900" anchor="t" anchorCtr="0">
            <a:noAutofit/>
          </a:bodyPr>
          <a:lstStyle/>
          <a:p>
            <a:pPr marL="609585" indent="-457189" algn="l">
              <a:lnSpc>
                <a:spcPct val="90000"/>
              </a:lnSpc>
              <a:buClr>
                <a:schemeClr val="dk1"/>
              </a:buClr>
              <a:buSzPts val="1800"/>
              <a:buFont typeface="Comic Sans MS"/>
              <a:buAutoNum type="arabicPeriod"/>
            </a:pPr>
            <a:r>
              <a:rPr lang="en-GB" sz="2400">
                <a:solidFill>
                  <a:schemeClr val="dk1"/>
                </a:solidFill>
                <a:latin typeface="Comic Sans MS"/>
                <a:ea typeface="Comic Sans MS"/>
                <a:cs typeface="Comic Sans MS"/>
                <a:sym typeface="Comic Sans MS"/>
              </a:rPr>
              <a:t>What is the fifth multiple of 3?</a:t>
            </a:r>
            <a:endParaRPr sz="2400">
              <a:solidFill>
                <a:schemeClr val="dk1"/>
              </a:solidFill>
              <a:latin typeface="Comic Sans MS"/>
              <a:ea typeface="Comic Sans MS"/>
              <a:cs typeface="Comic Sans MS"/>
              <a:sym typeface="Comic Sans MS"/>
            </a:endParaRPr>
          </a:p>
          <a:p>
            <a:pPr marL="0" indent="0" algn="l">
              <a:lnSpc>
                <a:spcPct val="90000"/>
              </a:lnSpc>
            </a:pPr>
            <a:endParaRPr sz="2400">
              <a:solidFill>
                <a:schemeClr val="dk1"/>
              </a:solidFill>
              <a:latin typeface="Comic Sans MS"/>
              <a:ea typeface="Comic Sans MS"/>
              <a:cs typeface="Comic Sans MS"/>
              <a:sym typeface="Comic Sans MS"/>
            </a:endParaRPr>
          </a:p>
          <a:p>
            <a:pPr marL="609585" indent="-457189" algn="l">
              <a:lnSpc>
                <a:spcPct val="90000"/>
              </a:lnSpc>
              <a:buClr>
                <a:schemeClr val="dk1"/>
              </a:buClr>
              <a:buSzPts val="1800"/>
              <a:buFont typeface="Comic Sans MS"/>
              <a:buAutoNum type="arabicPeriod"/>
            </a:pPr>
            <a:r>
              <a:rPr lang="en-GB" sz="2400">
                <a:solidFill>
                  <a:schemeClr val="dk1"/>
                </a:solidFill>
                <a:latin typeface="Comic Sans MS"/>
                <a:ea typeface="Comic Sans MS"/>
                <a:cs typeface="Comic Sans MS"/>
                <a:sym typeface="Comic Sans MS"/>
              </a:rPr>
              <a:t>27 + _ = 80</a:t>
            </a:r>
            <a:endParaRPr sz="2400">
              <a:solidFill>
                <a:schemeClr val="dk1"/>
              </a:solidFill>
              <a:latin typeface="Comic Sans MS"/>
              <a:ea typeface="Comic Sans MS"/>
              <a:cs typeface="Comic Sans MS"/>
              <a:sym typeface="Comic Sans MS"/>
            </a:endParaRPr>
          </a:p>
          <a:p>
            <a:pPr marL="0" indent="0" algn="l">
              <a:lnSpc>
                <a:spcPct val="90000"/>
              </a:lnSpc>
            </a:pPr>
            <a:endParaRPr sz="2400">
              <a:solidFill>
                <a:schemeClr val="dk1"/>
              </a:solidFill>
              <a:latin typeface="Comic Sans MS"/>
              <a:ea typeface="Comic Sans MS"/>
              <a:cs typeface="Comic Sans MS"/>
              <a:sym typeface="Comic Sans MS"/>
            </a:endParaRPr>
          </a:p>
          <a:p>
            <a:pPr marL="152396" indent="0" algn="l">
              <a:lnSpc>
                <a:spcPct val="90000"/>
              </a:lnSpc>
              <a:buClr>
                <a:schemeClr val="dk1"/>
              </a:buClr>
              <a:buSzPts val="1800"/>
            </a:pPr>
            <a:r>
              <a:rPr lang="en-GB" sz="2400">
                <a:solidFill>
                  <a:schemeClr val="dk1"/>
                </a:solidFill>
                <a:latin typeface="Comic Sans MS"/>
                <a:ea typeface="Comic Sans MS"/>
                <a:cs typeface="Comic Sans MS"/>
                <a:sym typeface="Comic Sans MS"/>
              </a:rPr>
              <a:t>3. Fill in the missing numbers: </a:t>
            </a:r>
            <a:endParaRPr sz="2400">
              <a:solidFill>
                <a:schemeClr val="dk1"/>
              </a:solidFill>
              <a:latin typeface="Comic Sans MS"/>
              <a:ea typeface="Comic Sans MS"/>
              <a:cs typeface="Comic Sans MS"/>
              <a:sym typeface="Comic Sans MS"/>
            </a:endParaRPr>
          </a:p>
          <a:p>
            <a:pPr marL="609585" indent="0" algn="l">
              <a:lnSpc>
                <a:spcPct val="90000"/>
              </a:lnSpc>
            </a:pPr>
            <a:r>
              <a:rPr lang="en-GB" sz="2400">
                <a:solidFill>
                  <a:schemeClr val="dk1"/>
                </a:solidFill>
                <a:latin typeface="Comic Sans MS"/>
                <a:ea typeface="Comic Sans MS"/>
                <a:cs typeface="Comic Sans MS"/>
                <a:sym typeface="Comic Sans MS"/>
              </a:rPr>
              <a:t>¼ , _, _, 1 whole</a:t>
            </a:r>
            <a:endParaRPr sz="2400">
              <a:solidFill>
                <a:schemeClr val="dk1"/>
              </a:solidFill>
              <a:latin typeface="Comic Sans MS"/>
              <a:ea typeface="Comic Sans MS"/>
              <a:cs typeface="Comic Sans MS"/>
              <a:sym typeface="Comic Sans MS"/>
            </a:endParaRPr>
          </a:p>
          <a:p>
            <a:pPr marL="609585" indent="0" algn="l">
              <a:lnSpc>
                <a:spcPct val="90000"/>
              </a:lnSpc>
            </a:pPr>
            <a:endParaRPr sz="2400">
              <a:solidFill>
                <a:schemeClr val="dk1"/>
              </a:solidFill>
              <a:latin typeface="Comic Sans MS"/>
              <a:ea typeface="Comic Sans MS"/>
              <a:cs typeface="Comic Sans MS"/>
              <a:sym typeface="Comic Sans MS"/>
            </a:endParaRPr>
          </a:p>
          <a:p>
            <a:pPr marL="152396" indent="0" algn="l">
              <a:lnSpc>
                <a:spcPct val="80000"/>
              </a:lnSpc>
              <a:buClr>
                <a:schemeClr val="dk1"/>
              </a:buClr>
              <a:buSzPts val="1800"/>
            </a:pPr>
            <a:r>
              <a:rPr lang="en-GB" sz="2400">
                <a:solidFill>
                  <a:schemeClr val="dk1"/>
                </a:solidFill>
                <a:latin typeface="Comic Sans MS"/>
                <a:ea typeface="Comic Sans MS"/>
                <a:cs typeface="Comic Sans MS"/>
                <a:sym typeface="Comic Sans MS"/>
              </a:rPr>
              <a:t>4. 537 + 99</a:t>
            </a:r>
            <a:endParaRPr sz="2400">
              <a:solidFill>
                <a:schemeClr val="dk1"/>
              </a:solidFill>
              <a:latin typeface="Comic Sans MS"/>
              <a:ea typeface="Comic Sans MS"/>
              <a:cs typeface="Comic Sans MS"/>
              <a:sym typeface="Comic Sans MS"/>
            </a:endParaRPr>
          </a:p>
          <a:p>
            <a:pPr marL="609585" indent="0" algn="l">
              <a:lnSpc>
                <a:spcPct val="80000"/>
              </a:lnSpc>
            </a:pPr>
            <a:endParaRPr sz="2400">
              <a:solidFill>
                <a:schemeClr val="dk1"/>
              </a:solidFill>
              <a:latin typeface="Comic Sans MS"/>
              <a:ea typeface="Comic Sans MS"/>
              <a:cs typeface="Comic Sans MS"/>
              <a:sym typeface="Comic Sans MS"/>
            </a:endParaRPr>
          </a:p>
          <a:p>
            <a:pPr marL="152396" indent="0" algn="l">
              <a:lnSpc>
                <a:spcPct val="80000"/>
              </a:lnSpc>
              <a:buClr>
                <a:schemeClr val="dk1"/>
              </a:buClr>
              <a:buSzPts val="1800"/>
            </a:pPr>
            <a:r>
              <a:rPr lang="en-GB" sz="2400">
                <a:solidFill>
                  <a:schemeClr val="dk1"/>
                </a:solidFill>
                <a:latin typeface="Comic Sans MS"/>
                <a:ea typeface="Comic Sans MS"/>
                <a:cs typeface="Comic Sans MS"/>
                <a:sym typeface="Comic Sans MS"/>
              </a:rPr>
              <a:t>5. Insert the correct symbol (&lt;,&gt;,=)</a:t>
            </a:r>
            <a:endParaRPr sz="2400">
              <a:solidFill>
                <a:schemeClr val="dk1"/>
              </a:solidFill>
              <a:latin typeface="Comic Sans MS"/>
              <a:ea typeface="Comic Sans MS"/>
              <a:cs typeface="Comic Sans MS"/>
              <a:sym typeface="Comic Sans MS"/>
            </a:endParaRPr>
          </a:p>
          <a:p>
            <a:pPr marL="609585" indent="0" algn="l">
              <a:lnSpc>
                <a:spcPct val="80000"/>
              </a:lnSpc>
            </a:pPr>
            <a:r>
              <a:rPr lang="en-GB" sz="2400">
                <a:solidFill>
                  <a:schemeClr val="dk1"/>
                </a:solidFill>
                <a:latin typeface="Comic Sans MS"/>
                <a:ea typeface="Comic Sans MS"/>
                <a:cs typeface="Comic Sans MS"/>
                <a:sym typeface="Comic Sans MS"/>
              </a:rPr>
              <a:t>   16 tens </a:t>
            </a:r>
            <a:r>
              <a:rPr lang="en-GB" sz="4800">
                <a:solidFill>
                  <a:schemeClr val="dk1"/>
                </a:solidFill>
                <a:latin typeface="Comic Sans MS"/>
                <a:ea typeface="Comic Sans MS"/>
                <a:cs typeface="Comic Sans MS"/>
                <a:sym typeface="Comic Sans MS"/>
              </a:rPr>
              <a:t>▢</a:t>
            </a:r>
            <a:r>
              <a:rPr lang="en-GB" sz="2400">
                <a:solidFill>
                  <a:schemeClr val="dk1"/>
                </a:solidFill>
                <a:latin typeface="Comic Sans MS"/>
                <a:ea typeface="Comic Sans MS"/>
                <a:cs typeface="Comic Sans MS"/>
                <a:sym typeface="Comic Sans MS"/>
              </a:rPr>
              <a:t>8 x 20</a:t>
            </a:r>
            <a:endParaRPr sz="2400">
              <a:solidFill>
                <a:schemeClr val="dk1"/>
              </a:solidFill>
              <a:latin typeface="Comic Sans MS"/>
              <a:ea typeface="Comic Sans MS"/>
              <a:cs typeface="Comic Sans MS"/>
              <a:sym typeface="Comic Sans MS"/>
            </a:endParaRPr>
          </a:p>
          <a:p>
            <a:pPr marL="0" indent="0" algn="l">
              <a:lnSpc>
                <a:spcPct val="80000"/>
              </a:lnSpc>
            </a:pPr>
            <a:endParaRPr sz="2400">
              <a:solidFill>
                <a:schemeClr val="dk1"/>
              </a:solidFill>
              <a:latin typeface="Comic Sans MS"/>
              <a:ea typeface="Comic Sans MS"/>
              <a:cs typeface="Comic Sans MS"/>
              <a:sym typeface="Comic Sans MS"/>
            </a:endParaRPr>
          </a:p>
          <a:p>
            <a:pPr marL="152396" indent="0" algn="l">
              <a:lnSpc>
                <a:spcPct val="80000"/>
              </a:lnSpc>
              <a:buClr>
                <a:schemeClr val="dk1"/>
              </a:buClr>
              <a:buSzPts val="1800"/>
            </a:pPr>
            <a:r>
              <a:rPr lang="en-GB" sz="2400">
                <a:solidFill>
                  <a:schemeClr val="dk1"/>
                </a:solidFill>
                <a:latin typeface="Comic Sans MS"/>
                <a:ea typeface="Comic Sans MS"/>
                <a:cs typeface="Comic Sans MS"/>
                <a:sym typeface="Comic Sans MS"/>
              </a:rPr>
              <a:t>6.  60x 4 =</a:t>
            </a:r>
            <a:endParaRPr sz="2400">
              <a:solidFill>
                <a:schemeClr val="dk1"/>
              </a:solidFill>
              <a:latin typeface="Comic Sans MS"/>
              <a:ea typeface="Comic Sans MS"/>
              <a:cs typeface="Comic Sans MS"/>
              <a:sym typeface="Comic Sans MS"/>
            </a:endParaRPr>
          </a:p>
          <a:p>
            <a:pPr marL="609585" indent="0" algn="l"/>
            <a:endParaRPr sz="3200">
              <a:solidFill>
                <a:schemeClr val="dk1"/>
              </a:solidFill>
              <a:latin typeface="Comic Sans MS"/>
              <a:ea typeface="Comic Sans MS"/>
              <a:cs typeface="Comic Sans MS"/>
              <a:sym typeface="Comic Sans MS"/>
            </a:endParaRPr>
          </a:p>
        </p:txBody>
      </p:sp>
      <p:sp>
        <p:nvSpPr>
          <p:cNvPr id="1771" name="Google Shape;1771;p258"/>
          <p:cNvSpPr txBox="1"/>
          <p:nvPr/>
        </p:nvSpPr>
        <p:spPr>
          <a:xfrm>
            <a:off x="5893033" y="77000"/>
            <a:ext cx="5822000" cy="6704000"/>
          </a:xfrm>
          <a:prstGeom prst="rect">
            <a:avLst/>
          </a:prstGeom>
          <a:noFill/>
          <a:ln>
            <a:noFill/>
          </a:ln>
        </p:spPr>
        <p:txBody>
          <a:bodyPr spcFirstLastPara="1" wrap="square" lIns="121900" tIns="121900" rIns="121900" bIns="121900" anchor="t" anchorCtr="0">
            <a:noAutofit/>
          </a:bodyPr>
          <a:lstStyle/>
          <a:p>
            <a:pPr marL="609585" indent="-457189" defTabSz="1219170">
              <a:lnSpc>
                <a:spcPct val="80000"/>
              </a:lnSpc>
              <a:buClr>
                <a:srgbClr val="000000"/>
              </a:buClr>
              <a:buSzPts val="1800"/>
              <a:buFont typeface="Comic Sans MS"/>
              <a:buAutoNum type="arabicPeriod" startAt="7"/>
            </a:pPr>
            <a:r>
              <a:rPr lang="en-GB" sz="2400" kern="0">
                <a:solidFill>
                  <a:srgbClr val="000000"/>
                </a:solidFill>
                <a:latin typeface="Comic Sans MS"/>
                <a:ea typeface="Comic Sans MS"/>
                <a:cs typeface="Comic Sans MS"/>
                <a:sym typeface="Comic Sans MS"/>
              </a:rPr>
              <a:t>Which of these letters have perpendicular lines?</a:t>
            </a: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E, U, F, T, A and L</a:t>
            </a: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marL="152396"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8. Chews are 17p. If I have 70p, how many could I afford?</a:t>
            </a: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marL="609585" indent="-457189" defTabSz="1219170">
              <a:lnSpc>
                <a:spcPct val="80000"/>
              </a:lnSpc>
              <a:buClr>
                <a:srgbClr val="000000"/>
              </a:buClr>
              <a:buSzPts val="1800"/>
              <a:buFont typeface="Comic Sans MS"/>
              <a:buAutoNum type="arabicPeriod" startAt="9"/>
            </a:pPr>
            <a:r>
              <a:rPr lang="en-GB" sz="2400" kern="0">
                <a:solidFill>
                  <a:srgbClr val="000000"/>
                </a:solidFill>
                <a:latin typeface="Comic Sans MS"/>
                <a:ea typeface="Comic Sans MS"/>
                <a:cs typeface="Comic Sans MS"/>
                <a:sym typeface="Comic Sans MS"/>
              </a:rPr>
              <a:t>A rowing boat can carry </a:t>
            </a: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8 pirates. How many boats</a:t>
            </a: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would I need for 53 pirates?</a:t>
            </a: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marL="609585" indent="-457189" defTabSz="1219170">
              <a:lnSpc>
                <a:spcPct val="80000"/>
              </a:lnSpc>
              <a:buClr>
                <a:srgbClr val="000000"/>
              </a:buClr>
              <a:buSzPts val="1800"/>
              <a:buFont typeface="Comic Sans MS"/>
              <a:buAutoNum type="arabicPeriod" startAt="10"/>
            </a:pPr>
            <a:r>
              <a:rPr lang="en-GB" sz="2400" kern="0">
                <a:solidFill>
                  <a:srgbClr val="000000"/>
                </a:solidFill>
                <a:latin typeface="Comic Sans MS"/>
                <a:ea typeface="Comic Sans MS"/>
                <a:cs typeface="Comic Sans MS"/>
                <a:sym typeface="Comic Sans MS"/>
              </a:rPr>
              <a:t>Make each of these </a:t>
            </a: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the odd one out: </a:t>
            </a: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marL="609585"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p:txBody>
      </p:sp>
      <p:sp>
        <p:nvSpPr>
          <p:cNvPr id="1772" name="Google Shape;1772;p258"/>
          <p:cNvSpPr txBox="1"/>
          <p:nvPr/>
        </p:nvSpPr>
        <p:spPr>
          <a:xfrm>
            <a:off x="323033" y="-132700"/>
            <a:ext cx="5570000" cy="747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100"/>
            </a:pPr>
            <a:r>
              <a:rPr lang="en-GB" sz="2667" b="1" u="sng" kern="0">
                <a:solidFill>
                  <a:srgbClr val="000000"/>
                </a:solidFill>
                <a:latin typeface="Comic Sans MS"/>
                <a:ea typeface="Comic Sans MS"/>
                <a:cs typeface="Comic Sans MS"/>
                <a:sym typeface="Comic Sans MS"/>
              </a:rPr>
              <a:t>MORNING MATHS – 21.05.20</a:t>
            </a:r>
            <a:endParaRPr sz="2667" kern="0">
              <a:solidFill>
                <a:srgbClr val="000000"/>
              </a:solidFill>
              <a:latin typeface="Arial"/>
              <a:ea typeface="Arial"/>
              <a:cs typeface="Arial"/>
              <a:sym typeface="Arial"/>
            </a:endParaRPr>
          </a:p>
        </p:txBody>
      </p:sp>
      <p:pic>
        <p:nvPicPr>
          <p:cNvPr id="1773" name="Google Shape;1773;p258"/>
          <p:cNvPicPr preferRelativeResize="0"/>
          <p:nvPr/>
        </p:nvPicPr>
        <p:blipFill rotWithShape="1">
          <a:blip r:embed="rId3">
            <a:alphaModFix/>
          </a:blip>
          <a:srcRect/>
          <a:stretch/>
        </p:blipFill>
        <p:spPr>
          <a:xfrm>
            <a:off x="10715834" y="1721033"/>
            <a:ext cx="960892" cy="965200"/>
          </a:xfrm>
          <a:prstGeom prst="rect">
            <a:avLst/>
          </a:prstGeom>
          <a:noFill/>
          <a:ln>
            <a:noFill/>
          </a:ln>
        </p:spPr>
      </p:pic>
      <p:pic>
        <p:nvPicPr>
          <p:cNvPr id="1774" name="Google Shape;1774;p258"/>
          <p:cNvPicPr preferRelativeResize="0"/>
          <p:nvPr/>
        </p:nvPicPr>
        <p:blipFill rotWithShape="1">
          <a:blip r:embed="rId4">
            <a:alphaModFix/>
          </a:blip>
          <a:srcRect/>
          <a:stretch/>
        </p:blipFill>
        <p:spPr>
          <a:xfrm>
            <a:off x="10273421" y="3166733"/>
            <a:ext cx="1701913" cy="965200"/>
          </a:xfrm>
          <a:prstGeom prst="rect">
            <a:avLst/>
          </a:prstGeom>
          <a:noFill/>
          <a:ln>
            <a:noFill/>
          </a:ln>
        </p:spPr>
      </p:pic>
      <p:pic>
        <p:nvPicPr>
          <p:cNvPr id="1775" name="Google Shape;1775;p258"/>
          <p:cNvPicPr preferRelativeResize="0"/>
          <p:nvPr/>
        </p:nvPicPr>
        <p:blipFill rotWithShape="1">
          <a:blip r:embed="rId5">
            <a:alphaModFix/>
          </a:blip>
          <a:srcRect/>
          <a:stretch/>
        </p:blipFill>
        <p:spPr>
          <a:xfrm>
            <a:off x="7496100" y="4714300"/>
            <a:ext cx="3073400" cy="965200"/>
          </a:xfrm>
          <a:prstGeom prst="rect">
            <a:avLst/>
          </a:prstGeom>
          <a:noFill/>
          <a:ln>
            <a:noFill/>
          </a:ln>
        </p:spPr>
      </p:pic>
    </p:spTree>
    <p:extLst>
      <p:ext uri="{BB962C8B-B14F-4D97-AF65-F5344CB8AC3E}">
        <p14:creationId xmlns:p14="http://schemas.microsoft.com/office/powerpoint/2010/main" val="2505112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79"/>
        <p:cNvGrpSpPr/>
        <p:nvPr/>
      </p:nvGrpSpPr>
      <p:grpSpPr>
        <a:xfrm>
          <a:off x="0" y="0"/>
          <a:ext cx="0" cy="0"/>
          <a:chOff x="0" y="0"/>
          <a:chExt cx="0" cy="0"/>
        </a:xfrm>
      </p:grpSpPr>
      <p:sp>
        <p:nvSpPr>
          <p:cNvPr id="1780" name="Google Shape;1780;p259"/>
          <p:cNvSpPr txBox="1">
            <a:spLocks noGrp="1"/>
          </p:cNvSpPr>
          <p:nvPr>
            <p:ph type="subTitle" idx="1"/>
          </p:nvPr>
        </p:nvSpPr>
        <p:spPr>
          <a:xfrm>
            <a:off x="415600" y="454400"/>
            <a:ext cx="11360800" cy="1056800"/>
          </a:xfrm>
          <a:prstGeom prst="rect">
            <a:avLst/>
          </a:prstGeom>
          <a:noFill/>
          <a:ln>
            <a:noFill/>
          </a:ln>
        </p:spPr>
        <p:txBody>
          <a:bodyPr spcFirstLastPara="1" wrap="square" lIns="121900" tIns="121900" rIns="121900" bIns="121900" anchor="t" anchorCtr="0">
            <a:noAutofit/>
          </a:bodyPr>
          <a:lstStyle/>
          <a:p>
            <a:pPr marL="0" indent="0"/>
            <a:r>
              <a:rPr lang="en-GB"/>
              <a:t>Morning Maths Answers</a:t>
            </a:r>
            <a:endParaRPr/>
          </a:p>
        </p:txBody>
      </p:sp>
      <p:sp>
        <p:nvSpPr>
          <p:cNvPr id="1781" name="Google Shape;1781;p259"/>
          <p:cNvSpPr txBox="1"/>
          <p:nvPr/>
        </p:nvSpPr>
        <p:spPr>
          <a:xfrm>
            <a:off x="376700" y="1966767"/>
            <a:ext cx="5645200" cy="40564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15</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53</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½ or 2/4, and ¾</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636</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240</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E, F, T, L</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4 chews 4 x 17= 68 so you would have 2p left over</a:t>
            </a:r>
            <a:endParaRPr sz="3200" kern="0">
              <a:solidFill>
                <a:srgbClr val="000000"/>
              </a:solidFill>
              <a:latin typeface="Arial"/>
              <a:ea typeface="Arial"/>
              <a:cs typeface="Arial"/>
              <a:sym typeface="Arial"/>
            </a:endParaRPr>
          </a:p>
        </p:txBody>
      </p:sp>
      <p:sp>
        <p:nvSpPr>
          <p:cNvPr id="1782" name="Google Shape;1782;p259"/>
          <p:cNvSpPr txBox="1"/>
          <p:nvPr/>
        </p:nvSpPr>
        <p:spPr>
          <a:xfrm>
            <a:off x="6335633" y="1924967"/>
            <a:ext cx="5440800" cy="4098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00"/>
                </a:solidFill>
                <a:latin typeface="Arial"/>
                <a:ea typeface="Arial"/>
                <a:cs typeface="Arial"/>
                <a:sym typeface="Arial"/>
              </a:rPr>
              <a:t>9.  7 boats  7 x 8=56 there would be 3 spare seats in one boat.</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10. Various answers (e.g)</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96 - only number with 9 tens</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77 - only odd number</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77 - only multiple of 7</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172 - only 3 digit number</a:t>
            </a:r>
            <a:endParaRPr sz="32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987310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86"/>
        <p:cNvGrpSpPr/>
        <p:nvPr/>
      </p:nvGrpSpPr>
      <p:grpSpPr>
        <a:xfrm>
          <a:off x="0" y="0"/>
          <a:ext cx="0" cy="0"/>
          <a:chOff x="0" y="0"/>
          <a:chExt cx="0" cy="0"/>
        </a:xfrm>
      </p:grpSpPr>
      <p:sp>
        <p:nvSpPr>
          <p:cNvPr id="1787" name="Google Shape;1787;p26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788" name="Google Shape;1788;p26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789" name="Google Shape;1789;p26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790" name="Google Shape;1790;p26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13170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94"/>
        <p:cNvGrpSpPr/>
        <p:nvPr/>
      </p:nvGrpSpPr>
      <p:grpSpPr>
        <a:xfrm>
          <a:off x="0" y="0"/>
          <a:ext cx="0" cy="0"/>
          <a:chOff x="0" y="0"/>
          <a:chExt cx="0" cy="0"/>
        </a:xfrm>
      </p:grpSpPr>
      <p:sp>
        <p:nvSpPr>
          <p:cNvPr id="1795" name="Google Shape;1795;p261"/>
          <p:cNvSpPr txBox="1">
            <a:spLocks noGrp="1"/>
          </p:cNvSpPr>
          <p:nvPr>
            <p:ph type="title"/>
          </p:nvPr>
        </p:nvSpPr>
        <p:spPr>
          <a:xfrm>
            <a:off x="838200" y="2579525"/>
            <a:ext cx="10515600" cy="1325600"/>
          </a:xfrm>
          <a:prstGeom prst="rect">
            <a:avLst/>
          </a:prstGeom>
          <a:noFill/>
          <a:ln>
            <a:noFill/>
          </a:ln>
        </p:spPr>
        <p:txBody>
          <a:bodyPr spcFirstLastPara="1" wrap="square" lIns="91433" tIns="45700" rIns="91433" bIns="45700" anchor="ctr" anchorCtr="0">
            <a:noAutofit/>
          </a:bodyPr>
          <a:lstStyle/>
          <a:p>
            <a:r>
              <a:rPr lang="en-GB" sz="4667" u="sng"/>
              <a:t>WALT: identify right angles.</a:t>
            </a:r>
            <a:endParaRPr sz="4667" u="sng"/>
          </a:p>
        </p:txBody>
      </p:sp>
    </p:spTree>
    <p:extLst>
      <p:ext uri="{BB962C8B-B14F-4D97-AF65-F5344CB8AC3E}">
        <p14:creationId xmlns:p14="http://schemas.microsoft.com/office/powerpoint/2010/main" val="4283696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799"/>
        <p:cNvGrpSpPr/>
        <p:nvPr/>
      </p:nvGrpSpPr>
      <p:grpSpPr>
        <a:xfrm>
          <a:off x="0" y="0"/>
          <a:ext cx="0" cy="0"/>
          <a:chOff x="0" y="0"/>
          <a:chExt cx="0" cy="0"/>
        </a:xfrm>
      </p:grpSpPr>
      <p:pic>
        <p:nvPicPr>
          <p:cNvPr id="1800" name="Google Shape;1800;p262"/>
          <p:cNvPicPr preferRelativeResize="0"/>
          <p:nvPr/>
        </p:nvPicPr>
        <p:blipFill>
          <a:blip r:embed="rId3">
            <a:alphaModFix/>
          </a:blip>
          <a:stretch>
            <a:fillRect/>
          </a:stretch>
        </p:blipFill>
        <p:spPr>
          <a:xfrm>
            <a:off x="4189767" y="3756101"/>
            <a:ext cx="3812467" cy="2926233"/>
          </a:xfrm>
          <a:prstGeom prst="rect">
            <a:avLst/>
          </a:prstGeom>
          <a:noFill/>
          <a:ln>
            <a:noFill/>
          </a:ln>
        </p:spPr>
      </p:pic>
      <p:sp>
        <p:nvSpPr>
          <p:cNvPr id="1801" name="Google Shape;1801;p262"/>
          <p:cNvSpPr txBox="1"/>
          <p:nvPr/>
        </p:nvSpPr>
        <p:spPr>
          <a:xfrm>
            <a:off x="2280500" y="1239400"/>
            <a:ext cx="7486000" cy="209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An angle is the amount of space between two lines that are connected. This is shown usually with a curved line that is drawn between two lines that are joined. </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242271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05"/>
        <p:cNvGrpSpPr/>
        <p:nvPr/>
      </p:nvGrpSpPr>
      <p:grpSpPr>
        <a:xfrm>
          <a:off x="0" y="0"/>
          <a:ext cx="0" cy="0"/>
          <a:chOff x="0" y="0"/>
          <a:chExt cx="0" cy="0"/>
        </a:xfrm>
      </p:grpSpPr>
      <p:sp>
        <p:nvSpPr>
          <p:cNvPr id="1806" name="Google Shape;1806;p263"/>
          <p:cNvSpPr txBox="1"/>
          <p:nvPr/>
        </p:nvSpPr>
        <p:spPr>
          <a:xfrm>
            <a:off x="578400" y="545333"/>
            <a:ext cx="10692000" cy="122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Today we are looking at </a:t>
            </a:r>
            <a:r>
              <a:rPr lang="en-GB" sz="2933" u="sng" kern="0">
                <a:solidFill>
                  <a:srgbClr val="000000"/>
                </a:solidFill>
                <a:latin typeface="Arial"/>
                <a:cs typeface="Arial"/>
                <a:sym typeface="Arial"/>
              </a:rPr>
              <a:t>right angles.</a:t>
            </a:r>
            <a:r>
              <a:rPr lang="en-GB" sz="2933" kern="0">
                <a:solidFill>
                  <a:srgbClr val="000000"/>
                </a:solidFill>
                <a:latin typeface="Arial"/>
                <a:cs typeface="Arial"/>
                <a:sym typeface="Arial"/>
              </a:rPr>
              <a:t> These angles are exactly 90 degrees and they look like this. </a:t>
            </a:r>
            <a:endParaRPr sz="2933" kern="0">
              <a:solidFill>
                <a:srgbClr val="000000"/>
              </a:solidFill>
              <a:latin typeface="Arial"/>
              <a:cs typeface="Arial"/>
              <a:sym typeface="Arial"/>
            </a:endParaRPr>
          </a:p>
        </p:txBody>
      </p:sp>
      <p:pic>
        <p:nvPicPr>
          <p:cNvPr id="1807" name="Google Shape;1807;p263"/>
          <p:cNvPicPr preferRelativeResize="0"/>
          <p:nvPr/>
        </p:nvPicPr>
        <p:blipFill>
          <a:blip r:embed="rId3">
            <a:alphaModFix/>
          </a:blip>
          <a:stretch>
            <a:fillRect/>
          </a:stretch>
        </p:blipFill>
        <p:spPr>
          <a:xfrm>
            <a:off x="302401" y="1586334"/>
            <a:ext cx="3085332" cy="3085332"/>
          </a:xfrm>
          <a:prstGeom prst="rect">
            <a:avLst/>
          </a:prstGeom>
          <a:noFill/>
          <a:ln>
            <a:noFill/>
          </a:ln>
        </p:spPr>
      </p:pic>
      <p:sp>
        <p:nvSpPr>
          <p:cNvPr id="1808" name="Google Shape;1808;p263"/>
          <p:cNvSpPr txBox="1"/>
          <p:nvPr/>
        </p:nvSpPr>
        <p:spPr>
          <a:xfrm>
            <a:off x="3387733" y="2589267"/>
            <a:ext cx="6957200" cy="208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They look like a capital ‘L’. They can be turned in any direction, as long as they are exactly 90 degrees. Here are some more examples of right angles.</a:t>
            </a:r>
            <a:endParaRPr sz="2933" kern="0">
              <a:solidFill>
                <a:srgbClr val="000000"/>
              </a:solidFill>
              <a:latin typeface="Arial"/>
              <a:cs typeface="Arial"/>
              <a:sym typeface="Arial"/>
            </a:endParaRPr>
          </a:p>
        </p:txBody>
      </p:sp>
      <p:pic>
        <p:nvPicPr>
          <p:cNvPr id="1809" name="Google Shape;1809;p263"/>
          <p:cNvPicPr preferRelativeResize="0"/>
          <p:nvPr/>
        </p:nvPicPr>
        <p:blipFill>
          <a:blip r:embed="rId4">
            <a:alphaModFix/>
          </a:blip>
          <a:stretch>
            <a:fillRect/>
          </a:stretch>
        </p:blipFill>
        <p:spPr>
          <a:xfrm>
            <a:off x="8707231" y="4112667"/>
            <a:ext cx="3190967" cy="2646167"/>
          </a:xfrm>
          <a:prstGeom prst="rect">
            <a:avLst/>
          </a:prstGeom>
          <a:noFill/>
          <a:ln>
            <a:noFill/>
          </a:ln>
        </p:spPr>
      </p:pic>
    </p:spTree>
    <p:extLst>
      <p:ext uri="{BB962C8B-B14F-4D97-AF65-F5344CB8AC3E}">
        <p14:creationId xmlns:p14="http://schemas.microsoft.com/office/powerpoint/2010/main" val="1909239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13"/>
        <p:cNvGrpSpPr/>
        <p:nvPr/>
      </p:nvGrpSpPr>
      <p:grpSpPr>
        <a:xfrm>
          <a:off x="0" y="0"/>
          <a:ext cx="0" cy="0"/>
          <a:chOff x="0" y="0"/>
          <a:chExt cx="0" cy="0"/>
        </a:xfrm>
      </p:grpSpPr>
      <p:sp>
        <p:nvSpPr>
          <p:cNvPr id="1814" name="Google Shape;1814;p264"/>
          <p:cNvSpPr txBox="1"/>
          <p:nvPr/>
        </p:nvSpPr>
        <p:spPr>
          <a:xfrm>
            <a:off x="675600" y="236233"/>
            <a:ext cx="10840800" cy="87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u="sng" kern="0">
                <a:solidFill>
                  <a:srgbClr val="000000"/>
                </a:solidFill>
                <a:latin typeface="Arial"/>
                <a:cs typeface="Arial"/>
                <a:sym typeface="Arial"/>
              </a:rPr>
              <a:t>Which of the following are right angles? </a:t>
            </a:r>
            <a:endParaRPr sz="3600" u="sng" kern="0">
              <a:solidFill>
                <a:srgbClr val="000000"/>
              </a:solidFill>
              <a:latin typeface="Arial"/>
              <a:cs typeface="Arial"/>
              <a:sym typeface="Arial"/>
            </a:endParaRPr>
          </a:p>
        </p:txBody>
      </p:sp>
      <p:pic>
        <p:nvPicPr>
          <p:cNvPr id="1815" name="Google Shape;1815;p264"/>
          <p:cNvPicPr preferRelativeResize="0"/>
          <p:nvPr/>
        </p:nvPicPr>
        <p:blipFill>
          <a:blip r:embed="rId3">
            <a:alphaModFix/>
          </a:blip>
          <a:stretch>
            <a:fillRect/>
          </a:stretch>
        </p:blipFill>
        <p:spPr>
          <a:xfrm>
            <a:off x="3241500" y="1112234"/>
            <a:ext cx="5547600" cy="5314700"/>
          </a:xfrm>
          <a:prstGeom prst="rect">
            <a:avLst/>
          </a:prstGeom>
          <a:noFill/>
          <a:ln>
            <a:noFill/>
          </a:ln>
        </p:spPr>
      </p:pic>
    </p:spTree>
    <p:extLst>
      <p:ext uri="{BB962C8B-B14F-4D97-AF65-F5344CB8AC3E}">
        <p14:creationId xmlns:p14="http://schemas.microsoft.com/office/powerpoint/2010/main" val="2053862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19"/>
        <p:cNvGrpSpPr/>
        <p:nvPr/>
      </p:nvGrpSpPr>
      <p:grpSpPr>
        <a:xfrm>
          <a:off x="0" y="0"/>
          <a:ext cx="0" cy="0"/>
          <a:chOff x="0" y="0"/>
          <a:chExt cx="0" cy="0"/>
        </a:xfrm>
      </p:grpSpPr>
      <p:sp>
        <p:nvSpPr>
          <p:cNvPr id="1820" name="Google Shape;1820;p265"/>
          <p:cNvSpPr txBox="1"/>
          <p:nvPr/>
        </p:nvSpPr>
        <p:spPr>
          <a:xfrm>
            <a:off x="675600" y="236233"/>
            <a:ext cx="10840800" cy="87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600" u="sng" kern="0">
                <a:solidFill>
                  <a:srgbClr val="000000"/>
                </a:solidFill>
                <a:latin typeface="Arial"/>
                <a:cs typeface="Arial"/>
                <a:sym typeface="Arial"/>
              </a:rPr>
              <a:t>Which of the following are right angles? </a:t>
            </a:r>
            <a:endParaRPr sz="3600" u="sng" kern="0">
              <a:solidFill>
                <a:srgbClr val="000000"/>
              </a:solidFill>
              <a:latin typeface="Arial"/>
              <a:cs typeface="Arial"/>
              <a:sym typeface="Arial"/>
            </a:endParaRPr>
          </a:p>
        </p:txBody>
      </p:sp>
      <p:pic>
        <p:nvPicPr>
          <p:cNvPr id="1821" name="Google Shape;1821;p265"/>
          <p:cNvPicPr preferRelativeResize="0"/>
          <p:nvPr/>
        </p:nvPicPr>
        <p:blipFill>
          <a:blip r:embed="rId3">
            <a:alphaModFix/>
          </a:blip>
          <a:stretch>
            <a:fillRect/>
          </a:stretch>
        </p:blipFill>
        <p:spPr>
          <a:xfrm>
            <a:off x="3241500" y="1112234"/>
            <a:ext cx="5547600" cy="5314700"/>
          </a:xfrm>
          <a:prstGeom prst="rect">
            <a:avLst/>
          </a:prstGeom>
          <a:noFill/>
          <a:ln>
            <a:noFill/>
          </a:ln>
        </p:spPr>
      </p:pic>
      <p:pic>
        <p:nvPicPr>
          <p:cNvPr id="1822" name="Google Shape;1822;p265"/>
          <p:cNvPicPr preferRelativeResize="0"/>
          <p:nvPr/>
        </p:nvPicPr>
        <p:blipFill rotWithShape="1">
          <a:blip r:embed="rId4">
            <a:alphaModFix/>
          </a:blip>
          <a:srcRect l="24113" r="23500"/>
          <a:stretch/>
        </p:blipFill>
        <p:spPr>
          <a:xfrm>
            <a:off x="3572434" y="2868801"/>
            <a:ext cx="687300" cy="655967"/>
          </a:xfrm>
          <a:prstGeom prst="rect">
            <a:avLst/>
          </a:prstGeom>
          <a:noFill/>
          <a:ln>
            <a:noFill/>
          </a:ln>
        </p:spPr>
      </p:pic>
      <p:pic>
        <p:nvPicPr>
          <p:cNvPr id="1823" name="Google Shape;1823;p265"/>
          <p:cNvPicPr preferRelativeResize="0"/>
          <p:nvPr/>
        </p:nvPicPr>
        <p:blipFill rotWithShape="1">
          <a:blip r:embed="rId4">
            <a:alphaModFix/>
          </a:blip>
          <a:srcRect l="24113" r="23500"/>
          <a:stretch/>
        </p:blipFill>
        <p:spPr>
          <a:xfrm>
            <a:off x="6204834" y="1568234"/>
            <a:ext cx="687300" cy="655967"/>
          </a:xfrm>
          <a:prstGeom prst="rect">
            <a:avLst/>
          </a:prstGeom>
          <a:noFill/>
          <a:ln>
            <a:noFill/>
          </a:ln>
        </p:spPr>
      </p:pic>
    </p:spTree>
    <p:extLst>
      <p:ext uri="{BB962C8B-B14F-4D97-AF65-F5344CB8AC3E}">
        <p14:creationId xmlns:p14="http://schemas.microsoft.com/office/powerpoint/2010/main" val="4129889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27"/>
        <p:cNvGrpSpPr/>
        <p:nvPr/>
      </p:nvGrpSpPr>
      <p:grpSpPr>
        <a:xfrm>
          <a:off x="0" y="0"/>
          <a:ext cx="0" cy="0"/>
          <a:chOff x="0" y="0"/>
          <a:chExt cx="0" cy="0"/>
        </a:xfrm>
      </p:grpSpPr>
      <p:sp>
        <p:nvSpPr>
          <p:cNvPr id="1828" name="Google Shape;1828;p266"/>
          <p:cNvSpPr txBox="1"/>
          <p:nvPr/>
        </p:nvSpPr>
        <p:spPr>
          <a:xfrm>
            <a:off x="403000" y="148733"/>
            <a:ext cx="11386000" cy="628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067" u="sng" kern="0">
                <a:solidFill>
                  <a:srgbClr val="000000"/>
                </a:solidFill>
                <a:latin typeface="Arial"/>
                <a:cs typeface="Arial"/>
                <a:sym typeface="Arial"/>
              </a:rPr>
              <a:t>In the following shape how many right angles can you find?</a:t>
            </a:r>
            <a:endParaRPr sz="3067" u="sng" kern="0">
              <a:solidFill>
                <a:srgbClr val="000000"/>
              </a:solidFill>
              <a:latin typeface="Arial"/>
              <a:cs typeface="Arial"/>
              <a:sym typeface="Arial"/>
            </a:endParaRPr>
          </a:p>
        </p:txBody>
      </p:sp>
      <p:pic>
        <p:nvPicPr>
          <p:cNvPr id="1829" name="Google Shape;1829;p266"/>
          <p:cNvPicPr preferRelativeResize="0"/>
          <p:nvPr/>
        </p:nvPicPr>
        <p:blipFill>
          <a:blip r:embed="rId3">
            <a:alphaModFix/>
          </a:blip>
          <a:stretch>
            <a:fillRect/>
          </a:stretch>
        </p:blipFill>
        <p:spPr>
          <a:xfrm>
            <a:off x="560233" y="897301"/>
            <a:ext cx="6576664" cy="5476567"/>
          </a:xfrm>
          <a:prstGeom prst="rect">
            <a:avLst/>
          </a:prstGeom>
          <a:noFill/>
          <a:ln>
            <a:noFill/>
          </a:ln>
        </p:spPr>
      </p:pic>
      <p:sp>
        <p:nvSpPr>
          <p:cNvPr id="1830" name="Google Shape;1830;p266"/>
          <p:cNvSpPr txBox="1"/>
          <p:nvPr/>
        </p:nvSpPr>
        <p:spPr>
          <a:xfrm>
            <a:off x="8130433" y="1900400"/>
            <a:ext cx="3552800" cy="330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u="sng" kern="0">
                <a:solidFill>
                  <a:srgbClr val="000000"/>
                </a:solidFill>
                <a:latin typeface="Arial"/>
                <a:cs typeface="Arial"/>
                <a:sym typeface="Arial"/>
              </a:rPr>
              <a:t>Hint</a:t>
            </a:r>
            <a:endParaRPr sz="2800" u="sng" kern="0">
              <a:solidFill>
                <a:srgbClr val="000000"/>
              </a:solidFill>
              <a:latin typeface="Arial"/>
              <a:cs typeface="Arial"/>
              <a:sym typeface="Arial"/>
            </a:endParaRPr>
          </a:p>
          <a:p>
            <a:pPr algn="ctr" defTabSz="1219170">
              <a:buClr>
                <a:srgbClr val="000000"/>
              </a:buClr>
            </a:pPr>
            <a:r>
              <a:rPr lang="en-GB" sz="2800" kern="0">
                <a:solidFill>
                  <a:srgbClr val="000000"/>
                </a:solidFill>
                <a:latin typeface="Arial"/>
                <a:cs typeface="Arial"/>
                <a:sym typeface="Arial"/>
              </a:rPr>
              <a:t>You might want to use the corner of a piece of paper or something you know is a right angle to check.</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345179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34"/>
        <p:cNvGrpSpPr/>
        <p:nvPr/>
      </p:nvGrpSpPr>
      <p:grpSpPr>
        <a:xfrm>
          <a:off x="0" y="0"/>
          <a:ext cx="0" cy="0"/>
          <a:chOff x="0" y="0"/>
          <a:chExt cx="0" cy="0"/>
        </a:xfrm>
      </p:grpSpPr>
      <p:grpSp>
        <p:nvGrpSpPr>
          <p:cNvPr id="1835" name="Google Shape;1835;p267"/>
          <p:cNvGrpSpPr/>
          <p:nvPr/>
        </p:nvGrpSpPr>
        <p:grpSpPr>
          <a:xfrm>
            <a:off x="99163" y="264432"/>
            <a:ext cx="7037688" cy="6109659"/>
            <a:chOff x="420175" y="672975"/>
            <a:chExt cx="4932498" cy="4107425"/>
          </a:xfrm>
        </p:grpSpPr>
        <p:pic>
          <p:nvPicPr>
            <p:cNvPr id="1836" name="Google Shape;1836;p267"/>
            <p:cNvPicPr preferRelativeResize="0"/>
            <p:nvPr/>
          </p:nvPicPr>
          <p:blipFill>
            <a:blip r:embed="rId3">
              <a:alphaModFix/>
            </a:blip>
            <a:stretch>
              <a:fillRect/>
            </a:stretch>
          </p:blipFill>
          <p:spPr>
            <a:xfrm>
              <a:off x="420175" y="672975"/>
              <a:ext cx="4932498" cy="4107425"/>
            </a:xfrm>
            <a:prstGeom prst="rect">
              <a:avLst/>
            </a:prstGeom>
            <a:noFill/>
            <a:ln>
              <a:noFill/>
            </a:ln>
          </p:spPr>
        </p:pic>
        <p:sp>
          <p:nvSpPr>
            <p:cNvPr id="1837" name="Google Shape;1837;p267"/>
            <p:cNvSpPr/>
            <p:nvPr/>
          </p:nvSpPr>
          <p:spPr>
            <a:xfrm>
              <a:off x="2268100" y="1759950"/>
              <a:ext cx="1214700" cy="8799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838" name="Google Shape;1838;p267"/>
          <p:cNvSpPr txBox="1"/>
          <p:nvPr/>
        </p:nvSpPr>
        <p:spPr>
          <a:xfrm>
            <a:off x="7353767" y="264400"/>
            <a:ext cx="4709600" cy="289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There are </a:t>
            </a:r>
            <a:r>
              <a:rPr lang="en-GB" sz="2933" b="1" u="sng" kern="0">
                <a:solidFill>
                  <a:srgbClr val="000000"/>
                </a:solidFill>
                <a:latin typeface="Arial"/>
                <a:cs typeface="Arial"/>
                <a:sym typeface="Arial"/>
              </a:rPr>
              <a:t>46</a:t>
            </a:r>
            <a:r>
              <a:rPr lang="en-GB" sz="2933" kern="0">
                <a:solidFill>
                  <a:srgbClr val="000000"/>
                </a:solidFill>
                <a:latin typeface="Arial"/>
                <a:cs typeface="Arial"/>
                <a:sym typeface="Arial"/>
              </a:rPr>
              <a:t> right angles in total. We have put red dots at each right angle. How many did you get?</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p:txBody>
      </p:sp>
      <p:sp>
        <p:nvSpPr>
          <p:cNvPr id="1839" name="Google Shape;1839;p267"/>
          <p:cNvSpPr/>
          <p:nvPr/>
        </p:nvSpPr>
        <p:spPr>
          <a:xfrm>
            <a:off x="231367" y="29415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0" name="Google Shape;1840;p267"/>
          <p:cNvSpPr/>
          <p:nvPr/>
        </p:nvSpPr>
        <p:spPr>
          <a:xfrm>
            <a:off x="332967" y="30571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1" name="Google Shape;1841;p267"/>
          <p:cNvSpPr/>
          <p:nvPr/>
        </p:nvSpPr>
        <p:spPr>
          <a:xfrm>
            <a:off x="6818233" y="29415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2" name="Google Shape;1842;p267"/>
          <p:cNvSpPr/>
          <p:nvPr/>
        </p:nvSpPr>
        <p:spPr>
          <a:xfrm>
            <a:off x="6740500" y="30571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3" name="Google Shape;1843;p267"/>
          <p:cNvSpPr/>
          <p:nvPr/>
        </p:nvSpPr>
        <p:spPr>
          <a:xfrm>
            <a:off x="5654733" y="796267"/>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4" name="Google Shape;1844;p267"/>
          <p:cNvSpPr/>
          <p:nvPr/>
        </p:nvSpPr>
        <p:spPr>
          <a:xfrm>
            <a:off x="5081233" y="796267"/>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5" name="Google Shape;1845;p267"/>
          <p:cNvSpPr/>
          <p:nvPr/>
        </p:nvSpPr>
        <p:spPr>
          <a:xfrm>
            <a:off x="690400" y="61272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6" name="Google Shape;1846;p267"/>
          <p:cNvSpPr/>
          <p:nvPr/>
        </p:nvSpPr>
        <p:spPr>
          <a:xfrm>
            <a:off x="2727933" y="61272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7" name="Google Shape;1847;p267"/>
          <p:cNvSpPr/>
          <p:nvPr/>
        </p:nvSpPr>
        <p:spPr>
          <a:xfrm>
            <a:off x="4269633" y="61272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8" name="Google Shape;1848;p267"/>
          <p:cNvSpPr/>
          <p:nvPr/>
        </p:nvSpPr>
        <p:spPr>
          <a:xfrm>
            <a:off x="6285767" y="61272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49" name="Google Shape;1849;p267"/>
          <p:cNvSpPr/>
          <p:nvPr/>
        </p:nvSpPr>
        <p:spPr>
          <a:xfrm>
            <a:off x="3070667" y="61272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0" name="Google Shape;1850;p267"/>
          <p:cNvSpPr/>
          <p:nvPr/>
        </p:nvSpPr>
        <p:spPr>
          <a:xfrm>
            <a:off x="3965500" y="6127200"/>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1" name="Google Shape;1851;p267"/>
          <p:cNvSpPr/>
          <p:nvPr/>
        </p:nvSpPr>
        <p:spPr>
          <a:xfrm>
            <a:off x="3070667" y="4152133"/>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2" name="Google Shape;1852;p267"/>
          <p:cNvSpPr/>
          <p:nvPr/>
        </p:nvSpPr>
        <p:spPr>
          <a:xfrm>
            <a:off x="3965500" y="4152133"/>
            <a:ext cx="165200" cy="1156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1853" name="Google Shape;1853;p267"/>
          <p:cNvGrpSpPr/>
          <p:nvPr/>
        </p:nvGrpSpPr>
        <p:grpSpPr>
          <a:xfrm>
            <a:off x="4860334" y="3930551"/>
            <a:ext cx="482767" cy="438784"/>
            <a:chOff x="3645250" y="2947913"/>
            <a:chExt cx="362075" cy="329088"/>
          </a:xfrm>
        </p:grpSpPr>
        <p:sp>
          <p:nvSpPr>
            <p:cNvPr id="1854" name="Google Shape;1854;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5" name="Google Shape;1855;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6" name="Google Shape;1856;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7" name="Google Shape;1857;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58" name="Google Shape;1858;p267"/>
          <p:cNvGrpSpPr/>
          <p:nvPr/>
        </p:nvGrpSpPr>
        <p:grpSpPr>
          <a:xfrm>
            <a:off x="5410567" y="3930551"/>
            <a:ext cx="482767" cy="438784"/>
            <a:chOff x="3645250" y="2947913"/>
            <a:chExt cx="362075" cy="329088"/>
          </a:xfrm>
        </p:grpSpPr>
        <p:sp>
          <p:nvSpPr>
            <p:cNvPr id="1859" name="Google Shape;1859;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60" name="Google Shape;1860;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61" name="Google Shape;1861;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62" name="Google Shape;1862;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63" name="Google Shape;1863;p267"/>
          <p:cNvGrpSpPr/>
          <p:nvPr/>
        </p:nvGrpSpPr>
        <p:grpSpPr>
          <a:xfrm>
            <a:off x="4860334" y="4447717"/>
            <a:ext cx="482767" cy="438784"/>
            <a:chOff x="3645250" y="2947913"/>
            <a:chExt cx="362075" cy="329088"/>
          </a:xfrm>
        </p:grpSpPr>
        <p:sp>
          <p:nvSpPr>
            <p:cNvPr id="1864" name="Google Shape;1864;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65" name="Google Shape;1865;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66" name="Google Shape;1866;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67" name="Google Shape;1867;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68" name="Google Shape;1868;p267"/>
          <p:cNvGrpSpPr/>
          <p:nvPr/>
        </p:nvGrpSpPr>
        <p:grpSpPr>
          <a:xfrm>
            <a:off x="5410567" y="4447717"/>
            <a:ext cx="482767" cy="438784"/>
            <a:chOff x="3645250" y="2947913"/>
            <a:chExt cx="362075" cy="329088"/>
          </a:xfrm>
        </p:grpSpPr>
        <p:sp>
          <p:nvSpPr>
            <p:cNvPr id="1869" name="Google Shape;1869;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70" name="Google Shape;1870;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71" name="Google Shape;1871;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72" name="Google Shape;1872;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73" name="Google Shape;1873;p267"/>
          <p:cNvGrpSpPr/>
          <p:nvPr/>
        </p:nvGrpSpPr>
        <p:grpSpPr>
          <a:xfrm>
            <a:off x="1858267" y="3930551"/>
            <a:ext cx="482767" cy="438784"/>
            <a:chOff x="3645250" y="2947913"/>
            <a:chExt cx="362075" cy="329088"/>
          </a:xfrm>
        </p:grpSpPr>
        <p:sp>
          <p:nvSpPr>
            <p:cNvPr id="1874" name="Google Shape;1874;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75" name="Google Shape;1875;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76" name="Google Shape;1876;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77" name="Google Shape;1877;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78" name="Google Shape;1878;p267"/>
          <p:cNvGrpSpPr/>
          <p:nvPr/>
        </p:nvGrpSpPr>
        <p:grpSpPr>
          <a:xfrm>
            <a:off x="1308034" y="4447717"/>
            <a:ext cx="482767" cy="438784"/>
            <a:chOff x="3645250" y="2947913"/>
            <a:chExt cx="362075" cy="329088"/>
          </a:xfrm>
        </p:grpSpPr>
        <p:sp>
          <p:nvSpPr>
            <p:cNvPr id="1879" name="Google Shape;1879;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0" name="Google Shape;1880;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1" name="Google Shape;1881;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2" name="Google Shape;1882;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83" name="Google Shape;1883;p267"/>
          <p:cNvGrpSpPr/>
          <p:nvPr/>
        </p:nvGrpSpPr>
        <p:grpSpPr>
          <a:xfrm>
            <a:off x="1858267" y="4447717"/>
            <a:ext cx="482767" cy="438784"/>
            <a:chOff x="3645250" y="2947913"/>
            <a:chExt cx="362075" cy="329088"/>
          </a:xfrm>
        </p:grpSpPr>
        <p:sp>
          <p:nvSpPr>
            <p:cNvPr id="1884" name="Google Shape;1884;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5" name="Google Shape;1885;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6" name="Google Shape;1886;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87" name="Google Shape;1887;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1888" name="Google Shape;1888;p267"/>
          <p:cNvGrpSpPr/>
          <p:nvPr/>
        </p:nvGrpSpPr>
        <p:grpSpPr>
          <a:xfrm>
            <a:off x="1308034" y="3930551"/>
            <a:ext cx="482767" cy="438784"/>
            <a:chOff x="3645250" y="2947913"/>
            <a:chExt cx="362075" cy="329088"/>
          </a:xfrm>
        </p:grpSpPr>
        <p:sp>
          <p:nvSpPr>
            <p:cNvPr id="1889" name="Google Shape;1889;p267"/>
            <p:cNvSpPr/>
            <p:nvPr/>
          </p:nvSpPr>
          <p:spPr>
            <a:xfrm>
              <a:off x="3645250" y="2947925"/>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90" name="Google Shape;1890;p267"/>
            <p:cNvSpPr/>
            <p:nvPr/>
          </p:nvSpPr>
          <p:spPr>
            <a:xfrm>
              <a:off x="3645250" y="3190300"/>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91" name="Google Shape;1891;p267"/>
            <p:cNvSpPr/>
            <p:nvPr/>
          </p:nvSpPr>
          <p:spPr>
            <a:xfrm>
              <a:off x="3883425" y="2947913"/>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92" name="Google Shape;1892;p267"/>
            <p:cNvSpPr/>
            <p:nvPr/>
          </p:nvSpPr>
          <p:spPr>
            <a:xfrm>
              <a:off x="3883425" y="3190288"/>
              <a:ext cx="123900" cy="867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589765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896"/>
        <p:cNvGrpSpPr/>
        <p:nvPr/>
      </p:nvGrpSpPr>
      <p:grpSpPr>
        <a:xfrm>
          <a:off x="0" y="0"/>
          <a:ext cx="0" cy="0"/>
          <a:chOff x="0" y="0"/>
          <a:chExt cx="0" cy="0"/>
        </a:xfrm>
      </p:grpSpPr>
      <p:sp>
        <p:nvSpPr>
          <p:cNvPr id="1897" name="Google Shape;1897;p26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898" name="Google Shape;1898;p26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899" name="Google Shape;1899;p26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358651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03"/>
        <p:cNvGrpSpPr/>
        <p:nvPr/>
      </p:nvGrpSpPr>
      <p:grpSpPr>
        <a:xfrm>
          <a:off x="0" y="0"/>
          <a:ext cx="0" cy="0"/>
          <a:chOff x="0" y="0"/>
          <a:chExt cx="0" cy="0"/>
        </a:xfrm>
      </p:grpSpPr>
      <p:sp>
        <p:nvSpPr>
          <p:cNvPr id="1904" name="Google Shape;1904;p269"/>
          <p:cNvSpPr txBox="1">
            <a:spLocks noGrp="1"/>
          </p:cNvSpPr>
          <p:nvPr>
            <p:ph type="ctrTitle"/>
          </p:nvPr>
        </p:nvSpPr>
        <p:spPr>
          <a:xfrm>
            <a:off x="415600" y="193200"/>
            <a:ext cx="11360800" cy="6471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 for today is a Close Reading Task</a:t>
            </a:r>
            <a:br>
              <a:rPr lang="en-GB" sz="3200" b="1"/>
            </a:b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information (on the next page) to you. </a:t>
            </a:r>
            <a:endParaRPr sz="2400"/>
          </a:p>
          <a:p>
            <a:pPr marL="609585" indent="-457189" algn="l">
              <a:buSzPts val="1800"/>
              <a:buAutoNum type="arabicPeriod"/>
            </a:pPr>
            <a:r>
              <a:rPr lang="en-GB" sz="2400"/>
              <a:t>Here are some meanings of words that might help you –</a:t>
            </a:r>
            <a:br>
              <a:rPr lang="en-GB" sz="2400"/>
            </a:br>
            <a:r>
              <a:rPr lang="en-GB" sz="2400"/>
              <a:t>remnants - remains left behind</a:t>
            </a:r>
            <a:endParaRPr sz="2400"/>
          </a:p>
          <a:p>
            <a:pPr algn="l"/>
            <a:r>
              <a:rPr lang="en-GB" sz="2400"/>
              <a:t>       locked - buried within</a:t>
            </a:r>
            <a:endParaRPr sz="2400"/>
          </a:p>
          <a:p>
            <a:pPr algn="l"/>
            <a:r>
              <a:rPr lang="en-GB" sz="2400"/>
              <a:t>       freed - dug up out of the ground</a:t>
            </a:r>
            <a:endParaRPr sz="2400"/>
          </a:p>
          <a:p>
            <a:pPr algn="l"/>
            <a:r>
              <a:rPr lang="en-GB" sz="2400"/>
              <a:t>       display -  something put out for people to look at    </a:t>
            </a:r>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spTree>
    <p:extLst>
      <p:ext uri="{BB962C8B-B14F-4D97-AF65-F5344CB8AC3E}">
        <p14:creationId xmlns:p14="http://schemas.microsoft.com/office/powerpoint/2010/main" val="949857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08"/>
        <p:cNvGrpSpPr/>
        <p:nvPr/>
      </p:nvGrpSpPr>
      <p:grpSpPr>
        <a:xfrm>
          <a:off x="0" y="0"/>
          <a:ext cx="0" cy="0"/>
          <a:chOff x="0" y="0"/>
          <a:chExt cx="0" cy="0"/>
        </a:xfrm>
      </p:grpSpPr>
      <p:sp>
        <p:nvSpPr>
          <p:cNvPr id="1909" name="Google Shape;1909;p270"/>
          <p:cNvSpPr txBox="1"/>
          <p:nvPr/>
        </p:nvSpPr>
        <p:spPr>
          <a:xfrm>
            <a:off x="2740600" y="93400"/>
            <a:ext cx="6710800" cy="667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Comic Sans MS"/>
                <a:ea typeface="Comic Sans MS"/>
                <a:cs typeface="Comic Sans MS"/>
                <a:sym typeface="Comic Sans MS"/>
              </a:rPr>
              <a:t>At the Museum</a:t>
            </a:r>
            <a:endParaRPr sz="3200" kern="0">
              <a:solidFill>
                <a:srgbClr val="000000"/>
              </a:solidFill>
              <a:latin typeface="Comic Sans MS"/>
              <a:ea typeface="Comic Sans MS"/>
              <a:cs typeface="Comic Sans MS"/>
              <a:sym typeface="Comic Sans MS"/>
            </a:endParaRPr>
          </a:p>
          <a:p>
            <a:pPr algn="ctr" defTabSz="1219170">
              <a:buClr>
                <a:srgbClr val="000000"/>
              </a:buClr>
            </a:pPr>
            <a:r>
              <a:rPr lang="en-GB" sz="1600" kern="0">
                <a:solidFill>
                  <a:srgbClr val="000000"/>
                </a:solidFill>
                <a:latin typeface="Comic Sans MS"/>
                <a:ea typeface="Comic Sans MS"/>
                <a:cs typeface="Comic Sans MS"/>
                <a:sym typeface="Comic Sans MS"/>
              </a:rPr>
              <a:t>An extract from a poem by Tony Bradman </a:t>
            </a:r>
            <a:endParaRPr sz="1600" kern="0">
              <a:solidFill>
                <a:srgbClr val="000000"/>
              </a:solidFill>
              <a:latin typeface="Comic Sans MS"/>
              <a:ea typeface="Comic Sans MS"/>
              <a:cs typeface="Comic Sans MS"/>
              <a:sym typeface="Comic Sans MS"/>
            </a:endParaRPr>
          </a:p>
          <a:p>
            <a:pPr algn="ctr" defTabSz="1219170">
              <a:buClr>
                <a:srgbClr val="000000"/>
              </a:buClr>
            </a:pPr>
            <a:r>
              <a:rPr lang="en-GB" sz="1600" kern="0">
                <a:solidFill>
                  <a:srgbClr val="000000"/>
                </a:solidFill>
                <a:latin typeface="Comic Sans MS"/>
                <a:ea typeface="Comic Sans MS"/>
                <a:cs typeface="Comic Sans MS"/>
                <a:sym typeface="Comic Sans MS"/>
              </a:rPr>
              <a:t>taken from Dinosaur Poems by John foster.</a:t>
            </a:r>
            <a:endParaRPr sz="1600" kern="0">
              <a:solidFill>
                <a:srgbClr val="000000"/>
              </a:solidFill>
              <a:latin typeface="Comic Sans MS"/>
              <a:ea typeface="Comic Sans MS"/>
              <a:cs typeface="Comic Sans MS"/>
              <a:sym typeface="Comic Sans MS"/>
            </a:endParaRPr>
          </a:p>
          <a:p>
            <a:pPr algn="ctr" defTabSz="1219170">
              <a:buClr>
                <a:srgbClr val="000000"/>
              </a:buClr>
            </a:pPr>
            <a:endParaRPr sz="16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A fossil remnant I became,</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Some bones locked in the land,</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And there I stayed til I was freed</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And cleaned by human hands.</a:t>
            </a:r>
            <a:endParaRPr sz="2400" kern="0">
              <a:solidFill>
                <a:srgbClr val="000000"/>
              </a:solidFill>
              <a:latin typeface="Comic Sans MS"/>
              <a:ea typeface="Comic Sans MS"/>
              <a:cs typeface="Comic Sans MS"/>
              <a:sym typeface="Comic Sans MS"/>
            </a:endParaRPr>
          </a:p>
          <a:p>
            <a:pPr algn="ctr" defTabSz="1219170">
              <a:buClr>
                <a:srgbClr val="000000"/>
              </a:buClr>
            </a:pP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My bones were put together</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To make a fine display,</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And you can come to look at me</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Almost every day.</a:t>
            </a:r>
            <a:endParaRPr sz="2400" kern="0">
              <a:solidFill>
                <a:srgbClr val="000000"/>
              </a:solidFill>
              <a:latin typeface="Comic Sans MS"/>
              <a:ea typeface="Comic Sans MS"/>
              <a:cs typeface="Comic Sans MS"/>
              <a:sym typeface="Comic Sans MS"/>
            </a:endParaRPr>
          </a:p>
          <a:p>
            <a:pPr algn="ctr" defTabSz="1219170">
              <a:buClr>
                <a:srgbClr val="000000"/>
              </a:buClr>
            </a:pP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I was an ancient dinosaur,</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But now you find me here;</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A message that’s been waiting</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For a hundred million years.</a:t>
            </a:r>
            <a:endParaRPr sz="2400" kern="0">
              <a:solidFill>
                <a:srgbClr val="000000"/>
              </a:solidFill>
              <a:latin typeface="Comic Sans MS"/>
              <a:ea typeface="Comic Sans MS"/>
              <a:cs typeface="Comic Sans MS"/>
              <a:sym typeface="Comic Sans MS"/>
            </a:endParaRPr>
          </a:p>
          <a:p>
            <a:pPr algn="ctr" defTabSz="1219170">
              <a:buClr>
                <a:srgbClr val="000000"/>
              </a:buClr>
            </a:pPr>
            <a:endParaRPr sz="2400" kern="0">
              <a:solidFill>
                <a:srgbClr val="000000"/>
              </a:solidFill>
              <a:latin typeface="Comic Sans MS"/>
              <a:ea typeface="Comic Sans MS"/>
              <a:cs typeface="Comic Sans MS"/>
              <a:sym typeface="Comic Sans MS"/>
            </a:endParaRPr>
          </a:p>
        </p:txBody>
      </p:sp>
      <p:pic>
        <p:nvPicPr>
          <p:cNvPr id="1910" name="Google Shape;1910;p270"/>
          <p:cNvPicPr preferRelativeResize="0"/>
          <p:nvPr/>
        </p:nvPicPr>
        <p:blipFill>
          <a:blip r:embed="rId3">
            <a:alphaModFix/>
          </a:blip>
          <a:stretch>
            <a:fillRect/>
          </a:stretch>
        </p:blipFill>
        <p:spPr>
          <a:xfrm>
            <a:off x="415201" y="3396934"/>
            <a:ext cx="2993233" cy="1985300"/>
          </a:xfrm>
          <a:prstGeom prst="rect">
            <a:avLst/>
          </a:prstGeom>
          <a:noFill/>
          <a:ln>
            <a:noFill/>
          </a:ln>
        </p:spPr>
      </p:pic>
      <p:pic>
        <p:nvPicPr>
          <p:cNvPr id="1911" name="Google Shape;1911;p270"/>
          <p:cNvPicPr preferRelativeResize="0"/>
          <p:nvPr/>
        </p:nvPicPr>
        <p:blipFill>
          <a:blip r:embed="rId4">
            <a:alphaModFix/>
          </a:blip>
          <a:stretch>
            <a:fillRect/>
          </a:stretch>
        </p:blipFill>
        <p:spPr>
          <a:xfrm>
            <a:off x="8776892" y="2946891"/>
            <a:ext cx="2993233" cy="1952109"/>
          </a:xfrm>
          <a:prstGeom prst="rect">
            <a:avLst/>
          </a:prstGeom>
          <a:noFill/>
          <a:ln>
            <a:noFill/>
          </a:ln>
        </p:spPr>
      </p:pic>
      <p:pic>
        <p:nvPicPr>
          <p:cNvPr id="1912" name="Google Shape;1912;p270"/>
          <p:cNvPicPr preferRelativeResize="0"/>
          <p:nvPr/>
        </p:nvPicPr>
        <p:blipFill>
          <a:blip r:embed="rId5">
            <a:alphaModFix/>
          </a:blip>
          <a:stretch>
            <a:fillRect/>
          </a:stretch>
        </p:blipFill>
        <p:spPr>
          <a:xfrm>
            <a:off x="516068" y="232867"/>
            <a:ext cx="2456953" cy="1952100"/>
          </a:xfrm>
          <a:prstGeom prst="rect">
            <a:avLst/>
          </a:prstGeom>
          <a:noFill/>
          <a:ln>
            <a:noFill/>
          </a:ln>
        </p:spPr>
      </p:pic>
    </p:spTree>
    <p:extLst>
      <p:ext uri="{BB962C8B-B14F-4D97-AF65-F5344CB8AC3E}">
        <p14:creationId xmlns:p14="http://schemas.microsoft.com/office/powerpoint/2010/main" val="1446316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16"/>
        <p:cNvGrpSpPr/>
        <p:nvPr/>
      </p:nvGrpSpPr>
      <p:grpSpPr>
        <a:xfrm>
          <a:off x="0" y="0"/>
          <a:ext cx="0" cy="0"/>
          <a:chOff x="0" y="0"/>
          <a:chExt cx="0" cy="0"/>
        </a:xfrm>
      </p:grpSpPr>
      <p:sp>
        <p:nvSpPr>
          <p:cNvPr id="1917" name="Google Shape;1917;p271"/>
          <p:cNvSpPr txBox="1"/>
          <p:nvPr/>
        </p:nvSpPr>
        <p:spPr>
          <a:xfrm>
            <a:off x="481267" y="461367"/>
            <a:ext cx="11206800" cy="614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Task: </a:t>
            </a:r>
            <a:r>
              <a:rPr lang="en-GB" sz="2400" kern="0">
                <a:solidFill>
                  <a:srgbClr val="000000"/>
                </a:solidFill>
                <a:latin typeface="Comic Sans MS"/>
                <a:ea typeface="Comic Sans MS"/>
                <a:cs typeface="Comic Sans MS"/>
                <a:sym typeface="Comic Sans MS"/>
              </a:rPr>
              <a:t>Use the text and what you have learned about fossils so far this week to answer the questions below.</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Who is the narrator in the poem?</a:t>
            </a:r>
            <a:endParaRPr sz="2400" kern="0">
              <a:solidFill>
                <a:srgbClr val="000000"/>
              </a:solidFill>
              <a:latin typeface="Comic Sans MS"/>
              <a:ea typeface="Comic Sans MS"/>
              <a:cs typeface="Comic Sans MS"/>
              <a:sym typeface="Comic Sans MS"/>
            </a:endParaRPr>
          </a:p>
          <a:p>
            <a:pPr marL="609585"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How did the narrator become a remnant?</a:t>
            </a:r>
            <a:endParaRPr sz="2400" kern="0">
              <a:solidFill>
                <a:srgbClr val="000000"/>
              </a:solidFill>
              <a:latin typeface="Comic Sans MS"/>
              <a:ea typeface="Comic Sans MS"/>
              <a:cs typeface="Comic Sans MS"/>
              <a:sym typeface="Comic Sans MS"/>
            </a:endParaRPr>
          </a:p>
          <a:p>
            <a:pPr marL="609585"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Who are the humans that freed the fossil?</a:t>
            </a:r>
            <a:endParaRPr sz="2400" kern="0">
              <a:solidFill>
                <a:srgbClr val="000000"/>
              </a:solidFill>
              <a:latin typeface="Comic Sans MS"/>
              <a:ea typeface="Comic Sans MS"/>
              <a:cs typeface="Comic Sans MS"/>
              <a:sym typeface="Comic Sans MS"/>
            </a:endParaRPr>
          </a:p>
          <a:p>
            <a:pPr marL="609585"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Why did the bones have to be put back together?</a:t>
            </a:r>
            <a:endParaRPr sz="2400" kern="0">
              <a:solidFill>
                <a:srgbClr val="000000"/>
              </a:solidFill>
              <a:latin typeface="Comic Sans MS"/>
              <a:ea typeface="Comic Sans MS"/>
              <a:cs typeface="Comic Sans MS"/>
              <a:sym typeface="Comic Sans MS"/>
            </a:endParaRPr>
          </a:p>
          <a:p>
            <a:pPr marL="609585"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Explain how you could look at the fossil every day.</a:t>
            </a:r>
            <a:endParaRPr sz="2400" kern="0">
              <a:solidFill>
                <a:srgbClr val="000000"/>
              </a:solidFill>
              <a:latin typeface="Comic Sans MS"/>
              <a:ea typeface="Comic Sans MS"/>
              <a:cs typeface="Comic Sans MS"/>
              <a:sym typeface="Comic Sans MS"/>
            </a:endParaRPr>
          </a:p>
          <a:p>
            <a:pPr marL="609585"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Why is the dinosaur referred to as a message that’s been waiting for a hundred million years?</a:t>
            </a: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4064851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21"/>
        <p:cNvGrpSpPr/>
        <p:nvPr/>
      </p:nvGrpSpPr>
      <p:grpSpPr>
        <a:xfrm>
          <a:off x="0" y="0"/>
          <a:ext cx="0" cy="0"/>
          <a:chOff x="0" y="0"/>
          <a:chExt cx="0" cy="0"/>
        </a:xfrm>
      </p:grpSpPr>
      <p:sp>
        <p:nvSpPr>
          <p:cNvPr id="1922" name="Google Shape;1922;p272"/>
          <p:cNvSpPr txBox="1"/>
          <p:nvPr/>
        </p:nvSpPr>
        <p:spPr>
          <a:xfrm>
            <a:off x="492600" y="105933"/>
            <a:ext cx="11206800" cy="614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Answers:</a:t>
            </a:r>
            <a:r>
              <a:rPr lang="en-GB" sz="3200" kern="0">
                <a:solidFill>
                  <a:srgbClr val="000000"/>
                </a:solidFill>
                <a:latin typeface="Comic Sans MS"/>
                <a:ea typeface="Comic Sans MS"/>
                <a:cs typeface="Comic Sans MS"/>
                <a:sym typeface="Comic Sans MS"/>
              </a:rPr>
              <a:t> </a:t>
            </a:r>
            <a:r>
              <a:rPr lang="en-GB" sz="2133" kern="0">
                <a:solidFill>
                  <a:srgbClr val="0000FF"/>
                </a:solidFill>
                <a:latin typeface="Comic Sans MS"/>
                <a:ea typeface="Comic Sans MS"/>
                <a:cs typeface="Comic Sans MS"/>
                <a:sym typeface="Comic Sans MS"/>
              </a:rPr>
              <a:t>if you include some of the ideas in blue they are really super answers! (Well done!)</a:t>
            </a:r>
            <a:endParaRPr sz="2133" kern="0">
              <a:solidFill>
                <a:srgbClr val="0000FF"/>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Who is the narrator in the poem?</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 narrator is the ancient dinosaur (fossil).</a:t>
            </a:r>
            <a:endParaRPr sz="2133" kern="0">
              <a:solidFill>
                <a:srgbClr val="FF0000"/>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How did the narrator become a remnant?</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It died and became a fossil. </a:t>
            </a:r>
            <a:r>
              <a:rPr lang="en-GB" sz="2133" kern="0">
                <a:solidFill>
                  <a:srgbClr val="0000FF"/>
                </a:solidFill>
                <a:latin typeface="Comic Sans MS"/>
                <a:ea typeface="Comic Sans MS"/>
                <a:cs typeface="Comic Sans MS"/>
                <a:sym typeface="Comic Sans MS"/>
              </a:rPr>
              <a:t>(You may have described the fossilisation process from Monday 18th May’s science lesson.)</a:t>
            </a:r>
            <a:endParaRPr sz="2133" kern="0">
              <a:solidFill>
                <a:srgbClr val="0000FF"/>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Who are the humans that freed the fossil?</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 fossil hunters or people who dug up the bones - </a:t>
            </a:r>
            <a:r>
              <a:rPr lang="en-GB" sz="2133" kern="0">
                <a:solidFill>
                  <a:srgbClr val="0000FF"/>
                </a:solidFill>
                <a:latin typeface="Comic Sans MS"/>
                <a:ea typeface="Comic Sans MS"/>
                <a:cs typeface="Comic Sans MS"/>
                <a:sym typeface="Comic Sans MS"/>
              </a:rPr>
              <a:t>paleontologists.</a:t>
            </a:r>
            <a:endParaRPr sz="2133" kern="0">
              <a:solidFill>
                <a:srgbClr val="0000FF"/>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Why did the bones have to be put back together?</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The bones were all individual when they were dug up - </a:t>
            </a:r>
            <a:r>
              <a:rPr lang="en-GB" sz="2133" kern="0">
                <a:solidFill>
                  <a:srgbClr val="0000FF"/>
                </a:solidFill>
                <a:latin typeface="Comic Sans MS"/>
                <a:ea typeface="Comic Sans MS"/>
                <a:cs typeface="Comic Sans MS"/>
                <a:sym typeface="Comic Sans MS"/>
              </a:rPr>
              <a:t>soft tissues had decayed.</a:t>
            </a:r>
            <a:endParaRPr sz="2133" kern="0">
              <a:solidFill>
                <a:srgbClr val="0000FF"/>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Explain how you could look at the fossil every day.</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You could visit the museum to see it on display. </a:t>
            </a:r>
            <a:r>
              <a:rPr lang="en-GB" sz="2133" kern="0">
                <a:solidFill>
                  <a:srgbClr val="0000FF"/>
                </a:solidFill>
                <a:latin typeface="Comic Sans MS"/>
                <a:ea typeface="Comic Sans MS"/>
                <a:cs typeface="Comic Sans MS"/>
                <a:sym typeface="Comic Sans MS"/>
              </a:rPr>
              <a:t>‘You’ could mean people so not just one person - unlikely we would visit everyday but many people visit everyday.</a:t>
            </a:r>
            <a:endParaRPr sz="2133" kern="0">
              <a:solidFill>
                <a:srgbClr val="0000FF"/>
              </a:solidFill>
              <a:latin typeface="Comic Sans MS"/>
              <a:ea typeface="Comic Sans MS"/>
              <a:cs typeface="Comic Sans MS"/>
              <a:sym typeface="Comic Sans MS"/>
            </a:endParaRPr>
          </a:p>
          <a:p>
            <a:pPr marL="609585" indent="-440256" defTabSz="1219170">
              <a:buClr>
                <a:srgbClr val="000000"/>
              </a:buClr>
              <a:buSzPts val="1600"/>
              <a:buFont typeface="Comic Sans MS"/>
              <a:buAutoNum type="arabicPeriod"/>
            </a:pPr>
            <a:r>
              <a:rPr lang="en-GB" sz="2133" kern="0">
                <a:solidFill>
                  <a:srgbClr val="000000"/>
                </a:solidFill>
                <a:latin typeface="Comic Sans MS"/>
                <a:ea typeface="Comic Sans MS"/>
                <a:cs typeface="Comic Sans MS"/>
                <a:sym typeface="Comic Sans MS"/>
              </a:rPr>
              <a:t>Why is the dinosaur referred to as a message that’s been waiting for a hundred million years?</a:t>
            </a:r>
            <a:endParaRPr sz="2133" kern="0">
              <a:solidFill>
                <a:srgbClr val="000000"/>
              </a:solidFill>
              <a:latin typeface="Comic Sans MS"/>
              <a:ea typeface="Comic Sans MS"/>
              <a:cs typeface="Comic Sans MS"/>
              <a:sym typeface="Comic Sans MS"/>
            </a:endParaRPr>
          </a:p>
          <a:p>
            <a:pPr marL="609585" defTabSz="1219170">
              <a:buClr>
                <a:srgbClr val="000000"/>
              </a:buClr>
            </a:pPr>
            <a:r>
              <a:rPr lang="en-GB" sz="2133" kern="0">
                <a:solidFill>
                  <a:srgbClr val="FF0000"/>
                </a:solidFill>
                <a:latin typeface="Comic Sans MS"/>
                <a:ea typeface="Comic Sans MS"/>
                <a:cs typeface="Comic Sans MS"/>
                <a:sym typeface="Comic Sans MS"/>
              </a:rPr>
              <a:t>Because it has been there a long time before it was found and we learn about something that has died and is extinct. </a:t>
            </a:r>
            <a:r>
              <a:rPr lang="en-GB" sz="2133" kern="0">
                <a:solidFill>
                  <a:srgbClr val="0000FF"/>
                </a:solidFill>
                <a:latin typeface="Comic Sans MS"/>
                <a:ea typeface="Comic Sans MS"/>
                <a:cs typeface="Comic Sans MS"/>
                <a:sym typeface="Comic Sans MS"/>
              </a:rPr>
              <a:t>It tells us about what life was like in the past.</a:t>
            </a:r>
            <a:endParaRPr sz="2133" kern="0">
              <a:solidFill>
                <a:srgbClr val="0000FF"/>
              </a:solidFill>
              <a:latin typeface="Comic Sans MS"/>
              <a:ea typeface="Comic Sans MS"/>
              <a:cs typeface="Comic Sans MS"/>
              <a:sym typeface="Comic Sans MS"/>
            </a:endParaRPr>
          </a:p>
        </p:txBody>
      </p:sp>
    </p:spTree>
    <p:extLst>
      <p:ext uri="{BB962C8B-B14F-4D97-AF65-F5344CB8AC3E}">
        <p14:creationId xmlns:p14="http://schemas.microsoft.com/office/powerpoint/2010/main" val="5806668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26"/>
        <p:cNvGrpSpPr/>
        <p:nvPr/>
      </p:nvGrpSpPr>
      <p:grpSpPr>
        <a:xfrm>
          <a:off x="0" y="0"/>
          <a:ext cx="0" cy="0"/>
          <a:chOff x="0" y="0"/>
          <a:chExt cx="0" cy="0"/>
        </a:xfrm>
      </p:grpSpPr>
      <p:sp>
        <p:nvSpPr>
          <p:cNvPr id="1927" name="Google Shape;1927;p273"/>
          <p:cNvSpPr txBox="1">
            <a:spLocks noGrp="1"/>
          </p:cNvSpPr>
          <p:nvPr>
            <p:ph type="ctrTitle"/>
          </p:nvPr>
        </p:nvSpPr>
        <p:spPr>
          <a:xfrm>
            <a:off x="251267" y="1800967"/>
            <a:ext cx="11360800" cy="5248800"/>
          </a:xfrm>
          <a:prstGeom prst="rect">
            <a:avLst/>
          </a:prstGeom>
          <a:noFill/>
          <a:ln>
            <a:noFill/>
          </a:ln>
        </p:spPr>
        <p:txBody>
          <a:bodyPr spcFirstLastPara="1" wrap="square" lIns="121900" tIns="121900" rIns="121900" bIns="121900" anchor="b" anchorCtr="0">
            <a:noAutofit/>
          </a:bodyPr>
          <a:lstStyle/>
          <a:p>
            <a:r>
              <a:rPr lang="en-GB" sz="4000"/>
              <a:t>What is a suffix?</a:t>
            </a:r>
            <a:endParaRPr sz="4000"/>
          </a:p>
          <a:p>
            <a:endParaRPr sz="2400"/>
          </a:p>
          <a:p>
            <a:r>
              <a:rPr lang="en-GB" sz="2400"/>
              <a:t>A suffix is a group of letters which we add to the end of a word to make a new word.</a:t>
            </a:r>
            <a:endParaRPr sz="2400"/>
          </a:p>
          <a:p>
            <a:r>
              <a:rPr lang="en-GB" sz="2400"/>
              <a:t>You have been working on spellings and meanings of words with ful and ness as a suffix.</a:t>
            </a:r>
            <a:endParaRPr sz="2400"/>
          </a:p>
          <a:p>
            <a:pPr>
              <a:buSzPts val="1100"/>
            </a:pPr>
            <a:r>
              <a:rPr lang="en-GB" sz="1867"/>
              <a:t>Remember ful means full of  and adding the suffix ness makes a noun like</a:t>
            </a:r>
            <a:endParaRPr sz="1867"/>
          </a:p>
          <a:p>
            <a:r>
              <a:rPr lang="en-GB" sz="1867"/>
              <a:t> kindness - the girl showed kindness to the sick dog</a:t>
            </a:r>
            <a:endParaRPr sz="1867"/>
          </a:p>
          <a:p>
            <a:pPr>
              <a:buSzPts val="1100"/>
            </a:pPr>
            <a:endParaRPr sz="1867"/>
          </a:p>
          <a:p>
            <a:r>
              <a:rPr lang="en-GB" sz="1867"/>
              <a:t>When the root word has a consonant  y at the end you drop the y replace it with an i  then add the suffix.</a:t>
            </a:r>
            <a:endParaRPr sz="1867"/>
          </a:p>
          <a:p>
            <a:r>
              <a:rPr lang="en-GB" sz="1867"/>
              <a:t>(e.g) happ</a:t>
            </a:r>
            <a:r>
              <a:rPr lang="en-GB" sz="1867">
                <a:solidFill>
                  <a:srgbClr val="FF0000"/>
                </a:solidFill>
              </a:rPr>
              <a:t>y  </a:t>
            </a:r>
            <a:r>
              <a:rPr lang="en-GB" sz="1867"/>
              <a:t>becomes happ</a:t>
            </a:r>
            <a:r>
              <a:rPr lang="en-GB" sz="1867">
                <a:solidFill>
                  <a:srgbClr val="FF0000"/>
                </a:solidFill>
              </a:rPr>
              <a:t>iness</a:t>
            </a:r>
            <a:endParaRPr sz="1867">
              <a:solidFill>
                <a:srgbClr val="FF0000"/>
              </a:solidFill>
            </a:endParaRPr>
          </a:p>
          <a:p>
            <a:r>
              <a:rPr lang="en-GB" sz="1867"/>
              <a:t>pit</a:t>
            </a:r>
            <a:r>
              <a:rPr lang="en-GB" sz="1867">
                <a:solidFill>
                  <a:srgbClr val="FF0000"/>
                </a:solidFill>
              </a:rPr>
              <a:t>y </a:t>
            </a:r>
            <a:r>
              <a:rPr lang="en-GB" sz="1867"/>
              <a:t>becomes pit</a:t>
            </a:r>
            <a:r>
              <a:rPr lang="en-GB" sz="1867">
                <a:solidFill>
                  <a:srgbClr val="FF0000"/>
                </a:solidFill>
              </a:rPr>
              <a:t>iful</a:t>
            </a:r>
            <a:endParaRPr sz="1867">
              <a:solidFill>
                <a:srgbClr val="FF0000"/>
              </a:solidFill>
            </a:endParaRPr>
          </a:p>
          <a:p>
            <a:pPr algn="l"/>
            <a:endParaRPr sz="2400"/>
          </a:p>
          <a:p>
            <a:endParaRPr sz="2400"/>
          </a:p>
          <a:p>
            <a:r>
              <a:rPr lang="en-GB" sz="2400"/>
              <a:t>Today we will test you out to see how you are doing.</a:t>
            </a:r>
            <a:endParaRPr sz="2400"/>
          </a:p>
          <a:p>
            <a:endParaRPr sz="2400"/>
          </a:p>
        </p:txBody>
      </p:sp>
      <p:sp>
        <p:nvSpPr>
          <p:cNvPr id="1928" name="Google Shape;1928;p273"/>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929" name="Google Shape;1929;p273"/>
          <p:cNvPicPr preferRelativeResize="0"/>
          <p:nvPr/>
        </p:nvPicPr>
        <p:blipFill rotWithShape="1">
          <a:blip r:embed="rId3">
            <a:alphaModFix/>
          </a:blip>
          <a:srcRect/>
          <a:stretch/>
        </p:blipFill>
        <p:spPr>
          <a:xfrm>
            <a:off x="251267" y="224968"/>
            <a:ext cx="1571943" cy="1576000"/>
          </a:xfrm>
          <a:prstGeom prst="rect">
            <a:avLst/>
          </a:prstGeom>
          <a:noFill/>
          <a:ln>
            <a:noFill/>
          </a:ln>
        </p:spPr>
      </p:pic>
    </p:spTree>
    <p:extLst>
      <p:ext uri="{BB962C8B-B14F-4D97-AF65-F5344CB8AC3E}">
        <p14:creationId xmlns:p14="http://schemas.microsoft.com/office/powerpoint/2010/main" val="3617571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33"/>
        <p:cNvGrpSpPr/>
        <p:nvPr/>
      </p:nvGrpSpPr>
      <p:grpSpPr>
        <a:xfrm>
          <a:off x="0" y="0"/>
          <a:ext cx="0" cy="0"/>
          <a:chOff x="0" y="0"/>
          <a:chExt cx="0" cy="0"/>
        </a:xfrm>
      </p:grpSpPr>
      <p:sp>
        <p:nvSpPr>
          <p:cNvPr id="1934" name="Google Shape;1934;p274"/>
          <p:cNvSpPr txBox="1">
            <a:spLocks noGrp="1"/>
          </p:cNvSpPr>
          <p:nvPr>
            <p:ph type="subTitle" idx="1"/>
          </p:nvPr>
        </p:nvSpPr>
        <p:spPr>
          <a:xfrm>
            <a:off x="143800" y="138800"/>
            <a:ext cx="11360800" cy="1056800"/>
          </a:xfrm>
          <a:prstGeom prst="rect">
            <a:avLst/>
          </a:prstGeom>
          <a:noFill/>
          <a:ln>
            <a:noFill/>
          </a:ln>
        </p:spPr>
        <p:txBody>
          <a:bodyPr spcFirstLastPara="1" wrap="square" lIns="121900" tIns="121900" rIns="121900" bIns="121900" anchor="t" anchorCtr="0">
            <a:noAutofit/>
          </a:bodyPr>
          <a:lstStyle/>
          <a:p>
            <a:pPr marL="0" indent="0"/>
            <a:r>
              <a:rPr lang="en-GB" sz="3200" b="1">
                <a:solidFill>
                  <a:srgbClr val="000000"/>
                </a:solidFill>
              </a:rPr>
              <a:t>How many words can you make by adding either ful, ness or maybe even both?</a:t>
            </a:r>
            <a:endParaRPr sz="3200" b="1">
              <a:solidFill>
                <a:srgbClr val="000000"/>
              </a:solidFill>
            </a:endParaRPr>
          </a:p>
        </p:txBody>
      </p:sp>
      <p:graphicFrame>
        <p:nvGraphicFramePr>
          <p:cNvPr id="1935" name="Google Shape;1935;p274"/>
          <p:cNvGraphicFramePr/>
          <p:nvPr/>
        </p:nvGraphicFramePr>
        <p:xfrm>
          <a:off x="1270000" y="1541033"/>
          <a:ext cx="9652000" cy="4835800"/>
        </p:xfrm>
        <a:graphic>
          <a:graphicData uri="http://schemas.openxmlformats.org/drawingml/2006/table">
            <a:tbl>
              <a:tblPr>
                <a:noFill/>
              </a:tblPr>
              <a:tblGrid>
                <a:gridCol w="2413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2413000">
                  <a:extLst>
                    <a:ext uri="{9D8B030D-6E8A-4147-A177-3AD203B41FA5}">
                      <a16:colId xmlns:a16="http://schemas.microsoft.com/office/drawing/2014/main" val="20002"/>
                    </a:ext>
                  </a:extLst>
                </a:gridCol>
                <a:gridCol w="2413000">
                  <a:extLst>
                    <a:ext uri="{9D8B030D-6E8A-4147-A177-3AD203B41FA5}">
                      <a16:colId xmlns:a16="http://schemas.microsoft.com/office/drawing/2014/main" val="20003"/>
                    </a:ext>
                  </a:extLst>
                </a:gridCol>
              </a:tblGrid>
              <a:tr h="609560">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Root word</a:t>
                      </a:r>
                      <a:endParaRPr sz="2400" b="1"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Suffix ful</a:t>
                      </a:r>
                      <a:endParaRPr sz="2400" b="1"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Suffix ness</a:t>
                      </a:r>
                      <a:endParaRPr sz="2400" b="1"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ful + ness</a:t>
                      </a:r>
                      <a:endParaRPr sz="2400" b="1" u="none" strike="noStrike" cap="none"/>
                    </a:p>
                  </a:txBody>
                  <a:tcPr marL="121900" marR="121900" marT="121900" marB="121900"/>
                </a:tc>
                <a:extLst>
                  <a:ext uri="{0D108BD9-81ED-4DB2-BD59-A6C34878D82A}">
                    <a16:rowId xmlns:a16="http://schemas.microsoft.com/office/drawing/2014/main" val="10000"/>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hate</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hateful</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X</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hatefulness</a:t>
                      </a:r>
                      <a:endParaRPr sz="1900" u="none" strike="noStrike" cap="none"/>
                    </a:p>
                  </a:txBody>
                  <a:tcPr marL="121900" marR="121900" marT="121900" marB="121900"/>
                </a:tc>
                <a:extLst>
                  <a:ext uri="{0D108BD9-81ED-4DB2-BD59-A6C34878D82A}">
                    <a16:rowId xmlns:a16="http://schemas.microsoft.com/office/drawing/2014/main" val="10001"/>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hope</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2"/>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pain</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3"/>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foolish</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4"/>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pity</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5"/>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lovely</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6"/>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wish</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7"/>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beauty</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endParaRPr sz="1900" u="none" strike="noStrike" cap="none"/>
                    </a:p>
                  </a:txBody>
                  <a:tcPr marL="121900" marR="121900" marT="121900" marB="121900"/>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356080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39"/>
        <p:cNvGrpSpPr/>
        <p:nvPr/>
      </p:nvGrpSpPr>
      <p:grpSpPr>
        <a:xfrm>
          <a:off x="0" y="0"/>
          <a:ext cx="0" cy="0"/>
          <a:chOff x="0" y="0"/>
          <a:chExt cx="0" cy="0"/>
        </a:xfrm>
      </p:grpSpPr>
      <p:sp>
        <p:nvSpPr>
          <p:cNvPr id="1940" name="Google Shape;1940;p275"/>
          <p:cNvSpPr txBox="1">
            <a:spLocks noGrp="1"/>
          </p:cNvSpPr>
          <p:nvPr>
            <p:ph type="subTitle" idx="1"/>
          </p:nvPr>
        </p:nvSpPr>
        <p:spPr>
          <a:xfrm>
            <a:off x="143800" y="138800"/>
            <a:ext cx="11360800" cy="1056800"/>
          </a:xfrm>
          <a:prstGeom prst="rect">
            <a:avLst/>
          </a:prstGeom>
          <a:noFill/>
          <a:ln>
            <a:noFill/>
          </a:ln>
        </p:spPr>
        <p:txBody>
          <a:bodyPr spcFirstLastPara="1" wrap="square" lIns="121900" tIns="121900" rIns="121900" bIns="121900" anchor="t" anchorCtr="0">
            <a:noAutofit/>
          </a:bodyPr>
          <a:lstStyle/>
          <a:p>
            <a:pPr marL="0" indent="0"/>
            <a:r>
              <a:rPr lang="en-GB" sz="2667" b="1">
                <a:solidFill>
                  <a:srgbClr val="000000"/>
                </a:solidFill>
              </a:rPr>
              <a:t>How many words can you make by adding either ful, ness or maybe even both?</a:t>
            </a:r>
            <a:endParaRPr sz="2667" b="1">
              <a:solidFill>
                <a:srgbClr val="000000"/>
              </a:solidFill>
            </a:endParaRPr>
          </a:p>
        </p:txBody>
      </p:sp>
      <p:graphicFrame>
        <p:nvGraphicFramePr>
          <p:cNvPr id="1941" name="Google Shape;1941;p275"/>
          <p:cNvGraphicFramePr/>
          <p:nvPr/>
        </p:nvGraphicFramePr>
        <p:xfrm>
          <a:off x="1270000" y="1195600"/>
          <a:ext cx="9652000" cy="4835800"/>
        </p:xfrm>
        <a:graphic>
          <a:graphicData uri="http://schemas.openxmlformats.org/drawingml/2006/table">
            <a:tbl>
              <a:tblPr>
                <a:noFill/>
              </a:tblPr>
              <a:tblGrid>
                <a:gridCol w="2413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2413000">
                  <a:extLst>
                    <a:ext uri="{9D8B030D-6E8A-4147-A177-3AD203B41FA5}">
                      <a16:colId xmlns:a16="http://schemas.microsoft.com/office/drawing/2014/main" val="20002"/>
                    </a:ext>
                  </a:extLst>
                </a:gridCol>
                <a:gridCol w="2413000">
                  <a:extLst>
                    <a:ext uri="{9D8B030D-6E8A-4147-A177-3AD203B41FA5}">
                      <a16:colId xmlns:a16="http://schemas.microsoft.com/office/drawing/2014/main" val="20003"/>
                    </a:ext>
                  </a:extLst>
                </a:gridCol>
              </a:tblGrid>
              <a:tr h="609560">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Root word</a:t>
                      </a:r>
                      <a:endParaRPr sz="2400" b="1"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Suffix ful</a:t>
                      </a:r>
                      <a:endParaRPr sz="2400" b="1"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Suffix ness</a:t>
                      </a:r>
                      <a:endParaRPr sz="2400" b="1"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800"/>
                        <a:buFont typeface="Arial"/>
                        <a:buNone/>
                      </a:pPr>
                      <a:r>
                        <a:rPr lang="en-GB" sz="2400" b="1" u="none" strike="noStrike" cap="none"/>
                        <a:t>ful + ness</a:t>
                      </a:r>
                      <a:endParaRPr sz="2400" b="1" u="none" strike="noStrike" cap="none"/>
                    </a:p>
                  </a:txBody>
                  <a:tcPr marL="121900" marR="121900" marT="121900" marB="121900"/>
                </a:tc>
                <a:extLst>
                  <a:ext uri="{0D108BD9-81ED-4DB2-BD59-A6C34878D82A}">
                    <a16:rowId xmlns:a16="http://schemas.microsoft.com/office/drawing/2014/main" val="10000"/>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hate</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hateful</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X</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hatefulness</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1"/>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hope</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hopeful</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X</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hopefulness</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2"/>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pain</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painful</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X</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painfulness</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3"/>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highlight>
                            <a:srgbClr val="FFFF00"/>
                          </a:highlight>
                        </a:rPr>
                        <a:t>foolish</a:t>
                      </a:r>
                      <a:endParaRPr sz="1900" u="none" strike="noStrike" cap="none">
                        <a:highlight>
                          <a:srgbClr val="FFFF00"/>
                        </a:highlight>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highlight>
                            <a:srgbClr val="FFFF00"/>
                          </a:highlight>
                        </a:rPr>
                        <a:t>X</a:t>
                      </a:r>
                      <a:endParaRPr sz="1900" u="none" strike="noStrike" cap="none">
                        <a:solidFill>
                          <a:srgbClr val="FF0000"/>
                        </a:solidFill>
                        <a:highlight>
                          <a:srgbClr val="FFFF00"/>
                        </a:highlight>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highlight>
                            <a:srgbClr val="FFFF00"/>
                          </a:highlight>
                        </a:rPr>
                        <a:t>foolishness</a:t>
                      </a:r>
                      <a:endParaRPr sz="1900" u="none" strike="noStrike" cap="none">
                        <a:solidFill>
                          <a:srgbClr val="FF0000"/>
                        </a:solidFill>
                        <a:highlight>
                          <a:srgbClr val="FFFF00"/>
                        </a:highlight>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highlight>
                            <a:srgbClr val="FFFF00"/>
                          </a:highlight>
                        </a:rPr>
                        <a:t>X</a:t>
                      </a:r>
                      <a:endParaRPr sz="1900" u="none" strike="noStrike" cap="none">
                        <a:solidFill>
                          <a:srgbClr val="FF0000"/>
                        </a:solidFill>
                        <a:highlight>
                          <a:srgbClr val="FFFF00"/>
                        </a:highlight>
                      </a:endParaRPr>
                    </a:p>
                  </a:txBody>
                  <a:tcPr marL="121900" marR="121900" marT="121900" marB="121900"/>
                </a:tc>
                <a:extLst>
                  <a:ext uri="{0D108BD9-81ED-4DB2-BD59-A6C34878D82A}">
                    <a16:rowId xmlns:a16="http://schemas.microsoft.com/office/drawing/2014/main" val="10004"/>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pity</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pitiful</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XX</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pitifulness</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5"/>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highlight>
                            <a:srgbClr val="FFFF00"/>
                          </a:highlight>
                        </a:rPr>
                        <a:t>lovely</a:t>
                      </a:r>
                      <a:endParaRPr sz="1900" u="none" strike="noStrike" cap="none">
                        <a:highlight>
                          <a:srgbClr val="FFFF00"/>
                        </a:highlight>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highlight>
                            <a:srgbClr val="FFFF00"/>
                          </a:highlight>
                        </a:rPr>
                        <a:t>X</a:t>
                      </a:r>
                      <a:endParaRPr sz="1900" u="none" strike="noStrike" cap="none">
                        <a:solidFill>
                          <a:srgbClr val="FF0000"/>
                        </a:solidFill>
                        <a:highlight>
                          <a:srgbClr val="FFFF00"/>
                        </a:highlight>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highlight>
                            <a:srgbClr val="FFFF00"/>
                          </a:highlight>
                        </a:rPr>
                        <a:t>loveliness</a:t>
                      </a:r>
                      <a:endParaRPr sz="1900" u="none" strike="noStrike" cap="none">
                        <a:solidFill>
                          <a:srgbClr val="FF0000"/>
                        </a:solidFill>
                        <a:highlight>
                          <a:srgbClr val="FFFF00"/>
                        </a:highlight>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highlight>
                            <a:srgbClr val="FFFF00"/>
                          </a:highlight>
                        </a:rPr>
                        <a:t>X</a:t>
                      </a:r>
                      <a:endParaRPr sz="1900" u="none" strike="noStrike" cap="none">
                        <a:solidFill>
                          <a:srgbClr val="FF0000"/>
                        </a:solidFill>
                        <a:highlight>
                          <a:srgbClr val="FFFF00"/>
                        </a:highlight>
                      </a:endParaRPr>
                    </a:p>
                  </a:txBody>
                  <a:tcPr marL="121900" marR="121900" marT="121900" marB="121900"/>
                </a:tc>
                <a:extLst>
                  <a:ext uri="{0D108BD9-81ED-4DB2-BD59-A6C34878D82A}">
                    <a16:rowId xmlns:a16="http://schemas.microsoft.com/office/drawing/2014/main" val="10006"/>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wish</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wishful</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X</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wishfulness</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7"/>
                  </a:ext>
                </a:extLst>
              </a:tr>
              <a:tr h="528280">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t>beauty</a:t>
                      </a:r>
                      <a:endParaRPr sz="1900" u="none" strike="noStrike" cap="none"/>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beautiful</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X</a:t>
                      </a:r>
                      <a:endParaRPr sz="1900" u="none" strike="noStrike" cap="none">
                        <a:solidFill>
                          <a:srgbClr val="FF0000"/>
                        </a:solidFill>
                      </a:endParaRPr>
                    </a:p>
                  </a:txBody>
                  <a:tcPr marL="121900" marR="121900" marT="121900" marB="121900"/>
                </a:tc>
                <a:tc>
                  <a:txBody>
                    <a:bodyPr/>
                    <a:lstStyle/>
                    <a:p>
                      <a:pPr marL="0" marR="0" lvl="0" indent="0" algn="l" rtl="0">
                        <a:lnSpc>
                          <a:spcPct val="100000"/>
                        </a:lnSpc>
                        <a:spcBef>
                          <a:spcPts val="0"/>
                        </a:spcBef>
                        <a:spcAft>
                          <a:spcPts val="0"/>
                        </a:spcAft>
                        <a:buClr>
                          <a:srgbClr val="000000"/>
                        </a:buClr>
                        <a:buSzPts val="1400"/>
                        <a:buFont typeface="Arial"/>
                        <a:buNone/>
                      </a:pPr>
                      <a:r>
                        <a:rPr lang="en-GB" sz="1900" u="none" strike="noStrike" cap="none">
                          <a:solidFill>
                            <a:srgbClr val="FF0000"/>
                          </a:solidFill>
                        </a:rPr>
                        <a:t>beautifulness</a:t>
                      </a:r>
                      <a:endParaRPr sz="1900" u="none" strike="noStrike" cap="none">
                        <a:solidFill>
                          <a:srgbClr val="FF0000"/>
                        </a:solidFill>
                      </a:endParaRPr>
                    </a:p>
                  </a:txBody>
                  <a:tcPr marL="121900" marR="121900" marT="121900" marB="121900"/>
                </a:tc>
                <a:extLst>
                  <a:ext uri="{0D108BD9-81ED-4DB2-BD59-A6C34878D82A}">
                    <a16:rowId xmlns:a16="http://schemas.microsoft.com/office/drawing/2014/main" val="10008"/>
                  </a:ext>
                </a:extLst>
              </a:tr>
            </a:tbl>
          </a:graphicData>
        </a:graphic>
      </p:graphicFrame>
      <p:sp>
        <p:nvSpPr>
          <p:cNvPr id="1942" name="Google Shape;1942;p275"/>
          <p:cNvSpPr txBox="1"/>
          <p:nvPr/>
        </p:nvSpPr>
        <p:spPr>
          <a:xfrm>
            <a:off x="272167" y="6169400"/>
            <a:ext cx="11360800" cy="418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DO YOU NOTICE ANYTHING ABOUT YOUR RESULTS?</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6454798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946"/>
        <p:cNvGrpSpPr/>
        <p:nvPr/>
      </p:nvGrpSpPr>
      <p:grpSpPr>
        <a:xfrm>
          <a:off x="0" y="0"/>
          <a:ext cx="0" cy="0"/>
          <a:chOff x="0" y="0"/>
          <a:chExt cx="0" cy="0"/>
        </a:xfrm>
      </p:grpSpPr>
      <p:sp>
        <p:nvSpPr>
          <p:cNvPr id="1947" name="Google Shape;1947;p27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948" name="Google Shape;1948;p27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949" name="Google Shape;1949;p27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680662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53"/>
        <p:cNvGrpSpPr/>
        <p:nvPr/>
      </p:nvGrpSpPr>
      <p:grpSpPr>
        <a:xfrm>
          <a:off x="0" y="0"/>
          <a:ext cx="0" cy="0"/>
          <a:chOff x="0" y="0"/>
          <a:chExt cx="0" cy="0"/>
        </a:xfrm>
      </p:grpSpPr>
      <p:sp>
        <p:nvSpPr>
          <p:cNvPr id="1954" name="Google Shape;1954;p277"/>
          <p:cNvSpPr txBox="1">
            <a:spLocks noGrp="1"/>
          </p:cNvSpPr>
          <p:nvPr>
            <p:ph type="ctrTitle"/>
          </p:nvPr>
        </p:nvSpPr>
        <p:spPr>
          <a:xfrm>
            <a:off x="0" y="6271139"/>
            <a:ext cx="12192000" cy="2387600"/>
          </a:xfrm>
          <a:prstGeom prst="rect">
            <a:avLst/>
          </a:prstGeom>
          <a:noFill/>
          <a:ln>
            <a:noFill/>
          </a:ln>
        </p:spPr>
        <p:txBody>
          <a:bodyPr spcFirstLastPara="1" wrap="square" lIns="121900" tIns="60933" rIns="121900" bIns="60933" anchor="b" anchorCtr="0">
            <a:noAutofit/>
          </a:bodyPr>
          <a:lstStyle/>
          <a:p>
            <a:pPr>
              <a:buSzPts val="3000"/>
            </a:pPr>
            <a:r>
              <a:rPr lang="en-GB" sz="4000">
                <a:latin typeface="Comic Sans MS"/>
                <a:ea typeface="Comic Sans MS"/>
                <a:cs typeface="Comic Sans MS"/>
                <a:sym typeface="Comic Sans MS"/>
              </a:rPr>
              <a:t>Hola 3M and 3S.</a:t>
            </a:r>
            <a:br>
              <a:rPr lang="en-GB" sz="4000">
                <a:latin typeface="Comic Sans MS"/>
                <a:ea typeface="Comic Sans MS"/>
                <a:cs typeface="Comic Sans MS"/>
                <a:sym typeface="Comic Sans MS"/>
              </a:rPr>
            </a:br>
            <a:r>
              <a:rPr lang="en-GB" sz="4000">
                <a:latin typeface="Comic Sans MS"/>
                <a:ea typeface="Comic Sans MS"/>
                <a:cs typeface="Comic Sans MS"/>
                <a:sym typeface="Comic Sans MS"/>
              </a:rPr>
              <a:t/>
            </a:r>
            <a:br>
              <a:rPr lang="en-GB" sz="4000">
                <a:latin typeface="Comic Sans MS"/>
                <a:ea typeface="Comic Sans MS"/>
                <a:cs typeface="Comic Sans MS"/>
                <a:sym typeface="Comic Sans MS"/>
              </a:rPr>
            </a:br>
            <a:r>
              <a:rPr lang="en-GB" sz="4000">
                <a:latin typeface="Comic Sans MS"/>
                <a:ea typeface="Comic Sans MS"/>
                <a:cs typeface="Comic Sans MS"/>
                <a:sym typeface="Comic Sans MS"/>
              </a:rPr>
              <a:t>I hope that you have been enjoying your Spanish tasks.</a:t>
            </a:r>
            <a:br>
              <a:rPr lang="en-GB" sz="4000">
                <a:latin typeface="Comic Sans MS"/>
                <a:ea typeface="Comic Sans MS"/>
                <a:cs typeface="Comic Sans MS"/>
                <a:sym typeface="Comic Sans MS"/>
              </a:rPr>
            </a:br>
            <a:r>
              <a:rPr lang="en-GB" sz="4000">
                <a:latin typeface="Comic Sans MS"/>
                <a:ea typeface="Comic Sans MS"/>
                <a:cs typeface="Comic Sans MS"/>
                <a:sym typeface="Comic Sans MS"/>
              </a:rPr>
              <a:t/>
            </a:r>
            <a:br>
              <a:rPr lang="en-GB" sz="4000">
                <a:latin typeface="Comic Sans MS"/>
                <a:ea typeface="Comic Sans MS"/>
                <a:cs typeface="Comic Sans MS"/>
                <a:sym typeface="Comic Sans MS"/>
              </a:rPr>
            </a:br>
            <a:r>
              <a:rPr lang="en-GB" sz="4000">
                <a:latin typeface="Comic Sans MS"/>
                <a:ea typeface="Comic Sans MS"/>
                <a:cs typeface="Comic Sans MS"/>
                <a:sym typeface="Comic Sans MS"/>
              </a:rPr>
              <a:t>This week I would like you to use the fruit and days of the week vocabulary you have been studying to translate a Spanish version of the story ‘The Hungry Caterpillar’</a:t>
            </a:r>
            <a:br>
              <a:rPr lang="en-GB" sz="4000">
                <a:latin typeface="Comic Sans MS"/>
                <a:ea typeface="Comic Sans MS"/>
                <a:cs typeface="Comic Sans MS"/>
                <a:sym typeface="Comic Sans MS"/>
              </a:rPr>
            </a:br>
            <a:r>
              <a:rPr lang="en-GB" sz="4000">
                <a:latin typeface="Comic Sans MS"/>
                <a:ea typeface="Comic Sans MS"/>
                <a:cs typeface="Comic Sans MS"/>
                <a:sym typeface="Comic Sans MS"/>
              </a:rPr>
              <a:t/>
            </a:r>
            <a:br>
              <a:rPr lang="en-GB" sz="4000">
                <a:latin typeface="Comic Sans MS"/>
                <a:ea typeface="Comic Sans MS"/>
                <a:cs typeface="Comic Sans MS"/>
                <a:sym typeface="Comic Sans MS"/>
              </a:rPr>
            </a:br>
            <a:r>
              <a:rPr lang="en-GB" sz="5000">
                <a:latin typeface="Comic Sans MS"/>
                <a:ea typeface="Comic Sans MS"/>
                <a:cs typeface="Comic Sans MS"/>
                <a:sym typeface="Comic Sans MS"/>
              </a:rPr>
              <a:t/>
            </a:r>
            <a:br>
              <a:rPr lang="en-GB" sz="5000">
                <a:latin typeface="Comic Sans MS"/>
                <a:ea typeface="Comic Sans MS"/>
                <a:cs typeface="Comic Sans MS"/>
                <a:sym typeface="Comic Sans MS"/>
              </a:rPr>
            </a:br>
            <a:r>
              <a:rPr lang="en-GB" sz="5000">
                <a:latin typeface="Comic Sans MS"/>
                <a:ea typeface="Comic Sans MS"/>
                <a:cs typeface="Comic Sans MS"/>
                <a:sym typeface="Comic Sans MS"/>
              </a:rPr>
              <a:t> </a:t>
            </a:r>
            <a:br>
              <a:rPr lang="en-GB" sz="5000">
                <a:latin typeface="Comic Sans MS"/>
                <a:ea typeface="Comic Sans MS"/>
                <a:cs typeface="Comic Sans MS"/>
                <a:sym typeface="Comic Sans MS"/>
              </a:rPr>
            </a:br>
            <a:endParaRPr sz="5000">
              <a:latin typeface="Comic Sans MS"/>
              <a:ea typeface="Comic Sans MS"/>
              <a:cs typeface="Comic Sans MS"/>
              <a:sym typeface="Comic Sans MS"/>
            </a:endParaRPr>
          </a:p>
        </p:txBody>
      </p:sp>
      <p:pic>
        <p:nvPicPr>
          <p:cNvPr id="1955" name="Google Shape;1955;p277" descr="How 'The Very Hungry Caterpillar' Became a Classic - The Atlantic"/>
          <p:cNvPicPr preferRelativeResize="0"/>
          <p:nvPr/>
        </p:nvPicPr>
        <p:blipFill rotWithShape="1">
          <a:blip r:embed="rId3">
            <a:alphaModFix/>
          </a:blip>
          <a:srcRect/>
          <a:stretch/>
        </p:blipFill>
        <p:spPr>
          <a:xfrm>
            <a:off x="1" y="0"/>
            <a:ext cx="3313772" cy="1863997"/>
          </a:xfrm>
          <a:prstGeom prst="rect">
            <a:avLst/>
          </a:prstGeom>
          <a:noFill/>
          <a:ln>
            <a:noFill/>
          </a:ln>
        </p:spPr>
      </p:pic>
      <p:pic>
        <p:nvPicPr>
          <p:cNvPr id="1956" name="Google Shape;1956;p277" descr="How 'The Very Hungry Caterpillar' Became a Classic - The Atlantic"/>
          <p:cNvPicPr preferRelativeResize="0"/>
          <p:nvPr/>
        </p:nvPicPr>
        <p:blipFill rotWithShape="1">
          <a:blip r:embed="rId3">
            <a:alphaModFix/>
          </a:blip>
          <a:srcRect/>
          <a:stretch/>
        </p:blipFill>
        <p:spPr>
          <a:xfrm>
            <a:off x="8878229" y="-1"/>
            <a:ext cx="3313772" cy="1863997"/>
          </a:xfrm>
          <a:prstGeom prst="rect">
            <a:avLst/>
          </a:prstGeom>
          <a:noFill/>
          <a:ln>
            <a:noFill/>
          </a:ln>
        </p:spPr>
      </p:pic>
    </p:spTree>
    <p:extLst>
      <p:ext uri="{BB962C8B-B14F-4D97-AF65-F5344CB8AC3E}">
        <p14:creationId xmlns:p14="http://schemas.microsoft.com/office/powerpoint/2010/main" val="1803505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60"/>
        <p:cNvGrpSpPr/>
        <p:nvPr/>
      </p:nvGrpSpPr>
      <p:grpSpPr>
        <a:xfrm>
          <a:off x="0" y="0"/>
          <a:ext cx="0" cy="0"/>
          <a:chOff x="0" y="0"/>
          <a:chExt cx="0" cy="0"/>
        </a:xfrm>
      </p:grpSpPr>
      <p:sp>
        <p:nvSpPr>
          <p:cNvPr id="1961" name="Google Shape;1961;p278"/>
          <p:cNvSpPr txBox="1">
            <a:spLocks noGrp="1"/>
          </p:cNvSpPr>
          <p:nvPr>
            <p:ph type="body" idx="1"/>
          </p:nvPr>
        </p:nvSpPr>
        <p:spPr>
          <a:xfrm>
            <a:off x="824132" y="1347323"/>
            <a:ext cx="2552115" cy="4351339"/>
          </a:xfrm>
          <a:prstGeom prst="rect">
            <a:avLst/>
          </a:prstGeom>
          <a:noFill/>
          <a:ln>
            <a:noFill/>
          </a:ln>
        </p:spPr>
        <p:txBody>
          <a:bodyPr spcFirstLastPara="1" wrap="square" lIns="121900" tIns="60933" rIns="121900" bIns="60933" anchor="t" anchorCtr="0">
            <a:noAutofit/>
          </a:bodyPr>
          <a:lstStyle/>
          <a:p>
            <a:pPr marL="0" indent="0" algn="ctr">
              <a:spcBef>
                <a:spcPts val="0"/>
              </a:spcBef>
              <a:buSzPts val="5400"/>
              <a:buNone/>
            </a:pPr>
            <a:r>
              <a:rPr lang="en-GB" sz="7200">
                <a:latin typeface="Comic Sans MS"/>
                <a:ea typeface="Comic Sans MS"/>
                <a:cs typeface="Comic Sans MS"/>
                <a:sym typeface="Comic Sans MS"/>
              </a:rPr>
              <a:t>Days of the week</a:t>
            </a:r>
            <a:endParaRPr/>
          </a:p>
        </p:txBody>
      </p:sp>
      <p:pic>
        <p:nvPicPr>
          <p:cNvPr id="1962" name="Google Shape;1962;p278" descr="days of the week"/>
          <p:cNvPicPr preferRelativeResize="0"/>
          <p:nvPr/>
        </p:nvPicPr>
        <p:blipFill rotWithShape="1">
          <a:blip r:embed="rId3">
            <a:alphaModFix/>
          </a:blip>
          <a:srcRect/>
          <a:stretch/>
        </p:blipFill>
        <p:spPr>
          <a:xfrm>
            <a:off x="4458484" y="25123"/>
            <a:ext cx="4699585" cy="6736900"/>
          </a:xfrm>
          <a:prstGeom prst="rect">
            <a:avLst/>
          </a:prstGeom>
          <a:noFill/>
          <a:ln w="76200" cap="flat" cmpd="sng">
            <a:solidFill>
              <a:srgbClr val="FFFFFF"/>
            </a:solidFill>
            <a:prstDash val="solid"/>
            <a:miter lim="800000"/>
            <a:headEnd type="none" w="sm" len="sm"/>
            <a:tailEnd type="none" w="sm" len="sm"/>
          </a:ln>
        </p:spPr>
      </p:pic>
      <p:sp>
        <p:nvSpPr>
          <p:cNvPr id="1963" name="Google Shape;1963;p278"/>
          <p:cNvSpPr/>
          <p:nvPr/>
        </p:nvSpPr>
        <p:spPr>
          <a:xfrm>
            <a:off x="3797302" y="-359599"/>
            <a:ext cx="6335713" cy="400109"/>
          </a:xfrm>
          <a:prstGeom prst="rect">
            <a:avLst/>
          </a:prstGeom>
          <a:no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466311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67"/>
        <p:cNvGrpSpPr/>
        <p:nvPr/>
      </p:nvGrpSpPr>
      <p:grpSpPr>
        <a:xfrm>
          <a:off x="0" y="0"/>
          <a:ext cx="0" cy="0"/>
          <a:chOff x="0" y="0"/>
          <a:chExt cx="0" cy="0"/>
        </a:xfrm>
      </p:grpSpPr>
      <p:pic>
        <p:nvPicPr>
          <p:cNvPr id="1968" name="Google Shape;1968;p279" descr="HC 2"/>
          <p:cNvPicPr preferRelativeResize="0"/>
          <p:nvPr/>
        </p:nvPicPr>
        <p:blipFill rotWithShape="1">
          <a:blip r:embed="rId3">
            <a:alphaModFix/>
          </a:blip>
          <a:srcRect l="671" t="1581" r="40219" b="3366"/>
          <a:stretch/>
        </p:blipFill>
        <p:spPr>
          <a:xfrm>
            <a:off x="2017714" y="765176"/>
            <a:ext cx="7920039" cy="5530851"/>
          </a:xfrm>
          <a:prstGeom prst="rect">
            <a:avLst/>
          </a:prstGeom>
          <a:noFill/>
          <a:ln>
            <a:noFill/>
          </a:ln>
        </p:spPr>
      </p:pic>
      <p:sp>
        <p:nvSpPr>
          <p:cNvPr id="1969" name="Google Shape;1969;p279"/>
          <p:cNvSpPr/>
          <p:nvPr/>
        </p:nvSpPr>
        <p:spPr>
          <a:xfrm>
            <a:off x="4367215" y="5345725"/>
            <a:ext cx="1991383" cy="675665"/>
          </a:xfrm>
          <a:prstGeom prst="rect">
            <a:avLst/>
          </a:prstGeom>
          <a:solidFill>
            <a:srgbClr val="F2F2F2"/>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1970" name="Google Shape;1970;p279"/>
          <p:cNvSpPr/>
          <p:nvPr/>
        </p:nvSpPr>
        <p:spPr>
          <a:xfrm>
            <a:off x="7705728" y="765177"/>
            <a:ext cx="2232025" cy="1223963"/>
          </a:xfrm>
          <a:prstGeom prst="rect">
            <a:avLst/>
          </a:prstGeom>
          <a:solidFill>
            <a:srgbClr val="F2F2F2"/>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1971" name="Google Shape;1971;p279"/>
          <p:cNvSpPr/>
          <p:nvPr/>
        </p:nvSpPr>
        <p:spPr>
          <a:xfrm>
            <a:off x="8256589" y="2031903"/>
            <a:ext cx="1681163" cy="460475"/>
          </a:xfrm>
          <a:prstGeom prst="rect">
            <a:avLst/>
          </a:prstGeom>
          <a:solidFill>
            <a:srgbClr val="F2F2F2"/>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1972" name="Google Shape;1972;p279"/>
          <p:cNvSpPr/>
          <p:nvPr/>
        </p:nvSpPr>
        <p:spPr>
          <a:xfrm>
            <a:off x="2135189" y="836614"/>
            <a:ext cx="1296987" cy="1079500"/>
          </a:xfrm>
          <a:prstGeom prst="rect">
            <a:avLst/>
          </a:prstGeom>
          <a:solidFill>
            <a:srgbClr val="F2F2F2"/>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1973" name="Google Shape;1973;p279"/>
          <p:cNvSpPr txBox="1"/>
          <p:nvPr/>
        </p:nvSpPr>
        <p:spPr>
          <a:xfrm>
            <a:off x="1631953" y="12702"/>
            <a:ext cx="8893175" cy="954108"/>
          </a:xfrm>
          <a:prstGeom prst="rect">
            <a:avLst/>
          </a:prstGeom>
          <a:noFill/>
          <a:ln>
            <a:noFill/>
          </a:ln>
        </p:spPr>
        <p:txBody>
          <a:bodyPr spcFirstLastPara="1" wrap="square" lIns="121900" tIns="60933" rIns="121900" bIns="60933" anchor="t" anchorCtr="0">
            <a:noAutofit/>
          </a:bodyPr>
          <a:lstStyle/>
          <a:p>
            <a:pPr algn="ctr" defTabSz="1219170">
              <a:buClr>
                <a:srgbClr val="000000"/>
              </a:buClr>
              <a:buSzPts val="4050"/>
            </a:pPr>
            <a:r>
              <a:rPr lang="en-GB" sz="5400" kern="0">
                <a:solidFill>
                  <a:srgbClr val="000000"/>
                </a:solidFill>
                <a:latin typeface="Comic Sans MS"/>
                <a:ea typeface="Comic Sans MS"/>
                <a:cs typeface="Comic Sans MS"/>
                <a:sym typeface="Comic Sans MS"/>
              </a:rPr>
              <a:t>La oruga muy hambrienta</a:t>
            </a:r>
            <a:endParaRPr sz="5400" kern="0">
              <a:solidFill>
                <a:srgbClr val="000000"/>
              </a:solidFill>
              <a:latin typeface="Comic Sans MS"/>
              <a:ea typeface="Comic Sans MS"/>
              <a:cs typeface="Comic Sans MS"/>
              <a:sym typeface="Comic Sans MS"/>
            </a:endParaRPr>
          </a:p>
        </p:txBody>
      </p:sp>
      <p:sp>
        <p:nvSpPr>
          <p:cNvPr id="1974" name="Google Shape;1974;p279"/>
          <p:cNvSpPr/>
          <p:nvPr/>
        </p:nvSpPr>
        <p:spPr>
          <a:xfrm>
            <a:off x="10918825" y="424658"/>
            <a:ext cx="900112" cy="836612"/>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1975" name="Google Shape;1975;p279"/>
          <p:cNvSpPr txBox="1"/>
          <p:nvPr/>
        </p:nvSpPr>
        <p:spPr>
          <a:xfrm>
            <a:off x="1969477" y="5972860"/>
            <a:ext cx="8778240" cy="800219"/>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400" kern="0">
                <a:solidFill>
                  <a:srgbClr val="000000"/>
                </a:solidFill>
                <a:latin typeface="Comic Sans MS"/>
                <a:ea typeface="Comic Sans MS"/>
                <a:cs typeface="Comic Sans MS"/>
                <a:sym typeface="Comic Sans MS"/>
              </a:rPr>
              <a:t>The Very Hungry Caterpillar </a:t>
            </a:r>
            <a:endParaRPr sz="4400" kern="0">
              <a:solidFill>
                <a:srgbClr val="000000"/>
              </a:solidFill>
              <a:latin typeface="Comic Sans MS"/>
              <a:ea typeface="Comic Sans MS"/>
              <a:cs typeface="Comic Sans MS"/>
              <a:sym typeface="Comic Sans MS"/>
            </a:endParaRPr>
          </a:p>
        </p:txBody>
      </p:sp>
      <p:sp>
        <p:nvSpPr>
          <p:cNvPr id="1976" name="Google Shape;1976;p279"/>
          <p:cNvSpPr txBox="1"/>
          <p:nvPr/>
        </p:nvSpPr>
        <p:spPr>
          <a:xfrm>
            <a:off x="422032" y="2031904"/>
            <a:ext cx="2124221" cy="2339101"/>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2400" kern="0">
                <a:solidFill>
                  <a:srgbClr val="FF0000"/>
                </a:solidFill>
                <a:latin typeface="Comic Sans MS"/>
                <a:ea typeface="Comic Sans MS"/>
                <a:cs typeface="Comic Sans MS"/>
                <a:sym typeface="Comic Sans MS"/>
              </a:rPr>
              <a:t>*Click on the sound buttons to hear the story in Spanish.</a:t>
            </a:r>
            <a:endParaRPr sz="2400" kern="0">
              <a:solidFill>
                <a:srgbClr val="FF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744949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80"/>
        <p:cNvGrpSpPr/>
        <p:nvPr/>
      </p:nvGrpSpPr>
      <p:grpSpPr>
        <a:xfrm>
          <a:off x="0" y="0"/>
          <a:ext cx="0" cy="0"/>
          <a:chOff x="0" y="0"/>
          <a:chExt cx="0" cy="0"/>
        </a:xfrm>
      </p:grpSpPr>
      <p:pic>
        <p:nvPicPr>
          <p:cNvPr id="1981" name="Google Shape;1981;p280" descr="HC 5"/>
          <p:cNvPicPr preferRelativeResize="0"/>
          <p:nvPr/>
        </p:nvPicPr>
        <p:blipFill rotWithShape="1">
          <a:blip r:embed="rId3">
            <a:alphaModFix/>
          </a:blip>
          <a:srcRect l="3370" t="58959" r="83827" b="3820"/>
          <a:stretch/>
        </p:blipFill>
        <p:spPr>
          <a:xfrm>
            <a:off x="4537075" y="142875"/>
            <a:ext cx="2998788" cy="6165851"/>
          </a:xfrm>
          <a:prstGeom prst="rect">
            <a:avLst/>
          </a:prstGeom>
          <a:noFill/>
          <a:ln>
            <a:noFill/>
          </a:ln>
        </p:spPr>
      </p:pic>
      <p:sp>
        <p:nvSpPr>
          <p:cNvPr id="1982" name="Google Shape;1982;p280"/>
          <p:cNvSpPr txBox="1"/>
          <p:nvPr/>
        </p:nvSpPr>
        <p:spPr>
          <a:xfrm>
            <a:off x="1" y="3573463"/>
            <a:ext cx="12463975" cy="4555093"/>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El </a:t>
            </a:r>
            <a:r>
              <a:rPr lang="en-GB" sz="3600" kern="0">
                <a:solidFill>
                  <a:srgbClr val="FF0000"/>
                </a:solidFill>
                <a:latin typeface="Comic Sans MS"/>
                <a:ea typeface="Comic Sans MS"/>
                <a:cs typeface="Comic Sans MS"/>
                <a:sym typeface="Comic Sans MS"/>
              </a:rPr>
              <a:t>lunes</a:t>
            </a:r>
            <a:r>
              <a:rPr lang="en-GB" sz="3600" kern="0">
                <a:solidFill>
                  <a:srgbClr val="000000"/>
                </a:solidFill>
                <a:latin typeface="Comic Sans MS"/>
                <a:ea typeface="Comic Sans MS"/>
                <a:cs typeface="Comic Sans MS"/>
                <a:sym typeface="Comic Sans MS"/>
              </a:rPr>
              <a:t> come </a:t>
            </a:r>
            <a:r>
              <a:rPr lang="en-GB" sz="3600" kern="0">
                <a:solidFill>
                  <a:srgbClr val="FF0000"/>
                </a:solidFill>
                <a:latin typeface="Comic Sans MS"/>
                <a:ea typeface="Comic Sans MS"/>
                <a:cs typeface="Comic Sans MS"/>
                <a:sym typeface="Comic Sans MS"/>
              </a:rPr>
              <a:t>una manzana</a:t>
            </a:r>
            <a:r>
              <a:rPr lang="en-GB" sz="3600" kern="0">
                <a:solidFill>
                  <a:srgbClr val="000000"/>
                </a:solidFill>
                <a:latin typeface="Comic Sans MS"/>
                <a:ea typeface="Comic Sans MS"/>
                <a:cs typeface="Comic Sans MS"/>
                <a:sym typeface="Comic Sans MS"/>
              </a:rPr>
              <a:t/>
            </a:r>
            <a:br>
              <a:rPr lang="en-GB" sz="3600" kern="0">
                <a:solidFill>
                  <a:srgbClr val="000000"/>
                </a:solidFill>
                <a:latin typeface="Comic Sans MS"/>
                <a:ea typeface="Comic Sans MS"/>
                <a:cs typeface="Comic Sans MS"/>
                <a:sym typeface="Comic Sans MS"/>
              </a:rPr>
            </a:br>
            <a:r>
              <a:rPr lang="en-GB" sz="3600" kern="0">
                <a:solidFill>
                  <a:srgbClr val="000000"/>
                </a:solidFill>
                <a:latin typeface="Comic Sans MS"/>
                <a:ea typeface="Comic Sans MS"/>
                <a:cs typeface="Comic Sans MS"/>
                <a:sym typeface="Comic Sans MS"/>
              </a:rPr>
              <a:t>pero aún tiene hambre.</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On _______________ he eats </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an ______________ but he’s still hungry.</a:t>
            </a:r>
            <a:endParaRPr sz="3600" kern="0">
              <a:solidFill>
                <a:srgbClr val="000000"/>
              </a:solidFill>
              <a:latin typeface="Comic Sans MS"/>
              <a:ea typeface="Comic Sans MS"/>
              <a:cs typeface="Comic Sans MS"/>
              <a:sym typeface="Comic Sans MS"/>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p:txBody>
      </p:sp>
      <p:sp>
        <p:nvSpPr>
          <p:cNvPr id="1983" name="Google Shape;1983;p280"/>
          <p:cNvSpPr/>
          <p:nvPr/>
        </p:nvSpPr>
        <p:spPr>
          <a:xfrm>
            <a:off x="10170967" y="1563982"/>
            <a:ext cx="900112" cy="836612"/>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4382216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7"/>
        <p:cNvGrpSpPr/>
        <p:nvPr/>
      </p:nvGrpSpPr>
      <p:grpSpPr>
        <a:xfrm>
          <a:off x="0" y="0"/>
          <a:ext cx="0" cy="0"/>
          <a:chOff x="0" y="0"/>
          <a:chExt cx="0" cy="0"/>
        </a:xfrm>
      </p:grpSpPr>
      <p:pic>
        <p:nvPicPr>
          <p:cNvPr id="1988" name="Google Shape;1988;p281" descr="HC 6"/>
          <p:cNvPicPr preferRelativeResize="0"/>
          <p:nvPr/>
        </p:nvPicPr>
        <p:blipFill rotWithShape="1">
          <a:blip r:embed="rId3">
            <a:alphaModFix/>
          </a:blip>
          <a:srcRect l="4189" t="51910" r="71558" b="4285"/>
          <a:stretch/>
        </p:blipFill>
        <p:spPr>
          <a:xfrm>
            <a:off x="3856039" y="144466"/>
            <a:ext cx="4545012" cy="5805487"/>
          </a:xfrm>
          <a:prstGeom prst="rect">
            <a:avLst/>
          </a:prstGeom>
          <a:noFill/>
          <a:ln>
            <a:noFill/>
          </a:ln>
        </p:spPr>
      </p:pic>
      <p:sp>
        <p:nvSpPr>
          <p:cNvPr id="1989" name="Google Shape;1989;p281"/>
          <p:cNvSpPr txBox="1"/>
          <p:nvPr/>
        </p:nvSpPr>
        <p:spPr>
          <a:xfrm>
            <a:off x="0" y="3573463"/>
            <a:ext cx="11985675" cy="4555093"/>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El </a:t>
            </a:r>
            <a:r>
              <a:rPr lang="en-GB" sz="3600" kern="0">
                <a:solidFill>
                  <a:srgbClr val="FF0000"/>
                </a:solidFill>
                <a:latin typeface="Comic Sans MS"/>
                <a:ea typeface="Comic Sans MS"/>
                <a:cs typeface="Comic Sans MS"/>
                <a:sym typeface="Comic Sans MS"/>
              </a:rPr>
              <a:t>martes</a:t>
            </a:r>
            <a:r>
              <a:rPr lang="en-GB" sz="3600" kern="0">
                <a:solidFill>
                  <a:srgbClr val="000000"/>
                </a:solidFill>
                <a:latin typeface="Comic Sans MS"/>
                <a:ea typeface="Comic Sans MS"/>
                <a:cs typeface="Comic Sans MS"/>
                <a:sym typeface="Comic Sans MS"/>
              </a:rPr>
              <a:t> come </a:t>
            </a:r>
            <a:r>
              <a:rPr lang="en-GB" sz="3600" kern="0">
                <a:solidFill>
                  <a:srgbClr val="FF0000"/>
                </a:solidFill>
                <a:latin typeface="Comic Sans MS"/>
                <a:ea typeface="Comic Sans MS"/>
                <a:cs typeface="Comic Sans MS"/>
                <a:sym typeface="Comic Sans MS"/>
              </a:rPr>
              <a:t>dos peras</a:t>
            </a:r>
            <a:r>
              <a:rPr lang="en-GB" sz="3600" kern="0">
                <a:solidFill>
                  <a:srgbClr val="000000"/>
                </a:solidFill>
                <a:latin typeface="Comic Sans MS"/>
                <a:ea typeface="Comic Sans MS"/>
                <a:cs typeface="Comic Sans MS"/>
                <a:sym typeface="Comic Sans MS"/>
              </a:rPr>
              <a:t/>
            </a:r>
            <a:br>
              <a:rPr lang="en-GB" sz="3600" kern="0">
                <a:solidFill>
                  <a:srgbClr val="000000"/>
                </a:solidFill>
                <a:latin typeface="Comic Sans MS"/>
                <a:ea typeface="Comic Sans MS"/>
                <a:cs typeface="Comic Sans MS"/>
                <a:sym typeface="Comic Sans MS"/>
              </a:rPr>
            </a:br>
            <a:r>
              <a:rPr lang="en-GB" sz="3600" kern="0">
                <a:solidFill>
                  <a:srgbClr val="000000"/>
                </a:solidFill>
                <a:latin typeface="Comic Sans MS"/>
                <a:ea typeface="Comic Sans MS"/>
                <a:cs typeface="Comic Sans MS"/>
                <a:sym typeface="Comic Sans MS"/>
              </a:rPr>
              <a:t>pero aún tiene hambre.</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On _____________ he eats ________  _________,</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But he’s still hungry.</a:t>
            </a:r>
            <a:endParaRPr sz="3600" kern="0">
              <a:solidFill>
                <a:srgbClr val="000000"/>
              </a:solidFill>
              <a:latin typeface="Comic Sans MS"/>
              <a:ea typeface="Comic Sans MS"/>
              <a:cs typeface="Comic Sans MS"/>
              <a:sym typeface="Comic Sans MS"/>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p:txBody>
      </p:sp>
      <p:sp>
        <p:nvSpPr>
          <p:cNvPr id="1990" name="Google Shape;1990;p281"/>
          <p:cNvSpPr/>
          <p:nvPr/>
        </p:nvSpPr>
        <p:spPr>
          <a:xfrm>
            <a:off x="10640600" y="356847"/>
            <a:ext cx="900113" cy="836612"/>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6" y="76875"/>
                </a:lnTo>
                <a:lnTo>
                  <a:pt x="70456" y="105000"/>
                </a:lnTo>
                <a:lnTo>
                  <a:pt x="70456" y="15000"/>
                </a:lnTo>
                <a:lnTo>
                  <a:pt x="44316" y="43125"/>
                </a:lnTo>
                <a:close/>
              </a:path>
              <a:path w="120000" h="120000" fill="darken" extrusionOk="0">
                <a:moveTo>
                  <a:pt x="18175" y="43125"/>
                </a:moveTo>
                <a:lnTo>
                  <a:pt x="18175" y="76875"/>
                </a:lnTo>
                <a:lnTo>
                  <a:pt x="44316" y="76875"/>
                </a:lnTo>
                <a:lnTo>
                  <a:pt x="70456" y="105000"/>
                </a:lnTo>
                <a:lnTo>
                  <a:pt x="70456" y="15000"/>
                </a:lnTo>
                <a:lnTo>
                  <a:pt x="44316" y="43125"/>
                </a:lnTo>
                <a:close/>
              </a:path>
              <a:path w="120000" h="120000" fill="none" extrusionOk="0">
                <a:moveTo>
                  <a:pt x="18175" y="43125"/>
                </a:moveTo>
                <a:lnTo>
                  <a:pt x="44316" y="43125"/>
                </a:lnTo>
                <a:lnTo>
                  <a:pt x="70456" y="15000"/>
                </a:lnTo>
                <a:lnTo>
                  <a:pt x="70456" y="105000"/>
                </a:lnTo>
                <a:lnTo>
                  <a:pt x="44316"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718133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94"/>
        <p:cNvGrpSpPr/>
        <p:nvPr/>
      </p:nvGrpSpPr>
      <p:grpSpPr>
        <a:xfrm>
          <a:off x="0" y="0"/>
          <a:ext cx="0" cy="0"/>
          <a:chOff x="0" y="0"/>
          <a:chExt cx="0" cy="0"/>
        </a:xfrm>
      </p:grpSpPr>
      <p:pic>
        <p:nvPicPr>
          <p:cNvPr id="1995" name="Google Shape;1995;p282" descr="HC 7"/>
          <p:cNvPicPr preferRelativeResize="0"/>
          <p:nvPr/>
        </p:nvPicPr>
        <p:blipFill rotWithShape="1">
          <a:blip r:embed="rId3">
            <a:alphaModFix/>
          </a:blip>
          <a:srcRect l="1738" t="47144" r="62556" b="1890"/>
          <a:stretch/>
        </p:blipFill>
        <p:spPr>
          <a:xfrm>
            <a:off x="2987677" y="-242888"/>
            <a:ext cx="6132513" cy="6192839"/>
          </a:xfrm>
          <a:prstGeom prst="rect">
            <a:avLst/>
          </a:prstGeom>
          <a:noFill/>
          <a:ln>
            <a:noFill/>
          </a:ln>
        </p:spPr>
      </p:pic>
      <p:sp>
        <p:nvSpPr>
          <p:cNvPr id="1996" name="Google Shape;1996;p282"/>
          <p:cNvSpPr txBox="1"/>
          <p:nvPr/>
        </p:nvSpPr>
        <p:spPr>
          <a:xfrm>
            <a:off x="0" y="3759202"/>
            <a:ext cx="12192000" cy="4278095"/>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El </a:t>
            </a:r>
            <a:r>
              <a:rPr lang="en-GB" sz="3600" kern="0">
                <a:solidFill>
                  <a:srgbClr val="FF0000"/>
                </a:solidFill>
                <a:latin typeface="Comic Sans MS"/>
                <a:ea typeface="Comic Sans MS"/>
                <a:cs typeface="Comic Sans MS"/>
                <a:sym typeface="Comic Sans MS"/>
              </a:rPr>
              <a:t>miércoles</a:t>
            </a:r>
            <a:r>
              <a:rPr lang="en-GB" sz="3600" kern="0">
                <a:solidFill>
                  <a:srgbClr val="000000"/>
                </a:solidFill>
                <a:latin typeface="Comic Sans MS"/>
                <a:ea typeface="Comic Sans MS"/>
                <a:cs typeface="Comic Sans MS"/>
                <a:sym typeface="Comic Sans MS"/>
              </a:rPr>
              <a:t> come </a:t>
            </a:r>
            <a:r>
              <a:rPr lang="en-GB" sz="3600" kern="0">
                <a:solidFill>
                  <a:srgbClr val="FF0000"/>
                </a:solidFill>
                <a:latin typeface="Comic Sans MS"/>
                <a:ea typeface="Comic Sans MS"/>
                <a:cs typeface="Comic Sans MS"/>
                <a:sym typeface="Comic Sans MS"/>
              </a:rPr>
              <a:t>tres ciruelas</a:t>
            </a:r>
            <a:r>
              <a:rPr lang="en-GB" sz="3600" kern="0">
                <a:solidFill>
                  <a:srgbClr val="000000"/>
                </a:solidFill>
                <a:latin typeface="Comic Sans MS"/>
                <a:ea typeface="Comic Sans MS"/>
                <a:cs typeface="Comic Sans MS"/>
                <a:sym typeface="Comic Sans MS"/>
              </a:rPr>
              <a:t/>
            </a:r>
            <a:br>
              <a:rPr lang="en-GB" sz="3600" kern="0">
                <a:solidFill>
                  <a:srgbClr val="000000"/>
                </a:solidFill>
                <a:latin typeface="Comic Sans MS"/>
                <a:ea typeface="Comic Sans MS"/>
                <a:cs typeface="Comic Sans MS"/>
                <a:sym typeface="Comic Sans MS"/>
              </a:rPr>
            </a:br>
            <a:r>
              <a:rPr lang="en-GB" sz="3600" kern="0">
                <a:solidFill>
                  <a:srgbClr val="000000"/>
                </a:solidFill>
                <a:latin typeface="Comic Sans MS"/>
                <a:ea typeface="Comic Sans MS"/>
                <a:cs typeface="Comic Sans MS"/>
                <a:sym typeface="Comic Sans MS"/>
              </a:rPr>
              <a:t>pero aún tiene hambre.</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On ____________ he eats __________   _______________, but he’s still hungry.</a:t>
            </a:r>
            <a:endParaRPr sz="3600" kern="0">
              <a:solidFill>
                <a:srgbClr val="000000"/>
              </a:solidFill>
              <a:latin typeface="Comic Sans MS"/>
              <a:ea typeface="Comic Sans MS"/>
              <a:cs typeface="Comic Sans MS"/>
              <a:sym typeface="Comic Sans MS"/>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p:txBody>
      </p:sp>
      <p:sp>
        <p:nvSpPr>
          <p:cNvPr id="1997" name="Google Shape;1997;p282"/>
          <p:cNvSpPr/>
          <p:nvPr/>
        </p:nvSpPr>
        <p:spPr>
          <a:xfrm>
            <a:off x="10831050" y="360632"/>
            <a:ext cx="900113" cy="836613"/>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8327413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01"/>
        <p:cNvGrpSpPr/>
        <p:nvPr/>
      </p:nvGrpSpPr>
      <p:grpSpPr>
        <a:xfrm>
          <a:off x="0" y="0"/>
          <a:ext cx="0" cy="0"/>
          <a:chOff x="0" y="0"/>
          <a:chExt cx="0" cy="0"/>
        </a:xfrm>
      </p:grpSpPr>
      <p:pic>
        <p:nvPicPr>
          <p:cNvPr id="2002" name="Google Shape;2002;p283" descr="HC 8"/>
          <p:cNvPicPr preferRelativeResize="0"/>
          <p:nvPr/>
        </p:nvPicPr>
        <p:blipFill rotWithShape="1">
          <a:blip r:embed="rId3">
            <a:alphaModFix/>
          </a:blip>
          <a:srcRect l="2272" t="56174" r="50140" b="4766"/>
          <a:stretch/>
        </p:blipFill>
        <p:spPr>
          <a:xfrm>
            <a:off x="1884365" y="649290"/>
            <a:ext cx="8459787" cy="4910137"/>
          </a:xfrm>
          <a:prstGeom prst="rect">
            <a:avLst/>
          </a:prstGeom>
          <a:noFill/>
          <a:ln>
            <a:noFill/>
          </a:ln>
        </p:spPr>
      </p:pic>
      <p:sp>
        <p:nvSpPr>
          <p:cNvPr id="2003" name="Google Shape;2003;p283"/>
          <p:cNvSpPr txBox="1"/>
          <p:nvPr/>
        </p:nvSpPr>
        <p:spPr>
          <a:xfrm>
            <a:off x="140677" y="3544890"/>
            <a:ext cx="12051323" cy="4278095"/>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El </a:t>
            </a:r>
            <a:r>
              <a:rPr lang="en-GB" sz="3600" kern="0">
                <a:solidFill>
                  <a:srgbClr val="FF0000"/>
                </a:solidFill>
                <a:latin typeface="Comic Sans MS"/>
                <a:ea typeface="Comic Sans MS"/>
                <a:cs typeface="Comic Sans MS"/>
                <a:sym typeface="Comic Sans MS"/>
              </a:rPr>
              <a:t>jueves</a:t>
            </a:r>
            <a:r>
              <a:rPr lang="en-GB" sz="3600" kern="0">
                <a:solidFill>
                  <a:srgbClr val="000000"/>
                </a:solidFill>
                <a:latin typeface="Comic Sans MS"/>
                <a:ea typeface="Comic Sans MS"/>
                <a:cs typeface="Comic Sans MS"/>
                <a:sym typeface="Comic Sans MS"/>
              </a:rPr>
              <a:t> come </a:t>
            </a:r>
            <a:r>
              <a:rPr lang="en-GB" sz="3600" kern="0">
                <a:solidFill>
                  <a:srgbClr val="FF0000"/>
                </a:solidFill>
                <a:latin typeface="Comic Sans MS"/>
                <a:ea typeface="Comic Sans MS"/>
                <a:cs typeface="Comic Sans MS"/>
                <a:sym typeface="Comic Sans MS"/>
              </a:rPr>
              <a:t>cuatro fresas</a:t>
            </a:r>
            <a:r>
              <a:rPr lang="en-GB" sz="3600" kern="0">
                <a:solidFill>
                  <a:srgbClr val="000000"/>
                </a:solidFill>
                <a:latin typeface="Comic Sans MS"/>
                <a:ea typeface="Comic Sans MS"/>
                <a:cs typeface="Comic Sans MS"/>
                <a:sym typeface="Comic Sans MS"/>
              </a:rPr>
              <a:t/>
            </a:r>
            <a:br>
              <a:rPr lang="en-GB" sz="3600" kern="0">
                <a:solidFill>
                  <a:srgbClr val="000000"/>
                </a:solidFill>
                <a:latin typeface="Comic Sans MS"/>
                <a:ea typeface="Comic Sans MS"/>
                <a:cs typeface="Comic Sans MS"/>
                <a:sym typeface="Comic Sans MS"/>
              </a:rPr>
            </a:br>
            <a:r>
              <a:rPr lang="en-GB" sz="3600" kern="0">
                <a:solidFill>
                  <a:srgbClr val="000000"/>
                </a:solidFill>
                <a:latin typeface="Comic Sans MS"/>
                <a:ea typeface="Comic Sans MS"/>
                <a:cs typeface="Comic Sans MS"/>
                <a:sym typeface="Comic Sans MS"/>
              </a:rPr>
              <a:t>pero aún tiene hambre.</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On ______________ he eats ____________ _______________, but he’s still hungry.</a:t>
            </a:r>
            <a:endParaRPr sz="3600" kern="0">
              <a:solidFill>
                <a:srgbClr val="000000"/>
              </a:solidFill>
              <a:latin typeface="Comic Sans MS"/>
              <a:ea typeface="Comic Sans MS"/>
              <a:cs typeface="Comic Sans MS"/>
              <a:sym typeface="Comic Sans MS"/>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p:txBody>
      </p:sp>
      <p:sp>
        <p:nvSpPr>
          <p:cNvPr id="2004" name="Google Shape;2004;p283"/>
          <p:cNvSpPr/>
          <p:nvPr/>
        </p:nvSpPr>
        <p:spPr>
          <a:xfrm>
            <a:off x="11026899" y="466703"/>
            <a:ext cx="900112" cy="836612"/>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5342089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08"/>
        <p:cNvGrpSpPr/>
        <p:nvPr/>
      </p:nvGrpSpPr>
      <p:grpSpPr>
        <a:xfrm>
          <a:off x="0" y="0"/>
          <a:ext cx="0" cy="0"/>
          <a:chOff x="0" y="0"/>
          <a:chExt cx="0" cy="0"/>
        </a:xfrm>
      </p:grpSpPr>
      <p:pic>
        <p:nvPicPr>
          <p:cNvPr id="2009" name="Google Shape;2009;p284" descr="HC 9"/>
          <p:cNvPicPr preferRelativeResize="0"/>
          <p:nvPr/>
        </p:nvPicPr>
        <p:blipFill rotWithShape="1">
          <a:blip r:embed="rId3">
            <a:alphaModFix/>
          </a:blip>
          <a:srcRect l="2703" t="54263" r="38022" b="1910"/>
          <a:stretch/>
        </p:blipFill>
        <p:spPr>
          <a:xfrm>
            <a:off x="1668463" y="692153"/>
            <a:ext cx="8748712" cy="4575175"/>
          </a:xfrm>
          <a:prstGeom prst="rect">
            <a:avLst/>
          </a:prstGeom>
          <a:noFill/>
          <a:ln>
            <a:noFill/>
          </a:ln>
        </p:spPr>
      </p:pic>
      <p:sp>
        <p:nvSpPr>
          <p:cNvPr id="2010" name="Google Shape;2010;p284"/>
          <p:cNvSpPr txBox="1"/>
          <p:nvPr/>
        </p:nvSpPr>
        <p:spPr>
          <a:xfrm>
            <a:off x="0" y="3500439"/>
            <a:ext cx="12070080" cy="4278095"/>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El </a:t>
            </a:r>
            <a:r>
              <a:rPr lang="en-GB" sz="3600" kern="0">
                <a:solidFill>
                  <a:srgbClr val="FF0000"/>
                </a:solidFill>
                <a:latin typeface="Comic Sans MS"/>
                <a:ea typeface="Comic Sans MS"/>
                <a:cs typeface="Comic Sans MS"/>
                <a:sym typeface="Comic Sans MS"/>
              </a:rPr>
              <a:t>viernes</a:t>
            </a:r>
            <a:r>
              <a:rPr lang="en-GB" sz="3600" kern="0">
                <a:solidFill>
                  <a:srgbClr val="000000"/>
                </a:solidFill>
                <a:latin typeface="Comic Sans MS"/>
                <a:ea typeface="Comic Sans MS"/>
                <a:cs typeface="Comic Sans MS"/>
                <a:sym typeface="Comic Sans MS"/>
              </a:rPr>
              <a:t> come </a:t>
            </a:r>
            <a:r>
              <a:rPr lang="en-GB" sz="3600" kern="0">
                <a:solidFill>
                  <a:srgbClr val="FF0000"/>
                </a:solidFill>
                <a:latin typeface="Comic Sans MS"/>
                <a:ea typeface="Comic Sans MS"/>
                <a:cs typeface="Comic Sans MS"/>
                <a:sym typeface="Comic Sans MS"/>
              </a:rPr>
              <a:t>cinco naranjas</a:t>
            </a:r>
            <a:r>
              <a:rPr lang="en-GB" sz="3600" kern="0">
                <a:solidFill>
                  <a:srgbClr val="000000"/>
                </a:solidFill>
                <a:latin typeface="Comic Sans MS"/>
                <a:ea typeface="Comic Sans MS"/>
                <a:cs typeface="Comic Sans MS"/>
                <a:sym typeface="Comic Sans MS"/>
              </a:rPr>
              <a:t/>
            </a:r>
            <a:br>
              <a:rPr lang="en-GB" sz="3600" kern="0">
                <a:solidFill>
                  <a:srgbClr val="000000"/>
                </a:solidFill>
                <a:latin typeface="Comic Sans MS"/>
                <a:ea typeface="Comic Sans MS"/>
                <a:cs typeface="Comic Sans MS"/>
                <a:sym typeface="Comic Sans MS"/>
              </a:rPr>
            </a:br>
            <a:r>
              <a:rPr lang="en-GB" sz="3600" kern="0">
                <a:solidFill>
                  <a:srgbClr val="000000"/>
                </a:solidFill>
                <a:latin typeface="Comic Sans MS"/>
                <a:ea typeface="Comic Sans MS"/>
                <a:cs typeface="Comic Sans MS"/>
                <a:sym typeface="Comic Sans MS"/>
              </a:rPr>
              <a:t>pero aún tiene hambre.</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On _______________ he eats ____________  __________________, but he’s still hungry.</a:t>
            </a:r>
            <a:endParaRPr sz="3600" kern="0">
              <a:solidFill>
                <a:srgbClr val="000000"/>
              </a:solidFill>
              <a:latin typeface="Comic Sans MS"/>
              <a:ea typeface="Comic Sans MS"/>
              <a:cs typeface="Comic Sans MS"/>
              <a:sym typeface="Comic Sans MS"/>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a:p>
            <a:pPr algn="ctr" defTabSz="1219170">
              <a:spcBef>
                <a:spcPts val="1800"/>
              </a:spcBef>
              <a:buClr>
                <a:srgbClr val="000000"/>
              </a:buClr>
              <a:buSzPts val="2700"/>
            </a:pPr>
            <a:endParaRPr sz="3600" kern="0">
              <a:solidFill>
                <a:srgbClr val="000000"/>
              </a:solidFill>
              <a:latin typeface="Arial"/>
              <a:ea typeface="Arial"/>
              <a:cs typeface="Arial"/>
              <a:sym typeface="Arial"/>
            </a:endParaRPr>
          </a:p>
        </p:txBody>
      </p:sp>
      <p:sp>
        <p:nvSpPr>
          <p:cNvPr id="2011" name="Google Shape;2011;p284"/>
          <p:cNvSpPr/>
          <p:nvPr/>
        </p:nvSpPr>
        <p:spPr>
          <a:xfrm>
            <a:off x="10873253" y="395264"/>
            <a:ext cx="900113" cy="836613"/>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63574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15"/>
        <p:cNvGrpSpPr/>
        <p:nvPr/>
      </p:nvGrpSpPr>
      <p:grpSpPr>
        <a:xfrm>
          <a:off x="0" y="0"/>
          <a:ext cx="0" cy="0"/>
          <a:chOff x="0" y="0"/>
          <a:chExt cx="0" cy="0"/>
        </a:xfrm>
      </p:grpSpPr>
      <p:pic>
        <p:nvPicPr>
          <p:cNvPr id="2016" name="Google Shape;2016;p285" descr="HC 10"/>
          <p:cNvPicPr preferRelativeResize="0"/>
          <p:nvPr/>
        </p:nvPicPr>
        <p:blipFill rotWithShape="1">
          <a:blip r:embed="rId3">
            <a:alphaModFix/>
          </a:blip>
          <a:srcRect l="35185" t="2855" r="4708" b="40928"/>
          <a:stretch/>
        </p:blipFill>
        <p:spPr>
          <a:xfrm>
            <a:off x="1774827" y="1420838"/>
            <a:ext cx="8893175" cy="5608615"/>
          </a:xfrm>
          <a:prstGeom prst="rect">
            <a:avLst/>
          </a:prstGeom>
          <a:noFill/>
          <a:ln>
            <a:noFill/>
          </a:ln>
        </p:spPr>
      </p:pic>
      <p:sp>
        <p:nvSpPr>
          <p:cNvPr id="2017" name="Google Shape;2017;p285"/>
          <p:cNvSpPr txBox="1"/>
          <p:nvPr/>
        </p:nvSpPr>
        <p:spPr>
          <a:xfrm>
            <a:off x="9804400" y="1303338"/>
            <a:ext cx="863600" cy="400109"/>
          </a:xfrm>
          <a:prstGeom prst="rect">
            <a:avLst/>
          </a:prstGeom>
          <a:noFill/>
          <a:ln>
            <a:noFill/>
          </a:ln>
        </p:spPr>
        <p:txBody>
          <a:bodyPr spcFirstLastPara="1" wrap="square" lIns="121900" tIns="60933" rIns="121900" bIns="60933" anchor="t" anchorCtr="0">
            <a:noAutofit/>
          </a:bodyPr>
          <a:lstStyle/>
          <a:p>
            <a:pPr defTabSz="1219170">
              <a:buClr>
                <a:srgbClr val="333333"/>
              </a:buClr>
              <a:buSzPts val="1350"/>
            </a:pPr>
            <a:r>
              <a:rPr lang="en-GB" kern="0">
                <a:solidFill>
                  <a:srgbClr val="333333"/>
                </a:solidFill>
                <a:latin typeface="Book Antiqua"/>
                <a:ea typeface="Book Antiqua"/>
                <a:cs typeface="Book Antiqua"/>
                <a:sym typeface="Book Antiqua"/>
              </a:rPr>
              <a:t>…</a:t>
            </a:r>
            <a:endParaRPr kern="0">
              <a:solidFill>
                <a:srgbClr val="333333"/>
              </a:solidFill>
              <a:latin typeface="Book Antiqua"/>
              <a:ea typeface="Book Antiqua"/>
              <a:cs typeface="Book Antiqua"/>
              <a:sym typeface="Book Antiqua"/>
            </a:endParaRPr>
          </a:p>
        </p:txBody>
      </p:sp>
      <p:sp>
        <p:nvSpPr>
          <p:cNvPr id="2018" name="Google Shape;2018;p285"/>
          <p:cNvSpPr txBox="1"/>
          <p:nvPr/>
        </p:nvSpPr>
        <p:spPr>
          <a:xfrm>
            <a:off x="-1" y="0"/>
            <a:ext cx="12041945" cy="2831544"/>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400"/>
            </a:pPr>
            <a:r>
              <a:rPr lang="en-GB" sz="3200" kern="0">
                <a:solidFill>
                  <a:srgbClr val="000000"/>
                </a:solidFill>
                <a:latin typeface="Comic Sans MS"/>
                <a:ea typeface="Comic Sans MS"/>
                <a:cs typeface="Comic Sans MS"/>
                <a:sym typeface="Comic Sans MS"/>
              </a:rPr>
              <a:t>El </a:t>
            </a:r>
            <a:r>
              <a:rPr lang="en-GB" sz="3200" kern="0">
                <a:solidFill>
                  <a:srgbClr val="FF0000"/>
                </a:solidFill>
                <a:latin typeface="Comic Sans MS"/>
                <a:ea typeface="Comic Sans MS"/>
                <a:cs typeface="Comic Sans MS"/>
                <a:sym typeface="Comic Sans MS"/>
              </a:rPr>
              <a:t>sábado</a:t>
            </a:r>
            <a:r>
              <a:rPr lang="en-GB" sz="3200" kern="0">
                <a:solidFill>
                  <a:srgbClr val="000000"/>
                </a:solidFill>
                <a:latin typeface="Comic Sans MS"/>
                <a:ea typeface="Comic Sans MS"/>
                <a:cs typeface="Comic Sans MS"/>
                <a:sym typeface="Comic Sans MS"/>
              </a:rPr>
              <a:t> come </a:t>
            </a:r>
            <a:r>
              <a:rPr lang="en-GB" sz="3200" kern="0">
                <a:solidFill>
                  <a:srgbClr val="FF0000"/>
                </a:solidFill>
                <a:latin typeface="Comic Sans MS"/>
                <a:ea typeface="Comic Sans MS"/>
                <a:cs typeface="Comic Sans MS"/>
                <a:sym typeface="Comic Sans MS"/>
              </a:rPr>
              <a:t>un pastel, un helado, un pepinillo, una loncha de queso, una rodaja de salchichón… </a:t>
            </a:r>
            <a:r>
              <a:rPr lang="en-GB" sz="3200" kern="0">
                <a:solidFill>
                  <a:srgbClr val="595959"/>
                </a:solidFill>
                <a:latin typeface="Comic Sans MS"/>
                <a:ea typeface="Comic Sans MS"/>
                <a:cs typeface="Comic Sans MS"/>
                <a:sym typeface="Comic Sans MS"/>
              </a:rPr>
              <a:t>(use the pictures and google translate to help you with some of these!)</a:t>
            </a:r>
            <a:endParaRPr sz="1867" kern="0">
              <a:solidFill>
                <a:srgbClr val="000000"/>
              </a:solidFill>
              <a:latin typeface="Arial"/>
              <a:cs typeface="Arial"/>
              <a:sym typeface="Arial"/>
            </a:endParaRPr>
          </a:p>
          <a:p>
            <a:pPr algn="ctr" defTabSz="1219170">
              <a:spcBef>
                <a:spcPts val="1600"/>
              </a:spcBef>
              <a:buClr>
                <a:srgbClr val="000000"/>
              </a:buClr>
              <a:buSzPts val="2400"/>
            </a:pPr>
            <a:r>
              <a:rPr lang="en-GB" sz="3200" kern="0">
                <a:solidFill>
                  <a:srgbClr val="000000"/>
                </a:solidFill>
                <a:latin typeface="Comic Sans MS"/>
                <a:ea typeface="Comic Sans MS"/>
                <a:cs typeface="Comic Sans MS"/>
                <a:sym typeface="Comic Sans MS"/>
              </a:rPr>
              <a:t>On _________ he eats _________, _______, __________, ____________, ____________.</a:t>
            </a:r>
            <a:endParaRPr sz="3200" kern="0">
              <a:solidFill>
                <a:srgbClr val="000000"/>
              </a:solidFill>
              <a:latin typeface="Comic Sans MS"/>
              <a:ea typeface="Comic Sans MS"/>
              <a:cs typeface="Comic Sans MS"/>
              <a:sym typeface="Comic Sans MS"/>
            </a:endParaRPr>
          </a:p>
        </p:txBody>
      </p:sp>
      <p:sp>
        <p:nvSpPr>
          <p:cNvPr id="2019" name="Google Shape;2019;p285"/>
          <p:cNvSpPr/>
          <p:nvPr/>
        </p:nvSpPr>
        <p:spPr>
          <a:xfrm>
            <a:off x="4727577" y="6308727"/>
            <a:ext cx="504825" cy="549275"/>
          </a:xfrm>
          <a:prstGeom prst="rect">
            <a:avLst/>
          </a:prstGeom>
          <a:solidFill>
            <a:schemeClr val="lt1"/>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2020" name="Google Shape;2020;p285"/>
          <p:cNvSpPr/>
          <p:nvPr/>
        </p:nvSpPr>
        <p:spPr>
          <a:xfrm>
            <a:off x="11026557" y="5890420"/>
            <a:ext cx="900112" cy="836613"/>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2547324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024"/>
        <p:cNvGrpSpPr/>
        <p:nvPr/>
      </p:nvGrpSpPr>
      <p:grpSpPr>
        <a:xfrm>
          <a:off x="0" y="0"/>
          <a:ext cx="0" cy="0"/>
          <a:chOff x="0" y="0"/>
          <a:chExt cx="0" cy="0"/>
        </a:xfrm>
      </p:grpSpPr>
      <p:pic>
        <p:nvPicPr>
          <p:cNvPr id="2025" name="Google Shape;2025;p286" descr="HC 14"/>
          <p:cNvPicPr preferRelativeResize="0"/>
          <p:nvPr/>
        </p:nvPicPr>
        <p:blipFill rotWithShape="1">
          <a:blip r:embed="rId3">
            <a:alphaModFix/>
          </a:blip>
          <a:srcRect l="37338" t="1910" r="5391" b="40948"/>
          <a:stretch/>
        </p:blipFill>
        <p:spPr>
          <a:xfrm>
            <a:off x="2208214" y="-171450"/>
            <a:ext cx="7561263" cy="5335588"/>
          </a:xfrm>
          <a:prstGeom prst="rect">
            <a:avLst/>
          </a:prstGeom>
          <a:noFill/>
          <a:ln>
            <a:noFill/>
          </a:ln>
        </p:spPr>
      </p:pic>
      <p:sp>
        <p:nvSpPr>
          <p:cNvPr id="2026" name="Google Shape;2026;p286"/>
          <p:cNvSpPr txBox="1"/>
          <p:nvPr/>
        </p:nvSpPr>
        <p:spPr>
          <a:xfrm>
            <a:off x="0" y="5229228"/>
            <a:ext cx="12192000" cy="1508105"/>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Ya no tiene más hambre y es una oruga grande y gorda.</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He wasn’t hungry anymore and is a big, fat caterpillar.</a:t>
            </a:r>
            <a:endParaRPr sz="1867" kern="0">
              <a:solidFill>
                <a:srgbClr val="000000"/>
              </a:solidFill>
              <a:latin typeface="Arial"/>
              <a:cs typeface="Arial"/>
              <a:sym typeface="Arial"/>
            </a:endParaRPr>
          </a:p>
        </p:txBody>
      </p:sp>
      <p:sp>
        <p:nvSpPr>
          <p:cNvPr id="2027" name="Google Shape;2027;p286"/>
          <p:cNvSpPr/>
          <p:nvPr/>
        </p:nvSpPr>
        <p:spPr>
          <a:xfrm>
            <a:off x="2135189" y="-128588"/>
            <a:ext cx="4248151" cy="647701"/>
          </a:xfrm>
          <a:prstGeom prst="rect">
            <a:avLst/>
          </a:prstGeom>
          <a:solidFill>
            <a:srgbClr val="F2F2F2"/>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2028" name="Google Shape;2028;p286"/>
          <p:cNvSpPr/>
          <p:nvPr/>
        </p:nvSpPr>
        <p:spPr>
          <a:xfrm>
            <a:off x="10517775" y="770355"/>
            <a:ext cx="900112" cy="836613"/>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852434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32"/>
        <p:cNvGrpSpPr/>
        <p:nvPr/>
      </p:nvGrpSpPr>
      <p:grpSpPr>
        <a:xfrm>
          <a:off x="0" y="0"/>
          <a:ext cx="0" cy="0"/>
          <a:chOff x="0" y="0"/>
          <a:chExt cx="0" cy="0"/>
        </a:xfrm>
      </p:grpSpPr>
      <p:grpSp>
        <p:nvGrpSpPr>
          <p:cNvPr id="2033" name="Google Shape;2033;p287"/>
          <p:cNvGrpSpPr/>
          <p:nvPr/>
        </p:nvGrpSpPr>
        <p:grpSpPr>
          <a:xfrm>
            <a:off x="1559719" y="873"/>
            <a:ext cx="9144000" cy="4076700"/>
            <a:chOff x="-7" y="1076"/>
            <a:chExt cx="5760" cy="2339"/>
          </a:xfrm>
        </p:grpSpPr>
        <p:pic>
          <p:nvPicPr>
            <p:cNvPr id="2034" name="Google Shape;2034;p287"/>
            <p:cNvPicPr preferRelativeResize="0"/>
            <p:nvPr/>
          </p:nvPicPr>
          <p:blipFill rotWithShape="1">
            <a:blip r:embed="rId3">
              <a:alphaModFix/>
            </a:blip>
            <a:srcRect l="1633" t="5362" r="59453" b="24921"/>
            <a:stretch/>
          </p:blipFill>
          <p:spPr>
            <a:xfrm rot="5400000">
              <a:off x="1704" y="-635"/>
              <a:ext cx="2339" cy="5760"/>
            </a:xfrm>
            <a:prstGeom prst="rect">
              <a:avLst/>
            </a:prstGeom>
            <a:noFill/>
            <a:ln>
              <a:noFill/>
            </a:ln>
          </p:spPr>
        </p:pic>
        <p:sp>
          <p:nvSpPr>
            <p:cNvPr id="2035" name="Google Shape;2035;p287"/>
            <p:cNvSpPr/>
            <p:nvPr/>
          </p:nvSpPr>
          <p:spPr>
            <a:xfrm>
              <a:off x="0" y="2341"/>
              <a:ext cx="340" cy="227"/>
            </a:xfrm>
            <a:prstGeom prst="rect">
              <a:avLst/>
            </a:prstGeom>
            <a:solidFill>
              <a:schemeClr val="lt1"/>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grpSp>
      <p:sp>
        <p:nvSpPr>
          <p:cNvPr id="2036" name="Google Shape;2036;p287"/>
          <p:cNvSpPr/>
          <p:nvPr/>
        </p:nvSpPr>
        <p:spPr>
          <a:xfrm>
            <a:off x="5735638" y="549275"/>
            <a:ext cx="144463" cy="1150939"/>
          </a:xfrm>
          <a:prstGeom prst="rect">
            <a:avLst/>
          </a:prstGeom>
          <a:solidFill>
            <a:schemeClr val="lt1"/>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2037" name="Google Shape;2037;p287"/>
          <p:cNvSpPr/>
          <p:nvPr/>
        </p:nvSpPr>
        <p:spPr>
          <a:xfrm>
            <a:off x="5664202" y="406400"/>
            <a:ext cx="144463" cy="1150939"/>
          </a:xfrm>
          <a:prstGeom prst="rect">
            <a:avLst/>
          </a:prstGeom>
          <a:solidFill>
            <a:schemeClr val="lt1"/>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2038" name="Google Shape;2038;p287"/>
          <p:cNvSpPr/>
          <p:nvPr/>
        </p:nvSpPr>
        <p:spPr>
          <a:xfrm>
            <a:off x="6096002" y="622300"/>
            <a:ext cx="144463" cy="1150939"/>
          </a:xfrm>
          <a:prstGeom prst="rect">
            <a:avLst/>
          </a:prstGeom>
          <a:solidFill>
            <a:schemeClr val="lt1"/>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
        <p:nvSpPr>
          <p:cNvPr id="2039" name="Google Shape;2039;p287"/>
          <p:cNvSpPr txBox="1"/>
          <p:nvPr/>
        </p:nvSpPr>
        <p:spPr>
          <a:xfrm>
            <a:off x="478302" y="4638018"/>
            <a:ext cx="11341431" cy="2062103"/>
          </a:xfrm>
          <a:prstGeom prst="rect">
            <a:avLst/>
          </a:prstGeom>
          <a:solidFill>
            <a:schemeClr val="lt1"/>
          </a:solidFill>
          <a:ln>
            <a:noFill/>
          </a:ln>
        </p:spPr>
        <p:txBody>
          <a:bodyPr spcFirstLastPara="1" wrap="square" lIns="121900" tIns="60933" rIns="121900" bIns="60933" anchor="t" anchorCtr="0">
            <a:noAutofit/>
          </a:bodyPr>
          <a:lstStyle/>
          <a:p>
            <a:pPr algn="ctr" defTabSz="1219170">
              <a:buClr>
                <a:srgbClr val="000000"/>
              </a:buClr>
              <a:buSzPts val="2700"/>
            </a:pPr>
            <a:r>
              <a:rPr lang="en-GB" sz="3600" kern="0">
                <a:solidFill>
                  <a:srgbClr val="000000"/>
                </a:solidFill>
                <a:latin typeface="Comic Sans MS"/>
                <a:ea typeface="Comic Sans MS"/>
                <a:cs typeface="Comic Sans MS"/>
                <a:sym typeface="Comic Sans MS"/>
              </a:rPr>
              <a:t>Se ha convertido en </a:t>
            </a:r>
            <a:br>
              <a:rPr lang="en-GB" sz="3600" kern="0">
                <a:solidFill>
                  <a:srgbClr val="000000"/>
                </a:solidFill>
                <a:latin typeface="Comic Sans MS"/>
                <a:ea typeface="Comic Sans MS"/>
                <a:cs typeface="Comic Sans MS"/>
                <a:sym typeface="Comic Sans MS"/>
              </a:rPr>
            </a:br>
            <a:r>
              <a:rPr lang="en-GB" sz="3600" kern="0">
                <a:solidFill>
                  <a:srgbClr val="000000"/>
                </a:solidFill>
                <a:latin typeface="Comic Sans MS"/>
                <a:ea typeface="Comic Sans MS"/>
                <a:cs typeface="Comic Sans MS"/>
                <a:sym typeface="Comic Sans MS"/>
              </a:rPr>
              <a:t>una hermosa mariposa.</a:t>
            </a:r>
            <a:endParaRPr sz="1867" kern="0">
              <a:solidFill>
                <a:srgbClr val="000000"/>
              </a:solidFill>
              <a:latin typeface="Arial"/>
              <a:cs typeface="Arial"/>
              <a:sym typeface="Arial"/>
            </a:endParaRPr>
          </a:p>
          <a:p>
            <a:pPr algn="ctr" defTabSz="1219170">
              <a:spcBef>
                <a:spcPts val="1800"/>
              </a:spcBef>
              <a:buClr>
                <a:srgbClr val="000000"/>
              </a:buClr>
              <a:buSzPts val="2700"/>
            </a:pPr>
            <a:r>
              <a:rPr lang="en-GB" sz="3600" kern="0">
                <a:solidFill>
                  <a:srgbClr val="000000"/>
                </a:solidFill>
                <a:latin typeface="Comic Sans MS"/>
                <a:ea typeface="Comic Sans MS"/>
                <a:cs typeface="Comic Sans MS"/>
                <a:sym typeface="Comic Sans MS"/>
              </a:rPr>
              <a:t>He became a beautiful butterfly.</a:t>
            </a:r>
            <a:endParaRPr sz="3600" kern="0">
              <a:solidFill>
                <a:srgbClr val="000000"/>
              </a:solidFill>
              <a:latin typeface="Comic Sans MS"/>
              <a:ea typeface="Comic Sans MS"/>
              <a:cs typeface="Comic Sans MS"/>
              <a:sym typeface="Comic Sans MS"/>
            </a:endParaRPr>
          </a:p>
        </p:txBody>
      </p:sp>
      <p:sp>
        <p:nvSpPr>
          <p:cNvPr id="2040" name="Google Shape;2040;p287"/>
          <p:cNvSpPr/>
          <p:nvPr/>
        </p:nvSpPr>
        <p:spPr>
          <a:xfrm>
            <a:off x="10919620" y="863600"/>
            <a:ext cx="900112" cy="836613"/>
          </a:xfrm>
          <a:custGeom>
            <a:avLst/>
            <a:gdLst/>
            <a:ahLst/>
            <a:cxnLst/>
            <a:rect l="l" t="t" r="r" b="b"/>
            <a:pathLst>
              <a:path w="120000" h="120000" extrusionOk="0">
                <a:moveTo>
                  <a:pt x="0" y="0"/>
                </a:moveTo>
                <a:lnTo>
                  <a:pt x="120000" y="0"/>
                </a:lnTo>
                <a:lnTo>
                  <a:pt x="120000" y="120000"/>
                </a:lnTo>
                <a:lnTo>
                  <a:pt x="0" y="120000"/>
                </a:lnTo>
                <a:close/>
                <a:moveTo>
                  <a:pt x="18175" y="43125"/>
                </a:moveTo>
                <a:lnTo>
                  <a:pt x="18175" y="76875"/>
                </a:lnTo>
                <a:lnTo>
                  <a:pt x="44315" y="76875"/>
                </a:lnTo>
                <a:lnTo>
                  <a:pt x="70456" y="105000"/>
                </a:lnTo>
                <a:lnTo>
                  <a:pt x="70456" y="15000"/>
                </a:lnTo>
                <a:lnTo>
                  <a:pt x="44315" y="43125"/>
                </a:lnTo>
                <a:close/>
              </a:path>
              <a:path w="120000" h="120000" fill="darken" extrusionOk="0">
                <a:moveTo>
                  <a:pt x="18175" y="43125"/>
                </a:moveTo>
                <a:lnTo>
                  <a:pt x="18175" y="76875"/>
                </a:lnTo>
                <a:lnTo>
                  <a:pt x="44315" y="76875"/>
                </a:lnTo>
                <a:lnTo>
                  <a:pt x="70456" y="105000"/>
                </a:lnTo>
                <a:lnTo>
                  <a:pt x="70456" y="15000"/>
                </a:lnTo>
                <a:lnTo>
                  <a:pt x="44315" y="43125"/>
                </a:lnTo>
                <a:close/>
              </a:path>
              <a:path w="120000" h="120000" fill="none" extrusionOk="0">
                <a:moveTo>
                  <a:pt x="18175" y="43125"/>
                </a:moveTo>
                <a:lnTo>
                  <a:pt x="44315" y="43125"/>
                </a:lnTo>
                <a:lnTo>
                  <a:pt x="70456" y="15000"/>
                </a:lnTo>
                <a:lnTo>
                  <a:pt x="70456" y="105000"/>
                </a:lnTo>
                <a:lnTo>
                  <a:pt x="44315" y="76875"/>
                </a:lnTo>
                <a:lnTo>
                  <a:pt x="18175" y="76875"/>
                </a:lnTo>
                <a:close/>
                <a:moveTo>
                  <a:pt x="80913" y="43125"/>
                </a:moveTo>
                <a:lnTo>
                  <a:pt x="101825" y="26250"/>
                </a:lnTo>
                <a:moveTo>
                  <a:pt x="80913" y="60000"/>
                </a:moveTo>
                <a:lnTo>
                  <a:pt x="101825" y="60000"/>
                </a:lnTo>
                <a:moveTo>
                  <a:pt x="80913" y="76875"/>
                </a:moveTo>
                <a:lnTo>
                  <a:pt x="101825" y="93750"/>
                </a:lnTo>
              </a:path>
              <a:path w="120000" h="120000" fill="none" extrusionOk="0">
                <a:moveTo>
                  <a:pt x="0" y="0"/>
                </a:moveTo>
                <a:lnTo>
                  <a:pt x="120000" y="0"/>
                </a:lnTo>
                <a:lnTo>
                  <a:pt x="120000" y="120000"/>
                </a:lnTo>
                <a:lnTo>
                  <a:pt x="0" y="120000"/>
                </a:lnTo>
                <a:close/>
              </a:path>
            </a:pathLst>
          </a:custGeom>
          <a:solidFill>
            <a:srgbClr val="FFFF00"/>
          </a:solidFill>
          <a:ln>
            <a:noFill/>
          </a:ln>
        </p:spPr>
        <p:txBody>
          <a:bodyPr spcFirstLastPara="1" wrap="square" lIns="121900" tIns="60933" rIns="121900" bIns="60933" anchor="ctr" anchorCtr="0">
            <a:noAutofit/>
          </a:bodyPr>
          <a:lstStyle/>
          <a:p>
            <a:pPr defTabSz="1219170">
              <a:buClr>
                <a:srgbClr val="000000"/>
              </a:buClr>
              <a:buSzPts val="1350"/>
            </a:pPr>
            <a:endParaRPr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1172126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044"/>
        <p:cNvGrpSpPr/>
        <p:nvPr/>
      </p:nvGrpSpPr>
      <p:grpSpPr>
        <a:xfrm>
          <a:off x="0" y="0"/>
          <a:ext cx="0" cy="0"/>
          <a:chOff x="0" y="0"/>
          <a:chExt cx="0" cy="0"/>
        </a:xfrm>
      </p:grpSpPr>
      <p:sp>
        <p:nvSpPr>
          <p:cNvPr id="2045" name="Google Shape;2045;p288"/>
          <p:cNvSpPr txBox="1">
            <a:spLocks noGrp="1"/>
          </p:cNvSpPr>
          <p:nvPr>
            <p:ph type="title"/>
          </p:nvPr>
        </p:nvSpPr>
        <p:spPr>
          <a:xfrm>
            <a:off x="838200" y="1"/>
            <a:ext cx="10515600" cy="1325563"/>
          </a:xfrm>
          <a:prstGeom prst="rect">
            <a:avLst/>
          </a:prstGeom>
          <a:noFill/>
          <a:ln>
            <a:noFill/>
          </a:ln>
        </p:spPr>
        <p:txBody>
          <a:bodyPr spcFirstLastPara="1" wrap="square" lIns="121900" tIns="60933" rIns="121900" bIns="60933" anchor="ctr" anchorCtr="0">
            <a:noAutofit/>
          </a:bodyPr>
          <a:lstStyle/>
          <a:p>
            <a:pPr algn="ctr">
              <a:buSzPts val="5940"/>
            </a:pPr>
            <a:r>
              <a:rPr lang="en-GB" sz="7920">
                <a:latin typeface="Comic Sans MS"/>
                <a:ea typeface="Comic Sans MS"/>
                <a:cs typeface="Comic Sans MS"/>
                <a:sym typeface="Comic Sans MS"/>
              </a:rPr>
              <a:t>Answers</a:t>
            </a:r>
            <a:endParaRPr sz="7920">
              <a:latin typeface="Comic Sans MS"/>
              <a:ea typeface="Comic Sans MS"/>
              <a:cs typeface="Comic Sans MS"/>
              <a:sym typeface="Comic Sans MS"/>
            </a:endParaRPr>
          </a:p>
        </p:txBody>
      </p:sp>
      <p:sp>
        <p:nvSpPr>
          <p:cNvPr id="2046" name="Google Shape;2046;p288"/>
          <p:cNvSpPr txBox="1">
            <a:spLocks noGrp="1"/>
          </p:cNvSpPr>
          <p:nvPr>
            <p:ph type="body" idx="1"/>
          </p:nvPr>
        </p:nvSpPr>
        <p:spPr>
          <a:xfrm>
            <a:off x="838200" y="1825625"/>
            <a:ext cx="11231880" cy="4351339"/>
          </a:xfrm>
          <a:prstGeom prst="rect">
            <a:avLst/>
          </a:prstGeom>
          <a:noFill/>
          <a:ln>
            <a:noFill/>
          </a:ln>
        </p:spPr>
        <p:txBody>
          <a:bodyPr spcFirstLastPara="1" wrap="square" lIns="121900" tIns="60933" rIns="121900" bIns="60933" anchor="t" anchorCtr="0">
            <a:noAutofit/>
          </a:bodyPr>
          <a:lstStyle/>
          <a:p>
            <a:pPr marL="228594" indent="-228594">
              <a:lnSpc>
                <a:spcPct val="70000"/>
              </a:lnSpc>
              <a:spcBef>
                <a:spcPts val="0"/>
              </a:spcBef>
              <a:buSzPts val="2497"/>
            </a:pPr>
            <a:r>
              <a:rPr lang="en-GB" sz="3329">
                <a:latin typeface="Comic Sans MS"/>
                <a:ea typeface="Comic Sans MS"/>
                <a:cs typeface="Comic Sans MS"/>
                <a:sym typeface="Comic Sans MS"/>
              </a:rPr>
              <a:t>On Monday he ate an apple</a:t>
            </a:r>
            <a:endParaRPr/>
          </a:p>
          <a:p>
            <a:pPr marL="228594" indent="-228594">
              <a:lnSpc>
                <a:spcPct val="70000"/>
              </a:lnSpc>
              <a:buSzPts val="2497"/>
            </a:pPr>
            <a:r>
              <a:rPr lang="en-GB" sz="3329">
                <a:latin typeface="Comic Sans MS"/>
                <a:ea typeface="Comic Sans MS"/>
                <a:cs typeface="Comic Sans MS"/>
                <a:sym typeface="Comic Sans MS"/>
              </a:rPr>
              <a:t>On Tuesday he ate two pears</a:t>
            </a:r>
            <a:endParaRPr/>
          </a:p>
          <a:p>
            <a:pPr marL="228594" indent="-228594">
              <a:lnSpc>
                <a:spcPct val="70000"/>
              </a:lnSpc>
              <a:buSzPts val="2497"/>
            </a:pPr>
            <a:r>
              <a:rPr lang="en-GB" sz="3329">
                <a:latin typeface="Comic Sans MS"/>
                <a:ea typeface="Comic Sans MS"/>
                <a:cs typeface="Comic Sans MS"/>
                <a:sym typeface="Comic Sans MS"/>
              </a:rPr>
              <a:t>On Wednesday he ate three plums</a:t>
            </a:r>
            <a:endParaRPr/>
          </a:p>
          <a:p>
            <a:pPr marL="228594" indent="-228594">
              <a:lnSpc>
                <a:spcPct val="70000"/>
              </a:lnSpc>
              <a:buSzPts val="2497"/>
            </a:pPr>
            <a:r>
              <a:rPr lang="en-GB" sz="3329">
                <a:latin typeface="Comic Sans MS"/>
                <a:ea typeface="Comic Sans MS"/>
                <a:cs typeface="Comic Sans MS"/>
                <a:sym typeface="Comic Sans MS"/>
              </a:rPr>
              <a:t>On Thursday he ate four strawberries</a:t>
            </a:r>
            <a:endParaRPr/>
          </a:p>
          <a:p>
            <a:pPr marL="228594" indent="-228594">
              <a:lnSpc>
                <a:spcPct val="70000"/>
              </a:lnSpc>
              <a:buSzPts val="2497"/>
            </a:pPr>
            <a:r>
              <a:rPr lang="en-GB" sz="3329">
                <a:latin typeface="Comic Sans MS"/>
                <a:ea typeface="Comic Sans MS"/>
                <a:cs typeface="Comic Sans MS"/>
                <a:sym typeface="Comic Sans MS"/>
              </a:rPr>
              <a:t>On Friday he ate five oranges</a:t>
            </a:r>
            <a:endParaRPr/>
          </a:p>
          <a:p>
            <a:pPr marL="228594" indent="-228594">
              <a:lnSpc>
                <a:spcPct val="70000"/>
              </a:lnSpc>
              <a:buSzPts val="2497"/>
            </a:pPr>
            <a:r>
              <a:rPr lang="en-GB" sz="3329">
                <a:latin typeface="Comic Sans MS"/>
                <a:ea typeface="Comic Sans MS"/>
                <a:cs typeface="Comic Sans MS"/>
                <a:sym typeface="Comic Sans MS"/>
              </a:rPr>
              <a:t>On Saturday he ate a cake, an ice cream, a pickle, a slice of cheese, a slice of salami ...</a:t>
            </a:r>
            <a:endParaRPr/>
          </a:p>
          <a:p>
            <a:pPr marL="0" indent="0">
              <a:lnSpc>
                <a:spcPct val="70000"/>
              </a:lnSpc>
              <a:buSzPts val="2497"/>
              <a:buNone/>
            </a:pPr>
            <a:endParaRPr sz="3329">
              <a:latin typeface="Comic Sans MS"/>
              <a:ea typeface="Comic Sans MS"/>
              <a:cs typeface="Comic Sans MS"/>
              <a:sym typeface="Comic Sans MS"/>
            </a:endParaRPr>
          </a:p>
          <a:p>
            <a:pPr marL="0" indent="0" algn="ctr">
              <a:lnSpc>
                <a:spcPct val="70000"/>
              </a:lnSpc>
              <a:buSzPts val="2497"/>
              <a:buNone/>
            </a:pPr>
            <a:r>
              <a:rPr lang="en-GB" sz="3329">
                <a:latin typeface="Comic Sans MS"/>
                <a:ea typeface="Comic Sans MS"/>
                <a:cs typeface="Comic Sans MS"/>
                <a:sym typeface="Comic Sans MS"/>
              </a:rPr>
              <a:t>I hope that you enjoyed the story!</a:t>
            </a:r>
            <a:endParaRPr/>
          </a:p>
        </p:txBody>
      </p:sp>
      <p:pic>
        <p:nvPicPr>
          <p:cNvPr id="2047" name="Google Shape;2047;p288" descr="How 'The Very Hungry Caterpillar' Became a Classic - The Atlantic"/>
          <p:cNvPicPr preferRelativeResize="0"/>
          <p:nvPr/>
        </p:nvPicPr>
        <p:blipFill rotWithShape="1">
          <a:blip r:embed="rId3">
            <a:alphaModFix/>
          </a:blip>
          <a:srcRect/>
          <a:stretch/>
        </p:blipFill>
        <p:spPr>
          <a:xfrm>
            <a:off x="1" y="1"/>
            <a:ext cx="2715065" cy="1527224"/>
          </a:xfrm>
          <a:prstGeom prst="rect">
            <a:avLst/>
          </a:prstGeom>
          <a:noFill/>
          <a:ln>
            <a:noFill/>
          </a:ln>
        </p:spPr>
      </p:pic>
      <p:pic>
        <p:nvPicPr>
          <p:cNvPr id="2048" name="Google Shape;2048;p288" descr="How 'The Very Hungry Caterpillar' Became a Classic - The Atlantic"/>
          <p:cNvPicPr preferRelativeResize="0"/>
          <p:nvPr/>
        </p:nvPicPr>
        <p:blipFill rotWithShape="1">
          <a:blip r:embed="rId3">
            <a:alphaModFix/>
          </a:blip>
          <a:srcRect/>
          <a:stretch/>
        </p:blipFill>
        <p:spPr>
          <a:xfrm>
            <a:off x="9476937" y="-1"/>
            <a:ext cx="2715065" cy="1527224"/>
          </a:xfrm>
          <a:prstGeom prst="rect">
            <a:avLst/>
          </a:prstGeom>
          <a:noFill/>
          <a:ln>
            <a:noFill/>
          </a:ln>
        </p:spPr>
      </p:pic>
      <p:pic>
        <p:nvPicPr>
          <p:cNvPr id="2049" name="Google Shape;2049;p288" descr="How 'The Very Hungry Caterpillar' Became a Classic - The Atlantic"/>
          <p:cNvPicPr preferRelativeResize="0"/>
          <p:nvPr/>
        </p:nvPicPr>
        <p:blipFill rotWithShape="1">
          <a:blip r:embed="rId3">
            <a:alphaModFix/>
          </a:blip>
          <a:srcRect/>
          <a:stretch/>
        </p:blipFill>
        <p:spPr>
          <a:xfrm>
            <a:off x="2" y="5607733"/>
            <a:ext cx="2222695" cy="1250267"/>
          </a:xfrm>
          <a:prstGeom prst="rect">
            <a:avLst/>
          </a:prstGeom>
          <a:noFill/>
          <a:ln>
            <a:noFill/>
          </a:ln>
        </p:spPr>
      </p:pic>
      <p:pic>
        <p:nvPicPr>
          <p:cNvPr id="2050" name="Google Shape;2050;p288" descr="How 'The Very Hungry Caterpillar' Became a Classic - The Atlantic"/>
          <p:cNvPicPr preferRelativeResize="0"/>
          <p:nvPr/>
        </p:nvPicPr>
        <p:blipFill rotWithShape="1">
          <a:blip r:embed="rId3">
            <a:alphaModFix/>
          </a:blip>
          <a:srcRect/>
          <a:stretch/>
        </p:blipFill>
        <p:spPr>
          <a:xfrm>
            <a:off x="9953675" y="5598941"/>
            <a:ext cx="2238325" cy="1259059"/>
          </a:xfrm>
          <a:prstGeom prst="rect">
            <a:avLst/>
          </a:prstGeom>
          <a:noFill/>
          <a:ln>
            <a:noFill/>
          </a:ln>
        </p:spPr>
      </p:pic>
    </p:spTree>
    <p:extLst>
      <p:ext uri="{BB962C8B-B14F-4D97-AF65-F5344CB8AC3E}">
        <p14:creationId xmlns:p14="http://schemas.microsoft.com/office/powerpoint/2010/main" val="15732263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54"/>
        <p:cNvGrpSpPr/>
        <p:nvPr/>
      </p:nvGrpSpPr>
      <p:grpSpPr>
        <a:xfrm>
          <a:off x="0" y="0"/>
          <a:ext cx="0" cy="0"/>
          <a:chOff x="0" y="0"/>
          <a:chExt cx="0" cy="0"/>
        </a:xfrm>
      </p:grpSpPr>
      <p:sp>
        <p:nvSpPr>
          <p:cNvPr id="2055" name="Google Shape;2055;p289"/>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22nd May</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2056" name="Google Shape;2056;p289"/>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1735535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060"/>
        <p:cNvGrpSpPr/>
        <p:nvPr/>
      </p:nvGrpSpPr>
      <p:grpSpPr>
        <a:xfrm>
          <a:off x="0" y="0"/>
          <a:ext cx="0" cy="0"/>
          <a:chOff x="0" y="0"/>
          <a:chExt cx="0" cy="0"/>
        </a:xfrm>
      </p:grpSpPr>
      <p:sp>
        <p:nvSpPr>
          <p:cNvPr id="2061" name="Google Shape;2061;p290"/>
          <p:cNvSpPr txBox="1">
            <a:spLocks noGrp="1"/>
          </p:cNvSpPr>
          <p:nvPr>
            <p:ph type="subTitle" idx="1"/>
          </p:nvPr>
        </p:nvSpPr>
        <p:spPr>
          <a:xfrm>
            <a:off x="279633" y="509500"/>
            <a:ext cx="5362000" cy="5076400"/>
          </a:xfrm>
          <a:prstGeom prst="rect">
            <a:avLst/>
          </a:prstGeom>
          <a:solidFill>
            <a:srgbClr val="6D9EEB"/>
          </a:solidFill>
          <a:ln>
            <a:noFill/>
          </a:ln>
        </p:spPr>
        <p:txBody>
          <a:bodyPr spcFirstLastPara="1" wrap="square" lIns="121900" tIns="121900" rIns="121900" bIns="121900" anchor="t" anchorCtr="0">
            <a:noAutofit/>
          </a:bodyPr>
          <a:lstStyle/>
          <a:p>
            <a:pPr marL="609585" indent="-457189" algn="l">
              <a:lnSpc>
                <a:spcPct val="90000"/>
              </a:lnSpc>
              <a:buClr>
                <a:schemeClr val="dk1"/>
              </a:buClr>
              <a:buSzPts val="1800"/>
              <a:buFont typeface="Comic Sans MS"/>
              <a:buAutoNum type="arabicPeriod"/>
            </a:pPr>
            <a:r>
              <a:rPr lang="en-GB" sz="2400">
                <a:solidFill>
                  <a:schemeClr val="dk1"/>
                </a:solidFill>
                <a:latin typeface="Comic Sans MS"/>
                <a:ea typeface="Comic Sans MS"/>
                <a:cs typeface="Comic Sans MS"/>
                <a:sym typeface="Comic Sans MS"/>
              </a:rPr>
              <a:t>Subtract 90 from </a:t>
            </a:r>
            <a:endParaRPr sz="2400">
              <a:solidFill>
                <a:schemeClr val="dk1"/>
              </a:solidFill>
              <a:latin typeface="Comic Sans MS"/>
              <a:ea typeface="Comic Sans MS"/>
              <a:cs typeface="Comic Sans MS"/>
              <a:sym typeface="Comic Sans MS"/>
            </a:endParaRPr>
          </a:p>
          <a:p>
            <a:pPr marL="609585" indent="0" algn="l">
              <a:lnSpc>
                <a:spcPct val="90000"/>
              </a:lnSpc>
            </a:pPr>
            <a:r>
              <a:rPr lang="en-GB" sz="2400">
                <a:solidFill>
                  <a:schemeClr val="dk1"/>
                </a:solidFill>
                <a:latin typeface="Comic Sans MS"/>
                <a:ea typeface="Comic Sans MS"/>
                <a:cs typeface="Comic Sans MS"/>
                <a:sym typeface="Comic Sans MS"/>
              </a:rPr>
              <a:t>the </a:t>
            </a:r>
            <a:endParaRPr sz="2400">
              <a:solidFill>
                <a:schemeClr val="dk1"/>
              </a:solidFill>
              <a:latin typeface="Comic Sans MS"/>
              <a:ea typeface="Comic Sans MS"/>
              <a:cs typeface="Comic Sans MS"/>
              <a:sym typeface="Comic Sans MS"/>
            </a:endParaRPr>
          </a:p>
          <a:p>
            <a:pPr marL="609585" indent="0" algn="l">
              <a:lnSpc>
                <a:spcPct val="90000"/>
              </a:lnSpc>
            </a:pPr>
            <a:r>
              <a:rPr lang="en-GB" sz="2400">
                <a:solidFill>
                  <a:schemeClr val="dk1"/>
                </a:solidFill>
                <a:latin typeface="Comic Sans MS"/>
                <a:ea typeface="Comic Sans MS"/>
                <a:cs typeface="Comic Sans MS"/>
                <a:sym typeface="Comic Sans MS"/>
              </a:rPr>
              <a:t>number</a:t>
            </a:r>
            <a:endParaRPr sz="2400">
              <a:solidFill>
                <a:schemeClr val="dk1"/>
              </a:solidFill>
              <a:latin typeface="Comic Sans MS"/>
              <a:ea typeface="Comic Sans MS"/>
              <a:cs typeface="Comic Sans MS"/>
              <a:sym typeface="Comic Sans MS"/>
            </a:endParaRPr>
          </a:p>
          <a:p>
            <a:pPr marL="609585" indent="0" algn="l">
              <a:lnSpc>
                <a:spcPct val="90000"/>
              </a:lnSpc>
            </a:pPr>
            <a:r>
              <a:rPr lang="en-GB" sz="2400">
                <a:solidFill>
                  <a:schemeClr val="dk1"/>
                </a:solidFill>
                <a:latin typeface="Comic Sans MS"/>
                <a:ea typeface="Comic Sans MS"/>
                <a:cs typeface="Comic Sans MS"/>
                <a:sym typeface="Comic Sans MS"/>
              </a:rPr>
              <a:t>shown here</a:t>
            </a:r>
            <a:endParaRPr sz="2400">
              <a:solidFill>
                <a:schemeClr val="dk1"/>
              </a:solidFill>
              <a:latin typeface="Comic Sans MS"/>
              <a:ea typeface="Comic Sans MS"/>
              <a:cs typeface="Comic Sans MS"/>
              <a:sym typeface="Comic Sans MS"/>
            </a:endParaRPr>
          </a:p>
          <a:p>
            <a:pPr marL="0" indent="0" algn="l">
              <a:lnSpc>
                <a:spcPct val="90000"/>
              </a:lnSpc>
            </a:pPr>
            <a:endParaRPr sz="2400">
              <a:solidFill>
                <a:schemeClr val="dk1"/>
              </a:solidFill>
              <a:latin typeface="Comic Sans MS"/>
              <a:ea typeface="Comic Sans MS"/>
              <a:cs typeface="Comic Sans MS"/>
              <a:sym typeface="Comic Sans MS"/>
            </a:endParaRPr>
          </a:p>
          <a:p>
            <a:pPr marL="152396" indent="0" algn="l">
              <a:lnSpc>
                <a:spcPct val="90000"/>
              </a:lnSpc>
              <a:buClr>
                <a:schemeClr val="dk1"/>
              </a:buClr>
              <a:buSzPts val="1800"/>
            </a:pPr>
            <a:r>
              <a:rPr lang="en-GB" sz="2400">
                <a:solidFill>
                  <a:schemeClr val="dk1"/>
                </a:solidFill>
                <a:latin typeface="Comic Sans MS"/>
                <a:ea typeface="Comic Sans MS"/>
                <a:cs typeface="Comic Sans MS"/>
                <a:sym typeface="Comic Sans MS"/>
              </a:rPr>
              <a:t>2. 134 + _ = 200</a:t>
            </a:r>
            <a:endParaRPr sz="2400">
              <a:solidFill>
                <a:schemeClr val="dk1"/>
              </a:solidFill>
              <a:latin typeface="Comic Sans MS"/>
              <a:ea typeface="Comic Sans MS"/>
              <a:cs typeface="Comic Sans MS"/>
              <a:sym typeface="Comic Sans MS"/>
            </a:endParaRPr>
          </a:p>
          <a:p>
            <a:pPr marL="609585" indent="0" algn="l">
              <a:lnSpc>
                <a:spcPct val="90000"/>
              </a:lnSpc>
            </a:pPr>
            <a:endParaRPr sz="2400">
              <a:solidFill>
                <a:schemeClr val="dk1"/>
              </a:solidFill>
              <a:latin typeface="Comic Sans MS"/>
              <a:ea typeface="Comic Sans MS"/>
              <a:cs typeface="Comic Sans MS"/>
              <a:sym typeface="Comic Sans MS"/>
            </a:endParaRPr>
          </a:p>
          <a:p>
            <a:pPr marL="152396" indent="0" algn="l">
              <a:lnSpc>
                <a:spcPct val="90000"/>
              </a:lnSpc>
              <a:buClr>
                <a:schemeClr val="dk1"/>
              </a:buClr>
              <a:buSzPts val="1800"/>
            </a:pPr>
            <a:r>
              <a:rPr lang="en-GB" sz="2400">
                <a:solidFill>
                  <a:schemeClr val="dk1"/>
                </a:solidFill>
                <a:latin typeface="Comic Sans MS"/>
                <a:ea typeface="Comic Sans MS"/>
                <a:cs typeface="Comic Sans MS"/>
                <a:sym typeface="Comic Sans MS"/>
              </a:rPr>
              <a:t>3. ⅝ + ⅜ = </a:t>
            </a:r>
            <a:endParaRPr sz="2400">
              <a:solidFill>
                <a:schemeClr val="dk1"/>
              </a:solidFill>
              <a:latin typeface="Comic Sans MS"/>
              <a:ea typeface="Comic Sans MS"/>
              <a:cs typeface="Comic Sans MS"/>
              <a:sym typeface="Comic Sans MS"/>
            </a:endParaRPr>
          </a:p>
          <a:p>
            <a:pPr marL="609585" indent="0" algn="l">
              <a:lnSpc>
                <a:spcPct val="80000"/>
              </a:lnSpc>
            </a:pPr>
            <a:endParaRPr sz="2400">
              <a:solidFill>
                <a:schemeClr val="dk1"/>
              </a:solidFill>
              <a:latin typeface="Comic Sans MS"/>
              <a:ea typeface="Comic Sans MS"/>
              <a:cs typeface="Comic Sans MS"/>
              <a:sym typeface="Comic Sans MS"/>
            </a:endParaRPr>
          </a:p>
          <a:p>
            <a:pPr marL="152396" indent="0" algn="l">
              <a:lnSpc>
                <a:spcPct val="80000"/>
              </a:lnSpc>
              <a:buClr>
                <a:schemeClr val="dk1"/>
              </a:buClr>
              <a:buSzPts val="1800"/>
            </a:pPr>
            <a:r>
              <a:rPr lang="en-GB" sz="2400">
                <a:solidFill>
                  <a:schemeClr val="dk1"/>
                </a:solidFill>
                <a:latin typeface="Comic Sans MS"/>
                <a:ea typeface="Comic Sans MS"/>
                <a:cs typeface="Comic Sans MS"/>
                <a:sym typeface="Comic Sans MS"/>
              </a:rPr>
              <a:t>4. 535 - 199</a:t>
            </a:r>
            <a:endParaRPr sz="2400">
              <a:solidFill>
                <a:schemeClr val="dk1"/>
              </a:solidFill>
              <a:latin typeface="Comic Sans MS"/>
              <a:ea typeface="Comic Sans MS"/>
              <a:cs typeface="Comic Sans MS"/>
              <a:sym typeface="Comic Sans MS"/>
            </a:endParaRPr>
          </a:p>
          <a:p>
            <a:pPr marL="609585" indent="0" algn="l">
              <a:lnSpc>
                <a:spcPct val="80000"/>
              </a:lnSpc>
            </a:pPr>
            <a:endParaRPr sz="2400">
              <a:solidFill>
                <a:schemeClr val="dk1"/>
              </a:solidFill>
              <a:latin typeface="Comic Sans MS"/>
              <a:ea typeface="Comic Sans MS"/>
              <a:cs typeface="Comic Sans MS"/>
              <a:sym typeface="Comic Sans MS"/>
            </a:endParaRPr>
          </a:p>
          <a:p>
            <a:pPr marL="152396" indent="0" algn="l">
              <a:lnSpc>
                <a:spcPct val="80000"/>
              </a:lnSpc>
              <a:buClr>
                <a:schemeClr val="dk1"/>
              </a:buClr>
              <a:buSzPts val="1800"/>
            </a:pPr>
            <a:r>
              <a:rPr lang="en-GB" sz="2400">
                <a:solidFill>
                  <a:schemeClr val="dk1"/>
                </a:solidFill>
                <a:latin typeface="Comic Sans MS"/>
                <a:ea typeface="Comic Sans MS"/>
                <a:cs typeface="Comic Sans MS"/>
                <a:sym typeface="Comic Sans MS"/>
              </a:rPr>
              <a:t>5.  25 divided by 3</a:t>
            </a:r>
            <a:endParaRPr sz="2400">
              <a:solidFill>
                <a:schemeClr val="dk1"/>
              </a:solidFill>
              <a:latin typeface="Comic Sans MS"/>
              <a:ea typeface="Comic Sans MS"/>
              <a:cs typeface="Comic Sans MS"/>
              <a:sym typeface="Comic Sans MS"/>
            </a:endParaRPr>
          </a:p>
          <a:p>
            <a:pPr marL="609585" indent="0" algn="l">
              <a:lnSpc>
                <a:spcPct val="80000"/>
              </a:lnSpc>
            </a:pPr>
            <a:endParaRPr sz="2400">
              <a:solidFill>
                <a:schemeClr val="dk1"/>
              </a:solidFill>
              <a:latin typeface="Comic Sans MS"/>
              <a:ea typeface="Comic Sans MS"/>
              <a:cs typeface="Comic Sans MS"/>
              <a:sym typeface="Comic Sans MS"/>
            </a:endParaRPr>
          </a:p>
          <a:p>
            <a:pPr marL="0" indent="0" algn="l">
              <a:lnSpc>
                <a:spcPct val="80000"/>
              </a:lnSpc>
            </a:pPr>
            <a:r>
              <a:rPr lang="en-GB" sz="2400">
                <a:solidFill>
                  <a:schemeClr val="dk1"/>
                </a:solidFill>
                <a:latin typeface="Comic Sans MS"/>
                <a:ea typeface="Comic Sans MS"/>
                <a:cs typeface="Comic Sans MS"/>
                <a:sym typeface="Comic Sans MS"/>
              </a:rPr>
              <a:t>6.   Which shape has 2 sets of parallel sides and four right angles?</a:t>
            </a:r>
            <a:endParaRPr sz="2400">
              <a:solidFill>
                <a:schemeClr val="dk1"/>
              </a:solidFill>
              <a:latin typeface="Comic Sans MS"/>
              <a:ea typeface="Comic Sans MS"/>
              <a:cs typeface="Comic Sans MS"/>
              <a:sym typeface="Comic Sans MS"/>
            </a:endParaRPr>
          </a:p>
          <a:p>
            <a:pPr marL="609585" indent="0" algn="l">
              <a:lnSpc>
                <a:spcPct val="80000"/>
              </a:lnSpc>
            </a:pPr>
            <a:endParaRPr sz="2400">
              <a:solidFill>
                <a:schemeClr val="dk1"/>
              </a:solidFill>
              <a:latin typeface="Comic Sans MS"/>
              <a:ea typeface="Comic Sans MS"/>
              <a:cs typeface="Comic Sans MS"/>
              <a:sym typeface="Comic Sans MS"/>
            </a:endParaRPr>
          </a:p>
          <a:p>
            <a:pPr marL="609585" indent="0" algn="l">
              <a:lnSpc>
                <a:spcPct val="80000"/>
              </a:lnSpc>
            </a:pPr>
            <a:endParaRPr sz="2400">
              <a:solidFill>
                <a:schemeClr val="dk1"/>
              </a:solidFill>
              <a:latin typeface="Comic Sans MS"/>
              <a:ea typeface="Comic Sans MS"/>
              <a:cs typeface="Comic Sans MS"/>
              <a:sym typeface="Comic Sans MS"/>
            </a:endParaRPr>
          </a:p>
          <a:p>
            <a:pPr marL="609585" indent="0" algn="l"/>
            <a:endParaRPr sz="3200">
              <a:solidFill>
                <a:schemeClr val="dk1"/>
              </a:solidFill>
              <a:latin typeface="Comic Sans MS"/>
              <a:ea typeface="Comic Sans MS"/>
              <a:cs typeface="Comic Sans MS"/>
              <a:sym typeface="Comic Sans MS"/>
            </a:endParaRPr>
          </a:p>
        </p:txBody>
      </p:sp>
      <p:sp>
        <p:nvSpPr>
          <p:cNvPr id="2062" name="Google Shape;2062;p290"/>
          <p:cNvSpPr txBox="1"/>
          <p:nvPr/>
        </p:nvSpPr>
        <p:spPr>
          <a:xfrm>
            <a:off x="5674633" y="0"/>
            <a:ext cx="6339600" cy="6443600"/>
          </a:xfrm>
          <a:prstGeom prst="rect">
            <a:avLst/>
          </a:prstGeom>
          <a:noFill/>
          <a:ln>
            <a:noFill/>
          </a:ln>
        </p:spPr>
        <p:txBody>
          <a:bodyPr spcFirstLastPara="1" wrap="square" lIns="121900" tIns="121900" rIns="121900" bIns="121900" anchor="t" anchorCtr="0">
            <a:noAutofit/>
          </a:bodyPr>
          <a:lstStyle/>
          <a:p>
            <a:pPr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7. Complete the bar model:</a:t>
            </a: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8. 26x 8</a:t>
            </a: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9. Kim  gets 30p pocket money every week. </a:t>
            </a: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How long will it take her to save £2.10?</a:t>
            </a: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endParaRPr sz="2400" kern="0">
              <a:solidFill>
                <a:srgbClr val="000000"/>
              </a:solidFill>
              <a:latin typeface="Comic Sans MS"/>
              <a:ea typeface="Comic Sans MS"/>
              <a:cs typeface="Comic Sans MS"/>
              <a:sym typeface="Comic Sans MS"/>
            </a:endParaRPr>
          </a:p>
          <a:p>
            <a:pPr defTabSz="1219170">
              <a:lnSpc>
                <a:spcPct val="80000"/>
              </a:lnSpc>
              <a:buClr>
                <a:srgbClr val="000000"/>
              </a:buClr>
              <a:buSzPts val="1800"/>
            </a:pPr>
            <a:r>
              <a:rPr lang="en-GB" sz="2400" kern="0">
                <a:solidFill>
                  <a:srgbClr val="000000"/>
                </a:solidFill>
                <a:latin typeface="Comic Sans MS"/>
                <a:ea typeface="Comic Sans MS"/>
                <a:cs typeface="Comic Sans MS"/>
                <a:sym typeface="Comic Sans MS"/>
              </a:rPr>
              <a:t>10. Can you make the big number using some or all of the smaller ones (once only)?  </a:t>
            </a:r>
            <a:endParaRPr sz="2400" kern="0">
              <a:solidFill>
                <a:srgbClr val="000000"/>
              </a:solidFill>
              <a:latin typeface="Comic Sans MS"/>
              <a:ea typeface="Comic Sans MS"/>
              <a:cs typeface="Comic Sans MS"/>
              <a:sym typeface="Comic Sans MS"/>
            </a:endParaRPr>
          </a:p>
        </p:txBody>
      </p:sp>
      <p:sp>
        <p:nvSpPr>
          <p:cNvPr id="2063" name="Google Shape;2063;p290"/>
          <p:cNvSpPr txBox="1"/>
          <p:nvPr/>
        </p:nvSpPr>
        <p:spPr>
          <a:xfrm>
            <a:off x="323033" y="-132700"/>
            <a:ext cx="5570000" cy="747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100"/>
            </a:pPr>
            <a:r>
              <a:rPr lang="en-GB" sz="2667" b="1" u="sng" kern="0">
                <a:solidFill>
                  <a:srgbClr val="000000"/>
                </a:solidFill>
                <a:latin typeface="Comic Sans MS"/>
                <a:ea typeface="Comic Sans MS"/>
                <a:cs typeface="Comic Sans MS"/>
                <a:sym typeface="Comic Sans MS"/>
              </a:rPr>
              <a:t>MORNING MATHS – 22.05.20</a:t>
            </a:r>
            <a:endParaRPr sz="2667" kern="0">
              <a:solidFill>
                <a:srgbClr val="000000"/>
              </a:solidFill>
              <a:latin typeface="Arial"/>
              <a:ea typeface="Arial"/>
              <a:cs typeface="Arial"/>
              <a:sym typeface="Arial"/>
            </a:endParaRPr>
          </a:p>
        </p:txBody>
      </p:sp>
      <p:pic>
        <p:nvPicPr>
          <p:cNvPr id="2064" name="Google Shape;2064;p290"/>
          <p:cNvPicPr preferRelativeResize="0"/>
          <p:nvPr/>
        </p:nvPicPr>
        <p:blipFill rotWithShape="1">
          <a:blip r:embed="rId3">
            <a:alphaModFix/>
          </a:blip>
          <a:srcRect/>
          <a:stretch/>
        </p:blipFill>
        <p:spPr>
          <a:xfrm>
            <a:off x="3048981" y="1064434"/>
            <a:ext cx="2028287" cy="1210167"/>
          </a:xfrm>
          <a:prstGeom prst="rect">
            <a:avLst/>
          </a:prstGeom>
          <a:noFill/>
          <a:ln>
            <a:noFill/>
          </a:ln>
        </p:spPr>
      </p:pic>
      <p:pic>
        <p:nvPicPr>
          <p:cNvPr id="2065" name="Google Shape;2065;p290"/>
          <p:cNvPicPr preferRelativeResize="0"/>
          <p:nvPr/>
        </p:nvPicPr>
        <p:blipFill rotWithShape="1">
          <a:blip r:embed="rId4">
            <a:alphaModFix/>
          </a:blip>
          <a:srcRect/>
          <a:stretch/>
        </p:blipFill>
        <p:spPr>
          <a:xfrm>
            <a:off x="9837601" y="188667"/>
            <a:ext cx="2176633" cy="875767"/>
          </a:xfrm>
          <a:prstGeom prst="rect">
            <a:avLst/>
          </a:prstGeom>
          <a:noFill/>
          <a:ln>
            <a:noFill/>
          </a:ln>
        </p:spPr>
      </p:pic>
      <p:pic>
        <p:nvPicPr>
          <p:cNvPr id="2066" name="Google Shape;2066;p290"/>
          <p:cNvPicPr preferRelativeResize="0"/>
          <p:nvPr/>
        </p:nvPicPr>
        <p:blipFill rotWithShape="1">
          <a:blip r:embed="rId5">
            <a:alphaModFix/>
          </a:blip>
          <a:srcRect/>
          <a:stretch/>
        </p:blipFill>
        <p:spPr>
          <a:xfrm>
            <a:off x="7186000" y="3884568"/>
            <a:ext cx="4724400" cy="2559033"/>
          </a:xfrm>
          <a:prstGeom prst="rect">
            <a:avLst/>
          </a:prstGeom>
          <a:noFill/>
          <a:ln>
            <a:noFill/>
          </a:ln>
        </p:spPr>
      </p:pic>
    </p:spTree>
    <p:extLst>
      <p:ext uri="{BB962C8B-B14F-4D97-AF65-F5344CB8AC3E}">
        <p14:creationId xmlns:p14="http://schemas.microsoft.com/office/powerpoint/2010/main" val="26890110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70"/>
        <p:cNvGrpSpPr/>
        <p:nvPr/>
      </p:nvGrpSpPr>
      <p:grpSpPr>
        <a:xfrm>
          <a:off x="0" y="0"/>
          <a:ext cx="0" cy="0"/>
          <a:chOff x="0" y="0"/>
          <a:chExt cx="0" cy="0"/>
        </a:xfrm>
      </p:grpSpPr>
      <p:sp>
        <p:nvSpPr>
          <p:cNvPr id="2071" name="Google Shape;2071;p291"/>
          <p:cNvSpPr txBox="1">
            <a:spLocks noGrp="1"/>
          </p:cNvSpPr>
          <p:nvPr>
            <p:ph type="subTitle" idx="1"/>
          </p:nvPr>
        </p:nvSpPr>
        <p:spPr>
          <a:xfrm>
            <a:off x="415600" y="454400"/>
            <a:ext cx="11360800" cy="1056800"/>
          </a:xfrm>
          <a:prstGeom prst="rect">
            <a:avLst/>
          </a:prstGeom>
          <a:noFill/>
          <a:ln>
            <a:noFill/>
          </a:ln>
        </p:spPr>
        <p:txBody>
          <a:bodyPr spcFirstLastPara="1" wrap="square" lIns="121900" tIns="121900" rIns="121900" bIns="121900" anchor="t" anchorCtr="0">
            <a:noAutofit/>
          </a:bodyPr>
          <a:lstStyle/>
          <a:p>
            <a:pPr marL="0" indent="0"/>
            <a:r>
              <a:rPr lang="en-GB"/>
              <a:t>Morning Maths Answers</a:t>
            </a:r>
            <a:endParaRPr/>
          </a:p>
        </p:txBody>
      </p:sp>
      <p:sp>
        <p:nvSpPr>
          <p:cNvPr id="2072" name="Google Shape;2072;p291"/>
          <p:cNvSpPr txBox="1"/>
          <p:nvPr/>
        </p:nvSpPr>
        <p:spPr>
          <a:xfrm>
            <a:off x="376700" y="1966767"/>
            <a:ext cx="5645200" cy="4056400"/>
          </a:xfrm>
          <a:prstGeom prst="rect">
            <a:avLst/>
          </a:prstGeom>
          <a:noFill/>
          <a:ln>
            <a:noFill/>
          </a:ln>
        </p:spPr>
        <p:txBody>
          <a:bodyPr spcFirstLastPara="1" wrap="square" lIns="121900" tIns="121900" rIns="121900" bIns="121900" anchor="t" anchorCtr="0">
            <a:noAutofit/>
          </a:bodyPr>
          <a:lstStyle/>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254</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66</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8/8 or 1 whole</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336</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8 r 1</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Rectangle or square</a:t>
            </a:r>
            <a:endParaRPr sz="3200" kern="0">
              <a:solidFill>
                <a:srgbClr val="000000"/>
              </a:solidFill>
              <a:latin typeface="Arial"/>
              <a:ea typeface="Arial"/>
              <a:cs typeface="Arial"/>
              <a:sym typeface="Arial"/>
            </a:endParaRPr>
          </a:p>
          <a:p>
            <a:pPr marL="609585" indent="-507987" defTabSz="1219170">
              <a:buClr>
                <a:srgbClr val="000000"/>
              </a:buClr>
              <a:buSzPts val="2400"/>
              <a:buFont typeface="Arial"/>
              <a:buAutoNum type="arabicPeriod"/>
            </a:pPr>
            <a:r>
              <a:rPr lang="en-GB" sz="3200" kern="0">
                <a:solidFill>
                  <a:srgbClr val="000000"/>
                </a:solidFill>
                <a:latin typeface="Arial"/>
                <a:ea typeface="Arial"/>
                <a:cs typeface="Arial"/>
                <a:sym typeface="Arial"/>
              </a:rPr>
              <a:t>55 + 60 =115</a:t>
            </a:r>
            <a:endParaRPr sz="3200" kern="0">
              <a:solidFill>
                <a:srgbClr val="000000"/>
              </a:solidFill>
              <a:latin typeface="Arial"/>
              <a:ea typeface="Arial"/>
              <a:cs typeface="Arial"/>
              <a:sym typeface="Arial"/>
            </a:endParaRPr>
          </a:p>
          <a:p>
            <a:pPr marL="609585" defTabSz="1219170">
              <a:buClr>
                <a:srgbClr val="000000"/>
              </a:buClr>
              <a:buSzPts val="2400"/>
            </a:pPr>
            <a:r>
              <a:rPr lang="en-GB" sz="3200" kern="0">
                <a:solidFill>
                  <a:srgbClr val="000000"/>
                </a:solidFill>
                <a:latin typeface="Arial"/>
                <a:ea typeface="Arial"/>
                <a:cs typeface="Arial"/>
                <a:sym typeface="Arial"/>
              </a:rPr>
              <a:t>300 - 115 = 185</a:t>
            </a:r>
            <a:endParaRPr sz="3200" kern="0">
              <a:solidFill>
                <a:srgbClr val="000000"/>
              </a:solidFill>
              <a:latin typeface="Arial"/>
              <a:ea typeface="Arial"/>
              <a:cs typeface="Arial"/>
              <a:sym typeface="Arial"/>
            </a:endParaRPr>
          </a:p>
          <a:p>
            <a:pPr defTabSz="1219170">
              <a:buClr>
                <a:srgbClr val="000000"/>
              </a:buClr>
            </a:pPr>
            <a:r>
              <a:rPr lang="en-GB" sz="3200" kern="0">
                <a:solidFill>
                  <a:srgbClr val="000000"/>
                </a:solidFill>
                <a:latin typeface="Arial"/>
                <a:cs typeface="Arial"/>
                <a:sym typeface="Arial"/>
              </a:rPr>
              <a:t>8. </a:t>
            </a:r>
            <a:r>
              <a:rPr lang="en-GB" sz="3200" kern="0">
                <a:solidFill>
                  <a:srgbClr val="000000"/>
                </a:solidFill>
                <a:latin typeface="Arial"/>
                <a:ea typeface="Arial"/>
                <a:cs typeface="Arial"/>
                <a:sym typeface="Arial"/>
              </a:rPr>
              <a:t>6 x 8 = 48, 20 x 8 = 160,    160 + 48 = 208</a:t>
            </a:r>
            <a:endParaRPr sz="3200" kern="0">
              <a:solidFill>
                <a:srgbClr val="000000"/>
              </a:solidFill>
              <a:latin typeface="Arial"/>
              <a:ea typeface="Arial"/>
              <a:cs typeface="Arial"/>
              <a:sym typeface="Arial"/>
            </a:endParaRPr>
          </a:p>
          <a:p>
            <a:pPr marL="609585" defTabSz="1219170">
              <a:buClr>
                <a:srgbClr val="000000"/>
              </a:buClr>
              <a:buSzPts val="2400"/>
            </a:pPr>
            <a:endParaRPr sz="3200" kern="0">
              <a:solidFill>
                <a:srgbClr val="000000"/>
              </a:solidFill>
              <a:latin typeface="Arial"/>
              <a:ea typeface="Arial"/>
              <a:cs typeface="Arial"/>
              <a:sym typeface="Arial"/>
            </a:endParaRPr>
          </a:p>
          <a:p>
            <a:pPr defTabSz="1219170">
              <a:buClr>
                <a:srgbClr val="000000"/>
              </a:buClr>
              <a:buSzPts val="2400"/>
            </a:pPr>
            <a:endParaRPr sz="3200" kern="0">
              <a:solidFill>
                <a:srgbClr val="000000"/>
              </a:solidFill>
              <a:latin typeface="Arial"/>
              <a:ea typeface="Arial"/>
              <a:cs typeface="Arial"/>
              <a:sym typeface="Arial"/>
            </a:endParaRPr>
          </a:p>
        </p:txBody>
      </p:sp>
      <p:sp>
        <p:nvSpPr>
          <p:cNvPr id="2073" name="Google Shape;2073;p291"/>
          <p:cNvSpPr txBox="1"/>
          <p:nvPr/>
        </p:nvSpPr>
        <p:spPr>
          <a:xfrm>
            <a:off x="6335633" y="1924967"/>
            <a:ext cx="5440800" cy="4098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00"/>
                </a:solidFill>
                <a:latin typeface="Arial"/>
                <a:ea typeface="Arial"/>
                <a:cs typeface="Arial"/>
                <a:sym typeface="Arial"/>
              </a:rPr>
              <a:t>9. 7 weeks</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10. 6 x 100 = 600</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      7 x 50 = 350</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      600 + 350 = 950</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      950 - 10 = 940</a:t>
            </a:r>
            <a:endParaRPr sz="3200" kern="0">
              <a:solidFill>
                <a:srgbClr val="000000"/>
              </a:solidFill>
              <a:latin typeface="Arial"/>
              <a:ea typeface="Arial"/>
              <a:cs typeface="Arial"/>
              <a:sym typeface="Arial"/>
            </a:endParaRPr>
          </a:p>
          <a:p>
            <a:pPr defTabSz="1219170">
              <a:buClr>
                <a:srgbClr val="000000"/>
              </a:buClr>
              <a:buSzPts val="2400"/>
            </a:pPr>
            <a:r>
              <a:rPr lang="en-GB" sz="3200" kern="0">
                <a:solidFill>
                  <a:srgbClr val="000000"/>
                </a:solidFill>
                <a:latin typeface="Arial"/>
                <a:ea typeface="Arial"/>
                <a:cs typeface="Arial"/>
                <a:sym typeface="Arial"/>
              </a:rPr>
              <a:t>      940 + 1 = 941</a:t>
            </a:r>
            <a:endParaRPr sz="32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0505055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77"/>
        <p:cNvGrpSpPr/>
        <p:nvPr/>
      </p:nvGrpSpPr>
      <p:grpSpPr>
        <a:xfrm>
          <a:off x="0" y="0"/>
          <a:ext cx="0" cy="0"/>
          <a:chOff x="0" y="0"/>
          <a:chExt cx="0" cy="0"/>
        </a:xfrm>
      </p:grpSpPr>
      <p:sp>
        <p:nvSpPr>
          <p:cNvPr id="2078" name="Google Shape;2078;p292"/>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2079" name="Google Shape;2079;p292"/>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080" name="Google Shape;2080;p292"/>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2081" name="Google Shape;2081;p292"/>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079039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085"/>
        <p:cNvGrpSpPr/>
        <p:nvPr/>
      </p:nvGrpSpPr>
      <p:grpSpPr>
        <a:xfrm>
          <a:off x="0" y="0"/>
          <a:ext cx="0" cy="0"/>
          <a:chOff x="0" y="0"/>
          <a:chExt cx="0" cy="0"/>
        </a:xfrm>
      </p:grpSpPr>
      <p:sp>
        <p:nvSpPr>
          <p:cNvPr id="2086" name="Google Shape;2086;p293"/>
          <p:cNvSpPr txBox="1">
            <a:spLocks noGrp="1"/>
          </p:cNvSpPr>
          <p:nvPr>
            <p:ph type="title"/>
          </p:nvPr>
        </p:nvSpPr>
        <p:spPr>
          <a:xfrm>
            <a:off x="838200" y="794792"/>
            <a:ext cx="10515600" cy="1325600"/>
          </a:xfrm>
          <a:prstGeom prst="rect">
            <a:avLst/>
          </a:prstGeom>
          <a:noFill/>
          <a:ln>
            <a:noFill/>
          </a:ln>
        </p:spPr>
        <p:txBody>
          <a:bodyPr spcFirstLastPara="1" wrap="square" lIns="91433" tIns="45700" rIns="91433" bIns="45700" anchor="ctr" anchorCtr="0">
            <a:noAutofit/>
          </a:bodyPr>
          <a:lstStyle/>
          <a:p>
            <a:r>
              <a:rPr lang="en-GB" u="sng"/>
              <a:t>WALT: use angles and turns to give directions.</a:t>
            </a:r>
            <a:endParaRPr u="sng"/>
          </a:p>
        </p:txBody>
      </p:sp>
      <p:sp>
        <p:nvSpPr>
          <p:cNvPr id="2087" name="Google Shape;2087;p293"/>
          <p:cNvSpPr txBox="1"/>
          <p:nvPr/>
        </p:nvSpPr>
        <p:spPr>
          <a:xfrm>
            <a:off x="908900" y="2247433"/>
            <a:ext cx="9865600" cy="211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For this lesson, if you have a tablet, laptop or computer, you can follow the link and do this lesson interactively by clicking on the link below. Only go up to slide number 4 with the maze game.</a:t>
            </a:r>
            <a:endParaRPr sz="2933" kern="0">
              <a:solidFill>
                <a:srgbClr val="000000"/>
              </a:solidFill>
              <a:latin typeface="Arial"/>
              <a:cs typeface="Arial"/>
              <a:sym typeface="Arial"/>
            </a:endParaRPr>
          </a:p>
        </p:txBody>
      </p:sp>
      <p:sp>
        <p:nvSpPr>
          <p:cNvPr id="2088" name="Google Shape;2088;p293"/>
          <p:cNvSpPr txBox="1"/>
          <p:nvPr/>
        </p:nvSpPr>
        <p:spPr>
          <a:xfrm>
            <a:off x="991500" y="4687833"/>
            <a:ext cx="4000000" cy="66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https://app.mymaths.co.uk/1755-lesson/angles-1</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416377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092"/>
        <p:cNvGrpSpPr/>
        <p:nvPr/>
      </p:nvGrpSpPr>
      <p:grpSpPr>
        <a:xfrm>
          <a:off x="0" y="0"/>
          <a:ext cx="0" cy="0"/>
          <a:chOff x="0" y="0"/>
          <a:chExt cx="0" cy="0"/>
        </a:xfrm>
      </p:grpSpPr>
      <p:grpSp>
        <p:nvGrpSpPr>
          <p:cNvPr id="2093" name="Google Shape;2093;p294"/>
          <p:cNvGrpSpPr/>
          <p:nvPr/>
        </p:nvGrpSpPr>
        <p:grpSpPr>
          <a:xfrm>
            <a:off x="104029" y="104070"/>
            <a:ext cx="9397619" cy="4110031"/>
            <a:chOff x="78025" y="78050"/>
            <a:chExt cx="8267700" cy="3917300"/>
          </a:xfrm>
        </p:grpSpPr>
        <p:pic>
          <p:nvPicPr>
            <p:cNvPr id="2094" name="Google Shape;2094;p294"/>
            <p:cNvPicPr preferRelativeResize="0"/>
            <p:nvPr/>
          </p:nvPicPr>
          <p:blipFill>
            <a:blip r:embed="rId3">
              <a:alphaModFix/>
            </a:blip>
            <a:stretch>
              <a:fillRect/>
            </a:stretch>
          </p:blipFill>
          <p:spPr>
            <a:xfrm>
              <a:off x="78025" y="2280850"/>
              <a:ext cx="8267699" cy="1714500"/>
            </a:xfrm>
            <a:prstGeom prst="rect">
              <a:avLst/>
            </a:prstGeom>
            <a:noFill/>
            <a:ln>
              <a:noFill/>
            </a:ln>
          </p:spPr>
        </p:pic>
        <p:pic>
          <p:nvPicPr>
            <p:cNvPr id="2095" name="Google Shape;2095;p294"/>
            <p:cNvPicPr preferRelativeResize="0"/>
            <p:nvPr/>
          </p:nvPicPr>
          <p:blipFill>
            <a:blip r:embed="rId4">
              <a:alphaModFix/>
            </a:blip>
            <a:stretch>
              <a:fillRect/>
            </a:stretch>
          </p:blipFill>
          <p:spPr>
            <a:xfrm>
              <a:off x="78025" y="78050"/>
              <a:ext cx="8267700" cy="2333625"/>
            </a:xfrm>
            <a:prstGeom prst="rect">
              <a:avLst/>
            </a:prstGeom>
            <a:noFill/>
            <a:ln>
              <a:noFill/>
            </a:ln>
          </p:spPr>
        </p:pic>
        <p:sp>
          <p:nvSpPr>
            <p:cNvPr id="2096" name="Google Shape;2096;p294"/>
            <p:cNvSpPr/>
            <p:nvPr/>
          </p:nvSpPr>
          <p:spPr>
            <a:xfrm>
              <a:off x="123950" y="2268100"/>
              <a:ext cx="2974500" cy="3222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097" name="Google Shape;2097;p294"/>
          <p:cNvGrpSpPr/>
          <p:nvPr/>
        </p:nvGrpSpPr>
        <p:grpSpPr>
          <a:xfrm>
            <a:off x="5977901" y="4112487"/>
            <a:ext cx="1987540" cy="2214019"/>
            <a:chOff x="6466000" y="2751524"/>
            <a:chExt cx="1828800" cy="1921001"/>
          </a:xfrm>
        </p:grpSpPr>
        <p:pic>
          <p:nvPicPr>
            <p:cNvPr id="2098" name="Google Shape;2098;p294"/>
            <p:cNvPicPr preferRelativeResize="0"/>
            <p:nvPr/>
          </p:nvPicPr>
          <p:blipFill>
            <a:blip r:embed="rId5">
              <a:alphaModFix/>
            </a:blip>
            <a:stretch>
              <a:fillRect/>
            </a:stretch>
          </p:blipFill>
          <p:spPr>
            <a:xfrm>
              <a:off x="6466000" y="2824675"/>
              <a:ext cx="1828800" cy="1847850"/>
            </a:xfrm>
            <a:prstGeom prst="rect">
              <a:avLst/>
            </a:prstGeom>
            <a:noFill/>
            <a:ln>
              <a:noFill/>
            </a:ln>
          </p:spPr>
        </p:pic>
        <p:grpSp>
          <p:nvGrpSpPr>
            <p:cNvPr id="2099" name="Google Shape;2099;p294"/>
            <p:cNvGrpSpPr/>
            <p:nvPr/>
          </p:nvGrpSpPr>
          <p:grpSpPr>
            <a:xfrm>
              <a:off x="6584350" y="2751524"/>
              <a:ext cx="1592100" cy="1749781"/>
              <a:chOff x="3185150" y="1946525"/>
              <a:chExt cx="1592100" cy="2257200"/>
            </a:xfrm>
          </p:grpSpPr>
          <p:cxnSp>
            <p:nvCxnSpPr>
              <p:cNvPr id="2100" name="Google Shape;2100;p294"/>
              <p:cNvCxnSpPr/>
              <p:nvPr/>
            </p:nvCxnSpPr>
            <p:spPr>
              <a:xfrm>
                <a:off x="3185150" y="1946525"/>
                <a:ext cx="12300" cy="2256900"/>
              </a:xfrm>
              <a:prstGeom prst="straightConnector1">
                <a:avLst/>
              </a:prstGeom>
              <a:noFill/>
              <a:ln w="76200" cap="flat" cmpd="sng">
                <a:solidFill>
                  <a:srgbClr val="FF0000"/>
                </a:solidFill>
                <a:prstDash val="solid"/>
                <a:round/>
                <a:headEnd type="none" w="med" len="med"/>
                <a:tailEnd type="none" w="med" len="med"/>
              </a:ln>
            </p:spPr>
          </p:cxnSp>
          <p:cxnSp>
            <p:nvCxnSpPr>
              <p:cNvPr id="2101" name="Google Shape;2101;p294"/>
              <p:cNvCxnSpPr/>
              <p:nvPr/>
            </p:nvCxnSpPr>
            <p:spPr>
              <a:xfrm flipH="1">
                <a:off x="3185150" y="4203425"/>
                <a:ext cx="1592100" cy="300"/>
              </a:xfrm>
              <a:prstGeom prst="straightConnector1">
                <a:avLst/>
              </a:prstGeom>
              <a:noFill/>
              <a:ln w="76200" cap="flat" cmpd="sng">
                <a:solidFill>
                  <a:srgbClr val="FF0000"/>
                </a:solidFill>
                <a:prstDash val="solid"/>
                <a:round/>
                <a:headEnd type="none" w="med" len="med"/>
                <a:tailEnd type="none" w="med" len="med"/>
              </a:ln>
            </p:spPr>
          </p:cxnSp>
        </p:grpSp>
      </p:grpSp>
      <p:pic>
        <p:nvPicPr>
          <p:cNvPr id="2102" name="Google Shape;2102;p294"/>
          <p:cNvPicPr preferRelativeResize="0"/>
          <p:nvPr/>
        </p:nvPicPr>
        <p:blipFill>
          <a:blip r:embed="rId6">
            <a:alphaModFix/>
          </a:blip>
          <a:stretch>
            <a:fillRect/>
          </a:stretch>
        </p:blipFill>
        <p:spPr>
          <a:xfrm>
            <a:off x="104033" y="4214100"/>
            <a:ext cx="5873867" cy="2112400"/>
          </a:xfrm>
          <a:prstGeom prst="rect">
            <a:avLst/>
          </a:prstGeom>
          <a:noFill/>
          <a:ln>
            <a:noFill/>
          </a:ln>
        </p:spPr>
      </p:pic>
    </p:spTree>
    <p:extLst>
      <p:ext uri="{BB962C8B-B14F-4D97-AF65-F5344CB8AC3E}">
        <p14:creationId xmlns:p14="http://schemas.microsoft.com/office/powerpoint/2010/main" val="2468781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06"/>
        <p:cNvGrpSpPr/>
        <p:nvPr/>
      </p:nvGrpSpPr>
      <p:grpSpPr>
        <a:xfrm>
          <a:off x="0" y="0"/>
          <a:ext cx="0" cy="0"/>
          <a:chOff x="0" y="0"/>
          <a:chExt cx="0" cy="0"/>
        </a:xfrm>
      </p:grpSpPr>
      <p:pic>
        <p:nvPicPr>
          <p:cNvPr id="2107" name="Google Shape;2107;p295"/>
          <p:cNvPicPr preferRelativeResize="0"/>
          <p:nvPr/>
        </p:nvPicPr>
        <p:blipFill>
          <a:blip r:embed="rId3">
            <a:alphaModFix/>
          </a:blip>
          <a:stretch>
            <a:fillRect/>
          </a:stretch>
        </p:blipFill>
        <p:spPr>
          <a:xfrm>
            <a:off x="6284534" y="236234"/>
            <a:ext cx="4229100" cy="2425700"/>
          </a:xfrm>
          <a:prstGeom prst="rect">
            <a:avLst/>
          </a:prstGeom>
          <a:noFill/>
          <a:ln>
            <a:noFill/>
          </a:ln>
        </p:spPr>
      </p:pic>
      <p:pic>
        <p:nvPicPr>
          <p:cNvPr id="2108" name="Google Shape;2108;p295"/>
          <p:cNvPicPr preferRelativeResize="0"/>
          <p:nvPr/>
        </p:nvPicPr>
        <p:blipFill>
          <a:blip r:embed="rId4">
            <a:alphaModFix/>
          </a:blip>
          <a:stretch>
            <a:fillRect/>
          </a:stretch>
        </p:blipFill>
        <p:spPr>
          <a:xfrm>
            <a:off x="6284533" y="2794134"/>
            <a:ext cx="2641600" cy="2578100"/>
          </a:xfrm>
          <a:prstGeom prst="rect">
            <a:avLst/>
          </a:prstGeom>
          <a:noFill/>
          <a:ln>
            <a:noFill/>
          </a:ln>
        </p:spPr>
      </p:pic>
      <p:pic>
        <p:nvPicPr>
          <p:cNvPr id="2109" name="Google Shape;2109;p295"/>
          <p:cNvPicPr preferRelativeResize="0"/>
          <p:nvPr/>
        </p:nvPicPr>
        <p:blipFill>
          <a:blip r:embed="rId5">
            <a:alphaModFix/>
          </a:blip>
          <a:stretch>
            <a:fillRect/>
          </a:stretch>
        </p:blipFill>
        <p:spPr>
          <a:xfrm>
            <a:off x="252767" y="798100"/>
            <a:ext cx="5878133" cy="996085"/>
          </a:xfrm>
          <a:prstGeom prst="rect">
            <a:avLst/>
          </a:prstGeom>
          <a:noFill/>
          <a:ln>
            <a:noFill/>
          </a:ln>
        </p:spPr>
      </p:pic>
      <p:pic>
        <p:nvPicPr>
          <p:cNvPr id="2110" name="Google Shape;2110;p295"/>
          <p:cNvPicPr preferRelativeResize="0"/>
          <p:nvPr/>
        </p:nvPicPr>
        <p:blipFill>
          <a:blip r:embed="rId6">
            <a:alphaModFix/>
          </a:blip>
          <a:stretch>
            <a:fillRect/>
          </a:stretch>
        </p:blipFill>
        <p:spPr>
          <a:xfrm>
            <a:off x="334333" y="3587869"/>
            <a:ext cx="5715000" cy="990600"/>
          </a:xfrm>
          <a:prstGeom prst="rect">
            <a:avLst/>
          </a:prstGeom>
          <a:noFill/>
          <a:ln>
            <a:noFill/>
          </a:ln>
        </p:spPr>
      </p:pic>
    </p:spTree>
    <p:extLst>
      <p:ext uri="{BB962C8B-B14F-4D97-AF65-F5344CB8AC3E}">
        <p14:creationId xmlns:p14="http://schemas.microsoft.com/office/powerpoint/2010/main" val="3008054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14"/>
        <p:cNvGrpSpPr/>
        <p:nvPr/>
      </p:nvGrpSpPr>
      <p:grpSpPr>
        <a:xfrm>
          <a:off x="0" y="0"/>
          <a:ext cx="0" cy="0"/>
          <a:chOff x="0" y="0"/>
          <a:chExt cx="0" cy="0"/>
        </a:xfrm>
      </p:grpSpPr>
      <p:pic>
        <p:nvPicPr>
          <p:cNvPr id="2115" name="Google Shape;2115;p296"/>
          <p:cNvPicPr preferRelativeResize="0"/>
          <p:nvPr/>
        </p:nvPicPr>
        <p:blipFill rotWithShape="1">
          <a:blip r:embed="rId3">
            <a:alphaModFix/>
          </a:blip>
          <a:srcRect l="16659" t="18368" r="20261" b="13497"/>
          <a:stretch/>
        </p:blipFill>
        <p:spPr>
          <a:xfrm>
            <a:off x="786334" y="204417"/>
            <a:ext cx="10619335" cy="6449168"/>
          </a:xfrm>
          <a:prstGeom prst="rect">
            <a:avLst/>
          </a:prstGeom>
          <a:noFill/>
          <a:ln>
            <a:noFill/>
          </a:ln>
        </p:spPr>
      </p:pic>
    </p:spTree>
    <p:extLst>
      <p:ext uri="{BB962C8B-B14F-4D97-AF65-F5344CB8AC3E}">
        <p14:creationId xmlns:p14="http://schemas.microsoft.com/office/powerpoint/2010/main" val="22879057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19"/>
        <p:cNvGrpSpPr/>
        <p:nvPr/>
      </p:nvGrpSpPr>
      <p:grpSpPr>
        <a:xfrm>
          <a:off x="0" y="0"/>
          <a:ext cx="0" cy="0"/>
          <a:chOff x="0" y="0"/>
          <a:chExt cx="0" cy="0"/>
        </a:xfrm>
      </p:grpSpPr>
      <p:pic>
        <p:nvPicPr>
          <p:cNvPr id="2120" name="Google Shape;2120;p297"/>
          <p:cNvPicPr preferRelativeResize="0"/>
          <p:nvPr/>
        </p:nvPicPr>
        <p:blipFill rotWithShape="1">
          <a:blip r:embed="rId3">
            <a:alphaModFix/>
          </a:blip>
          <a:srcRect l="16807" t="18114" r="20547" b="14267"/>
          <a:stretch/>
        </p:blipFill>
        <p:spPr>
          <a:xfrm>
            <a:off x="750083" y="184584"/>
            <a:ext cx="10691832" cy="6488835"/>
          </a:xfrm>
          <a:prstGeom prst="rect">
            <a:avLst/>
          </a:prstGeom>
          <a:noFill/>
          <a:ln>
            <a:noFill/>
          </a:ln>
        </p:spPr>
      </p:pic>
    </p:spTree>
    <p:extLst>
      <p:ext uri="{BB962C8B-B14F-4D97-AF65-F5344CB8AC3E}">
        <p14:creationId xmlns:p14="http://schemas.microsoft.com/office/powerpoint/2010/main" val="13907443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24"/>
        <p:cNvGrpSpPr/>
        <p:nvPr/>
      </p:nvGrpSpPr>
      <p:grpSpPr>
        <a:xfrm>
          <a:off x="0" y="0"/>
          <a:ext cx="0" cy="0"/>
          <a:chOff x="0" y="0"/>
          <a:chExt cx="0" cy="0"/>
        </a:xfrm>
      </p:grpSpPr>
      <p:pic>
        <p:nvPicPr>
          <p:cNvPr id="2125" name="Google Shape;2125;p298"/>
          <p:cNvPicPr preferRelativeResize="0"/>
          <p:nvPr/>
        </p:nvPicPr>
        <p:blipFill rotWithShape="1">
          <a:blip r:embed="rId3">
            <a:alphaModFix/>
          </a:blip>
          <a:srcRect l="16949" t="18366" r="22711" b="24769"/>
          <a:stretch/>
        </p:blipFill>
        <p:spPr>
          <a:xfrm>
            <a:off x="201100" y="305700"/>
            <a:ext cx="11789800" cy="6246600"/>
          </a:xfrm>
          <a:prstGeom prst="rect">
            <a:avLst/>
          </a:prstGeom>
          <a:noFill/>
          <a:ln>
            <a:noFill/>
          </a:ln>
        </p:spPr>
      </p:pic>
    </p:spTree>
    <p:extLst>
      <p:ext uri="{BB962C8B-B14F-4D97-AF65-F5344CB8AC3E}">
        <p14:creationId xmlns:p14="http://schemas.microsoft.com/office/powerpoint/2010/main" val="1518589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29"/>
        <p:cNvGrpSpPr/>
        <p:nvPr/>
      </p:nvGrpSpPr>
      <p:grpSpPr>
        <a:xfrm>
          <a:off x="0" y="0"/>
          <a:ext cx="0" cy="0"/>
          <a:chOff x="0" y="0"/>
          <a:chExt cx="0" cy="0"/>
        </a:xfrm>
      </p:grpSpPr>
      <p:pic>
        <p:nvPicPr>
          <p:cNvPr id="2130" name="Google Shape;2130;p299"/>
          <p:cNvPicPr preferRelativeResize="0"/>
          <p:nvPr/>
        </p:nvPicPr>
        <p:blipFill rotWithShape="1">
          <a:blip r:embed="rId3">
            <a:alphaModFix/>
          </a:blip>
          <a:srcRect l="16803" t="18877" r="22424" b="14012"/>
          <a:stretch/>
        </p:blipFill>
        <p:spPr>
          <a:xfrm>
            <a:off x="807900" y="145867"/>
            <a:ext cx="10576200" cy="6566267"/>
          </a:xfrm>
          <a:prstGeom prst="rect">
            <a:avLst/>
          </a:prstGeom>
          <a:noFill/>
          <a:ln>
            <a:noFill/>
          </a:ln>
        </p:spPr>
      </p:pic>
    </p:spTree>
    <p:extLst>
      <p:ext uri="{BB962C8B-B14F-4D97-AF65-F5344CB8AC3E}">
        <p14:creationId xmlns:p14="http://schemas.microsoft.com/office/powerpoint/2010/main" val="20098166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34"/>
        <p:cNvGrpSpPr/>
        <p:nvPr/>
      </p:nvGrpSpPr>
      <p:grpSpPr>
        <a:xfrm>
          <a:off x="0" y="0"/>
          <a:ext cx="0" cy="0"/>
          <a:chOff x="0" y="0"/>
          <a:chExt cx="0" cy="0"/>
        </a:xfrm>
      </p:grpSpPr>
      <p:pic>
        <p:nvPicPr>
          <p:cNvPr id="2135" name="Google Shape;2135;p300"/>
          <p:cNvPicPr preferRelativeResize="0"/>
          <p:nvPr/>
        </p:nvPicPr>
        <p:blipFill>
          <a:blip r:embed="rId3">
            <a:alphaModFix/>
          </a:blip>
          <a:stretch>
            <a:fillRect/>
          </a:stretch>
        </p:blipFill>
        <p:spPr>
          <a:xfrm>
            <a:off x="120600" y="1004716"/>
            <a:ext cx="8644168" cy="887467"/>
          </a:xfrm>
          <a:prstGeom prst="rect">
            <a:avLst/>
          </a:prstGeom>
          <a:noFill/>
          <a:ln>
            <a:noFill/>
          </a:ln>
        </p:spPr>
      </p:pic>
      <p:pic>
        <p:nvPicPr>
          <p:cNvPr id="2136" name="Google Shape;2136;p300"/>
          <p:cNvPicPr preferRelativeResize="0"/>
          <p:nvPr/>
        </p:nvPicPr>
        <p:blipFill>
          <a:blip r:embed="rId4">
            <a:alphaModFix/>
          </a:blip>
          <a:stretch>
            <a:fillRect/>
          </a:stretch>
        </p:blipFill>
        <p:spPr>
          <a:xfrm>
            <a:off x="9391300" y="418067"/>
            <a:ext cx="2129467" cy="2060767"/>
          </a:xfrm>
          <a:prstGeom prst="rect">
            <a:avLst/>
          </a:prstGeom>
          <a:noFill/>
          <a:ln>
            <a:noFill/>
          </a:ln>
        </p:spPr>
      </p:pic>
      <p:pic>
        <p:nvPicPr>
          <p:cNvPr id="2137" name="Google Shape;2137;p300"/>
          <p:cNvPicPr preferRelativeResize="0"/>
          <p:nvPr/>
        </p:nvPicPr>
        <p:blipFill>
          <a:blip r:embed="rId5">
            <a:alphaModFix/>
          </a:blip>
          <a:stretch>
            <a:fillRect/>
          </a:stretch>
        </p:blipFill>
        <p:spPr>
          <a:xfrm>
            <a:off x="9391300" y="3160018"/>
            <a:ext cx="1837800" cy="2554033"/>
          </a:xfrm>
          <a:prstGeom prst="rect">
            <a:avLst/>
          </a:prstGeom>
          <a:noFill/>
          <a:ln>
            <a:noFill/>
          </a:ln>
        </p:spPr>
      </p:pic>
      <p:pic>
        <p:nvPicPr>
          <p:cNvPr id="2138" name="Google Shape;2138;p300"/>
          <p:cNvPicPr preferRelativeResize="0"/>
          <p:nvPr/>
        </p:nvPicPr>
        <p:blipFill>
          <a:blip r:embed="rId6">
            <a:alphaModFix/>
          </a:blip>
          <a:stretch>
            <a:fillRect/>
          </a:stretch>
        </p:blipFill>
        <p:spPr>
          <a:xfrm>
            <a:off x="222901" y="3983383"/>
            <a:ext cx="8439567" cy="907347"/>
          </a:xfrm>
          <a:prstGeom prst="rect">
            <a:avLst/>
          </a:prstGeom>
          <a:noFill/>
          <a:ln>
            <a:noFill/>
          </a:ln>
        </p:spPr>
      </p:pic>
    </p:spTree>
    <p:extLst>
      <p:ext uri="{BB962C8B-B14F-4D97-AF65-F5344CB8AC3E}">
        <p14:creationId xmlns:p14="http://schemas.microsoft.com/office/powerpoint/2010/main" val="22419211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42"/>
        <p:cNvGrpSpPr/>
        <p:nvPr/>
      </p:nvGrpSpPr>
      <p:grpSpPr>
        <a:xfrm>
          <a:off x="0" y="0"/>
          <a:ext cx="0" cy="0"/>
          <a:chOff x="0" y="0"/>
          <a:chExt cx="0" cy="0"/>
        </a:xfrm>
      </p:grpSpPr>
      <p:pic>
        <p:nvPicPr>
          <p:cNvPr id="2143" name="Google Shape;2143;p301"/>
          <p:cNvPicPr preferRelativeResize="0"/>
          <p:nvPr/>
        </p:nvPicPr>
        <p:blipFill>
          <a:blip r:embed="rId3">
            <a:alphaModFix/>
          </a:blip>
          <a:stretch>
            <a:fillRect/>
          </a:stretch>
        </p:blipFill>
        <p:spPr>
          <a:xfrm>
            <a:off x="8664167" y="303517"/>
            <a:ext cx="2639167" cy="2567320"/>
          </a:xfrm>
          <a:prstGeom prst="rect">
            <a:avLst/>
          </a:prstGeom>
          <a:noFill/>
          <a:ln>
            <a:noFill/>
          </a:ln>
        </p:spPr>
      </p:pic>
      <p:pic>
        <p:nvPicPr>
          <p:cNvPr id="2144" name="Google Shape;2144;p301"/>
          <p:cNvPicPr preferRelativeResize="0"/>
          <p:nvPr/>
        </p:nvPicPr>
        <p:blipFill>
          <a:blip r:embed="rId4">
            <a:alphaModFix/>
          </a:blip>
          <a:stretch>
            <a:fillRect/>
          </a:stretch>
        </p:blipFill>
        <p:spPr>
          <a:xfrm>
            <a:off x="8664167" y="3251701"/>
            <a:ext cx="2732133" cy="2482567"/>
          </a:xfrm>
          <a:prstGeom prst="rect">
            <a:avLst/>
          </a:prstGeom>
          <a:noFill/>
          <a:ln>
            <a:noFill/>
          </a:ln>
        </p:spPr>
      </p:pic>
      <p:pic>
        <p:nvPicPr>
          <p:cNvPr id="2145" name="Google Shape;2145;p301"/>
          <p:cNvPicPr preferRelativeResize="0"/>
          <p:nvPr/>
        </p:nvPicPr>
        <p:blipFill>
          <a:blip r:embed="rId5">
            <a:alphaModFix/>
          </a:blip>
          <a:stretch>
            <a:fillRect/>
          </a:stretch>
        </p:blipFill>
        <p:spPr>
          <a:xfrm>
            <a:off x="142232" y="1000031"/>
            <a:ext cx="8203033" cy="775500"/>
          </a:xfrm>
          <a:prstGeom prst="rect">
            <a:avLst/>
          </a:prstGeom>
          <a:noFill/>
          <a:ln>
            <a:noFill/>
          </a:ln>
        </p:spPr>
      </p:pic>
      <p:pic>
        <p:nvPicPr>
          <p:cNvPr id="2146" name="Google Shape;2146;p301"/>
          <p:cNvPicPr preferRelativeResize="0"/>
          <p:nvPr/>
        </p:nvPicPr>
        <p:blipFill>
          <a:blip r:embed="rId6">
            <a:alphaModFix/>
          </a:blip>
          <a:stretch>
            <a:fillRect/>
          </a:stretch>
        </p:blipFill>
        <p:spPr>
          <a:xfrm>
            <a:off x="142233" y="3987501"/>
            <a:ext cx="8203032" cy="884092"/>
          </a:xfrm>
          <a:prstGeom prst="rect">
            <a:avLst/>
          </a:prstGeom>
          <a:noFill/>
          <a:ln>
            <a:noFill/>
          </a:ln>
        </p:spPr>
      </p:pic>
    </p:spTree>
    <p:extLst>
      <p:ext uri="{BB962C8B-B14F-4D97-AF65-F5344CB8AC3E}">
        <p14:creationId xmlns:p14="http://schemas.microsoft.com/office/powerpoint/2010/main" val="35633689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150"/>
        <p:cNvGrpSpPr/>
        <p:nvPr/>
      </p:nvGrpSpPr>
      <p:grpSpPr>
        <a:xfrm>
          <a:off x="0" y="0"/>
          <a:ext cx="0" cy="0"/>
          <a:chOff x="0" y="0"/>
          <a:chExt cx="0" cy="0"/>
        </a:xfrm>
      </p:grpSpPr>
      <p:pic>
        <p:nvPicPr>
          <p:cNvPr id="2151" name="Google Shape;2151;p302"/>
          <p:cNvPicPr preferRelativeResize="0"/>
          <p:nvPr/>
        </p:nvPicPr>
        <p:blipFill>
          <a:blip r:embed="rId3">
            <a:alphaModFix/>
          </a:blip>
          <a:stretch>
            <a:fillRect/>
          </a:stretch>
        </p:blipFill>
        <p:spPr>
          <a:xfrm>
            <a:off x="203201" y="632833"/>
            <a:ext cx="10680700" cy="6146800"/>
          </a:xfrm>
          <a:prstGeom prst="rect">
            <a:avLst/>
          </a:prstGeom>
          <a:noFill/>
          <a:ln>
            <a:noFill/>
          </a:ln>
        </p:spPr>
      </p:pic>
      <p:sp>
        <p:nvSpPr>
          <p:cNvPr id="2152" name="Google Shape;2152;p302"/>
          <p:cNvSpPr txBox="1"/>
          <p:nvPr/>
        </p:nvSpPr>
        <p:spPr>
          <a:xfrm>
            <a:off x="214833" y="33067"/>
            <a:ext cx="10680800" cy="59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Write a set of instructions to get the car out of the maze.</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21349788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156"/>
        <p:cNvGrpSpPr/>
        <p:nvPr/>
      </p:nvGrpSpPr>
      <p:grpSpPr>
        <a:xfrm>
          <a:off x="0" y="0"/>
          <a:ext cx="0" cy="0"/>
          <a:chOff x="0" y="0"/>
          <a:chExt cx="0" cy="0"/>
        </a:xfrm>
      </p:grpSpPr>
      <p:sp>
        <p:nvSpPr>
          <p:cNvPr id="2157" name="Google Shape;2157;p303"/>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2158" name="Google Shape;2158;p303"/>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2159" name="Google Shape;2159;p303"/>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6743090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163"/>
        <p:cNvGrpSpPr/>
        <p:nvPr/>
      </p:nvGrpSpPr>
      <p:grpSpPr>
        <a:xfrm>
          <a:off x="0" y="0"/>
          <a:ext cx="0" cy="0"/>
          <a:chOff x="0" y="0"/>
          <a:chExt cx="0" cy="0"/>
        </a:xfrm>
      </p:grpSpPr>
      <p:pic>
        <p:nvPicPr>
          <p:cNvPr id="2164" name="Google Shape;2164;p304"/>
          <p:cNvPicPr preferRelativeResize="0"/>
          <p:nvPr/>
        </p:nvPicPr>
        <p:blipFill>
          <a:blip r:embed="rId3">
            <a:alphaModFix/>
          </a:blip>
          <a:stretch>
            <a:fillRect/>
          </a:stretch>
        </p:blipFill>
        <p:spPr>
          <a:xfrm>
            <a:off x="9722834" y="161668"/>
            <a:ext cx="2032633" cy="1971033"/>
          </a:xfrm>
          <a:prstGeom prst="rect">
            <a:avLst/>
          </a:prstGeom>
          <a:noFill/>
          <a:ln>
            <a:noFill/>
          </a:ln>
        </p:spPr>
      </p:pic>
      <p:sp>
        <p:nvSpPr>
          <p:cNvPr id="2165" name="Google Shape;2165;p304"/>
          <p:cNvSpPr txBox="1"/>
          <p:nvPr/>
        </p:nvSpPr>
        <p:spPr>
          <a:xfrm>
            <a:off x="352867" y="0"/>
            <a:ext cx="9579200" cy="669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b="1" kern="0">
                <a:solidFill>
                  <a:srgbClr val="000000"/>
                </a:solidFill>
                <a:latin typeface="Arial"/>
                <a:cs typeface="Arial"/>
                <a:sym typeface="Arial"/>
              </a:rPr>
              <a:t>Time for some creative writing!</a:t>
            </a:r>
            <a:endParaRPr sz="3200" b="1"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Imagine that you are a paleontologist like Mary Anning.</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You dig up the bones of the ancient dinosaur that we read about in the poem yesterday. </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667" b="1" kern="0">
                <a:solidFill>
                  <a:srgbClr val="000000"/>
                </a:solidFill>
                <a:latin typeface="Arial"/>
                <a:cs typeface="Arial"/>
                <a:sym typeface="Arial"/>
              </a:rPr>
              <a:t>No one has ever discovered this dinosaur before.</a:t>
            </a:r>
            <a:endParaRPr sz="2667" b="1"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What is the dinosaur you discovered?</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How did you feel when you found it?</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Where did you discover it? (Your work from Wednesday 20th afternoon lesson could give you some ideas.)</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What did the dinosaur look like?</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Did you have your photograph taken alongside the remains?</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Has it been put on display?</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What did you learn about the past from finding your fossil?</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What would your dinosaur have looked like when it was alive?</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What did it eat?</a:t>
            </a:r>
            <a:endParaRPr sz="2133" kern="0">
              <a:solidFill>
                <a:srgbClr val="000000"/>
              </a:solidFill>
              <a:latin typeface="Arial"/>
              <a:cs typeface="Arial"/>
              <a:sym typeface="Arial"/>
            </a:endParaRPr>
          </a:p>
          <a:p>
            <a:pPr marL="609585" indent="-440256" defTabSz="1219170">
              <a:buClr>
                <a:srgbClr val="000000"/>
              </a:buClr>
              <a:buSzPts val="1600"/>
              <a:buFont typeface="Arial"/>
              <a:buChar char="●"/>
            </a:pPr>
            <a:r>
              <a:rPr lang="en-GB" sz="2133" kern="0">
                <a:solidFill>
                  <a:srgbClr val="000000"/>
                </a:solidFill>
                <a:latin typeface="Arial"/>
                <a:cs typeface="Arial"/>
                <a:sym typeface="Arial"/>
              </a:rPr>
              <a:t>How did it move?</a:t>
            </a:r>
            <a:endParaRPr sz="2133" kern="0">
              <a:solidFill>
                <a:srgbClr val="000000"/>
              </a:solidFill>
              <a:latin typeface="Arial"/>
              <a:cs typeface="Arial"/>
              <a:sym typeface="Arial"/>
            </a:endParaRPr>
          </a:p>
        </p:txBody>
      </p:sp>
      <p:pic>
        <p:nvPicPr>
          <p:cNvPr id="2166" name="Google Shape;2166;p304"/>
          <p:cNvPicPr preferRelativeResize="0"/>
          <p:nvPr/>
        </p:nvPicPr>
        <p:blipFill rotWithShape="1">
          <a:blip r:embed="rId4">
            <a:alphaModFix/>
          </a:blip>
          <a:srcRect/>
          <a:stretch/>
        </p:blipFill>
        <p:spPr>
          <a:xfrm>
            <a:off x="9221029" y="4841000"/>
            <a:ext cx="2304067" cy="1855400"/>
          </a:xfrm>
          <a:prstGeom prst="rect">
            <a:avLst/>
          </a:prstGeom>
          <a:noFill/>
          <a:ln>
            <a:noFill/>
          </a:ln>
        </p:spPr>
      </p:pic>
      <p:pic>
        <p:nvPicPr>
          <p:cNvPr id="2167" name="Google Shape;2167;p304"/>
          <p:cNvPicPr preferRelativeResize="0"/>
          <p:nvPr/>
        </p:nvPicPr>
        <p:blipFill>
          <a:blip r:embed="rId5">
            <a:alphaModFix/>
          </a:blip>
          <a:stretch>
            <a:fillRect/>
          </a:stretch>
        </p:blipFill>
        <p:spPr>
          <a:xfrm>
            <a:off x="9932067" y="2427501"/>
            <a:ext cx="1427567" cy="2118700"/>
          </a:xfrm>
          <a:prstGeom prst="rect">
            <a:avLst/>
          </a:prstGeom>
          <a:noFill/>
          <a:ln>
            <a:noFill/>
          </a:ln>
        </p:spPr>
      </p:pic>
      <p:sp>
        <p:nvSpPr>
          <p:cNvPr id="2168" name="Google Shape;2168;p304"/>
          <p:cNvSpPr txBox="1"/>
          <p:nvPr/>
        </p:nvSpPr>
        <p:spPr>
          <a:xfrm>
            <a:off x="3429333" y="5922800"/>
            <a:ext cx="5603600" cy="773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Talk to an adult about some of your ideas.Then choose a writing activity from the next slide.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6649554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172"/>
        <p:cNvGrpSpPr/>
        <p:nvPr/>
      </p:nvGrpSpPr>
      <p:grpSpPr>
        <a:xfrm>
          <a:off x="0" y="0"/>
          <a:ext cx="0" cy="0"/>
          <a:chOff x="0" y="0"/>
          <a:chExt cx="0" cy="0"/>
        </a:xfrm>
      </p:grpSpPr>
      <p:sp>
        <p:nvSpPr>
          <p:cNvPr id="2173" name="Google Shape;2173;p305"/>
          <p:cNvSpPr txBox="1">
            <a:spLocks noGrp="1"/>
          </p:cNvSpPr>
          <p:nvPr>
            <p:ph type="subTitle" idx="1"/>
          </p:nvPr>
        </p:nvSpPr>
        <p:spPr>
          <a:xfrm>
            <a:off x="269233" y="517100"/>
            <a:ext cx="11360800" cy="1056800"/>
          </a:xfrm>
          <a:prstGeom prst="rect">
            <a:avLst/>
          </a:prstGeom>
        </p:spPr>
        <p:txBody>
          <a:bodyPr spcFirstLastPara="1" wrap="square" lIns="121900" tIns="121900" rIns="121900" bIns="121900" anchor="t" anchorCtr="0">
            <a:noAutofit/>
          </a:bodyPr>
          <a:lstStyle/>
          <a:p>
            <a:pPr marL="0" indent="0"/>
            <a:r>
              <a:rPr lang="en-GB"/>
              <a:t>Creative Writing - What will you choose?</a:t>
            </a:r>
            <a:endParaRPr/>
          </a:p>
        </p:txBody>
      </p:sp>
      <p:sp>
        <p:nvSpPr>
          <p:cNvPr id="2174" name="Google Shape;2174;p305"/>
          <p:cNvSpPr txBox="1"/>
          <p:nvPr/>
        </p:nvSpPr>
        <p:spPr>
          <a:xfrm>
            <a:off x="293833" y="1338200"/>
            <a:ext cx="11311600" cy="464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You might choose one or more of these ideas or decide to combine some of them together. AND YES you can include some pictures too.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Write a story about the day you found your dinosaur fossil.</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Write a diary account for the end of the day when you found your fossil.</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Make an information poster about your dinosaur, include some sketches and labels too.</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Write an information card to go on display next to your dinosaur fossil at the museum.</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Make and write a postcard to send home to your Mum / Dad to tell them about your discovery</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Write a poem about your dinosaur discovery.</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You might even write a letter to your teacher to tell them all about your extraordinary find.</a:t>
            </a:r>
            <a:endParaRPr sz="2400" kern="0">
              <a:solidFill>
                <a:srgbClr val="000000"/>
              </a:solidFill>
              <a:latin typeface="Comic Sans MS"/>
              <a:ea typeface="Comic Sans MS"/>
              <a:cs typeface="Comic Sans MS"/>
              <a:sym typeface="Comic Sans MS"/>
            </a:endParaRPr>
          </a:p>
          <a:p>
            <a:pPr marL="609585" defTabSz="1219170">
              <a:buClr>
                <a:srgbClr val="000000"/>
              </a:buClr>
            </a:pP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7252024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178"/>
        <p:cNvGrpSpPr/>
        <p:nvPr/>
      </p:nvGrpSpPr>
      <p:grpSpPr>
        <a:xfrm>
          <a:off x="0" y="0"/>
          <a:ext cx="0" cy="0"/>
          <a:chOff x="0" y="0"/>
          <a:chExt cx="0" cy="0"/>
        </a:xfrm>
      </p:grpSpPr>
      <p:sp>
        <p:nvSpPr>
          <p:cNvPr id="2179" name="Google Shape;2179;p306"/>
          <p:cNvSpPr txBox="1">
            <a:spLocks noGrp="1"/>
          </p:cNvSpPr>
          <p:nvPr>
            <p:ph type="ctrTitle"/>
          </p:nvPr>
        </p:nvSpPr>
        <p:spPr>
          <a:xfrm>
            <a:off x="227400" y="2553667"/>
            <a:ext cx="11360800" cy="4556800"/>
          </a:xfrm>
          <a:prstGeom prst="rect">
            <a:avLst/>
          </a:prstGeom>
          <a:noFill/>
          <a:ln>
            <a:noFill/>
          </a:ln>
        </p:spPr>
        <p:txBody>
          <a:bodyPr spcFirstLastPara="1" wrap="square" lIns="121900" tIns="121900" rIns="121900" bIns="121900" anchor="b" anchorCtr="0">
            <a:noAutofit/>
          </a:bodyPr>
          <a:lstStyle/>
          <a:p>
            <a:r>
              <a:rPr lang="en-GB" sz="4000"/>
              <a:t>What is a prefix? (sub and tele)</a:t>
            </a:r>
            <a:endParaRPr sz="4000"/>
          </a:p>
          <a:p>
            <a:endParaRPr sz="2400"/>
          </a:p>
          <a:p>
            <a:r>
              <a:rPr lang="en-GB" sz="2400"/>
              <a:t>Do you remember that a  prefix is a group of letters which we add to the beginning of a word to make a new word with a different meaning.</a:t>
            </a:r>
            <a:endParaRPr sz="2400"/>
          </a:p>
          <a:p>
            <a:r>
              <a:rPr lang="en-GB" sz="2400"/>
              <a:t>Today we will look at the prefix </a:t>
            </a:r>
            <a:r>
              <a:rPr lang="en-GB" sz="2400" b="1"/>
              <a:t>sub and tele</a:t>
            </a:r>
            <a:endParaRPr sz="2400" b="1"/>
          </a:p>
          <a:p>
            <a:r>
              <a:rPr lang="en-GB" sz="2400"/>
              <a:t> </a:t>
            </a:r>
            <a:endParaRPr sz="2400"/>
          </a:p>
          <a:p>
            <a:r>
              <a:rPr lang="en-GB" sz="2400" b="1"/>
              <a:t>‘Sub-’ means ‘underneath’. </a:t>
            </a:r>
            <a:endParaRPr sz="2400" b="1"/>
          </a:p>
          <a:p>
            <a:r>
              <a:rPr lang="en-GB" sz="2400"/>
              <a:t>sub + marine = submarine,  sub= under,  marine = found in the sea and a submarine is found under the sea.</a:t>
            </a:r>
            <a:endParaRPr sz="2400"/>
          </a:p>
          <a:p>
            <a:endParaRPr sz="2400"/>
          </a:p>
          <a:p>
            <a:r>
              <a:rPr lang="en-GB" sz="2400" b="1"/>
              <a:t>‘Tele-’ means ‘at a distance’ or ‘long distance’.</a:t>
            </a:r>
            <a:endParaRPr sz="2400" b="1"/>
          </a:p>
          <a:p>
            <a:r>
              <a:rPr lang="en-GB" sz="2400"/>
              <a:t>tele + phone = telephone, tele = long distance, phone = call someone</a:t>
            </a:r>
            <a:endParaRPr sz="2400"/>
          </a:p>
          <a:p>
            <a:r>
              <a:rPr lang="en-GB" sz="2400"/>
              <a:t>Telephone -allows you to call someone who is a distance away from you.</a:t>
            </a:r>
            <a:endParaRPr sz="2400"/>
          </a:p>
          <a:p>
            <a:endParaRPr sz="2400"/>
          </a:p>
          <a:p>
            <a:endParaRPr sz="2400" b="1"/>
          </a:p>
        </p:txBody>
      </p:sp>
      <p:sp>
        <p:nvSpPr>
          <p:cNvPr id="2180" name="Google Shape;2180;p306"/>
          <p:cNvSpPr txBox="1">
            <a:spLocks noGrp="1"/>
          </p:cNvSpPr>
          <p:nvPr>
            <p:ph type="subTitle" idx="1"/>
          </p:nvPr>
        </p:nvSpPr>
        <p:spPr>
          <a:xfrm>
            <a:off x="1526000" y="960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2181" name="Google Shape;2181;p306"/>
          <p:cNvPicPr preferRelativeResize="0"/>
          <p:nvPr/>
        </p:nvPicPr>
        <p:blipFill rotWithShape="1">
          <a:blip r:embed="rId3">
            <a:alphaModFix/>
          </a:blip>
          <a:srcRect/>
          <a:stretch/>
        </p:blipFill>
        <p:spPr>
          <a:xfrm>
            <a:off x="251267" y="284167"/>
            <a:ext cx="1274733" cy="1277999"/>
          </a:xfrm>
          <a:prstGeom prst="rect">
            <a:avLst/>
          </a:prstGeom>
          <a:noFill/>
          <a:ln>
            <a:noFill/>
          </a:ln>
        </p:spPr>
      </p:pic>
    </p:spTree>
    <p:extLst>
      <p:ext uri="{BB962C8B-B14F-4D97-AF65-F5344CB8AC3E}">
        <p14:creationId xmlns:p14="http://schemas.microsoft.com/office/powerpoint/2010/main" val="13225483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185"/>
        <p:cNvGrpSpPr/>
        <p:nvPr/>
      </p:nvGrpSpPr>
      <p:grpSpPr>
        <a:xfrm>
          <a:off x="0" y="0"/>
          <a:ext cx="0" cy="0"/>
          <a:chOff x="0" y="0"/>
          <a:chExt cx="0" cy="0"/>
        </a:xfrm>
      </p:grpSpPr>
      <p:sp>
        <p:nvSpPr>
          <p:cNvPr id="2186" name="Google Shape;2186;p307"/>
          <p:cNvSpPr txBox="1">
            <a:spLocks noGrp="1"/>
          </p:cNvSpPr>
          <p:nvPr>
            <p:ph type="subTitle" idx="1"/>
          </p:nvPr>
        </p:nvSpPr>
        <p:spPr>
          <a:xfrm>
            <a:off x="520151" y="229967"/>
            <a:ext cx="11360800" cy="1056800"/>
          </a:xfrm>
          <a:prstGeom prst="rect">
            <a:avLst/>
          </a:prstGeom>
          <a:noFill/>
          <a:ln>
            <a:noFill/>
          </a:ln>
        </p:spPr>
        <p:txBody>
          <a:bodyPr spcFirstLastPara="1" wrap="square" lIns="121900" tIns="121900" rIns="121900" bIns="121900" anchor="t" anchorCtr="0">
            <a:noAutofit/>
          </a:bodyPr>
          <a:lstStyle/>
          <a:p>
            <a:pPr marL="0" indent="0"/>
            <a:r>
              <a:rPr lang="en-GB" sz="3200">
                <a:solidFill>
                  <a:srgbClr val="000000"/>
                </a:solidFill>
              </a:rPr>
              <a:t>Can you decide which prefix goes before each root word? </a:t>
            </a:r>
            <a:endParaRPr sz="3200">
              <a:solidFill>
                <a:srgbClr val="000000"/>
              </a:solidFill>
            </a:endParaRPr>
          </a:p>
          <a:p>
            <a:pPr marL="0" indent="0"/>
            <a:r>
              <a:rPr lang="en-GB" sz="3200">
                <a:solidFill>
                  <a:srgbClr val="000000"/>
                </a:solidFill>
              </a:rPr>
              <a:t>Write the new words that you make.</a:t>
            </a:r>
            <a:endParaRPr sz="3200">
              <a:solidFill>
                <a:srgbClr val="000000"/>
              </a:solidFill>
            </a:endParaRPr>
          </a:p>
        </p:txBody>
      </p:sp>
      <p:graphicFrame>
        <p:nvGraphicFramePr>
          <p:cNvPr id="2187" name="Google Shape;2187;p307"/>
          <p:cNvGraphicFramePr/>
          <p:nvPr/>
        </p:nvGraphicFramePr>
        <p:xfrm>
          <a:off x="1270000" y="1722884"/>
          <a:ext cx="10248200" cy="3901280"/>
        </p:xfrm>
        <a:graphic>
          <a:graphicData uri="http://schemas.openxmlformats.org/drawingml/2006/table">
            <a:tbl>
              <a:tblPr>
                <a:noFill/>
              </a:tblPr>
              <a:tblGrid>
                <a:gridCol w="1708033">
                  <a:extLst>
                    <a:ext uri="{9D8B030D-6E8A-4147-A177-3AD203B41FA5}">
                      <a16:colId xmlns:a16="http://schemas.microsoft.com/office/drawing/2014/main" val="20000"/>
                    </a:ext>
                  </a:extLst>
                </a:gridCol>
                <a:gridCol w="1708033">
                  <a:extLst>
                    <a:ext uri="{9D8B030D-6E8A-4147-A177-3AD203B41FA5}">
                      <a16:colId xmlns:a16="http://schemas.microsoft.com/office/drawing/2014/main" val="20001"/>
                    </a:ext>
                  </a:extLst>
                </a:gridCol>
                <a:gridCol w="1708033">
                  <a:extLst>
                    <a:ext uri="{9D8B030D-6E8A-4147-A177-3AD203B41FA5}">
                      <a16:colId xmlns:a16="http://schemas.microsoft.com/office/drawing/2014/main" val="20002"/>
                    </a:ext>
                  </a:extLst>
                </a:gridCol>
                <a:gridCol w="1708033">
                  <a:extLst>
                    <a:ext uri="{9D8B030D-6E8A-4147-A177-3AD203B41FA5}">
                      <a16:colId xmlns:a16="http://schemas.microsoft.com/office/drawing/2014/main" val="20003"/>
                    </a:ext>
                  </a:extLst>
                </a:gridCol>
                <a:gridCol w="1708033">
                  <a:extLst>
                    <a:ext uri="{9D8B030D-6E8A-4147-A177-3AD203B41FA5}">
                      <a16:colId xmlns:a16="http://schemas.microsoft.com/office/drawing/2014/main" val="20004"/>
                    </a:ext>
                  </a:extLst>
                </a:gridCol>
                <a:gridCol w="1708033">
                  <a:extLst>
                    <a:ext uri="{9D8B030D-6E8A-4147-A177-3AD203B41FA5}">
                      <a16:colId xmlns:a16="http://schemas.microsoft.com/office/drawing/2014/main" val="20005"/>
                    </a:ext>
                  </a:extLst>
                </a:gridCol>
              </a:tblGrid>
              <a:tr h="1341080">
                <a:tc rowSpan="2">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 sub</a:t>
                      </a: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or</a:t>
                      </a: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tele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609560">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phone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soil</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marine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scope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merge</a:t>
                      </a: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1341080">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60956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photo</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way</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graph</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ordinate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terranean</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vision</a:t>
                      </a: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bl>
          </a:graphicData>
        </a:graphic>
      </p:graphicFrame>
      <p:pic>
        <p:nvPicPr>
          <p:cNvPr id="2188" name="Google Shape;2188;p307"/>
          <p:cNvPicPr preferRelativeResize="0"/>
          <p:nvPr/>
        </p:nvPicPr>
        <p:blipFill rotWithShape="1">
          <a:blip r:embed="rId3">
            <a:alphaModFix/>
          </a:blip>
          <a:srcRect/>
          <a:stretch/>
        </p:blipFill>
        <p:spPr>
          <a:xfrm>
            <a:off x="3372334" y="1928333"/>
            <a:ext cx="864655" cy="1056800"/>
          </a:xfrm>
          <a:prstGeom prst="rect">
            <a:avLst/>
          </a:prstGeom>
          <a:noFill/>
          <a:ln>
            <a:noFill/>
          </a:ln>
        </p:spPr>
      </p:pic>
      <p:pic>
        <p:nvPicPr>
          <p:cNvPr id="2189" name="Google Shape;2189;p307"/>
          <p:cNvPicPr preferRelativeResize="0"/>
          <p:nvPr/>
        </p:nvPicPr>
        <p:blipFill rotWithShape="1">
          <a:blip r:embed="rId4">
            <a:alphaModFix/>
          </a:blip>
          <a:srcRect r="17897" b="15718"/>
          <a:stretch/>
        </p:blipFill>
        <p:spPr>
          <a:xfrm>
            <a:off x="8418834" y="1829767"/>
            <a:ext cx="1032167" cy="1056800"/>
          </a:xfrm>
          <a:prstGeom prst="rect">
            <a:avLst/>
          </a:prstGeom>
          <a:noFill/>
          <a:ln>
            <a:noFill/>
          </a:ln>
        </p:spPr>
      </p:pic>
      <p:pic>
        <p:nvPicPr>
          <p:cNvPr id="2190" name="Google Shape;2190;p307"/>
          <p:cNvPicPr preferRelativeResize="0"/>
          <p:nvPr/>
        </p:nvPicPr>
        <p:blipFill rotWithShape="1">
          <a:blip r:embed="rId5">
            <a:alphaModFix/>
          </a:blip>
          <a:srcRect/>
          <a:stretch/>
        </p:blipFill>
        <p:spPr>
          <a:xfrm>
            <a:off x="1374567" y="4036666"/>
            <a:ext cx="1509400" cy="794533"/>
          </a:xfrm>
          <a:prstGeom prst="rect">
            <a:avLst/>
          </a:prstGeom>
          <a:noFill/>
          <a:ln>
            <a:noFill/>
          </a:ln>
        </p:spPr>
      </p:pic>
      <p:pic>
        <p:nvPicPr>
          <p:cNvPr id="2191" name="Google Shape;2191;p307"/>
          <p:cNvPicPr preferRelativeResize="0"/>
          <p:nvPr/>
        </p:nvPicPr>
        <p:blipFill rotWithShape="1">
          <a:blip r:embed="rId6">
            <a:alphaModFix/>
          </a:blip>
          <a:srcRect/>
          <a:stretch/>
        </p:blipFill>
        <p:spPr>
          <a:xfrm>
            <a:off x="5220188" y="3830233"/>
            <a:ext cx="666733" cy="1207417"/>
          </a:xfrm>
          <a:prstGeom prst="rect">
            <a:avLst/>
          </a:prstGeom>
          <a:noFill/>
          <a:ln>
            <a:noFill/>
          </a:ln>
        </p:spPr>
      </p:pic>
      <p:pic>
        <p:nvPicPr>
          <p:cNvPr id="2192" name="Google Shape;2192;p307"/>
          <p:cNvPicPr preferRelativeResize="0"/>
          <p:nvPr/>
        </p:nvPicPr>
        <p:blipFill rotWithShape="1">
          <a:blip r:embed="rId7">
            <a:alphaModFix/>
          </a:blip>
          <a:srcRect/>
          <a:stretch/>
        </p:blipFill>
        <p:spPr>
          <a:xfrm>
            <a:off x="10014804" y="3830234"/>
            <a:ext cx="1218819" cy="915100"/>
          </a:xfrm>
          <a:prstGeom prst="rect">
            <a:avLst/>
          </a:prstGeom>
          <a:noFill/>
          <a:ln>
            <a:noFill/>
          </a:ln>
        </p:spPr>
      </p:pic>
      <p:pic>
        <p:nvPicPr>
          <p:cNvPr id="2193" name="Google Shape;2193;p307"/>
          <p:cNvPicPr preferRelativeResize="0"/>
          <p:nvPr/>
        </p:nvPicPr>
        <p:blipFill rotWithShape="1">
          <a:blip r:embed="rId8">
            <a:alphaModFix/>
          </a:blip>
          <a:srcRect/>
          <a:stretch/>
        </p:blipFill>
        <p:spPr>
          <a:xfrm flipH="1">
            <a:off x="6592734" y="1991667"/>
            <a:ext cx="1394701" cy="677267"/>
          </a:xfrm>
          <a:prstGeom prst="rect">
            <a:avLst/>
          </a:prstGeom>
          <a:noFill/>
          <a:ln>
            <a:noFill/>
          </a:ln>
        </p:spPr>
      </p:pic>
      <p:pic>
        <p:nvPicPr>
          <p:cNvPr id="2194" name="Google Shape;2194;p307"/>
          <p:cNvPicPr preferRelativeResize="0"/>
          <p:nvPr/>
        </p:nvPicPr>
        <p:blipFill rotWithShape="1">
          <a:blip r:embed="rId9">
            <a:alphaModFix/>
          </a:blip>
          <a:srcRect/>
          <a:stretch/>
        </p:blipFill>
        <p:spPr>
          <a:xfrm flipH="1">
            <a:off x="3107317" y="3877133"/>
            <a:ext cx="1394700" cy="821296"/>
          </a:xfrm>
          <a:prstGeom prst="rect">
            <a:avLst/>
          </a:prstGeom>
          <a:noFill/>
          <a:ln>
            <a:noFill/>
          </a:ln>
        </p:spPr>
      </p:pic>
      <p:pic>
        <p:nvPicPr>
          <p:cNvPr id="2195" name="Google Shape;2195;p307"/>
          <p:cNvPicPr preferRelativeResize="0"/>
          <p:nvPr/>
        </p:nvPicPr>
        <p:blipFill rotWithShape="1">
          <a:blip r:embed="rId10">
            <a:alphaModFix/>
          </a:blip>
          <a:srcRect/>
          <a:stretch/>
        </p:blipFill>
        <p:spPr>
          <a:xfrm>
            <a:off x="8223169" y="4063599"/>
            <a:ext cx="1394700" cy="847500"/>
          </a:xfrm>
          <a:prstGeom prst="rect">
            <a:avLst/>
          </a:prstGeom>
          <a:noFill/>
          <a:ln>
            <a:noFill/>
          </a:ln>
        </p:spPr>
      </p:pic>
      <p:pic>
        <p:nvPicPr>
          <p:cNvPr id="2196" name="Google Shape;2196;p307"/>
          <p:cNvPicPr preferRelativeResize="0"/>
          <p:nvPr/>
        </p:nvPicPr>
        <p:blipFill rotWithShape="1">
          <a:blip r:embed="rId11">
            <a:alphaModFix/>
          </a:blip>
          <a:srcRect/>
          <a:stretch/>
        </p:blipFill>
        <p:spPr>
          <a:xfrm>
            <a:off x="5121232" y="1887749"/>
            <a:ext cx="864667" cy="1137968"/>
          </a:xfrm>
          <a:prstGeom prst="rect">
            <a:avLst/>
          </a:prstGeom>
          <a:noFill/>
          <a:ln>
            <a:noFill/>
          </a:ln>
        </p:spPr>
      </p:pic>
      <p:pic>
        <p:nvPicPr>
          <p:cNvPr id="2197" name="Google Shape;2197;p307"/>
          <p:cNvPicPr preferRelativeResize="0"/>
          <p:nvPr/>
        </p:nvPicPr>
        <p:blipFill rotWithShape="1">
          <a:blip r:embed="rId12">
            <a:alphaModFix/>
          </a:blip>
          <a:srcRect/>
          <a:stretch/>
        </p:blipFill>
        <p:spPr>
          <a:xfrm>
            <a:off x="10014801" y="1761252"/>
            <a:ext cx="1218833" cy="1193832"/>
          </a:xfrm>
          <a:prstGeom prst="rect">
            <a:avLst/>
          </a:prstGeom>
          <a:noFill/>
          <a:ln>
            <a:noFill/>
          </a:ln>
        </p:spPr>
      </p:pic>
      <p:pic>
        <p:nvPicPr>
          <p:cNvPr id="2198" name="Google Shape;2198;p307"/>
          <p:cNvPicPr preferRelativeResize="0"/>
          <p:nvPr/>
        </p:nvPicPr>
        <p:blipFill rotWithShape="1">
          <a:blip r:embed="rId13">
            <a:alphaModFix/>
          </a:blip>
          <a:srcRect/>
          <a:stretch/>
        </p:blipFill>
        <p:spPr>
          <a:xfrm>
            <a:off x="6445635" y="4036667"/>
            <a:ext cx="1509400" cy="530488"/>
          </a:xfrm>
          <a:prstGeom prst="rect">
            <a:avLst/>
          </a:prstGeom>
          <a:noFill/>
          <a:ln>
            <a:noFill/>
          </a:ln>
        </p:spPr>
      </p:pic>
    </p:spTree>
    <p:extLst>
      <p:ext uri="{BB962C8B-B14F-4D97-AF65-F5344CB8AC3E}">
        <p14:creationId xmlns:p14="http://schemas.microsoft.com/office/powerpoint/2010/main" val="37522076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202"/>
        <p:cNvGrpSpPr/>
        <p:nvPr/>
      </p:nvGrpSpPr>
      <p:grpSpPr>
        <a:xfrm>
          <a:off x="0" y="0"/>
          <a:ext cx="0" cy="0"/>
          <a:chOff x="0" y="0"/>
          <a:chExt cx="0" cy="0"/>
        </a:xfrm>
      </p:grpSpPr>
      <p:sp>
        <p:nvSpPr>
          <p:cNvPr id="2203" name="Google Shape;2203;p308"/>
          <p:cNvSpPr txBox="1">
            <a:spLocks noGrp="1"/>
          </p:cNvSpPr>
          <p:nvPr>
            <p:ph type="subTitle" idx="1"/>
          </p:nvPr>
        </p:nvSpPr>
        <p:spPr>
          <a:xfrm>
            <a:off x="520151" y="229967"/>
            <a:ext cx="11360800" cy="1056800"/>
          </a:xfrm>
          <a:prstGeom prst="rect">
            <a:avLst/>
          </a:prstGeom>
          <a:noFill/>
          <a:ln>
            <a:noFill/>
          </a:ln>
        </p:spPr>
        <p:txBody>
          <a:bodyPr spcFirstLastPara="1" wrap="square" lIns="121900" tIns="121900" rIns="121900" bIns="121900" anchor="t" anchorCtr="0">
            <a:noAutofit/>
          </a:bodyPr>
          <a:lstStyle/>
          <a:p>
            <a:pPr marL="0" indent="0"/>
            <a:r>
              <a:rPr lang="en-GB" sz="3200">
                <a:solidFill>
                  <a:srgbClr val="000000"/>
                </a:solidFill>
              </a:rPr>
              <a:t>Check your answers. Did you spell them correctly?</a:t>
            </a:r>
            <a:endParaRPr sz="3200">
              <a:solidFill>
                <a:srgbClr val="000000"/>
              </a:solidFill>
            </a:endParaRPr>
          </a:p>
        </p:txBody>
      </p:sp>
      <p:graphicFrame>
        <p:nvGraphicFramePr>
          <p:cNvPr id="2204" name="Google Shape;2204;p308"/>
          <p:cNvGraphicFramePr/>
          <p:nvPr/>
        </p:nvGraphicFramePr>
        <p:xfrm>
          <a:off x="238200" y="1722884"/>
          <a:ext cx="11642800" cy="3901280"/>
        </p:xfrm>
        <a:graphic>
          <a:graphicData uri="http://schemas.openxmlformats.org/drawingml/2006/table">
            <a:tbl>
              <a:tblPr>
                <a:noFill/>
              </a:tblPr>
              <a:tblGrid>
                <a:gridCol w="1940467">
                  <a:extLst>
                    <a:ext uri="{9D8B030D-6E8A-4147-A177-3AD203B41FA5}">
                      <a16:colId xmlns:a16="http://schemas.microsoft.com/office/drawing/2014/main" val="20000"/>
                    </a:ext>
                  </a:extLst>
                </a:gridCol>
                <a:gridCol w="1905167">
                  <a:extLst>
                    <a:ext uri="{9D8B030D-6E8A-4147-A177-3AD203B41FA5}">
                      <a16:colId xmlns:a16="http://schemas.microsoft.com/office/drawing/2014/main" val="20001"/>
                    </a:ext>
                  </a:extLst>
                </a:gridCol>
                <a:gridCol w="1850300">
                  <a:extLst>
                    <a:ext uri="{9D8B030D-6E8A-4147-A177-3AD203B41FA5}">
                      <a16:colId xmlns:a16="http://schemas.microsoft.com/office/drawing/2014/main" val="20002"/>
                    </a:ext>
                  </a:extLst>
                </a:gridCol>
                <a:gridCol w="2020900">
                  <a:extLst>
                    <a:ext uri="{9D8B030D-6E8A-4147-A177-3AD203B41FA5}">
                      <a16:colId xmlns:a16="http://schemas.microsoft.com/office/drawing/2014/main" val="20003"/>
                    </a:ext>
                  </a:extLst>
                </a:gridCol>
                <a:gridCol w="2152767">
                  <a:extLst>
                    <a:ext uri="{9D8B030D-6E8A-4147-A177-3AD203B41FA5}">
                      <a16:colId xmlns:a16="http://schemas.microsoft.com/office/drawing/2014/main" val="20004"/>
                    </a:ext>
                  </a:extLst>
                </a:gridCol>
                <a:gridCol w="1773200">
                  <a:extLst>
                    <a:ext uri="{9D8B030D-6E8A-4147-A177-3AD203B41FA5}">
                      <a16:colId xmlns:a16="http://schemas.microsoft.com/office/drawing/2014/main" val="20005"/>
                    </a:ext>
                  </a:extLst>
                </a:gridCol>
              </a:tblGrid>
              <a:tr h="1341080">
                <a:tc rowSpan="2">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 sub</a:t>
                      </a: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or</a:t>
                      </a: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r>
                        <a:rPr lang="en-GB" sz="2400" u="none" strike="noStrike" cap="none">
                          <a:latin typeface="Comic Sans MS"/>
                          <a:ea typeface="Comic Sans MS"/>
                          <a:cs typeface="Comic Sans MS"/>
                          <a:sym typeface="Comic Sans MS"/>
                        </a:rPr>
                        <a:t>tele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609560">
                <a:tc v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tele</a:t>
                      </a:r>
                      <a:r>
                        <a:rPr lang="en-GB" sz="2400" u="none" strike="noStrike" cap="none">
                          <a:latin typeface="Comic Sans MS"/>
                          <a:ea typeface="Comic Sans MS"/>
                          <a:cs typeface="Comic Sans MS"/>
                          <a:sym typeface="Comic Sans MS"/>
                        </a:rPr>
                        <a:t>phone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sub</a:t>
                      </a:r>
                      <a:r>
                        <a:rPr lang="en-GB" sz="2400" u="none" strike="noStrike" cap="none">
                          <a:latin typeface="Comic Sans MS"/>
                          <a:ea typeface="Comic Sans MS"/>
                          <a:cs typeface="Comic Sans MS"/>
                          <a:sym typeface="Comic Sans MS"/>
                        </a:rPr>
                        <a:t>soil</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sub</a:t>
                      </a:r>
                      <a:r>
                        <a:rPr lang="en-GB" sz="2400" u="none" strike="noStrike" cap="none">
                          <a:latin typeface="Comic Sans MS"/>
                          <a:ea typeface="Comic Sans MS"/>
                          <a:cs typeface="Comic Sans MS"/>
                          <a:sym typeface="Comic Sans MS"/>
                        </a:rPr>
                        <a:t>marine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tele</a:t>
                      </a:r>
                      <a:r>
                        <a:rPr lang="en-GB" sz="2400" u="none" strike="noStrike" cap="none">
                          <a:latin typeface="Comic Sans MS"/>
                          <a:ea typeface="Comic Sans MS"/>
                          <a:cs typeface="Comic Sans MS"/>
                          <a:sym typeface="Comic Sans MS"/>
                        </a:rPr>
                        <a:t>scope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sub</a:t>
                      </a:r>
                      <a:r>
                        <a:rPr lang="en-GB" sz="2400" u="none" strike="noStrike" cap="none">
                          <a:latin typeface="Comic Sans MS"/>
                          <a:ea typeface="Comic Sans MS"/>
                          <a:cs typeface="Comic Sans MS"/>
                          <a:sym typeface="Comic Sans MS"/>
                        </a:rPr>
                        <a:t>merge</a:t>
                      </a: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1341080">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609560">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tele</a:t>
                      </a:r>
                      <a:r>
                        <a:rPr lang="en-GB" sz="2400" u="none" strike="noStrike" cap="none">
                          <a:latin typeface="Comic Sans MS"/>
                          <a:ea typeface="Comic Sans MS"/>
                          <a:cs typeface="Comic Sans MS"/>
                          <a:sym typeface="Comic Sans MS"/>
                        </a:rPr>
                        <a:t>photo</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sub</a:t>
                      </a:r>
                      <a:r>
                        <a:rPr lang="en-GB" sz="2400" u="none" strike="noStrike" cap="none">
                          <a:latin typeface="Comic Sans MS"/>
                          <a:ea typeface="Comic Sans MS"/>
                          <a:cs typeface="Comic Sans MS"/>
                          <a:sym typeface="Comic Sans MS"/>
                        </a:rPr>
                        <a:t>way</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tele</a:t>
                      </a:r>
                      <a:r>
                        <a:rPr lang="en-GB" sz="2400" u="none" strike="noStrike" cap="none">
                          <a:latin typeface="Comic Sans MS"/>
                          <a:ea typeface="Comic Sans MS"/>
                          <a:cs typeface="Comic Sans MS"/>
                          <a:sym typeface="Comic Sans MS"/>
                        </a:rPr>
                        <a:t>graph</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sub</a:t>
                      </a:r>
                      <a:r>
                        <a:rPr lang="en-GB" sz="2400" u="none" strike="noStrike" cap="none">
                          <a:latin typeface="Comic Sans MS"/>
                          <a:ea typeface="Comic Sans MS"/>
                          <a:cs typeface="Comic Sans MS"/>
                          <a:sym typeface="Comic Sans MS"/>
                        </a:rPr>
                        <a:t>ordinate</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sub</a:t>
                      </a:r>
                      <a:r>
                        <a:rPr lang="en-GB" sz="2400" u="none" strike="noStrike" cap="none">
                          <a:latin typeface="Comic Sans MS"/>
                          <a:ea typeface="Comic Sans MS"/>
                          <a:cs typeface="Comic Sans MS"/>
                          <a:sym typeface="Comic Sans MS"/>
                        </a:rPr>
                        <a:t>terranean</a:t>
                      </a:r>
                      <a:endParaRPr sz="2400" u="none" strike="noStrike" cap="none">
                        <a:latin typeface="Comic Sans MS"/>
                        <a:ea typeface="Comic Sans MS"/>
                        <a:cs typeface="Comic Sans MS"/>
                        <a:sym typeface="Comic Sans MS"/>
                      </a:endParaRPr>
                    </a:p>
                  </a:txBody>
                  <a:tcPr marL="121900" marR="121900" marT="121900" marB="121900"/>
                </a:tc>
                <a:tc>
                  <a:txBody>
                    <a:bodyPr/>
                    <a:lstStyle/>
                    <a:p>
                      <a:pPr marL="0" marR="0" lvl="0" indent="0" algn="ctr" rtl="0">
                        <a:lnSpc>
                          <a:spcPct val="100000"/>
                        </a:lnSpc>
                        <a:spcBef>
                          <a:spcPts val="0"/>
                        </a:spcBef>
                        <a:spcAft>
                          <a:spcPts val="0"/>
                        </a:spcAft>
                        <a:buClr>
                          <a:srgbClr val="000000"/>
                        </a:buClr>
                        <a:buSzPts val="1800"/>
                        <a:buFont typeface="Arial"/>
                        <a:buNone/>
                      </a:pPr>
                      <a:r>
                        <a:rPr lang="en-GB" sz="2400" u="none" strike="noStrike" cap="none">
                          <a:solidFill>
                            <a:srgbClr val="FF0000"/>
                          </a:solidFill>
                          <a:latin typeface="Comic Sans MS"/>
                          <a:ea typeface="Comic Sans MS"/>
                          <a:cs typeface="Comic Sans MS"/>
                          <a:sym typeface="Comic Sans MS"/>
                        </a:rPr>
                        <a:t>tele</a:t>
                      </a:r>
                      <a:r>
                        <a:rPr lang="en-GB" sz="2400" u="none" strike="noStrike" cap="none">
                          <a:latin typeface="Comic Sans MS"/>
                          <a:ea typeface="Comic Sans MS"/>
                          <a:cs typeface="Comic Sans MS"/>
                          <a:sym typeface="Comic Sans MS"/>
                        </a:rPr>
                        <a:t>vision</a:t>
                      </a:r>
                      <a:endParaRPr sz="2400" u="none" strike="noStrike" cap="none">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bl>
          </a:graphicData>
        </a:graphic>
      </p:graphicFrame>
      <p:pic>
        <p:nvPicPr>
          <p:cNvPr id="2205" name="Google Shape;2205;p308"/>
          <p:cNvPicPr preferRelativeResize="0"/>
          <p:nvPr/>
        </p:nvPicPr>
        <p:blipFill rotWithShape="1">
          <a:blip r:embed="rId3">
            <a:alphaModFix/>
          </a:blip>
          <a:srcRect/>
          <a:stretch/>
        </p:blipFill>
        <p:spPr>
          <a:xfrm>
            <a:off x="2828701" y="1928333"/>
            <a:ext cx="864655" cy="1056800"/>
          </a:xfrm>
          <a:prstGeom prst="rect">
            <a:avLst/>
          </a:prstGeom>
          <a:noFill/>
          <a:ln>
            <a:noFill/>
          </a:ln>
        </p:spPr>
      </p:pic>
      <p:pic>
        <p:nvPicPr>
          <p:cNvPr id="2206" name="Google Shape;2206;p308"/>
          <p:cNvPicPr preferRelativeResize="0"/>
          <p:nvPr/>
        </p:nvPicPr>
        <p:blipFill rotWithShape="1">
          <a:blip r:embed="rId4">
            <a:alphaModFix/>
          </a:blip>
          <a:srcRect r="17897" b="15718"/>
          <a:stretch/>
        </p:blipFill>
        <p:spPr>
          <a:xfrm>
            <a:off x="8418834" y="1829767"/>
            <a:ext cx="1032167" cy="1056800"/>
          </a:xfrm>
          <a:prstGeom prst="rect">
            <a:avLst/>
          </a:prstGeom>
          <a:noFill/>
          <a:ln>
            <a:noFill/>
          </a:ln>
        </p:spPr>
      </p:pic>
      <p:pic>
        <p:nvPicPr>
          <p:cNvPr id="2207" name="Google Shape;2207;p308"/>
          <p:cNvPicPr preferRelativeResize="0"/>
          <p:nvPr/>
        </p:nvPicPr>
        <p:blipFill rotWithShape="1">
          <a:blip r:embed="rId5">
            <a:alphaModFix/>
          </a:blip>
          <a:srcRect/>
          <a:stretch/>
        </p:blipFill>
        <p:spPr>
          <a:xfrm>
            <a:off x="621867" y="4036666"/>
            <a:ext cx="1509400" cy="794533"/>
          </a:xfrm>
          <a:prstGeom prst="rect">
            <a:avLst/>
          </a:prstGeom>
          <a:noFill/>
          <a:ln>
            <a:noFill/>
          </a:ln>
        </p:spPr>
      </p:pic>
      <p:pic>
        <p:nvPicPr>
          <p:cNvPr id="2208" name="Google Shape;2208;p308"/>
          <p:cNvPicPr preferRelativeResize="0"/>
          <p:nvPr/>
        </p:nvPicPr>
        <p:blipFill rotWithShape="1">
          <a:blip r:embed="rId6">
            <a:alphaModFix/>
          </a:blip>
          <a:srcRect/>
          <a:stretch/>
        </p:blipFill>
        <p:spPr>
          <a:xfrm>
            <a:off x="4931355" y="3883650"/>
            <a:ext cx="666733" cy="1207417"/>
          </a:xfrm>
          <a:prstGeom prst="rect">
            <a:avLst/>
          </a:prstGeom>
          <a:noFill/>
          <a:ln>
            <a:noFill/>
          </a:ln>
        </p:spPr>
      </p:pic>
      <p:pic>
        <p:nvPicPr>
          <p:cNvPr id="2209" name="Google Shape;2209;p308"/>
          <p:cNvPicPr preferRelativeResize="0"/>
          <p:nvPr/>
        </p:nvPicPr>
        <p:blipFill rotWithShape="1">
          <a:blip r:embed="rId7">
            <a:alphaModFix/>
          </a:blip>
          <a:srcRect/>
          <a:stretch/>
        </p:blipFill>
        <p:spPr>
          <a:xfrm>
            <a:off x="10453904" y="3844367"/>
            <a:ext cx="1218819" cy="915100"/>
          </a:xfrm>
          <a:prstGeom prst="rect">
            <a:avLst/>
          </a:prstGeom>
          <a:noFill/>
          <a:ln>
            <a:noFill/>
          </a:ln>
        </p:spPr>
      </p:pic>
      <p:pic>
        <p:nvPicPr>
          <p:cNvPr id="2210" name="Google Shape;2210;p308"/>
          <p:cNvPicPr preferRelativeResize="0"/>
          <p:nvPr/>
        </p:nvPicPr>
        <p:blipFill rotWithShape="1">
          <a:blip r:embed="rId8">
            <a:alphaModFix/>
          </a:blip>
          <a:srcRect/>
          <a:stretch/>
        </p:blipFill>
        <p:spPr>
          <a:xfrm flipH="1">
            <a:off x="6156734" y="2118100"/>
            <a:ext cx="1394701" cy="677267"/>
          </a:xfrm>
          <a:prstGeom prst="rect">
            <a:avLst/>
          </a:prstGeom>
          <a:noFill/>
          <a:ln>
            <a:noFill/>
          </a:ln>
        </p:spPr>
      </p:pic>
      <p:pic>
        <p:nvPicPr>
          <p:cNvPr id="2211" name="Google Shape;2211;p308"/>
          <p:cNvPicPr preferRelativeResize="0"/>
          <p:nvPr/>
        </p:nvPicPr>
        <p:blipFill rotWithShape="1">
          <a:blip r:embed="rId9">
            <a:alphaModFix/>
          </a:blip>
          <a:srcRect/>
          <a:stretch/>
        </p:blipFill>
        <p:spPr>
          <a:xfrm flipH="1">
            <a:off x="2396450" y="4076700"/>
            <a:ext cx="1394700" cy="821296"/>
          </a:xfrm>
          <a:prstGeom prst="rect">
            <a:avLst/>
          </a:prstGeom>
          <a:noFill/>
          <a:ln>
            <a:noFill/>
          </a:ln>
        </p:spPr>
      </p:pic>
      <p:pic>
        <p:nvPicPr>
          <p:cNvPr id="2212" name="Google Shape;2212;p308"/>
          <p:cNvPicPr preferRelativeResize="0"/>
          <p:nvPr/>
        </p:nvPicPr>
        <p:blipFill rotWithShape="1">
          <a:blip r:embed="rId10">
            <a:alphaModFix/>
          </a:blip>
          <a:srcRect/>
          <a:stretch/>
        </p:blipFill>
        <p:spPr>
          <a:xfrm>
            <a:off x="8223169" y="4063599"/>
            <a:ext cx="1394700" cy="847500"/>
          </a:xfrm>
          <a:prstGeom prst="rect">
            <a:avLst/>
          </a:prstGeom>
          <a:noFill/>
          <a:ln>
            <a:noFill/>
          </a:ln>
        </p:spPr>
      </p:pic>
      <p:pic>
        <p:nvPicPr>
          <p:cNvPr id="2213" name="Google Shape;2213;p308"/>
          <p:cNvPicPr preferRelativeResize="0"/>
          <p:nvPr/>
        </p:nvPicPr>
        <p:blipFill rotWithShape="1">
          <a:blip r:embed="rId11">
            <a:alphaModFix/>
          </a:blip>
          <a:srcRect/>
          <a:stretch/>
        </p:blipFill>
        <p:spPr>
          <a:xfrm>
            <a:off x="4581499" y="1789183"/>
            <a:ext cx="864667" cy="1137968"/>
          </a:xfrm>
          <a:prstGeom prst="rect">
            <a:avLst/>
          </a:prstGeom>
          <a:noFill/>
          <a:ln>
            <a:noFill/>
          </a:ln>
        </p:spPr>
      </p:pic>
      <p:pic>
        <p:nvPicPr>
          <p:cNvPr id="2214" name="Google Shape;2214;p308"/>
          <p:cNvPicPr preferRelativeResize="0"/>
          <p:nvPr/>
        </p:nvPicPr>
        <p:blipFill rotWithShape="1">
          <a:blip r:embed="rId12">
            <a:alphaModFix/>
          </a:blip>
          <a:srcRect/>
          <a:stretch/>
        </p:blipFill>
        <p:spPr>
          <a:xfrm>
            <a:off x="10014801" y="1761252"/>
            <a:ext cx="1218833" cy="1193832"/>
          </a:xfrm>
          <a:prstGeom prst="rect">
            <a:avLst/>
          </a:prstGeom>
          <a:noFill/>
          <a:ln>
            <a:noFill/>
          </a:ln>
        </p:spPr>
      </p:pic>
      <p:pic>
        <p:nvPicPr>
          <p:cNvPr id="2215" name="Google Shape;2215;p308"/>
          <p:cNvPicPr preferRelativeResize="0"/>
          <p:nvPr/>
        </p:nvPicPr>
        <p:blipFill rotWithShape="1">
          <a:blip r:embed="rId13">
            <a:alphaModFix/>
          </a:blip>
          <a:srcRect/>
          <a:stretch/>
        </p:blipFill>
        <p:spPr>
          <a:xfrm>
            <a:off x="6445635" y="4036667"/>
            <a:ext cx="1509400" cy="530488"/>
          </a:xfrm>
          <a:prstGeom prst="rect">
            <a:avLst/>
          </a:prstGeom>
          <a:noFill/>
          <a:ln>
            <a:noFill/>
          </a:ln>
        </p:spPr>
      </p:pic>
    </p:spTree>
    <p:extLst>
      <p:ext uri="{BB962C8B-B14F-4D97-AF65-F5344CB8AC3E}">
        <p14:creationId xmlns:p14="http://schemas.microsoft.com/office/powerpoint/2010/main" val="8208396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219"/>
        <p:cNvGrpSpPr/>
        <p:nvPr/>
      </p:nvGrpSpPr>
      <p:grpSpPr>
        <a:xfrm>
          <a:off x="0" y="0"/>
          <a:ext cx="0" cy="0"/>
          <a:chOff x="0" y="0"/>
          <a:chExt cx="0" cy="0"/>
        </a:xfrm>
      </p:grpSpPr>
      <p:sp>
        <p:nvSpPr>
          <p:cNvPr id="2220" name="Google Shape;2220;p30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2221" name="Google Shape;2221;p30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2222" name="Google Shape;2222;p30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9766643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226"/>
        <p:cNvGrpSpPr/>
        <p:nvPr/>
      </p:nvGrpSpPr>
      <p:grpSpPr>
        <a:xfrm>
          <a:off x="0" y="0"/>
          <a:ext cx="0" cy="0"/>
          <a:chOff x="0" y="0"/>
          <a:chExt cx="0" cy="0"/>
        </a:xfrm>
      </p:grpSpPr>
      <p:sp>
        <p:nvSpPr>
          <p:cNvPr id="2227" name="Google Shape;2227;p310"/>
          <p:cNvSpPr txBox="1"/>
          <p:nvPr/>
        </p:nvSpPr>
        <p:spPr>
          <a:xfrm>
            <a:off x="2577933" y="1933467"/>
            <a:ext cx="6263200" cy="256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5200" kern="0">
                <a:solidFill>
                  <a:srgbClr val="000000"/>
                </a:solidFill>
                <a:latin typeface="Arial"/>
                <a:cs typeface="Arial"/>
                <a:sym typeface="Arial"/>
              </a:rPr>
              <a:t>P.E</a:t>
            </a:r>
            <a:endParaRPr sz="5200" kern="0">
              <a:solidFill>
                <a:srgbClr val="000000"/>
              </a:solidFill>
              <a:latin typeface="Arial"/>
              <a:cs typeface="Arial"/>
              <a:sym typeface="Arial"/>
            </a:endParaRPr>
          </a:p>
        </p:txBody>
      </p:sp>
    </p:spTree>
    <p:extLst>
      <p:ext uri="{BB962C8B-B14F-4D97-AF65-F5344CB8AC3E}">
        <p14:creationId xmlns:p14="http://schemas.microsoft.com/office/powerpoint/2010/main" val="18431970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231"/>
        <p:cNvGrpSpPr/>
        <p:nvPr/>
      </p:nvGrpSpPr>
      <p:grpSpPr>
        <a:xfrm>
          <a:off x="0" y="0"/>
          <a:ext cx="0" cy="0"/>
          <a:chOff x="0" y="0"/>
          <a:chExt cx="0" cy="0"/>
        </a:xfrm>
      </p:grpSpPr>
      <p:pic>
        <p:nvPicPr>
          <p:cNvPr id="2232" name="Google Shape;2232;p311"/>
          <p:cNvPicPr preferRelativeResize="0"/>
          <p:nvPr/>
        </p:nvPicPr>
        <p:blipFill>
          <a:blip r:embed="rId3">
            <a:alphaModFix/>
          </a:blip>
          <a:stretch>
            <a:fillRect/>
          </a:stretch>
        </p:blipFill>
        <p:spPr>
          <a:xfrm>
            <a:off x="170168" y="186700"/>
            <a:ext cx="7125233" cy="1581533"/>
          </a:xfrm>
          <a:prstGeom prst="rect">
            <a:avLst/>
          </a:prstGeom>
          <a:noFill/>
          <a:ln>
            <a:noFill/>
          </a:ln>
        </p:spPr>
      </p:pic>
      <p:sp>
        <p:nvSpPr>
          <p:cNvPr id="2233" name="Google Shape;2233;p311"/>
          <p:cNvSpPr txBox="1"/>
          <p:nvPr/>
        </p:nvSpPr>
        <p:spPr>
          <a:xfrm>
            <a:off x="231367" y="2561433"/>
            <a:ext cx="10543200" cy="15816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Type in the website address show at the in the box above into your search engine.</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Fill in the log in details and log in.</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4791506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237"/>
        <p:cNvGrpSpPr/>
        <p:nvPr/>
      </p:nvGrpSpPr>
      <p:grpSpPr>
        <a:xfrm>
          <a:off x="0" y="0"/>
          <a:ext cx="0" cy="0"/>
          <a:chOff x="0" y="0"/>
          <a:chExt cx="0" cy="0"/>
        </a:xfrm>
      </p:grpSpPr>
      <p:pic>
        <p:nvPicPr>
          <p:cNvPr id="2238" name="Google Shape;2238;p312"/>
          <p:cNvPicPr preferRelativeResize="0"/>
          <p:nvPr/>
        </p:nvPicPr>
        <p:blipFill rotWithShape="1">
          <a:blip r:embed="rId3">
            <a:alphaModFix/>
          </a:blip>
          <a:srcRect t="4531" b="5565"/>
          <a:stretch/>
        </p:blipFill>
        <p:spPr>
          <a:xfrm>
            <a:off x="203200" y="495767"/>
            <a:ext cx="11475101" cy="5800367"/>
          </a:xfrm>
          <a:prstGeom prst="rect">
            <a:avLst/>
          </a:prstGeom>
          <a:noFill/>
          <a:ln>
            <a:noFill/>
          </a:ln>
        </p:spPr>
      </p:pic>
      <p:sp>
        <p:nvSpPr>
          <p:cNvPr id="2239" name="Google Shape;2239;p312"/>
          <p:cNvSpPr/>
          <p:nvPr/>
        </p:nvSpPr>
        <p:spPr>
          <a:xfrm>
            <a:off x="8163500" y="5023700"/>
            <a:ext cx="3024000" cy="1421200"/>
          </a:xfrm>
          <a:prstGeom prst="wedgeRoundRectCallout">
            <a:avLst>
              <a:gd name="adj1" fmla="val -83881"/>
              <a:gd name="adj2" fmla="val 16277"/>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Once you have logged onto real PE click on ‘Key Stage 2’ and scroll down the page.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3536028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243"/>
        <p:cNvGrpSpPr/>
        <p:nvPr/>
      </p:nvGrpSpPr>
      <p:grpSpPr>
        <a:xfrm>
          <a:off x="0" y="0"/>
          <a:ext cx="0" cy="0"/>
          <a:chOff x="0" y="0"/>
          <a:chExt cx="0" cy="0"/>
        </a:xfrm>
      </p:grpSpPr>
      <p:pic>
        <p:nvPicPr>
          <p:cNvPr id="2244" name="Google Shape;2244;p313"/>
          <p:cNvPicPr preferRelativeResize="0"/>
          <p:nvPr/>
        </p:nvPicPr>
        <p:blipFill rotWithShape="1">
          <a:blip r:embed="rId3">
            <a:alphaModFix/>
          </a:blip>
          <a:srcRect t="4278" b="7863"/>
          <a:stretch/>
        </p:blipFill>
        <p:spPr>
          <a:xfrm>
            <a:off x="203200" y="594916"/>
            <a:ext cx="11475101" cy="5668168"/>
          </a:xfrm>
          <a:prstGeom prst="rect">
            <a:avLst/>
          </a:prstGeom>
          <a:noFill/>
          <a:ln>
            <a:noFill/>
          </a:ln>
        </p:spPr>
      </p:pic>
      <p:sp>
        <p:nvSpPr>
          <p:cNvPr id="2245" name="Google Shape;2245;p313"/>
          <p:cNvSpPr/>
          <p:nvPr/>
        </p:nvSpPr>
        <p:spPr>
          <a:xfrm>
            <a:off x="2214400" y="181800"/>
            <a:ext cx="3024000" cy="1421200"/>
          </a:xfrm>
          <a:prstGeom prst="wedgeRoundRectCallout">
            <a:avLst>
              <a:gd name="adj1" fmla="val 27598"/>
              <a:gd name="adj2" fmla="val 116275"/>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Then follow the sections for Day 2, starting with ‘KS2 Day 2 Video’.</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2530091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249"/>
        <p:cNvGrpSpPr/>
        <p:nvPr/>
      </p:nvGrpSpPr>
      <p:grpSpPr>
        <a:xfrm>
          <a:off x="0" y="0"/>
          <a:ext cx="0" cy="0"/>
          <a:chOff x="0" y="0"/>
          <a:chExt cx="0" cy="0"/>
        </a:xfrm>
      </p:grpSpPr>
      <p:sp>
        <p:nvSpPr>
          <p:cNvPr id="2250" name="Google Shape;2250;p314"/>
          <p:cNvSpPr txBox="1">
            <a:spLocks noGrp="1"/>
          </p:cNvSpPr>
          <p:nvPr>
            <p:ph type="subTitle" idx="1"/>
          </p:nvPr>
        </p:nvSpPr>
        <p:spPr>
          <a:xfrm>
            <a:off x="164700" y="189533"/>
            <a:ext cx="11360800" cy="6523600"/>
          </a:xfrm>
          <a:prstGeom prst="rect">
            <a:avLst/>
          </a:prstGeom>
          <a:noFill/>
          <a:ln>
            <a:noFill/>
          </a:ln>
        </p:spPr>
        <p:txBody>
          <a:bodyPr spcFirstLastPara="1" wrap="square" lIns="121900" tIns="121900" rIns="121900" bIns="121900" anchor="t" anchorCtr="0">
            <a:noAutofit/>
          </a:bodyPr>
          <a:lstStyle/>
          <a:p>
            <a:pPr marL="0" indent="0"/>
            <a:r>
              <a:rPr lang="en-GB" sz="3200"/>
              <a:t>We hope you have found the week’s work interesting and haven’t dried up and turned into old fossils!</a:t>
            </a:r>
            <a:endParaRPr sz="3200"/>
          </a:p>
          <a:p>
            <a:pPr marL="0" indent="0"/>
            <a:endParaRPr sz="3200"/>
          </a:p>
          <a:p>
            <a:pPr marL="0" indent="0"/>
            <a:endParaRPr sz="3200"/>
          </a:p>
          <a:p>
            <a:pPr marL="0" indent="0"/>
            <a:endParaRPr sz="3200"/>
          </a:p>
          <a:p>
            <a:pPr marL="0" indent="0"/>
            <a:endParaRPr sz="3200"/>
          </a:p>
          <a:p>
            <a:pPr marL="0" indent="0"/>
            <a:r>
              <a:rPr lang="en-GB" sz="3200"/>
              <a:t>Don’t forget to say </a:t>
            </a:r>
            <a:r>
              <a:rPr lang="en-GB" sz="3200" b="1"/>
              <a:t>Thank You</a:t>
            </a:r>
            <a:r>
              <a:rPr lang="en-GB" sz="3200"/>
              <a:t> to your mums, dads and carers for giving you a helping hand with your learning. </a:t>
            </a:r>
            <a:endParaRPr sz="3200"/>
          </a:p>
          <a:p>
            <a:pPr marL="0" indent="0"/>
            <a:endParaRPr sz="3200"/>
          </a:p>
          <a:p>
            <a:pPr marL="0" indent="0"/>
            <a:r>
              <a:rPr lang="en-GB" sz="3200"/>
              <a:t>We really hope the sun shines for you during half term next week, and we will be here with more learning on 1st June.</a:t>
            </a:r>
            <a:endParaRPr sz="3200"/>
          </a:p>
          <a:p>
            <a:pPr marL="0" indent="0"/>
            <a:endParaRPr sz="3200"/>
          </a:p>
          <a:p>
            <a:pPr marL="0" indent="0"/>
            <a:r>
              <a:rPr lang="en-GB" sz="3200"/>
              <a:t>Bye for now from Mrs Shipley and Mr Mottershead.</a:t>
            </a:r>
            <a:endParaRPr sz="3200"/>
          </a:p>
        </p:txBody>
      </p:sp>
      <p:pic>
        <p:nvPicPr>
          <p:cNvPr id="2251" name="Google Shape;2251;p314"/>
          <p:cNvPicPr preferRelativeResize="0"/>
          <p:nvPr/>
        </p:nvPicPr>
        <p:blipFill>
          <a:blip r:embed="rId3">
            <a:alphaModFix/>
          </a:blip>
          <a:stretch>
            <a:fillRect/>
          </a:stretch>
        </p:blipFill>
        <p:spPr>
          <a:xfrm>
            <a:off x="4618834" y="1669633"/>
            <a:ext cx="2532233" cy="1369667"/>
          </a:xfrm>
          <a:prstGeom prst="rect">
            <a:avLst/>
          </a:prstGeom>
          <a:noFill/>
          <a:ln>
            <a:noFill/>
          </a:ln>
        </p:spPr>
      </p:pic>
    </p:spTree>
    <p:extLst>
      <p:ext uri="{BB962C8B-B14F-4D97-AF65-F5344CB8AC3E}">
        <p14:creationId xmlns:p14="http://schemas.microsoft.com/office/powerpoint/2010/main" val="286241524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2477</Words>
  <Application>Microsoft Office PowerPoint</Application>
  <PresentationFormat>Widescreen</PresentationFormat>
  <Paragraphs>406</Paragraphs>
  <Slides>58</Slides>
  <Notes>58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58</vt:i4>
      </vt:variant>
    </vt:vector>
  </HeadingPairs>
  <TitlesOfParts>
    <vt:vector size="64" baseType="lpstr">
      <vt:lpstr>Arial</vt:lpstr>
      <vt:lpstr>Book Antiqua</vt:lpstr>
      <vt:lpstr>Calibri</vt:lpstr>
      <vt:lpstr>Comic Sans MS</vt:lpstr>
      <vt:lpstr>Simple Light</vt:lpstr>
      <vt:lpstr>1_Office Theme</vt:lpstr>
      <vt:lpstr>Thursday 21st May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identify right angles.</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  Our English task for today is a Close Reading Task  WALT: retrieve and infer information from a text.  Ask an adult to read the information (on the next page) to you.  Here are some meanings of words that might help you – remnants - remains left behind        locked - buried within        freed - dug up out of the ground        display -  something put out for people to look at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What is a suffix?  A suffix is a group of letters which we add to the end of a word to make a new word. You have been working on spellings and meanings of words with ful and ness as a suffix. Remember ful means full of  and adding the suffix ness makes a noun like  kindness - the girl showed kindness to the sick dog  When the root word has a consonant  y at the end you drop the y replace it with an i  then add the suffix. (e.g) happy  becomes happiness pity becomes pitiful   Today we will test you out to see how you are doing. </vt:lpstr>
      <vt:lpstr>PowerPoint Presentation</vt:lpstr>
      <vt:lpstr>PowerPoint Presentation</vt:lpstr>
      <vt:lpstr>Your morning lessons are completed.      Time for lunch.   Then come back this afternoon for your curriculum activity. </vt:lpstr>
      <vt:lpstr>Hola 3M and 3S.  I hope that you have been enjoying your Spanish tasks.  This week I would like you to use the fruit and days of the week vocabulary you have been studying to translate a Spanish version of the story ‘The Hungry Caterpillar’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Answers</vt:lpstr>
      <vt:lpstr>Friday 22nd May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WALT: use angles and turns to give directions.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What is a prefix? (sub and tele)  Do you remember that a  prefix is a group of letters which we add to the beginning of a word to make a new word with a different meaning. Today we will look at the prefix sub and tele   ‘Sub-’ means ‘underneath’.  sub + marine = submarine,  sub= under,  marine = found in the sea and a submarine is found under the sea.  ‘Tele-’ means ‘at a distance’ or ‘long distance’. tele + phone = telephone, tele = long distance, phone = call someone Telephone -allows you to call someone who is a distance away from you.  </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21st May   Is your head ready to calculate?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2020-05-15T16:00:37Z</dcterms:created>
  <dcterms:modified xsi:type="dcterms:W3CDTF">2020-05-15T16:00:50Z</dcterms:modified>
</cp:coreProperties>
</file>