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5143500" type="screen16x9"/>
  <p:notesSz cx="6858000" cy="9144000"/>
  <p:embeddedFontLst>
    <p:embeddedFont>
      <p:font typeface="Poppins" panose="020B0604020202020204" charset="0"/>
      <p:regular r:id="rId39"/>
      <p:bold r:id="rId40"/>
      <p:italic r:id="rId41"/>
      <p:boldItalic r:id="rId42"/>
    </p:embeddedFont>
    <p:embeddedFont>
      <p:font typeface="Trebuchet MS" panose="020B0603020202020204" pitchFamily="34"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ccf7027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ccf7027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77fe21648a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77fe21648a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72ccf7027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72ccf70270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754324aeb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754324aeb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7fe21648a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7fe21648a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78008e2f9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78008e2f9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78008e2f93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78008e2f93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72ccf702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72ccf702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814bb1fb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814bb1fb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2ccf7027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2ccf7027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77fe21648a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77fe21648a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77fe21648a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77fe21648a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8008e2f93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8008e2f93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78008e2f93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78008e2f93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2ccf7027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72ccf7027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77fe21648a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77fe21648a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72ccf70270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72ccf70270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77fe21648a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77fe21648a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77f1dc0bae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77f1dc0bae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72ccf70270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72ccf70270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77fe21648a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77fe21648a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72ccf7027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72ccf70270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72ccf70270_1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4" name="Google Shape;274;g72ccf70270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77fe21648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77fe21648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77fe21648a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 name="Google Shape;300;g77fe21648a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77fe21648a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77fe21648a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78008e2f93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78008e2f93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78008e2f93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78008e2f93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72a565a576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72a565a576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72ccf70270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72ccf70270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72ccf70270_1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72ccf70270_1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77fe21648a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77fe21648a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77fe21648a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77fe21648a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78008e2f93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78008e2f93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78008e2f93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78008e2f93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hyperlink" Target="https://app.mymaths.co.uk/10-lesson/add-single-digits"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app.mymaths.co.uk/10-homework/add-single-digits" TargetMode="Externa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app.mymaths.co.uk/11-lesson/subtract-single-digits" TargetMode="External"/><Relationship Id="rId2" Type="http://schemas.openxmlformats.org/officeDocument/2006/relationships/notesSlide" Target="../notesSlides/notesSlide12.xml"/><Relationship Id="rId1" Type="http://schemas.openxmlformats.org/officeDocument/2006/relationships/slideLayout" Target="../slideLayouts/slideLayout1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hyperlink" Target="https://app.mymaths.co.uk/11-homework/subtract-single-digits" TargetMode="External"/><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hyperlink" Target="https://app.mymaths.co.uk/8-lesson/sums-crossing-10s" TargetMode="External"/><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hyperlink" Target="https://app.mymaths.co.uk/8-homework/sums-crossing-10s"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11.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hyperlink" Target="https://app.mymaths.co.uk/36-lesson/counting-2" TargetMode="External"/><Relationship Id="rId2" Type="http://schemas.openxmlformats.org/officeDocument/2006/relationships/notesSlide" Target="../notesSlides/notesSlide33.xml"/><Relationship Id="rId1" Type="http://schemas.openxmlformats.org/officeDocument/2006/relationships/slideLayout" Target="../slideLayouts/slideLayout11.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hyperlink" Target="https://app.mymaths.co.uk/36-homework/counting-2" TargetMode="External"/><Relationship Id="rId2" Type="http://schemas.openxmlformats.org/officeDocument/2006/relationships/notesSlide" Target="../notesSlides/notesSlide34.xml"/><Relationship Id="rId1" Type="http://schemas.openxmlformats.org/officeDocument/2006/relationships/slideLayout" Target="../slideLayouts/slideLayout11.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11.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028400" y="118750"/>
            <a:ext cx="6849000" cy="392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Hello Year 2!</a:t>
            </a:r>
            <a:endParaRPr sz="3600"/>
          </a:p>
          <a:p>
            <a:pPr marL="0" lvl="0" indent="0" algn="ctr" rtl="0">
              <a:spcBef>
                <a:spcPts val="0"/>
              </a:spcBef>
              <a:spcAft>
                <a:spcPts val="0"/>
              </a:spcAft>
              <a:buNone/>
            </a:pPr>
            <a:r>
              <a:rPr lang="en" sz="2800"/>
              <a:t>This PowerPoint contains five morning maths and maths sessions for you to complete this week.</a:t>
            </a:r>
            <a:endParaRPr sz="2800"/>
          </a:p>
          <a:p>
            <a:pPr marL="0" lvl="0" indent="0" algn="ctr" rtl="0">
              <a:spcBef>
                <a:spcPts val="0"/>
              </a:spcBef>
              <a:spcAft>
                <a:spcPts val="0"/>
              </a:spcAft>
              <a:buNone/>
            </a:pPr>
            <a:endParaRPr sz="2800"/>
          </a:p>
          <a:p>
            <a:pPr marL="0" lvl="0" indent="0" algn="ctr" rtl="0">
              <a:spcBef>
                <a:spcPts val="0"/>
              </a:spcBef>
              <a:spcAft>
                <a:spcPts val="0"/>
              </a:spcAft>
              <a:buNone/>
            </a:pPr>
            <a:r>
              <a:rPr lang="en" sz="2800"/>
              <a:t>Remember you can draw pictures, use part whole models and number lines to help with your working out.</a:t>
            </a:r>
            <a:endParaRPr sz="2800"/>
          </a:p>
          <a:p>
            <a:pPr marL="0" lvl="0" indent="0" algn="l" rtl="0">
              <a:spcBef>
                <a:spcPts val="0"/>
              </a:spcBef>
              <a:spcAft>
                <a:spcPts val="0"/>
              </a:spcAft>
              <a:buNone/>
            </a:pPr>
            <a:endParaRPr/>
          </a:p>
        </p:txBody>
      </p:sp>
      <p:pic>
        <p:nvPicPr>
          <p:cNvPr id="55" name="Google Shape;55;p13"/>
          <p:cNvPicPr preferRelativeResize="0"/>
          <p:nvPr/>
        </p:nvPicPr>
        <p:blipFill rotWithShape="1">
          <a:blip r:embed="rId3">
            <a:alphaModFix/>
          </a:blip>
          <a:srcRect l="28029" t="79270" r="27737"/>
          <a:stretch/>
        </p:blipFill>
        <p:spPr>
          <a:xfrm>
            <a:off x="4227150" y="4307045"/>
            <a:ext cx="1104400" cy="699930"/>
          </a:xfrm>
          <a:prstGeom prst="rect">
            <a:avLst/>
          </a:prstGeom>
          <a:noFill/>
          <a:ln>
            <a:noFill/>
          </a:ln>
        </p:spPr>
      </p:pic>
      <p:pic>
        <p:nvPicPr>
          <p:cNvPr id="56" name="Google Shape;56;p13"/>
          <p:cNvPicPr preferRelativeResize="0"/>
          <p:nvPr/>
        </p:nvPicPr>
        <p:blipFill rotWithShape="1">
          <a:blip r:embed="rId3">
            <a:alphaModFix/>
          </a:blip>
          <a:srcRect r="53978" b="65396"/>
          <a:stretch/>
        </p:blipFill>
        <p:spPr>
          <a:xfrm>
            <a:off x="131102" y="2917077"/>
            <a:ext cx="1104400" cy="1122969"/>
          </a:xfrm>
          <a:prstGeom prst="rect">
            <a:avLst/>
          </a:prstGeom>
          <a:noFill/>
          <a:ln>
            <a:noFill/>
          </a:ln>
        </p:spPr>
      </p:pic>
      <p:pic>
        <p:nvPicPr>
          <p:cNvPr id="57" name="Google Shape;57;p13"/>
          <p:cNvPicPr preferRelativeResize="0"/>
          <p:nvPr/>
        </p:nvPicPr>
        <p:blipFill rotWithShape="1">
          <a:blip r:embed="rId3">
            <a:alphaModFix/>
          </a:blip>
          <a:srcRect l="59648" b="65396"/>
          <a:stretch/>
        </p:blipFill>
        <p:spPr>
          <a:xfrm>
            <a:off x="7789104" y="259079"/>
            <a:ext cx="1104400" cy="1280725"/>
          </a:xfrm>
          <a:prstGeom prst="rect">
            <a:avLst/>
          </a:prstGeom>
          <a:noFill/>
          <a:ln>
            <a:noFill/>
          </a:ln>
        </p:spPr>
      </p:pic>
      <p:pic>
        <p:nvPicPr>
          <p:cNvPr id="58" name="Google Shape;58;p13"/>
          <p:cNvPicPr preferRelativeResize="0"/>
          <p:nvPr/>
        </p:nvPicPr>
        <p:blipFill rotWithShape="1">
          <a:blip r:embed="rId3">
            <a:alphaModFix/>
          </a:blip>
          <a:srcRect l="55015" t="37737" b="26339"/>
          <a:stretch/>
        </p:blipFill>
        <p:spPr>
          <a:xfrm>
            <a:off x="131100" y="118747"/>
            <a:ext cx="897300" cy="969028"/>
          </a:xfrm>
          <a:prstGeom prst="rect">
            <a:avLst/>
          </a:prstGeom>
          <a:noFill/>
          <a:ln>
            <a:noFill/>
          </a:ln>
        </p:spPr>
      </p:pic>
      <p:pic>
        <p:nvPicPr>
          <p:cNvPr id="59" name="Google Shape;59;p13"/>
          <p:cNvPicPr preferRelativeResize="0"/>
          <p:nvPr/>
        </p:nvPicPr>
        <p:blipFill rotWithShape="1">
          <a:blip r:embed="rId3">
            <a:alphaModFix/>
          </a:blip>
          <a:srcRect t="52139" r="56201" b="40571"/>
          <a:stretch/>
        </p:blipFill>
        <p:spPr>
          <a:xfrm>
            <a:off x="7346550" y="3677451"/>
            <a:ext cx="1610925" cy="36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1.6.20</a:t>
            </a:r>
            <a:endParaRPr sz="3000">
              <a:latin typeface="Poppins"/>
              <a:ea typeface="Poppins"/>
              <a:cs typeface="Poppins"/>
              <a:sym typeface="Poppins"/>
            </a:endParaRPr>
          </a:p>
        </p:txBody>
      </p:sp>
      <p:sp>
        <p:nvSpPr>
          <p:cNvPr id="65" name="Google Shape;65;p14"/>
          <p:cNvSpPr txBox="1"/>
          <p:nvPr/>
        </p:nvSpPr>
        <p:spPr>
          <a:xfrm>
            <a:off x="201450" y="72525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34 + 8 =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72 - 6 =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40 </a:t>
            </a:r>
            <a:r>
              <a:rPr lang="en" sz="2400" dirty="0">
                <a:solidFill>
                  <a:schemeClr val="dk1"/>
                </a:solidFill>
              </a:rPr>
              <a:t>÷ 5 =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 x 5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dirty="0">
                <a:solidFill>
                  <a:schemeClr val="dk1"/>
                </a:solidFill>
                <a:latin typeface="Poppins"/>
                <a:ea typeface="Poppins"/>
                <a:cs typeface="Poppins"/>
                <a:sym typeface="Poppins"/>
              </a:rPr>
              <a:t>Can you think of one +, - x and </a:t>
            </a:r>
            <a:r>
              <a:rPr lang="en" sz="2200" dirty="0">
                <a:solidFill>
                  <a:schemeClr val="dk1"/>
                </a:solidFill>
              </a:rPr>
              <a:t>÷ calculation where the answer is 12?</a:t>
            </a:r>
            <a:endParaRPr sz="2200" dirty="0">
              <a:solidFill>
                <a:schemeClr val="dk1"/>
              </a:solidFill>
            </a:endParaRPr>
          </a:p>
          <a:p>
            <a:pPr marL="457200" lvl="0" algn="l" rtl="0">
              <a:spcBef>
                <a:spcPts val="0"/>
              </a:spcBef>
              <a:spcAft>
                <a:spcPts val="0"/>
              </a:spcAft>
            </a:pPr>
            <a:r>
              <a:rPr lang="en" sz="2400" dirty="0">
                <a:solidFill>
                  <a:schemeClr val="dk1"/>
                </a:solidFill>
              </a:rPr>
              <a:t>__ + __ = 12   ___ ÷ ___ = 12</a:t>
            </a:r>
            <a:endParaRPr sz="2400" dirty="0">
              <a:solidFill>
                <a:schemeClr val="dk1"/>
              </a:solidFill>
            </a:endParaRPr>
          </a:p>
          <a:p>
            <a:pPr marL="914400" lvl="0" indent="-457200" algn="l" rtl="0">
              <a:spcBef>
                <a:spcPts val="0"/>
              </a:spcBef>
              <a:spcAft>
                <a:spcPts val="0"/>
              </a:spcAft>
              <a:buFont typeface="+mj-lt"/>
              <a:buAutoNum type="arabicPeriod"/>
            </a:pPr>
            <a:endParaRPr sz="2400" dirty="0">
              <a:solidFill>
                <a:schemeClr val="dk1"/>
              </a:solidFill>
            </a:endParaRPr>
          </a:p>
          <a:p>
            <a:pPr marL="457200" lvl="0" indent="0" algn="l" rtl="0">
              <a:spcBef>
                <a:spcPts val="0"/>
              </a:spcBef>
              <a:spcAft>
                <a:spcPts val="0"/>
              </a:spcAft>
              <a:buNone/>
            </a:pPr>
            <a:r>
              <a:rPr lang="en" sz="2400" dirty="0">
                <a:solidFill>
                  <a:schemeClr val="dk1"/>
                </a:solidFill>
              </a:rPr>
              <a:t>__ + __ = 12   ___ x ___ = 12</a:t>
            </a:r>
            <a:endParaRPr sz="24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66" name="Google Shape;66;p14"/>
          <p:cNvSpPr txBox="1"/>
          <p:nvPr/>
        </p:nvSpPr>
        <p:spPr>
          <a:xfrm>
            <a:off x="6214988" y="69850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67" name="Google Shape;67;p14"/>
          <p:cNvPicPr preferRelativeResize="0"/>
          <p:nvPr/>
        </p:nvPicPr>
        <p:blipFill rotWithShape="1">
          <a:blip r:embed="rId3">
            <a:alphaModFix/>
          </a:blip>
          <a:srcRect l="14865" t="23575" r="50166" b="21224"/>
          <a:stretch/>
        </p:blipFill>
        <p:spPr>
          <a:xfrm>
            <a:off x="5254775" y="1080750"/>
            <a:ext cx="3518550" cy="3122675"/>
          </a:xfrm>
          <a:prstGeom prst="rect">
            <a:avLst/>
          </a:prstGeom>
          <a:noFill/>
          <a:ln>
            <a:noFill/>
          </a:ln>
        </p:spPr>
      </p:pic>
      <p:sp>
        <p:nvSpPr>
          <p:cNvPr id="68" name="Google Shape;68;p14"/>
          <p:cNvSpPr/>
          <p:nvPr/>
        </p:nvSpPr>
        <p:spPr>
          <a:xfrm>
            <a:off x="6258150" y="4149725"/>
            <a:ext cx="2430600" cy="550500"/>
          </a:xfrm>
          <a:prstGeom prst="wedgeRoundRectCallout">
            <a:avLst>
              <a:gd name="adj1" fmla="val -18507"/>
              <a:gd name="adj2" fmla="val -89033"/>
              <a:gd name="adj3" fmla="val 0"/>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t>Draw a picture to help you!</a:t>
            </a:r>
            <a:endParaRPr sz="1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u="sng">
                <a:solidFill>
                  <a:srgbClr val="FF0000"/>
                </a:solidFill>
                <a:latin typeface="Poppins"/>
                <a:ea typeface="Poppins"/>
                <a:cs typeface="Poppins"/>
                <a:sym typeface="Poppins"/>
              </a:rPr>
              <a:t>Answers</a:t>
            </a:r>
            <a:r>
              <a:rPr lang="en" sz="3000">
                <a:solidFill>
                  <a:srgbClr val="FF0000"/>
                </a:solidFill>
                <a:latin typeface="Poppins"/>
                <a:ea typeface="Poppins"/>
                <a:cs typeface="Poppins"/>
                <a:sym typeface="Poppins"/>
              </a:rPr>
              <a:t>   </a:t>
            </a:r>
            <a:r>
              <a:rPr lang="en" sz="3000">
                <a:latin typeface="Poppins"/>
                <a:ea typeface="Poppins"/>
                <a:cs typeface="Poppins"/>
                <a:sym typeface="Poppins"/>
              </a:rPr>
              <a:t>               1.6.20</a:t>
            </a:r>
            <a:endParaRPr sz="3000">
              <a:latin typeface="Poppins"/>
              <a:ea typeface="Poppins"/>
              <a:cs typeface="Poppins"/>
              <a:sym typeface="Poppins"/>
            </a:endParaRPr>
          </a:p>
        </p:txBody>
      </p:sp>
      <p:sp>
        <p:nvSpPr>
          <p:cNvPr id="74" name="Google Shape;74;p15"/>
          <p:cNvSpPr txBox="1"/>
          <p:nvPr/>
        </p:nvSpPr>
        <p:spPr>
          <a:xfrm>
            <a:off x="67150" y="72525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34 + 8 = </a:t>
            </a:r>
            <a:r>
              <a:rPr lang="en" sz="2400" dirty="0">
                <a:solidFill>
                  <a:srgbClr val="FF0000"/>
                </a:solidFill>
                <a:latin typeface="Poppins"/>
                <a:ea typeface="Poppins"/>
                <a:cs typeface="Poppins"/>
                <a:sym typeface="Poppins"/>
              </a:rPr>
              <a:t>42</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72 - 6 =  </a:t>
            </a:r>
            <a:r>
              <a:rPr lang="en" sz="2400" dirty="0">
                <a:solidFill>
                  <a:srgbClr val="FF0000"/>
                </a:solidFill>
                <a:latin typeface="Poppins"/>
                <a:ea typeface="Poppins"/>
                <a:cs typeface="Poppins"/>
                <a:sym typeface="Poppins"/>
              </a:rPr>
              <a:t>66</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40 </a:t>
            </a:r>
            <a:r>
              <a:rPr lang="en" sz="2400" dirty="0">
                <a:solidFill>
                  <a:schemeClr val="dk1"/>
                </a:solidFill>
              </a:rPr>
              <a:t>÷ 5 = </a:t>
            </a:r>
            <a:r>
              <a:rPr lang="en" sz="2400" dirty="0">
                <a:solidFill>
                  <a:srgbClr val="FF0000"/>
                </a:solidFill>
              </a:rPr>
              <a:t>8</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7 x 5 = </a:t>
            </a:r>
            <a:r>
              <a:rPr lang="en" sz="2400" dirty="0">
                <a:solidFill>
                  <a:srgbClr val="FF0000"/>
                </a:solidFill>
                <a:latin typeface="Poppins"/>
                <a:ea typeface="Poppins"/>
                <a:cs typeface="Poppins"/>
                <a:sym typeface="Poppins"/>
              </a:rPr>
              <a:t>35</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dirty="0">
                <a:solidFill>
                  <a:schemeClr val="dk1"/>
                </a:solidFill>
                <a:latin typeface="Poppins"/>
                <a:ea typeface="Poppins"/>
                <a:cs typeface="Poppins"/>
                <a:sym typeface="Poppins"/>
              </a:rPr>
              <a:t>Can you think of one +, - x and </a:t>
            </a:r>
            <a:r>
              <a:rPr lang="en" sz="2200" dirty="0">
                <a:solidFill>
                  <a:schemeClr val="dk1"/>
                </a:solidFill>
              </a:rPr>
              <a:t>÷ calculation where the answer is 12?</a:t>
            </a:r>
            <a:endParaRPr sz="2200" dirty="0">
              <a:solidFill>
                <a:schemeClr val="dk1"/>
              </a:solidFill>
            </a:endParaRPr>
          </a:p>
          <a:p>
            <a:pPr marL="457200" lvl="0" indent="0" algn="l" rtl="0">
              <a:spcBef>
                <a:spcPts val="0"/>
              </a:spcBef>
              <a:spcAft>
                <a:spcPts val="0"/>
              </a:spcAft>
              <a:buNone/>
            </a:pPr>
            <a:r>
              <a:rPr lang="en" sz="2400" dirty="0">
                <a:solidFill>
                  <a:srgbClr val="FF0000"/>
                </a:solidFill>
              </a:rPr>
              <a:t>6 </a:t>
            </a:r>
            <a:r>
              <a:rPr lang="en" sz="2400" dirty="0">
                <a:solidFill>
                  <a:schemeClr val="dk1"/>
                </a:solidFill>
              </a:rPr>
              <a:t>+ </a:t>
            </a:r>
            <a:r>
              <a:rPr lang="en" sz="2400" dirty="0">
                <a:solidFill>
                  <a:srgbClr val="FF0000"/>
                </a:solidFill>
              </a:rPr>
              <a:t>6</a:t>
            </a:r>
            <a:r>
              <a:rPr lang="en" sz="2400" dirty="0">
                <a:solidFill>
                  <a:schemeClr val="dk1"/>
                </a:solidFill>
              </a:rPr>
              <a:t> = 12   </a:t>
            </a:r>
            <a:r>
              <a:rPr lang="en" sz="2400" dirty="0">
                <a:solidFill>
                  <a:srgbClr val="FF0000"/>
                </a:solidFill>
              </a:rPr>
              <a:t>60 </a:t>
            </a:r>
            <a:r>
              <a:rPr lang="en" sz="2400" dirty="0">
                <a:solidFill>
                  <a:schemeClr val="dk1"/>
                </a:solidFill>
              </a:rPr>
              <a:t> ÷ </a:t>
            </a:r>
            <a:r>
              <a:rPr lang="en" sz="2400" dirty="0">
                <a:solidFill>
                  <a:srgbClr val="FF0000"/>
                </a:solidFill>
              </a:rPr>
              <a:t>5</a:t>
            </a:r>
            <a:r>
              <a:rPr lang="en" sz="2400" dirty="0">
                <a:solidFill>
                  <a:schemeClr val="dk1"/>
                </a:solidFill>
              </a:rPr>
              <a:t> = 12</a:t>
            </a:r>
            <a:endParaRPr sz="2400" dirty="0">
              <a:solidFill>
                <a:schemeClr val="dk1"/>
              </a:solidFill>
            </a:endParaRPr>
          </a:p>
          <a:p>
            <a:pPr marL="457200" lvl="0" indent="0" algn="l" rtl="0">
              <a:spcBef>
                <a:spcPts val="0"/>
              </a:spcBef>
              <a:spcAft>
                <a:spcPts val="0"/>
              </a:spcAft>
              <a:buNone/>
            </a:pPr>
            <a:endParaRPr sz="2400" dirty="0">
              <a:solidFill>
                <a:schemeClr val="dk1"/>
              </a:solidFill>
            </a:endParaRPr>
          </a:p>
          <a:p>
            <a:pPr marL="457200" lvl="0" indent="0" algn="l" rtl="0">
              <a:spcBef>
                <a:spcPts val="0"/>
              </a:spcBef>
              <a:spcAft>
                <a:spcPts val="0"/>
              </a:spcAft>
              <a:buNone/>
            </a:pPr>
            <a:r>
              <a:rPr lang="en" sz="2400" dirty="0">
                <a:solidFill>
                  <a:srgbClr val="FF0000"/>
                </a:solidFill>
              </a:rPr>
              <a:t>20</a:t>
            </a:r>
            <a:r>
              <a:rPr lang="en" sz="2400" dirty="0">
                <a:solidFill>
                  <a:schemeClr val="dk1"/>
                </a:solidFill>
              </a:rPr>
              <a:t> - </a:t>
            </a:r>
            <a:r>
              <a:rPr lang="en" sz="2400" dirty="0">
                <a:solidFill>
                  <a:srgbClr val="FF0000"/>
                </a:solidFill>
              </a:rPr>
              <a:t>8</a:t>
            </a:r>
            <a:r>
              <a:rPr lang="en" sz="2400" dirty="0">
                <a:solidFill>
                  <a:schemeClr val="dk1"/>
                </a:solidFill>
              </a:rPr>
              <a:t> = 12    </a:t>
            </a:r>
            <a:r>
              <a:rPr lang="en" sz="2400" dirty="0">
                <a:solidFill>
                  <a:srgbClr val="FF0000"/>
                </a:solidFill>
              </a:rPr>
              <a:t>4 </a:t>
            </a:r>
            <a:r>
              <a:rPr lang="en" sz="2400" dirty="0">
                <a:solidFill>
                  <a:schemeClr val="dk1"/>
                </a:solidFill>
              </a:rPr>
              <a:t> x </a:t>
            </a:r>
            <a:r>
              <a:rPr lang="en" sz="2400" dirty="0">
                <a:solidFill>
                  <a:srgbClr val="FF0000"/>
                </a:solidFill>
              </a:rPr>
              <a:t>3</a:t>
            </a:r>
            <a:r>
              <a:rPr lang="en" sz="2400" dirty="0">
                <a:solidFill>
                  <a:schemeClr val="dk1"/>
                </a:solidFill>
              </a:rPr>
              <a:t> = 12</a:t>
            </a:r>
            <a:endParaRPr sz="24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75" name="Google Shape;75;p15"/>
          <p:cNvSpPr txBox="1"/>
          <p:nvPr/>
        </p:nvSpPr>
        <p:spPr>
          <a:xfrm>
            <a:off x="6214988" y="69850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76" name="Google Shape;76;p15"/>
          <p:cNvPicPr preferRelativeResize="0"/>
          <p:nvPr/>
        </p:nvPicPr>
        <p:blipFill rotWithShape="1">
          <a:blip r:embed="rId3">
            <a:alphaModFix/>
          </a:blip>
          <a:srcRect l="14865" t="23575" r="50166" b="21224"/>
          <a:stretch/>
        </p:blipFill>
        <p:spPr>
          <a:xfrm>
            <a:off x="5062950" y="1134475"/>
            <a:ext cx="1853249" cy="1644751"/>
          </a:xfrm>
          <a:prstGeom prst="rect">
            <a:avLst/>
          </a:prstGeom>
          <a:noFill/>
          <a:ln>
            <a:noFill/>
          </a:ln>
        </p:spPr>
      </p:pic>
      <p:sp>
        <p:nvSpPr>
          <p:cNvPr id="77" name="Google Shape;77;p15"/>
          <p:cNvSpPr/>
          <p:nvPr/>
        </p:nvSpPr>
        <p:spPr>
          <a:xfrm>
            <a:off x="4006700" y="3478025"/>
            <a:ext cx="1853400" cy="1517700"/>
          </a:xfrm>
          <a:prstGeom prst="wedgeRoundRectCallout">
            <a:avLst>
              <a:gd name="adj1" fmla="val -66195"/>
              <a:gd name="adj2" fmla="val -1318"/>
              <a:gd name="adj3" fmla="val 0"/>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t>Here are some examples. There are more correct answers though. :) </a:t>
            </a:r>
            <a:endParaRPr sz="1600"/>
          </a:p>
        </p:txBody>
      </p:sp>
      <p:sp>
        <p:nvSpPr>
          <p:cNvPr id="78" name="Google Shape;78;p15"/>
          <p:cNvSpPr txBox="1"/>
          <p:nvPr/>
        </p:nvSpPr>
        <p:spPr>
          <a:xfrm>
            <a:off x="6969925" y="1732400"/>
            <a:ext cx="2067900" cy="96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10 x 5 =50</a:t>
            </a:r>
            <a:endParaRPr/>
          </a:p>
          <a:p>
            <a:pPr marL="0" lvl="0" indent="0" algn="l" rtl="0">
              <a:spcBef>
                <a:spcPts val="0"/>
              </a:spcBef>
              <a:spcAft>
                <a:spcPts val="0"/>
              </a:spcAft>
              <a:buNone/>
            </a:pPr>
            <a:r>
              <a:rPr lang="en">
                <a:solidFill>
                  <a:srgbClr val="FF0000"/>
                </a:solidFill>
              </a:rPr>
              <a:t>10 bags x  5 marbles in each one</a:t>
            </a:r>
            <a:endParaRPr>
              <a:solidFill>
                <a:srgbClr val="FF0000"/>
              </a:solidFill>
            </a:endParaRPr>
          </a:p>
        </p:txBody>
      </p:sp>
      <p:sp>
        <p:nvSpPr>
          <p:cNvPr id="79" name="Google Shape;79;p15"/>
          <p:cNvSpPr txBox="1"/>
          <p:nvPr/>
        </p:nvSpPr>
        <p:spPr>
          <a:xfrm>
            <a:off x="6110425" y="2879525"/>
            <a:ext cx="2859300" cy="82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He adds 1 more marble in each bag.</a:t>
            </a:r>
            <a:r>
              <a:rPr lang="en" sz="1900">
                <a:solidFill>
                  <a:srgbClr val="FF0000"/>
                </a:solidFill>
              </a:rPr>
              <a:t>        </a:t>
            </a:r>
            <a:endParaRPr sz="1900">
              <a:solidFill>
                <a:srgbClr val="FF0000"/>
              </a:solidFill>
            </a:endParaRPr>
          </a:p>
          <a:p>
            <a:pPr marL="0" lvl="0" indent="0" algn="l" rtl="0">
              <a:spcBef>
                <a:spcPts val="0"/>
              </a:spcBef>
              <a:spcAft>
                <a:spcPts val="0"/>
              </a:spcAft>
              <a:buNone/>
            </a:pPr>
            <a:r>
              <a:rPr lang="en" sz="1900">
                <a:solidFill>
                  <a:srgbClr val="FF0000"/>
                </a:solidFill>
              </a:rPr>
              <a:t>                 </a:t>
            </a:r>
            <a:r>
              <a:rPr lang="en" sz="2100">
                <a:solidFill>
                  <a:srgbClr val="FF0000"/>
                </a:solidFill>
              </a:rPr>
              <a:t>1 x 10 = 10</a:t>
            </a:r>
            <a:endParaRPr sz="2100">
              <a:solidFill>
                <a:srgbClr val="FF0000"/>
              </a:solidFill>
            </a:endParaRPr>
          </a:p>
          <a:p>
            <a:pPr marL="0" lvl="0" indent="0" algn="l" rtl="0">
              <a:spcBef>
                <a:spcPts val="0"/>
              </a:spcBef>
              <a:spcAft>
                <a:spcPts val="0"/>
              </a:spcAft>
              <a:buNone/>
            </a:pPr>
            <a:endParaRPr sz="2100">
              <a:solidFill>
                <a:srgbClr val="FF0000"/>
              </a:solidFill>
            </a:endParaRPr>
          </a:p>
          <a:p>
            <a:pPr marL="0" lvl="0" indent="0" algn="l" rtl="0">
              <a:spcBef>
                <a:spcPts val="0"/>
              </a:spcBef>
              <a:spcAft>
                <a:spcPts val="0"/>
              </a:spcAft>
              <a:buNone/>
            </a:pPr>
            <a:r>
              <a:rPr lang="en" sz="2100">
                <a:solidFill>
                  <a:srgbClr val="FF0000"/>
                </a:solidFill>
              </a:rPr>
              <a:t>50 + 10 = 60 marbles</a:t>
            </a:r>
            <a:endParaRPr sz="210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6"/>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85" name="Google Shape;85;p16"/>
          <p:cNvSpPr/>
          <p:nvPr/>
        </p:nvSpPr>
        <p:spPr>
          <a:xfrm>
            <a:off x="2779088" y="1651775"/>
            <a:ext cx="3656269"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Monday 1st June</a:t>
            </a:r>
          </a:p>
        </p:txBody>
      </p:sp>
      <p:pic>
        <p:nvPicPr>
          <p:cNvPr id="86" name="Google Shape;86;p16"/>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7"/>
          <p:cNvSpPr txBox="1"/>
          <p:nvPr/>
        </p:nvSpPr>
        <p:spPr>
          <a:xfrm>
            <a:off x="161150" y="5640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Adding single digits</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 show the children how they can solve addition calculations and includes games for the children to try.</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92" name="Google Shape;92;p17">
            <a:hlinkClick r:id="rId3"/>
          </p:cNvPr>
          <p:cNvPicPr preferRelativeResize="0"/>
          <p:nvPr/>
        </p:nvPicPr>
        <p:blipFill rotWithShape="1">
          <a:blip r:embed="rId4">
            <a:alphaModFix/>
          </a:blip>
          <a:srcRect l="13886" t="11944" r="13749" b="9371"/>
          <a:stretch/>
        </p:blipFill>
        <p:spPr>
          <a:xfrm>
            <a:off x="3996900" y="882000"/>
            <a:ext cx="4906850" cy="3000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8">
            <a:hlinkClick r:id="rId3"/>
          </p:cNvPr>
          <p:cNvPicPr preferRelativeResize="0"/>
          <p:nvPr/>
        </p:nvPicPr>
        <p:blipFill rotWithShape="1">
          <a:blip r:embed="rId4">
            <a:alphaModFix/>
          </a:blip>
          <a:srcRect l="13516" t="13432" r="14317" b="5844"/>
          <a:stretch/>
        </p:blipFill>
        <p:spPr>
          <a:xfrm>
            <a:off x="188025" y="847175"/>
            <a:ext cx="5210651" cy="3276801"/>
          </a:xfrm>
          <a:prstGeom prst="rect">
            <a:avLst/>
          </a:prstGeom>
          <a:noFill/>
          <a:ln>
            <a:noFill/>
          </a:ln>
        </p:spPr>
      </p:pic>
      <p:sp>
        <p:nvSpPr>
          <p:cNvPr id="98" name="Google Shape;98;p18"/>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99" name="Google Shape;99;p18"/>
          <p:cNvSpPr/>
          <p:nvPr/>
        </p:nvSpPr>
        <p:spPr>
          <a:xfrm>
            <a:off x="4499574" y="1133300"/>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9"/>
          <p:cNvSpPr txBox="1"/>
          <p:nvPr/>
        </p:nvSpPr>
        <p:spPr>
          <a:xfrm>
            <a:off x="268600" y="201450"/>
            <a:ext cx="4163100" cy="79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Further Challenge</a:t>
            </a:r>
            <a:endParaRPr sz="2200" u="sng">
              <a:latin typeface="Trebuchet MS"/>
              <a:ea typeface="Trebuchet MS"/>
              <a:cs typeface="Trebuchet MS"/>
              <a:sym typeface="Trebuchet MS"/>
            </a:endParaRPr>
          </a:p>
          <a:p>
            <a:pPr marL="0" lvl="0" indent="0" algn="l" rtl="0">
              <a:spcBef>
                <a:spcPts val="0"/>
              </a:spcBef>
              <a:spcAft>
                <a:spcPts val="0"/>
              </a:spcAft>
              <a:buNone/>
            </a:pPr>
            <a:endParaRPr sz="2200" u="sng">
              <a:latin typeface="Trebuchet MS"/>
              <a:ea typeface="Trebuchet MS"/>
              <a:cs typeface="Trebuchet MS"/>
              <a:sym typeface="Trebuchet MS"/>
            </a:endParaRPr>
          </a:p>
          <a:p>
            <a:pPr marL="0" lvl="0" indent="0" algn="l" rtl="0">
              <a:spcBef>
                <a:spcPts val="0"/>
              </a:spcBef>
              <a:spcAft>
                <a:spcPts val="0"/>
              </a:spcAft>
              <a:buNone/>
            </a:pPr>
            <a:endParaRPr sz="2200" u="sng">
              <a:latin typeface="Trebuchet MS"/>
              <a:ea typeface="Trebuchet MS"/>
              <a:cs typeface="Trebuchet MS"/>
              <a:sym typeface="Trebuchet MS"/>
            </a:endParaRPr>
          </a:p>
        </p:txBody>
      </p:sp>
      <p:pic>
        <p:nvPicPr>
          <p:cNvPr id="105" name="Google Shape;105;p19"/>
          <p:cNvPicPr preferRelativeResize="0"/>
          <p:nvPr/>
        </p:nvPicPr>
        <p:blipFill rotWithShape="1">
          <a:blip r:embed="rId3">
            <a:alphaModFix/>
          </a:blip>
          <a:srcRect l="49808" t="16295" r="25840" b="50174"/>
          <a:stretch/>
        </p:blipFill>
        <p:spPr>
          <a:xfrm>
            <a:off x="268600" y="885700"/>
            <a:ext cx="4042325" cy="3129531"/>
          </a:xfrm>
          <a:prstGeom prst="rect">
            <a:avLst/>
          </a:prstGeom>
          <a:noFill/>
          <a:ln>
            <a:noFill/>
          </a:ln>
        </p:spPr>
      </p:pic>
      <p:pic>
        <p:nvPicPr>
          <p:cNvPr id="106" name="Google Shape;106;p19"/>
          <p:cNvPicPr preferRelativeResize="0"/>
          <p:nvPr/>
        </p:nvPicPr>
        <p:blipFill rotWithShape="1">
          <a:blip r:embed="rId3">
            <a:alphaModFix/>
          </a:blip>
          <a:srcRect l="49717" t="48101" r="25818" b="16876"/>
          <a:stretch/>
        </p:blipFill>
        <p:spPr>
          <a:xfrm>
            <a:off x="4646575" y="993750"/>
            <a:ext cx="4214807" cy="3392400"/>
          </a:xfrm>
          <a:prstGeom prst="rect">
            <a:avLst/>
          </a:prstGeom>
          <a:noFill/>
          <a:ln>
            <a:noFill/>
          </a:ln>
        </p:spPr>
      </p:pic>
      <p:sp>
        <p:nvSpPr>
          <p:cNvPr id="107" name="Google Shape;107;p19"/>
          <p:cNvSpPr txBox="1"/>
          <p:nvPr/>
        </p:nvSpPr>
        <p:spPr>
          <a:xfrm>
            <a:off x="4498850" y="1125138"/>
            <a:ext cx="429900" cy="312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b="1"/>
              <a:t>1.</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2.</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3</a:t>
            </a:r>
            <a:r>
              <a:rPr lang="en"/>
              <a: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p:nvPr/>
        </p:nvSpPr>
        <p:spPr>
          <a:xfrm>
            <a:off x="5613525" y="1490675"/>
            <a:ext cx="2753100" cy="36528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0"/>
          <p:cNvSpPr txBox="1"/>
          <p:nvPr/>
        </p:nvSpPr>
        <p:spPr>
          <a:xfrm>
            <a:off x="268600" y="201450"/>
            <a:ext cx="4163100" cy="79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Further Challenge </a:t>
            </a:r>
            <a:endParaRPr sz="2200" u="sng">
              <a:latin typeface="Trebuchet MS"/>
              <a:ea typeface="Trebuchet MS"/>
              <a:cs typeface="Trebuchet MS"/>
              <a:sym typeface="Trebuchet MS"/>
            </a:endParaRPr>
          </a:p>
          <a:p>
            <a:pPr marL="0" lvl="0" indent="0" algn="l" rtl="0">
              <a:spcBef>
                <a:spcPts val="0"/>
              </a:spcBef>
              <a:spcAft>
                <a:spcPts val="0"/>
              </a:spcAft>
              <a:buNone/>
            </a:pPr>
            <a:r>
              <a:rPr lang="en" sz="2200" u="sng">
                <a:solidFill>
                  <a:srgbClr val="FF0000"/>
                </a:solidFill>
                <a:latin typeface="Trebuchet MS"/>
                <a:ea typeface="Trebuchet MS"/>
                <a:cs typeface="Trebuchet MS"/>
                <a:sym typeface="Trebuchet MS"/>
              </a:rPr>
              <a:t>Answers</a:t>
            </a:r>
            <a:endParaRPr sz="2200" u="sng">
              <a:solidFill>
                <a:srgbClr val="FF0000"/>
              </a:solidFill>
              <a:latin typeface="Trebuchet MS"/>
              <a:ea typeface="Trebuchet MS"/>
              <a:cs typeface="Trebuchet MS"/>
              <a:sym typeface="Trebuchet MS"/>
            </a:endParaRPr>
          </a:p>
          <a:p>
            <a:pPr marL="0" lvl="0" indent="0" algn="l" rtl="0">
              <a:spcBef>
                <a:spcPts val="0"/>
              </a:spcBef>
              <a:spcAft>
                <a:spcPts val="0"/>
              </a:spcAft>
              <a:buNone/>
            </a:pPr>
            <a:endParaRPr sz="2200" u="sng">
              <a:latin typeface="Trebuchet MS"/>
              <a:ea typeface="Trebuchet MS"/>
              <a:cs typeface="Trebuchet MS"/>
              <a:sym typeface="Trebuchet MS"/>
            </a:endParaRPr>
          </a:p>
          <a:p>
            <a:pPr marL="0" lvl="0" indent="0" algn="l" rtl="0">
              <a:spcBef>
                <a:spcPts val="0"/>
              </a:spcBef>
              <a:spcAft>
                <a:spcPts val="0"/>
              </a:spcAft>
              <a:buNone/>
            </a:pPr>
            <a:endParaRPr sz="2200" u="sng">
              <a:latin typeface="Trebuchet MS"/>
              <a:ea typeface="Trebuchet MS"/>
              <a:cs typeface="Trebuchet MS"/>
              <a:sym typeface="Trebuchet MS"/>
            </a:endParaRPr>
          </a:p>
        </p:txBody>
      </p:sp>
      <p:pic>
        <p:nvPicPr>
          <p:cNvPr id="114" name="Google Shape;114;p20"/>
          <p:cNvPicPr preferRelativeResize="0"/>
          <p:nvPr/>
        </p:nvPicPr>
        <p:blipFill rotWithShape="1">
          <a:blip r:embed="rId3">
            <a:alphaModFix/>
          </a:blip>
          <a:srcRect l="49808" t="16295" r="25840" b="50174"/>
          <a:stretch/>
        </p:blipFill>
        <p:spPr>
          <a:xfrm>
            <a:off x="2941050" y="0"/>
            <a:ext cx="2296424" cy="1777876"/>
          </a:xfrm>
          <a:prstGeom prst="rect">
            <a:avLst/>
          </a:prstGeom>
          <a:noFill/>
          <a:ln>
            <a:noFill/>
          </a:ln>
        </p:spPr>
      </p:pic>
      <p:pic>
        <p:nvPicPr>
          <p:cNvPr id="115" name="Google Shape;115;p20"/>
          <p:cNvPicPr preferRelativeResize="0"/>
          <p:nvPr/>
        </p:nvPicPr>
        <p:blipFill rotWithShape="1">
          <a:blip r:embed="rId3">
            <a:alphaModFix/>
          </a:blip>
          <a:srcRect l="49717" t="48101" r="25818" b="16876"/>
          <a:stretch/>
        </p:blipFill>
        <p:spPr>
          <a:xfrm>
            <a:off x="379375" y="1679550"/>
            <a:ext cx="4214807" cy="3392400"/>
          </a:xfrm>
          <a:prstGeom prst="rect">
            <a:avLst/>
          </a:prstGeom>
          <a:noFill/>
          <a:ln>
            <a:noFill/>
          </a:ln>
        </p:spPr>
      </p:pic>
      <p:sp>
        <p:nvSpPr>
          <p:cNvPr id="116" name="Google Shape;116;p20"/>
          <p:cNvSpPr txBox="1"/>
          <p:nvPr/>
        </p:nvSpPr>
        <p:spPr>
          <a:xfrm>
            <a:off x="231650" y="1810938"/>
            <a:ext cx="429900" cy="312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b="1"/>
              <a:t>1.</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2.</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3</a:t>
            </a:r>
            <a:r>
              <a:rPr lang="en"/>
              <a:t>.</a:t>
            </a:r>
            <a:endParaRPr/>
          </a:p>
        </p:txBody>
      </p:sp>
      <p:pic>
        <p:nvPicPr>
          <p:cNvPr id="117" name="Google Shape;117;p20"/>
          <p:cNvPicPr preferRelativeResize="0"/>
          <p:nvPr/>
        </p:nvPicPr>
        <p:blipFill rotWithShape="1">
          <a:blip r:embed="rId4">
            <a:alphaModFix/>
          </a:blip>
          <a:srcRect l="72938" t="33040" r="13457" b="31766"/>
          <a:stretch/>
        </p:blipFill>
        <p:spPr>
          <a:xfrm>
            <a:off x="5841825" y="1705713"/>
            <a:ext cx="2296424" cy="3340086"/>
          </a:xfrm>
          <a:prstGeom prst="rect">
            <a:avLst/>
          </a:prstGeom>
          <a:noFill/>
          <a:ln>
            <a:noFill/>
          </a:ln>
        </p:spPr>
      </p:pic>
      <p:sp>
        <p:nvSpPr>
          <p:cNvPr id="118" name="Google Shape;118;p20"/>
          <p:cNvSpPr txBox="1"/>
          <p:nvPr/>
        </p:nvSpPr>
        <p:spPr>
          <a:xfrm>
            <a:off x="5770300" y="1810950"/>
            <a:ext cx="429900" cy="312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b="1"/>
              <a:t>1.</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2.</a:t>
            </a: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endParaRPr sz="1700" b="1"/>
          </a:p>
          <a:p>
            <a:pPr marL="0" lvl="0" indent="0" algn="l" rtl="0">
              <a:spcBef>
                <a:spcPts val="0"/>
              </a:spcBef>
              <a:spcAft>
                <a:spcPts val="0"/>
              </a:spcAft>
              <a:buNone/>
            </a:pPr>
            <a:r>
              <a:rPr lang="en" sz="1700" b="1"/>
              <a:t>3</a:t>
            </a:r>
            <a:r>
              <a:rPr lang="en"/>
              <a: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1"/>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2.6.20</a:t>
            </a:r>
            <a:endParaRPr sz="3000">
              <a:latin typeface="Poppins"/>
              <a:ea typeface="Poppins"/>
              <a:cs typeface="Poppins"/>
              <a:sym typeface="Poppins"/>
            </a:endParaRPr>
          </a:p>
        </p:txBody>
      </p:sp>
      <p:sp>
        <p:nvSpPr>
          <p:cNvPr id="124" name="Google Shape;124;p21"/>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11 + 9 + 6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42 - 40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60 = __ + 20 + 20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 x 2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10 </a:t>
            </a:r>
            <a:r>
              <a:rPr lang="en" sz="2400" dirty="0">
                <a:solidFill>
                  <a:schemeClr val="dk1"/>
                </a:solidFill>
              </a:rPr>
              <a:t>÷ 10</a:t>
            </a:r>
            <a:r>
              <a:rPr lang="en" sz="2400" dirty="0">
                <a:solidFill>
                  <a:schemeClr val="dk1"/>
                </a:solidFill>
                <a:latin typeface="Poppins"/>
                <a:ea typeface="Poppins"/>
                <a:cs typeface="Poppins"/>
                <a:sym typeface="Poppins"/>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15 </a:t>
            </a:r>
            <a:r>
              <a:rPr lang="en" sz="2400" dirty="0">
                <a:solidFill>
                  <a:schemeClr val="dk1"/>
                </a:solidFill>
              </a:rPr>
              <a:t>÷ 3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7 x 3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¼ of 8 = </a:t>
            </a:r>
            <a:endParaRPr sz="2400" dirty="0"/>
          </a:p>
        </p:txBody>
      </p:sp>
      <p:sp>
        <p:nvSpPr>
          <p:cNvPr id="125" name="Google Shape;125;p21"/>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21"/>
          <p:cNvSpPr txBox="1"/>
          <p:nvPr/>
        </p:nvSpPr>
        <p:spPr>
          <a:xfrm>
            <a:off x="5041375" y="72525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27" name="Google Shape;127;p21"/>
          <p:cNvPicPr preferRelativeResize="0"/>
          <p:nvPr/>
        </p:nvPicPr>
        <p:blipFill rotWithShape="1">
          <a:blip r:embed="rId3">
            <a:alphaModFix/>
          </a:blip>
          <a:srcRect l="53765" t="21722" r="13866" b="20703"/>
          <a:stretch/>
        </p:blipFill>
        <p:spPr>
          <a:xfrm>
            <a:off x="4928473" y="1168250"/>
            <a:ext cx="3451500" cy="3451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2"/>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2.6.20</a:t>
            </a:r>
            <a:endParaRPr sz="3000">
              <a:latin typeface="Poppins"/>
              <a:ea typeface="Poppins"/>
              <a:cs typeface="Poppins"/>
              <a:sym typeface="Poppins"/>
            </a:endParaRPr>
          </a:p>
        </p:txBody>
      </p:sp>
      <p:sp>
        <p:nvSpPr>
          <p:cNvPr id="133" name="Google Shape;133;p22"/>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11 + 9 + 6 = </a:t>
            </a:r>
            <a:r>
              <a:rPr lang="en" sz="2400" dirty="0">
                <a:solidFill>
                  <a:srgbClr val="FF0000"/>
                </a:solidFill>
                <a:latin typeface="Poppins"/>
                <a:ea typeface="Poppins"/>
                <a:cs typeface="Poppins"/>
                <a:sym typeface="Poppins"/>
              </a:rPr>
              <a:t>26</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42 - 40 = </a:t>
            </a:r>
            <a:r>
              <a:rPr lang="en" sz="2400" dirty="0">
                <a:solidFill>
                  <a:srgbClr val="FF0000"/>
                </a:solidFill>
                <a:latin typeface="Poppins"/>
                <a:ea typeface="Poppins"/>
                <a:cs typeface="Poppins"/>
                <a:sym typeface="Poppins"/>
              </a:rPr>
              <a:t>2</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60 = </a:t>
            </a:r>
            <a:r>
              <a:rPr lang="en" sz="2400" dirty="0">
                <a:solidFill>
                  <a:srgbClr val="FF0000"/>
                </a:solidFill>
                <a:latin typeface="Poppins"/>
                <a:ea typeface="Poppins"/>
                <a:cs typeface="Poppins"/>
                <a:sym typeface="Poppins"/>
              </a:rPr>
              <a:t>20</a:t>
            </a:r>
            <a:r>
              <a:rPr lang="en" sz="2400" dirty="0">
                <a:solidFill>
                  <a:schemeClr val="dk1"/>
                </a:solidFill>
                <a:latin typeface="Poppins"/>
                <a:ea typeface="Poppins"/>
                <a:cs typeface="Poppins"/>
                <a:sym typeface="Poppins"/>
              </a:rPr>
              <a:t> + 20 + 20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 x 2 = </a:t>
            </a:r>
            <a:r>
              <a:rPr lang="en" sz="2400" dirty="0">
                <a:solidFill>
                  <a:srgbClr val="FF0000"/>
                </a:solidFill>
                <a:latin typeface="Poppins"/>
                <a:ea typeface="Poppins"/>
                <a:cs typeface="Poppins"/>
                <a:sym typeface="Poppins"/>
              </a:rPr>
              <a:t>16</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10 </a:t>
            </a:r>
            <a:r>
              <a:rPr lang="en" sz="2400" dirty="0">
                <a:solidFill>
                  <a:schemeClr val="dk1"/>
                </a:solidFill>
              </a:rPr>
              <a:t>÷ 10</a:t>
            </a:r>
            <a:r>
              <a:rPr lang="en" sz="2400" dirty="0">
                <a:solidFill>
                  <a:schemeClr val="dk1"/>
                </a:solidFill>
                <a:latin typeface="Poppins"/>
                <a:ea typeface="Poppins"/>
                <a:cs typeface="Poppins"/>
                <a:sym typeface="Poppins"/>
              </a:rPr>
              <a:t>  = </a:t>
            </a:r>
            <a:r>
              <a:rPr lang="en" sz="2400" dirty="0">
                <a:solidFill>
                  <a:srgbClr val="FF0000"/>
                </a:solidFill>
                <a:latin typeface="Poppins"/>
                <a:ea typeface="Poppins"/>
                <a:cs typeface="Poppins"/>
                <a:sym typeface="Poppins"/>
              </a:rPr>
              <a:t>1</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15 </a:t>
            </a:r>
            <a:r>
              <a:rPr lang="en" sz="2400" dirty="0">
                <a:solidFill>
                  <a:schemeClr val="dk1"/>
                </a:solidFill>
              </a:rPr>
              <a:t>÷ 3 = </a:t>
            </a:r>
            <a:r>
              <a:rPr lang="en" sz="2400" dirty="0">
                <a:solidFill>
                  <a:srgbClr val="FF0000"/>
                </a:solidFill>
              </a:rPr>
              <a:t>5</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7 x 3 = </a:t>
            </a:r>
            <a:r>
              <a:rPr lang="en" sz="2400" dirty="0">
                <a:solidFill>
                  <a:srgbClr val="FF0000"/>
                </a:solidFill>
                <a:latin typeface="Poppins"/>
                <a:ea typeface="Poppins"/>
                <a:cs typeface="Poppins"/>
                <a:sym typeface="Poppins"/>
              </a:rPr>
              <a:t>21</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¼ of 8 = </a:t>
            </a:r>
            <a:r>
              <a:rPr lang="en" sz="2400" dirty="0">
                <a:solidFill>
                  <a:srgbClr val="FF0000"/>
                </a:solidFill>
                <a:latin typeface="Poppins"/>
                <a:ea typeface="Poppins"/>
                <a:cs typeface="Poppins"/>
                <a:sym typeface="Poppins"/>
              </a:rPr>
              <a:t>2</a:t>
            </a:r>
            <a:endParaRPr sz="2400" dirty="0">
              <a:solidFill>
                <a:srgbClr val="FF0000"/>
              </a:solidFill>
            </a:endParaRPr>
          </a:p>
        </p:txBody>
      </p:sp>
      <p:sp>
        <p:nvSpPr>
          <p:cNvPr id="134" name="Google Shape;134;p22"/>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22"/>
          <p:cNvSpPr txBox="1"/>
          <p:nvPr/>
        </p:nvSpPr>
        <p:spPr>
          <a:xfrm>
            <a:off x="5041375" y="72525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36" name="Google Shape;136;p22"/>
          <p:cNvPicPr preferRelativeResize="0"/>
          <p:nvPr/>
        </p:nvPicPr>
        <p:blipFill rotWithShape="1">
          <a:blip r:embed="rId3">
            <a:alphaModFix/>
          </a:blip>
          <a:srcRect l="53765" t="21722" r="13866" b="20703"/>
          <a:stretch/>
        </p:blipFill>
        <p:spPr>
          <a:xfrm>
            <a:off x="4928473" y="1168250"/>
            <a:ext cx="3451500" cy="3451500"/>
          </a:xfrm>
          <a:prstGeom prst="rect">
            <a:avLst/>
          </a:prstGeom>
          <a:noFill/>
          <a:ln>
            <a:noFill/>
          </a:ln>
        </p:spPr>
      </p:pic>
      <p:sp>
        <p:nvSpPr>
          <p:cNvPr id="137" name="Google Shape;137;p22"/>
          <p:cNvSpPr txBox="1"/>
          <p:nvPr/>
        </p:nvSpPr>
        <p:spPr>
          <a:xfrm>
            <a:off x="7490925" y="2396000"/>
            <a:ext cx="16707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15 - 4 = 11</a:t>
            </a:r>
            <a:endParaRPr sz="2400">
              <a:solidFill>
                <a:srgbClr val="FF0000"/>
              </a:solidFill>
            </a:endParaRPr>
          </a:p>
        </p:txBody>
      </p:sp>
      <p:sp>
        <p:nvSpPr>
          <p:cNvPr id="138" name="Google Shape;138;p22"/>
          <p:cNvSpPr txBox="1"/>
          <p:nvPr/>
        </p:nvSpPr>
        <p:spPr>
          <a:xfrm>
            <a:off x="4741475" y="4278050"/>
            <a:ext cx="46371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so the total is  £15 + £11 = £26 </a:t>
            </a:r>
            <a:endParaRPr sz="2400">
              <a:solidFill>
                <a:srgbClr val="FF0000"/>
              </a:solidFill>
            </a:endParaRPr>
          </a:p>
        </p:txBody>
      </p:sp>
      <p:sp>
        <p:nvSpPr>
          <p:cNvPr id="139" name="Google Shape;139;p22"/>
          <p:cNvSpPr txBox="1"/>
          <p:nvPr/>
        </p:nvSpPr>
        <p:spPr>
          <a:xfrm>
            <a:off x="7126800" y="2987550"/>
            <a:ext cx="2017200" cy="69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Rocket = £11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145" name="Google Shape;145;p23"/>
          <p:cNvSpPr/>
          <p:nvPr/>
        </p:nvSpPr>
        <p:spPr>
          <a:xfrm>
            <a:off x="2779088" y="1651775"/>
            <a:ext cx="3961445"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Tuesday 2nd June</a:t>
            </a:r>
          </a:p>
        </p:txBody>
      </p:sp>
      <p:pic>
        <p:nvPicPr>
          <p:cNvPr id="146" name="Google Shape;146;p23"/>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24">
            <a:hlinkClick r:id="rId3"/>
          </p:cNvPr>
          <p:cNvPicPr preferRelativeResize="0"/>
          <p:nvPr/>
        </p:nvPicPr>
        <p:blipFill rotWithShape="1">
          <a:blip r:embed="rId4">
            <a:alphaModFix/>
          </a:blip>
          <a:srcRect l="13676" t="13226" r="14074" b="5729"/>
          <a:stretch/>
        </p:blipFill>
        <p:spPr>
          <a:xfrm>
            <a:off x="3706550" y="886350"/>
            <a:ext cx="4995776" cy="3150676"/>
          </a:xfrm>
          <a:prstGeom prst="rect">
            <a:avLst/>
          </a:prstGeom>
          <a:noFill/>
          <a:ln>
            <a:noFill/>
          </a:ln>
        </p:spPr>
      </p:pic>
      <p:sp>
        <p:nvSpPr>
          <p:cNvPr id="152" name="Google Shape;152;p24"/>
          <p:cNvSpPr txBox="1"/>
          <p:nvPr/>
        </p:nvSpPr>
        <p:spPr>
          <a:xfrm>
            <a:off x="429750" y="765475"/>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Subtract single digits</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 show the children how they can solve subtraction calculations and includes games for the children to try.</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5"/>
          <p:cNvSpPr txBox="1"/>
          <p:nvPr/>
        </p:nvSpPr>
        <p:spPr>
          <a:xfrm>
            <a:off x="5613525" y="899775"/>
            <a:ext cx="30000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solidFill>
                <a:schemeClr val="dk1"/>
              </a:solidFill>
            </a:endParaRPr>
          </a:p>
        </p:txBody>
      </p:sp>
      <p:pic>
        <p:nvPicPr>
          <p:cNvPr id="158" name="Google Shape;158;p25">
            <a:hlinkClick r:id="rId3"/>
          </p:cNvPr>
          <p:cNvPicPr preferRelativeResize="0"/>
          <p:nvPr/>
        </p:nvPicPr>
        <p:blipFill rotWithShape="1">
          <a:blip r:embed="rId4">
            <a:alphaModFix/>
          </a:blip>
          <a:srcRect l="13826" t="13347" r="13819" b="5212"/>
          <a:stretch/>
        </p:blipFill>
        <p:spPr>
          <a:xfrm>
            <a:off x="174575" y="647225"/>
            <a:ext cx="5343300" cy="3381625"/>
          </a:xfrm>
          <a:prstGeom prst="rect">
            <a:avLst/>
          </a:prstGeom>
          <a:noFill/>
          <a:ln>
            <a:noFill/>
          </a:ln>
        </p:spPr>
      </p:pic>
      <p:sp>
        <p:nvSpPr>
          <p:cNvPr id="159" name="Google Shape;159;p25"/>
          <p:cNvSpPr/>
          <p:nvPr/>
        </p:nvSpPr>
        <p:spPr>
          <a:xfrm>
            <a:off x="4571999" y="1052725"/>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26"/>
          <p:cNvPicPr preferRelativeResize="0"/>
          <p:nvPr/>
        </p:nvPicPr>
        <p:blipFill rotWithShape="1">
          <a:blip r:embed="rId3">
            <a:alphaModFix/>
          </a:blip>
          <a:srcRect l="49825" t="48095" r="25706" b="18606"/>
          <a:stretch/>
        </p:blipFill>
        <p:spPr>
          <a:xfrm>
            <a:off x="1933850" y="636973"/>
            <a:ext cx="5506100" cy="4212751"/>
          </a:xfrm>
          <a:prstGeom prst="rect">
            <a:avLst/>
          </a:prstGeom>
          <a:noFill/>
          <a:ln>
            <a:noFill/>
          </a:ln>
        </p:spPr>
      </p:pic>
      <p:sp>
        <p:nvSpPr>
          <p:cNvPr id="165" name="Google Shape;165;p26"/>
          <p:cNvSpPr txBox="1"/>
          <p:nvPr/>
        </p:nvSpPr>
        <p:spPr>
          <a:xfrm>
            <a:off x="120875" y="40300"/>
            <a:ext cx="4042200" cy="59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Further subtraction challenge</a:t>
            </a:r>
            <a:endParaRPr sz="2200" u="sng">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7"/>
          <p:cNvSpPr/>
          <p:nvPr/>
        </p:nvSpPr>
        <p:spPr>
          <a:xfrm>
            <a:off x="2041275" y="671475"/>
            <a:ext cx="4378200" cy="43647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7"/>
          <p:cNvSpPr txBox="1"/>
          <p:nvPr/>
        </p:nvSpPr>
        <p:spPr>
          <a:xfrm>
            <a:off x="120875" y="40300"/>
            <a:ext cx="6298500" cy="59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latin typeface="Trebuchet MS"/>
                <a:ea typeface="Trebuchet MS"/>
                <a:cs typeface="Trebuchet MS"/>
                <a:sym typeface="Trebuchet MS"/>
              </a:rPr>
              <a:t>Further subtraction challenge </a:t>
            </a:r>
            <a:r>
              <a:rPr lang="en" sz="2200" u="sng">
                <a:solidFill>
                  <a:srgbClr val="FF0000"/>
                </a:solidFill>
                <a:latin typeface="Trebuchet MS"/>
                <a:ea typeface="Trebuchet MS"/>
                <a:cs typeface="Trebuchet MS"/>
                <a:sym typeface="Trebuchet MS"/>
              </a:rPr>
              <a:t>Answer</a:t>
            </a:r>
            <a:endParaRPr sz="2200" u="sng">
              <a:solidFill>
                <a:srgbClr val="FF0000"/>
              </a:solidFill>
              <a:latin typeface="Trebuchet MS"/>
              <a:ea typeface="Trebuchet MS"/>
              <a:cs typeface="Trebuchet MS"/>
              <a:sym typeface="Trebuchet MS"/>
            </a:endParaRPr>
          </a:p>
        </p:txBody>
      </p:sp>
      <p:pic>
        <p:nvPicPr>
          <p:cNvPr id="172" name="Google Shape;172;p27"/>
          <p:cNvPicPr preferRelativeResize="0"/>
          <p:nvPr/>
        </p:nvPicPr>
        <p:blipFill rotWithShape="1">
          <a:blip r:embed="rId3">
            <a:alphaModFix/>
          </a:blip>
          <a:srcRect l="74153" t="49611" r="13986" b="27695"/>
          <a:stretch/>
        </p:blipFill>
        <p:spPr>
          <a:xfrm>
            <a:off x="2509379" y="940072"/>
            <a:ext cx="3520486" cy="37871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8"/>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3.6.20</a:t>
            </a:r>
            <a:endParaRPr sz="3000">
              <a:latin typeface="Poppins"/>
              <a:ea typeface="Poppins"/>
              <a:cs typeface="Poppins"/>
              <a:sym typeface="Poppins"/>
            </a:endParaRPr>
          </a:p>
        </p:txBody>
      </p:sp>
      <p:sp>
        <p:nvSpPr>
          <p:cNvPr id="178" name="Google Shape;178;p28"/>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8 + 6 + 2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 + 9 + 1 = 17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12 = __ + 3 + 3 + 3</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48 - 8</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87 = 50 + 7 + ___</a:t>
            </a:r>
            <a:endParaRPr sz="2400" dirty="0"/>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- 40 = 13</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- 60 = 40</a:t>
            </a:r>
            <a:endParaRPr sz="2400" dirty="0"/>
          </a:p>
          <a:p>
            <a:pPr marL="6858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smtClean="0"/>
              <a:t>Circle </a:t>
            </a:r>
            <a:r>
              <a:rPr lang="en" sz="2400" dirty="0"/>
              <a:t>3 numbers with the sum of 12.</a:t>
            </a:r>
            <a:endParaRPr sz="2400" dirty="0"/>
          </a:p>
          <a:p>
            <a:pPr marL="0" lvl="0" indent="0" algn="ctr" rtl="0">
              <a:spcBef>
                <a:spcPts val="0"/>
              </a:spcBef>
              <a:spcAft>
                <a:spcPts val="0"/>
              </a:spcAft>
              <a:buNone/>
            </a:pPr>
            <a:r>
              <a:rPr lang="en" sz="2400" dirty="0"/>
              <a:t>6    5    4    3    2    1</a:t>
            </a:r>
            <a:endParaRPr sz="2400" dirty="0"/>
          </a:p>
        </p:txBody>
      </p:sp>
      <p:sp>
        <p:nvSpPr>
          <p:cNvPr id="179" name="Google Shape;179;p28"/>
          <p:cNvSpPr txBox="1"/>
          <p:nvPr/>
        </p:nvSpPr>
        <p:spPr>
          <a:xfrm>
            <a:off x="4802050" y="8023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180" name="Google Shape;180;p28"/>
          <p:cNvPicPr preferRelativeResize="0"/>
          <p:nvPr/>
        </p:nvPicPr>
        <p:blipFill rotWithShape="1">
          <a:blip r:embed="rId3">
            <a:alphaModFix/>
          </a:blip>
          <a:srcRect l="54063" t="28000" r="14653" b="30890"/>
          <a:stretch/>
        </p:blipFill>
        <p:spPr>
          <a:xfrm>
            <a:off x="4888350" y="1366677"/>
            <a:ext cx="3746825" cy="27683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9"/>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u="sng">
                <a:solidFill>
                  <a:srgbClr val="FF0000"/>
                </a:solidFill>
                <a:latin typeface="Poppins"/>
                <a:ea typeface="Poppins"/>
                <a:cs typeface="Poppins"/>
                <a:sym typeface="Poppins"/>
              </a:rPr>
              <a:t>Answers </a:t>
            </a:r>
            <a:r>
              <a:rPr lang="en" sz="3000">
                <a:latin typeface="Poppins"/>
                <a:ea typeface="Poppins"/>
                <a:cs typeface="Poppins"/>
                <a:sym typeface="Poppins"/>
              </a:rPr>
              <a:t>                  3.6.20</a:t>
            </a:r>
            <a:endParaRPr sz="3000">
              <a:latin typeface="Poppins"/>
              <a:ea typeface="Poppins"/>
              <a:cs typeface="Poppins"/>
              <a:sym typeface="Poppins"/>
            </a:endParaRPr>
          </a:p>
        </p:txBody>
      </p:sp>
      <p:sp>
        <p:nvSpPr>
          <p:cNvPr id="186" name="Google Shape;186;p29"/>
          <p:cNvSpPr txBox="1"/>
          <p:nvPr/>
        </p:nvSpPr>
        <p:spPr>
          <a:xfrm>
            <a:off x="201450" y="725250"/>
            <a:ext cx="46869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8 + 6 + 2 = </a:t>
            </a:r>
            <a:r>
              <a:rPr lang="en" sz="2400" dirty="0">
                <a:solidFill>
                  <a:srgbClr val="FF0000"/>
                </a:solidFill>
              </a:rPr>
              <a:t>16</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7</a:t>
            </a:r>
            <a:r>
              <a:rPr lang="en" sz="2400" dirty="0"/>
              <a:t> + 9 + 1 = 17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12 = </a:t>
            </a:r>
            <a:r>
              <a:rPr lang="en" sz="2400" dirty="0">
                <a:solidFill>
                  <a:srgbClr val="FF0000"/>
                </a:solidFill>
              </a:rPr>
              <a:t>3</a:t>
            </a:r>
            <a:r>
              <a:rPr lang="en" sz="2400" dirty="0"/>
              <a:t> + 3 + 3 + 3</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40</a:t>
            </a:r>
            <a:r>
              <a:rPr lang="en" sz="2400" dirty="0"/>
              <a:t> = 48 - 8</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87 = 50 + 7 + </a:t>
            </a:r>
            <a:r>
              <a:rPr lang="en" sz="2400" dirty="0">
                <a:solidFill>
                  <a:srgbClr val="FF0000"/>
                </a:solidFill>
              </a:rPr>
              <a:t>30</a:t>
            </a:r>
            <a:endParaRPr sz="2400" dirty="0">
              <a:solidFill>
                <a:srgbClr val="FF0000"/>
              </a:solidFill>
            </a:endParaRPr>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53 </a:t>
            </a:r>
            <a:r>
              <a:rPr lang="en" sz="2400" dirty="0"/>
              <a:t>- 40 = 13</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100 </a:t>
            </a:r>
            <a:r>
              <a:rPr lang="en" sz="2400" dirty="0"/>
              <a:t>- 60 = 40</a:t>
            </a:r>
            <a:endParaRPr sz="2400" dirty="0"/>
          </a:p>
          <a:p>
            <a:pPr marL="457200" lvl="0" indent="0" algn="l" rtl="0">
              <a:spcBef>
                <a:spcPts val="0"/>
              </a:spcBef>
              <a:spcAft>
                <a:spcPts val="0"/>
              </a:spcAft>
              <a:buNone/>
            </a:pPr>
            <a:endParaRPr sz="500" dirty="0"/>
          </a:p>
          <a:p>
            <a:pPr marL="0" lvl="0" indent="0" algn="l" rtl="0">
              <a:spcBef>
                <a:spcPts val="0"/>
              </a:spcBef>
              <a:spcAft>
                <a:spcPts val="0"/>
              </a:spcAft>
              <a:buNone/>
            </a:pPr>
            <a:r>
              <a:rPr lang="en" sz="2400" dirty="0"/>
              <a:t>8. </a:t>
            </a:r>
            <a:r>
              <a:rPr lang="en" sz="2000" dirty="0"/>
              <a:t>Circle 3 numbers with the sum of 12.</a:t>
            </a:r>
            <a:endParaRPr sz="2000" dirty="0"/>
          </a:p>
          <a:p>
            <a:pPr marL="0" lvl="0" indent="0" algn="ctr" rtl="0">
              <a:spcBef>
                <a:spcPts val="0"/>
              </a:spcBef>
              <a:spcAft>
                <a:spcPts val="0"/>
              </a:spcAft>
              <a:buNone/>
            </a:pPr>
            <a:endParaRPr sz="2400" dirty="0">
              <a:solidFill>
                <a:srgbClr val="FF0000"/>
              </a:solidFill>
            </a:endParaRPr>
          </a:p>
        </p:txBody>
      </p:sp>
      <p:sp>
        <p:nvSpPr>
          <p:cNvPr id="187" name="Google Shape;187;p29"/>
          <p:cNvSpPr txBox="1"/>
          <p:nvPr/>
        </p:nvSpPr>
        <p:spPr>
          <a:xfrm>
            <a:off x="4802050" y="8023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188" name="Google Shape;188;p29"/>
          <p:cNvPicPr preferRelativeResize="0"/>
          <p:nvPr/>
        </p:nvPicPr>
        <p:blipFill rotWithShape="1">
          <a:blip r:embed="rId3">
            <a:alphaModFix/>
          </a:blip>
          <a:srcRect l="54063" t="28000" r="14653" b="30890"/>
          <a:stretch/>
        </p:blipFill>
        <p:spPr>
          <a:xfrm>
            <a:off x="4888350" y="1366677"/>
            <a:ext cx="3746825" cy="2768350"/>
          </a:xfrm>
          <a:prstGeom prst="rect">
            <a:avLst/>
          </a:prstGeom>
          <a:noFill/>
          <a:ln>
            <a:noFill/>
          </a:ln>
        </p:spPr>
      </p:pic>
      <p:sp>
        <p:nvSpPr>
          <p:cNvPr id="189" name="Google Shape;189;p29"/>
          <p:cNvSpPr txBox="1"/>
          <p:nvPr/>
        </p:nvSpPr>
        <p:spPr>
          <a:xfrm>
            <a:off x="201450" y="4234975"/>
            <a:ext cx="44988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0000"/>
                </a:solidFill>
              </a:rPr>
              <a:t>6</a:t>
            </a:r>
            <a:r>
              <a:rPr lang="en" sz="1800">
                <a:solidFill>
                  <a:schemeClr val="dk1"/>
                </a:solidFill>
              </a:rPr>
              <a:t> </a:t>
            </a:r>
            <a:r>
              <a:rPr lang="en" sz="1800">
                <a:solidFill>
                  <a:srgbClr val="FF0000"/>
                </a:solidFill>
              </a:rPr>
              <a:t>+  5 + 1          5 + 4 + 3          6 + 4 + 2 </a:t>
            </a:r>
            <a:r>
              <a:rPr lang="en" sz="1800">
                <a:solidFill>
                  <a:schemeClr val="dk1"/>
                </a:solidFill>
              </a:rPr>
              <a:t>   </a:t>
            </a:r>
            <a:endParaRPr sz="800"/>
          </a:p>
        </p:txBody>
      </p:sp>
      <p:sp>
        <p:nvSpPr>
          <p:cNvPr id="190" name="Google Shape;190;p29"/>
          <p:cNvSpPr txBox="1"/>
          <p:nvPr/>
        </p:nvSpPr>
        <p:spPr>
          <a:xfrm>
            <a:off x="5707550" y="1939375"/>
            <a:ext cx="1222200" cy="4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6 +  6 </a:t>
            </a:r>
            <a:endParaRPr sz="2800">
              <a:solidFill>
                <a:srgbClr val="FF0000"/>
              </a:solidFill>
            </a:endParaRPr>
          </a:p>
        </p:txBody>
      </p:sp>
      <p:sp>
        <p:nvSpPr>
          <p:cNvPr id="191" name="Google Shape;191;p29"/>
          <p:cNvSpPr txBox="1"/>
          <p:nvPr/>
        </p:nvSpPr>
        <p:spPr>
          <a:xfrm>
            <a:off x="6477700" y="2650275"/>
            <a:ext cx="371400" cy="65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6</a:t>
            </a:r>
            <a:endParaRPr/>
          </a:p>
        </p:txBody>
      </p:sp>
      <p:sp>
        <p:nvSpPr>
          <p:cNvPr id="192" name="Google Shape;192;p29"/>
          <p:cNvSpPr txBox="1"/>
          <p:nvPr/>
        </p:nvSpPr>
        <p:spPr>
          <a:xfrm>
            <a:off x="5546375" y="2650275"/>
            <a:ext cx="550500" cy="4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rPr>
              <a:t>13</a:t>
            </a:r>
            <a:endParaRPr sz="2200">
              <a:solidFill>
                <a:srgbClr val="FF0000"/>
              </a:solidFill>
            </a:endParaRPr>
          </a:p>
        </p:txBody>
      </p:sp>
      <p:sp>
        <p:nvSpPr>
          <p:cNvPr id="193" name="Google Shape;193;p29"/>
          <p:cNvSpPr txBox="1"/>
          <p:nvPr/>
        </p:nvSpPr>
        <p:spPr>
          <a:xfrm>
            <a:off x="7756175" y="3488475"/>
            <a:ext cx="550500" cy="4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rPr>
              <a:t>13</a:t>
            </a:r>
            <a:endParaRPr sz="220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0"/>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199" name="Google Shape;199;p30"/>
          <p:cNvSpPr/>
          <p:nvPr/>
        </p:nvSpPr>
        <p:spPr>
          <a:xfrm>
            <a:off x="2169488" y="1651775"/>
            <a:ext cx="4571798"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Wednesday 3rd June</a:t>
            </a:r>
          </a:p>
        </p:txBody>
      </p:sp>
      <p:pic>
        <p:nvPicPr>
          <p:cNvPr id="200" name="Google Shape;200;p30"/>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1"/>
          <p:cNvSpPr txBox="1"/>
          <p:nvPr/>
        </p:nvSpPr>
        <p:spPr>
          <a:xfrm>
            <a:off x="161150" y="5640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Adding and subtracting across tens</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 show the children how they can solve calculations using a number line.</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206" name="Google Shape;206;p31">
            <a:hlinkClick r:id="rId3"/>
          </p:cNvPr>
          <p:cNvPicPr preferRelativeResize="0"/>
          <p:nvPr/>
        </p:nvPicPr>
        <p:blipFill rotWithShape="1">
          <a:blip r:embed="rId4">
            <a:alphaModFix/>
          </a:blip>
          <a:srcRect l="13892" t="12406" r="13221" b="10343"/>
          <a:stretch/>
        </p:blipFill>
        <p:spPr>
          <a:xfrm>
            <a:off x="3963627" y="510325"/>
            <a:ext cx="5034147" cy="3000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2"/>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pic>
        <p:nvPicPr>
          <p:cNvPr id="212" name="Google Shape;212;p32">
            <a:hlinkClick r:id="rId3"/>
          </p:cNvPr>
          <p:cNvPicPr preferRelativeResize="0"/>
          <p:nvPr/>
        </p:nvPicPr>
        <p:blipFill rotWithShape="1">
          <a:blip r:embed="rId4">
            <a:alphaModFix/>
          </a:blip>
          <a:srcRect l="13638" t="12933" r="14158" b="5673"/>
          <a:stretch/>
        </p:blipFill>
        <p:spPr>
          <a:xfrm>
            <a:off x="269944" y="582700"/>
            <a:ext cx="5034707" cy="3191000"/>
          </a:xfrm>
          <a:prstGeom prst="rect">
            <a:avLst/>
          </a:prstGeom>
          <a:noFill/>
          <a:ln>
            <a:noFill/>
          </a:ln>
        </p:spPr>
      </p:pic>
      <p:sp>
        <p:nvSpPr>
          <p:cNvPr id="213" name="Google Shape;213;p32"/>
          <p:cNvSpPr/>
          <p:nvPr/>
        </p:nvSpPr>
        <p:spPr>
          <a:xfrm>
            <a:off x="4405549" y="931850"/>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3"/>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4.6.20</a:t>
            </a:r>
            <a:endParaRPr sz="3000">
              <a:latin typeface="Poppins"/>
              <a:ea typeface="Poppins"/>
              <a:cs typeface="Poppins"/>
              <a:sym typeface="Poppins"/>
            </a:endParaRPr>
          </a:p>
        </p:txBody>
      </p:sp>
      <p:sp>
        <p:nvSpPr>
          <p:cNvPr id="219" name="Google Shape;219;p33"/>
          <p:cNvSpPr txBox="1"/>
          <p:nvPr/>
        </p:nvSpPr>
        <p:spPr>
          <a:xfrm>
            <a:off x="510325" y="2511350"/>
            <a:ext cx="23769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60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80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90</a:t>
            </a:r>
            <a:r>
              <a:rPr lang="en" sz="2400" dirty="0">
                <a:solidFill>
                  <a:schemeClr val="dk1"/>
                </a:solidFill>
              </a:rPr>
              <a:t>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40</a:t>
            </a:r>
            <a:r>
              <a:rPr lang="en" sz="2400" dirty="0">
                <a:solidFill>
                  <a:schemeClr val="dk1"/>
                </a:solidFill>
              </a:rPr>
              <a:t> </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a:t>
            </a:r>
            <a:r>
              <a:rPr lang="en" sz="2400" dirty="0">
                <a:solidFill>
                  <a:schemeClr val="dk1"/>
                </a:solidFill>
              </a:rPr>
              <a:t>80 = </a:t>
            </a:r>
            <a:endParaRPr sz="2400" dirty="0"/>
          </a:p>
        </p:txBody>
      </p:sp>
      <p:sp>
        <p:nvSpPr>
          <p:cNvPr id="220" name="Google Shape;220;p33"/>
          <p:cNvSpPr txBox="1"/>
          <p:nvPr/>
        </p:nvSpPr>
        <p:spPr>
          <a:xfrm>
            <a:off x="4435100" y="486425"/>
            <a:ext cx="4685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endParaRPr sz="1800"/>
          </a:p>
        </p:txBody>
      </p:sp>
      <p:sp>
        <p:nvSpPr>
          <p:cNvPr id="221" name="Google Shape;221;p33"/>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22" name="Google Shape;222;p33"/>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23" name="Google Shape;223;p33"/>
          <p:cNvGrpSpPr/>
          <p:nvPr/>
        </p:nvGrpSpPr>
        <p:grpSpPr>
          <a:xfrm>
            <a:off x="161175" y="1820825"/>
            <a:ext cx="993900" cy="644700"/>
            <a:chOff x="577475" y="1530975"/>
            <a:chExt cx="993900" cy="644700"/>
          </a:xfrm>
        </p:grpSpPr>
        <p:sp>
          <p:nvSpPr>
            <p:cNvPr id="224" name="Google Shape;224;p33"/>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5" name="Google Shape;225;p33"/>
            <p:cNvCxnSpPr>
              <a:stCxn id="224" idx="0"/>
              <a:endCxn id="224"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226" name="Google Shape;226;p33"/>
          <p:cNvGrpSpPr/>
          <p:nvPr/>
        </p:nvGrpSpPr>
        <p:grpSpPr>
          <a:xfrm>
            <a:off x="1307350" y="1820825"/>
            <a:ext cx="993900" cy="644700"/>
            <a:chOff x="1307350" y="1439825"/>
            <a:chExt cx="993900" cy="644700"/>
          </a:xfrm>
        </p:grpSpPr>
        <p:grpSp>
          <p:nvGrpSpPr>
            <p:cNvPr id="227" name="Google Shape;227;p33"/>
            <p:cNvGrpSpPr/>
            <p:nvPr/>
          </p:nvGrpSpPr>
          <p:grpSpPr>
            <a:xfrm>
              <a:off x="1307350" y="1439825"/>
              <a:ext cx="993900" cy="644700"/>
              <a:chOff x="577475" y="1530975"/>
              <a:chExt cx="993900" cy="644700"/>
            </a:xfrm>
          </p:grpSpPr>
          <p:sp>
            <p:nvSpPr>
              <p:cNvPr id="228" name="Google Shape;228;p33"/>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9" name="Google Shape;229;p33"/>
              <p:cNvCxnSpPr>
                <a:stCxn id="228" idx="0"/>
                <a:endCxn id="228"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30" name="Google Shape;230;p33"/>
            <p:cNvCxnSpPr>
              <a:stCxn id="228" idx="1"/>
              <a:endCxn id="228"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231" name="Google Shape;231;p33"/>
          <p:cNvGrpSpPr/>
          <p:nvPr/>
        </p:nvGrpSpPr>
        <p:grpSpPr>
          <a:xfrm>
            <a:off x="2543550" y="1820825"/>
            <a:ext cx="993900" cy="644700"/>
            <a:chOff x="2543550" y="1439825"/>
            <a:chExt cx="993900" cy="644700"/>
          </a:xfrm>
        </p:grpSpPr>
        <p:grpSp>
          <p:nvGrpSpPr>
            <p:cNvPr id="232" name="Google Shape;232;p33"/>
            <p:cNvGrpSpPr/>
            <p:nvPr/>
          </p:nvGrpSpPr>
          <p:grpSpPr>
            <a:xfrm>
              <a:off x="2543550" y="1439825"/>
              <a:ext cx="993900" cy="644700"/>
              <a:chOff x="577475" y="1530975"/>
              <a:chExt cx="993900" cy="644700"/>
            </a:xfrm>
          </p:grpSpPr>
          <p:sp>
            <p:nvSpPr>
              <p:cNvPr id="233" name="Google Shape;233;p33"/>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34" name="Google Shape;234;p33"/>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35" name="Google Shape;235;p33"/>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pic>
        <p:nvPicPr>
          <p:cNvPr id="236" name="Google Shape;236;p33"/>
          <p:cNvPicPr preferRelativeResize="0"/>
          <p:nvPr/>
        </p:nvPicPr>
        <p:blipFill rotWithShape="1">
          <a:blip r:embed="rId3">
            <a:alphaModFix/>
          </a:blip>
          <a:srcRect l="14422" t="20445" r="50570" b="5557"/>
          <a:stretch/>
        </p:blipFill>
        <p:spPr>
          <a:xfrm>
            <a:off x="4310875" y="971275"/>
            <a:ext cx="3182800" cy="378277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34"/>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a:t>
            </a:r>
            <a:r>
              <a:rPr lang="en" sz="3000">
                <a:latin typeface="Poppins"/>
                <a:ea typeface="Poppins"/>
                <a:cs typeface="Poppins"/>
                <a:sym typeface="Poppins"/>
              </a:rPr>
              <a:t>                         4.6.20</a:t>
            </a:r>
            <a:endParaRPr sz="3000">
              <a:latin typeface="Poppins"/>
              <a:ea typeface="Poppins"/>
              <a:cs typeface="Poppins"/>
              <a:sym typeface="Poppins"/>
            </a:endParaRPr>
          </a:p>
        </p:txBody>
      </p:sp>
      <p:sp>
        <p:nvSpPr>
          <p:cNvPr id="242" name="Google Shape;242;p34"/>
          <p:cNvSpPr txBox="1"/>
          <p:nvPr/>
        </p:nvSpPr>
        <p:spPr>
          <a:xfrm>
            <a:off x="510325" y="2511350"/>
            <a:ext cx="28203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60 = </a:t>
            </a:r>
            <a:r>
              <a:rPr lang="en" sz="2400" dirty="0">
                <a:solidFill>
                  <a:srgbClr val="FF0000"/>
                </a:solidFill>
              </a:rPr>
              <a:t>30</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80 = </a:t>
            </a:r>
            <a:r>
              <a:rPr lang="en" sz="2400" dirty="0">
                <a:solidFill>
                  <a:srgbClr val="FF0000"/>
                </a:solidFill>
              </a:rPr>
              <a:t>20</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90</a:t>
            </a:r>
            <a:r>
              <a:rPr lang="en" sz="2400" dirty="0">
                <a:solidFill>
                  <a:schemeClr val="dk1"/>
                </a:solidFill>
              </a:rPr>
              <a:t> = </a:t>
            </a:r>
            <a:r>
              <a:rPr lang="en" sz="2400" dirty="0">
                <a:solidFill>
                  <a:srgbClr val="FF0000"/>
                </a:solidFill>
              </a:rPr>
              <a:t>30</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40</a:t>
            </a:r>
            <a:r>
              <a:rPr lang="en" sz="2400" dirty="0">
                <a:solidFill>
                  <a:schemeClr val="dk1"/>
                </a:solidFill>
              </a:rPr>
              <a:t> </a:t>
            </a:r>
            <a:r>
              <a:rPr lang="en" sz="2400" dirty="0"/>
              <a:t>= </a:t>
            </a:r>
            <a:r>
              <a:rPr lang="en" sz="2400" dirty="0">
                <a:solidFill>
                  <a:srgbClr val="FF0000"/>
                </a:solidFill>
              </a:rPr>
              <a:t>30</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a:t>
            </a:r>
            <a:r>
              <a:rPr lang="en" sz="2400" dirty="0">
                <a:solidFill>
                  <a:schemeClr val="dk1"/>
                </a:solidFill>
              </a:rPr>
              <a:t>80 = </a:t>
            </a:r>
            <a:r>
              <a:rPr lang="en" sz="2400" dirty="0">
                <a:solidFill>
                  <a:srgbClr val="FF0000"/>
                </a:solidFill>
              </a:rPr>
              <a:t>60</a:t>
            </a:r>
            <a:endParaRPr sz="2400" dirty="0">
              <a:solidFill>
                <a:srgbClr val="FF0000"/>
              </a:solidFill>
            </a:endParaRPr>
          </a:p>
        </p:txBody>
      </p:sp>
      <p:sp>
        <p:nvSpPr>
          <p:cNvPr id="243" name="Google Shape;243;p34"/>
          <p:cNvSpPr txBox="1"/>
          <p:nvPr/>
        </p:nvSpPr>
        <p:spPr>
          <a:xfrm>
            <a:off x="4435100" y="486425"/>
            <a:ext cx="4685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endParaRPr sz="1800"/>
          </a:p>
        </p:txBody>
      </p:sp>
      <p:sp>
        <p:nvSpPr>
          <p:cNvPr id="244" name="Google Shape;244;p34"/>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45" name="Google Shape;245;p34"/>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46" name="Google Shape;246;p34"/>
          <p:cNvGrpSpPr/>
          <p:nvPr/>
        </p:nvGrpSpPr>
        <p:grpSpPr>
          <a:xfrm>
            <a:off x="161175" y="1820825"/>
            <a:ext cx="993900" cy="644700"/>
            <a:chOff x="577475" y="1530975"/>
            <a:chExt cx="993900" cy="644700"/>
          </a:xfrm>
        </p:grpSpPr>
        <p:sp>
          <p:nvSpPr>
            <p:cNvPr id="247" name="Google Shape;247;p34"/>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48" name="Google Shape;248;p34"/>
            <p:cNvCxnSpPr>
              <a:stCxn id="247" idx="0"/>
              <a:endCxn id="247"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249" name="Google Shape;249;p34"/>
          <p:cNvGrpSpPr/>
          <p:nvPr/>
        </p:nvGrpSpPr>
        <p:grpSpPr>
          <a:xfrm>
            <a:off x="1307350" y="1820825"/>
            <a:ext cx="993900" cy="644700"/>
            <a:chOff x="1307350" y="1439825"/>
            <a:chExt cx="993900" cy="644700"/>
          </a:xfrm>
        </p:grpSpPr>
        <p:grpSp>
          <p:nvGrpSpPr>
            <p:cNvPr id="250" name="Google Shape;250;p34"/>
            <p:cNvGrpSpPr/>
            <p:nvPr/>
          </p:nvGrpSpPr>
          <p:grpSpPr>
            <a:xfrm>
              <a:off x="1307350" y="1439825"/>
              <a:ext cx="993900" cy="644700"/>
              <a:chOff x="577475" y="1530975"/>
              <a:chExt cx="993900" cy="644700"/>
            </a:xfrm>
          </p:grpSpPr>
          <p:sp>
            <p:nvSpPr>
              <p:cNvPr id="251" name="Google Shape;251;p34"/>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52" name="Google Shape;252;p34"/>
              <p:cNvCxnSpPr>
                <a:stCxn id="251" idx="0"/>
                <a:endCxn id="251"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53" name="Google Shape;253;p34"/>
            <p:cNvCxnSpPr>
              <a:stCxn id="251" idx="1"/>
              <a:endCxn id="251"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254" name="Google Shape;254;p34"/>
          <p:cNvGrpSpPr/>
          <p:nvPr/>
        </p:nvGrpSpPr>
        <p:grpSpPr>
          <a:xfrm>
            <a:off x="2543550" y="1820825"/>
            <a:ext cx="993900" cy="644700"/>
            <a:chOff x="2543550" y="1439825"/>
            <a:chExt cx="993900" cy="644700"/>
          </a:xfrm>
        </p:grpSpPr>
        <p:grpSp>
          <p:nvGrpSpPr>
            <p:cNvPr id="255" name="Google Shape;255;p34"/>
            <p:cNvGrpSpPr/>
            <p:nvPr/>
          </p:nvGrpSpPr>
          <p:grpSpPr>
            <a:xfrm>
              <a:off x="2543550" y="1439825"/>
              <a:ext cx="993900" cy="644700"/>
              <a:chOff x="577475" y="1530975"/>
              <a:chExt cx="993900" cy="644700"/>
            </a:xfrm>
          </p:grpSpPr>
          <p:sp>
            <p:nvSpPr>
              <p:cNvPr id="256" name="Google Shape;256;p34"/>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57" name="Google Shape;257;p34"/>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58" name="Google Shape;258;p34"/>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pic>
        <p:nvPicPr>
          <p:cNvPr id="259" name="Google Shape;259;p34"/>
          <p:cNvPicPr preferRelativeResize="0"/>
          <p:nvPr/>
        </p:nvPicPr>
        <p:blipFill rotWithShape="1">
          <a:blip r:embed="rId3">
            <a:alphaModFix/>
          </a:blip>
          <a:srcRect l="14422" t="20445" r="50570" b="5557"/>
          <a:stretch/>
        </p:blipFill>
        <p:spPr>
          <a:xfrm>
            <a:off x="4310875" y="971275"/>
            <a:ext cx="3182800" cy="3782774"/>
          </a:xfrm>
          <a:prstGeom prst="rect">
            <a:avLst/>
          </a:prstGeom>
          <a:noFill/>
          <a:ln>
            <a:noFill/>
          </a:ln>
        </p:spPr>
      </p:pic>
      <p:sp>
        <p:nvSpPr>
          <p:cNvPr id="260" name="Google Shape;260;p34"/>
          <p:cNvSpPr txBox="1"/>
          <p:nvPr/>
        </p:nvSpPr>
        <p:spPr>
          <a:xfrm>
            <a:off x="6880575" y="1638700"/>
            <a:ext cx="478800" cy="5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8</a:t>
            </a:r>
            <a:endParaRPr/>
          </a:p>
        </p:txBody>
      </p:sp>
      <p:sp>
        <p:nvSpPr>
          <p:cNvPr id="261" name="Google Shape;261;p34"/>
          <p:cNvSpPr txBox="1"/>
          <p:nvPr/>
        </p:nvSpPr>
        <p:spPr>
          <a:xfrm>
            <a:off x="7001750" y="2065950"/>
            <a:ext cx="729000" cy="5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11</a:t>
            </a:r>
            <a:endParaRPr/>
          </a:p>
        </p:txBody>
      </p:sp>
      <p:sp>
        <p:nvSpPr>
          <p:cNvPr id="262" name="Google Shape;262;p34"/>
          <p:cNvSpPr txBox="1"/>
          <p:nvPr/>
        </p:nvSpPr>
        <p:spPr>
          <a:xfrm>
            <a:off x="6804375" y="2400700"/>
            <a:ext cx="478800" cy="5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4</a:t>
            </a:r>
            <a:endParaRPr/>
          </a:p>
        </p:txBody>
      </p:sp>
      <p:sp>
        <p:nvSpPr>
          <p:cNvPr id="263" name="Google Shape;263;p34"/>
          <p:cNvSpPr txBox="1"/>
          <p:nvPr/>
        </p:nvSpPr>
        <p:spPr>
          <a:xfrm>
            <a:off x="7283175" y="3277700"/>
            <a:ext cx="1837200" cy="5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20 - 11 = 9</a:t>
            </a:r>
            <a:endParaRPr/>
          </a:p>
        </p:txBody>
      </p:sp>
      <p:sp>
        <p:nvSpPr>
          <p:cNvPr id="264" name="Google Shape;264;p34"/>
          <p:cNvSpPr txBox="1"/>
          <p:nvPr/>
        </p:nvSpPr>
        <p:spPr>
          <a:xfrm>
            <a:off x="6053225" y="4128425"/>
            <a:ext cx="478800" cy="5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rPr>
              <a:t>9</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35"/>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70" name="Google Shape;270;p35"/>
          <p:cNvSpPr/>
          <p:nvPr/>
        </p:nvSpPr>
        <p:spPr>
          <a:xfrm>
            <a:off x="2550488" y="1651775"/>
            <a:ext cx="4006296"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Thursday 4th June</a:t>
            </a:r>
          </a:p>
        </p:txBody>
      </p:sp>
      <p:pic>
        <p:nvPicPr>
          <p:cNvPr id="271" name="Google Shape;271;p35"/>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36"/>
          <p:cNvSpPr txBox="1"/>
          <p:nvPr/>
        </p:nvSpPr>
        <p:spPr>
          <a:xfrm>
            <a:off x="187350" y="0"/>
            <a:ext cx="8433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WALT: add and subtract when crossing a tens boundary</a:t>
            </a:r>
            <a:endParaRPr sz="2000"/>
          </a:p>
        </p:txBody>
      </p:sp>
      <p:sp>
        <p:nvSpPr>
          <p:cNvPr id="277" name="Google Shape;277;p36"/>
          <p:cNvSpPr txBox="1"/>
          <p:nvPr/>
        </p:nvSpPr>
        <p:spPr>
          <a:xfrm>
            <a:off x="523050" y="805625"/>
            <a:ext cx="80979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 </a:t>
            </a:r>
            <a:endParaRPr/>
          </a:p>
        </p:txBody>
      </p:sp>
      <p:sp>
        <p:nvSpPr>
          <p:cNvPr id="278" name="Google Shape;278;p36"/>
          <p:cNvSpPr txBox="1"/>
          <p:nvPr/>
        </p:nvSpPr>
        <p:spPr>
          <a:xfrm>
            <a:off x="80575" y="631175"/>
            <a:ext cx="4297500" cy="6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Recap on yesterday’s learning</a:t>
            </a:r>
            <a:endParaRPr/>
          </a:p>
        </p:txBody>
      </p:sp>
      <p:pic>
        <p:nvPicPr>
          <p:cNvPr id="279" name="Google Shape;279;p36"/>
          <p:cNvPicPr preferRelativeResize="0"/>
          <p:nvPr/>
        </p:nvPicPr>
        <p:blipFill rotWithShape="1">
          <a:blip r:embed="rId3">
            <a:alphaModFix/>
          </a:blip>
          <a:srcRect l="13961" t="18416" r="20739" b="18404"/>
          <a:stretch/>
        </p:blipFill>
        <p:spPr>
          <a:xfrm>
            <a:off x="362575" y="1302850"/>
            <a:ext cx="6582751" cy="3580850"/>
          </a:xfrm>
          <a:prstGeom prst="rect">
            <a:avLst/>
          </a:prstGeom>
          <a:noFill/>
          <a:ln>
            <a:noFill/>
          </a:ln>
        </p:spPr>
      </p:pic>
      <p:sp>
        <p:nvSpPr>
          <p:cNvPr id="280" name="Google Shape;280;p36"/>
          <p:cNvSpPr txBox="1"/>
          <p:nvPr/>
        </p:nvSpPr>
        <p:spPr>
          <a:xfrm>
            <a:off x="5116650" y="1203800"/>
            <a:ext cx="33978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t>18 + 8 = 26</a:t>
            </a:r>
            <a:endParaRPr sz="2100"/>
          </a:p>
        </p:txBody>
      </p:sp>
      <p:sp>
        <p:nvSpPr>
          <p:cNvPr id="281" name="Google Shape;281;p36"/>
          <p:cNvSpPr/>
          <p:nvPr/>
        </p:nvSpPr>
        <p:spPr>
          <a:xfrm>
            <a:off x="5250925" y="1786125"/>
            <a:ext cx="470100" cy="483300"/>
          </a:xfrm>
          <a:prstGeom prst="ellipse">
            <a:avLst/>
          </a:prstGeom>
          <a:solidFill>
            <a:schemeClr val="lt2"/>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2</a:t>
            </a:r>
            <a:endParaRPr/>
          </a:p>
        </p:txBody>
      </p:sp>
      <p:sp>
        <p:nvSpPr>
          <p:cNvPr id="282" name="Google Shape;282;p36"/>
          <p:cNvSpPr/>
          <p:nvPr/>
        </p:nvSpPr>
        <p:spPr>
          <a:xfrm>
            <a:off x="5873375" y="1786125"/>
            <a:ext cx="470100" cy="483300"/>
          </a:xfrm>
          <a:prstGeom prst="ellipse">
            <a:avLst/>
          </a:prstGeom>
          <a:solidFill>
            <a:schemeClr val="lt2"/>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6</a:t>
            </a:r>
            <a:endParaRPr/>
          </a:p>
        </p:txBody>
      </p:sp>
      <p:cxnSp>
        <p:nvCxnSpPr>
          <p:cNvPr id="283" name="Google Shape;283;p36"/>
          <p:cNvCxnSpPr>
            <a:stCxn id="281" idx="7"/>
          </p:cNvCxnSpPr>
          <p:nvPr/>
        </p:nvCxnSpPr>
        <p:spPr>
          <a:xfrm rot="10800000" flipH="1">
            <a:off x="5652180" y="1611503"/>
            <a:ext cx="135900" cy="245400"/>
          </a:xfrm>
          <a:prstGeom prst="straightConnector1">
            <a:avLst/>
          </a:prstGeom>
          <a:noFill/>
          <a:ln w="28575" cap="flat" cmpd="sng">
            <a:solidFill>
              <a:schemeClr val="dk2"/>
            </a:solidFill>
            <a:prstDash val="solid"/>
            <a:round/>
            <a:headEnd type="none" w="med" len="med"/>
            <a:tailEnd type="none" w="med" len="med"/>
          </a:ln>
        </p:spPr>
      </p:cxnSp>
      <p:cxnSp>
        <p:nvCxnSpPr>
          <p:cNvPr id="284" name="Google Shape;284;p36"/>
          <p:cNvCxnSpPr>
            <a:stCxn id="282" idx="1"/>
          </p:cNvCxnSpPr>
          <p:nvPr/>
        </p:nvCxnSpPr>
        <p:spPr>
          <a:xfrm rot="10800000">
            <a:off x="5895420" y="1638503"/>
            <a:ext cx="46800" cy="218400"/>
          </a:xfrm>
          <a:prstGeom prst="straightConnector1">
            <a:avLst/>
          </a:prstGeom>
          <a:noFill/>
          <a:ln w="28575" cap="flat" cmpd="sng">
            <a:solidFill>
              <a:schemeClr val="dk2"/>
            </a:solidFill>
            <a:prstDash val="solid"/>
            <a:round/>
            <a:headEnd type="none" w="med" len="med"/>
            <a:tailEnd type="none" w="med" len="med"/>
          </a:ln>
        </p:spPr>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pic>
        <p:nvPicPr>
          <p:cNvPr id="289" name="Google Shape;289;p37"/>
          <p:cNvPicPr preferRelativeResize="0"/>
          <p:nvPr/>
        </p:nvPicPr>
        <p:blipFill rotWithShape="1">
          <a:blip r:embed="rId3">
            <a:alphaModFix/>
          </a:blip>
          <a:srcRect l="17491" t="20489" r="22089" b="16715"/>
          <a:stretch/>
        </p:blipFill>
        <p:spPr>
          <a:xfrm>
            <a:off x="345806" y="1203800"/>
            <a:ext cx="5997669" cy="3504851"/>
          </a:xfrm>
          <a:prstGeom prst="rect">
            <a:avLst/>
          </a:prstGeom>
          <a:noFill/>
          <a:ln>
            <a:noFill/>
          </a:ln>
        </p:spPr>
      </p:pic>
      <p:sp>
        <p:nvSpPr>
          <p:cNvPr id="290" name="Google Shape;290;p37"/>
          <p:cNvSpPr txBox="1"/>
          <p:nvPr/>
        </p:nvSpPr>
        <p:spPr>
          <a:xfrm>
            <a:off x="187350" y="0"/>
            <a:ext cx="8433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WALT: add and subtract when crossing a tens boundary</a:t>
            </a:r>
            <a:endParaRPr sz="2000"/>
          </a:p>
        </p:txBody>
      </p:sp>
      <p:sp>
        <p:nvSpPr>
          <p:cNvPr id="291" name="Google Shape;291;p37"/>
          <p:cNvSpPr txBox="1"/>
          <p:nvPr/>
        </p:nvSpPr>
        <p:spPr>
          <a:xfrm>
            <a:off x="523050" y="805625"/>
            <a:ext cx="80979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 </a:t>
            </a:r>
            <a:endParaRPr/>
          </a:p>
        </p:txBody>
      </p:sp>
      <p:sp>
        <p:nvSpPr>
          <p:cNvPr id="292" name="Google Shape;292;p37"/>
          <p:cNvSpPr txBox="1"/>
          <p:nvPr/>
        </p:nvSpPr>
        <p:spPr>
          <a:xfrm>
            <a:off x="80575" y="631175"/>
            <a:ext cx="4297500" cy="6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Recap on yesterday’s learning</a:t>
            </a:r>
            <a:endParaRPr/>
          </a:p>
        </p:txBody>
      </p:sp>
      <p:sp>
        <p:nvSpPr>
          <p:cNvPr id="293" name="Google Shape;293;p37"/>
          <p:cNvSpPr txBox="1"/>
          <p:nvPr/>
        </p:nvSpPr>
        <p:spPr>
          <a:xfrm>
            <a:off x="5116650" y="1203800"/>
            <a:ext cx="33978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t>26 - 7 = 19</a:t>
            </a:r>
            <a:endParaRPr sz="2100"/>
          </a:p>
        </p:txBody>
      </p:sp>
      <p:sp>
        <p:nvSpPr>
          <p:cNvPr id="294" name="Google Shape;294;p37"/>
          <p:cNvSpPr/>
          <p:nvPr/>
        </p:nvSpPr>
        <p:spPr>
          <a:xfrm>
            <a:off x="5250925" y="1786125"/>
            <a:ext cx="470100" cy="483300"/>
          </a:xfrm>
          <a:prstGeom prst="ellipse">
            <a:avLst/>
          </a:prstGeom>
          <a:solidFill>
            <a:schemeClr val="lt2"/>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6</a:t>
            </a:r>
            <a:endParaRPr/>
          </a:p>
        </p:txBody>
      </p:sp>
      <p:sp>
        <p:nvSpPr>
          <p:cNvPr id="295" name="Google Shape;295;p37"/>
          <p:cNvSpPr/>
          <p:nvPr/>
        </p:nvSpPr>
        <p:spPr>
          <a:xfrm>
            <a:off x="5873375" y="1786125"/>
            <a:ext cx="470100" cy="483300"/>
          </a:xfrm>
          <a:prstGeom prst="ellipse">
            <a:avLst/>
          </a:prstGeom>
          <a:solidFill>
            <a:schemeClr val="lt2"/>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1</a:t>
            </a:r>
            <a:endParaRPr/>
          </a:p>
        </p:txBody>
      </p:sp>
      <p:cxnSp>
        <p:nvCxnSpPr>
          <p:cNvPr id="296" name="Google Shape;296;p37"/>
          <p:cNvCxnSpPr>
            <a:stCxn id="294" idx="7"/>
          </p:cNvCxnSpPr>
          <p:nvPr/>
        </p:nvCxnSpPr>
        <p:spPr>
          <a:xfrm rot="10800000" flipH="1">
            <a:off x="5652180" y="1611503"/>
            <a:ext cx="135900" cy="245400"/>
          </a:xfrm>
          <a:prstGeom prst="straightConnector1">
            <a:avLst/>
          </a:prstGeom>
          <a:noFill/>
          <a:ln w="28575" cap="flat" cmpd="sng">
            <a:solidFill>
              <a:schemeClr val="dk2"/>
            </a:solidFill>
            <a:prstDash val="solid"/>
            <a:round/>
            <a:headEnd type="none" w="med" len="med"/>
            <a:tailEnd type="none" w="med" len="med"/>
          </a:ln>
        </p:spPr>
      </p:cxnSp>
      <p:cxnSp>
        <p:nvCxnSpPr>
          <p:cNvPr id="297" name="Google Shape;297;p37"/>
          <p:cNvCxnSpPr>
            <a:stCxn id="295" idx="1"/>
          </p:cNvCxnSpPr>
          <p:nvPr/>
        </p:nvCxnSpPr>
        <p:spPr>
          <a:xfrm rot="10800000">
            <a:off x="5895420" y="1638503"/>
            <a:ext cx="46800" cy="218400"/>
          </a:xfrm>
          <a:prstGeom prst="straightConnector1">
            <a:avLst/>
          </a:prstGeom>
          <a:noFill/>
          <a:ln w="28575" cap="flat" cmpd="sng">
            <a:solidFill>
              <a:schemeClr val="dk2"/>
            </a:solidFill>
            <a:prstDash val="solid"/>
            <a:round/>
            <a:headEnd type="none" w="med" len="med"/>
            <a:tailEnd type="none" w="med" len="med"/>
          </a:ln>
        </p:spPr>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38"/>
          <p:cNvSpPr txBox="1"/>
          <p:nvPr/>
        </p:nvSpPr>
        <p:spPr>
          <a:xfrm>
            <a:off x="308100" y="174575"/>
            <a:ext cx="8527800" cy="72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0000FF"/>
                </a:solidFill>
                <a:latin typeface="Trebuchet MS"/>
                <a:ea typeface="Trebuchet MS"/>
                <a:cs typeface="Trebuchet MS"/>
                <a:sym typeface="Trebuchet MS"/>
              </a:rPr>
              <a:t>Billy has worked out these calculations using his mental maths. Could you draw a number line or an image that will help you to check if he has got the correct answers?</a:t>
            </a:r>
            <a:r>
              <a:rPr lang="en" sz="2200">
                <a:latin typeface="Trebuchet MS"/>
                <a:ea typeface="Trebuchet MS"/>
                <a:cs typeface="Trebuchet MS"/>
                <a:sym typeface="Trebuchet MS"/>
              </a:rPr>
              <a:t> </a:t>
            </a:r>
            <a:endParaRPr sz="2200">
              <a:latin typeface="Trebuchet MS"/>
              <a:ea typeface="Trebuchet MS"/>
              <a:cs typeface="Trebuchet MS"/>
              <a:sym typeface="Trebuchet MS"/>
            </a:endParaRPr>
          </a:p>
        </p:txBody>
      </p:sp>
      <p:sp>
        <p:nvSpPr>
          <p:cNvPr id="303" name="Google Shape;303;p38"/>
          <p:cNvSpPr txBox="1"/>
          <p:nvPr/>
        </p:nvSpPr>
        <p:spPr>
          <a:xfrm>
            <a:off x="241725" y="1557825"/>
            <a:ext cx="3142500" cy="3249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23 + 9 = 32</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56 + 7 = 65</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46 + 8 = 54</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35 + 6 = 41</a:t>
            </a:r>
            <a:endParaRPr sz="2600">
              <a:solidFill>
                <a:srgbClr val="9900FF"/>
              </a:solidFill>
              <a:latin typeface="Trebuchet MS"/>
              <a:ea typeface="Trebuchet MS"/>
              <a:cs typeface="Trebuchet MS"/>
              <a:sym typeface="Trebuchet MS"/>
            </a:endParaRPr>
          </a:p>
        </p:txBody>
      </p:sp>
      <p:sp>
        <p:nvSpPr>
          <p:cNvPr id="304" name="Google Shape;304;p38"/>
          <p:cNvSpPr txBox="1"/>
          <p:nvPr/>
        </p:nvSpPr>
        <p:spPr>
          <a:xfrm>
            <a:off x="4758700" y="1557825"/>
            <a:ext cx="3142500" cy="3249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54 - 6 = 58</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21 - 7 = 14</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63 - 5 = 58</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85 - 9 = 75</a:t>
            </a:r>
            <a:endParaRPr sz="2600">
              <a:solidFill>
                <a:srgbClr val="18BB27"/>
              </a:solidFill>
              <a:latin typeface="Trebuchet MS"/>
              <a:ea typeface="Trebuchet MS"/>
              <a:cs typeface="Trebuchet MS"/>
              <a:sym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9"/>
          <p:cNvSpPr txBox="1"/>
          <p:nvPr/>
        </p:nvSpPr>
        <p:spPr>
          <a:xfrm>
            <a:off x="308100" y="443175"/>
            <a:ext cx="8527800" cy="72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0000FF"/>
                </a:solidFill>
                <a:latin typeface="Trebuchet MS"/>
                <a:ea typeface="Trebuchet MS"/>
                <a:cs typeface="Trebuchet MS"/>
                <a:sym typeface="Trebuchet MS"/>
              </a:rPr>
              <a:t>Billy has worked out these calculations using his mental maths. Could you draw a number line or an image that will help you to check if he has got the correct answers?</a:t>
            </a:r>
            <a:r>
              <a:rPr lang="en" sz="2200">
                <a:latin typeface="Trebuchet MS"/>
                <a:ea typeface="Trebuchet MS"/>
                <a:cs typeface="Trebuchet MS"/>
                <a:sym typeface="Trebuchet MS"/>
              </a:rPr>
              <a:t> </a:t>
            </a:r>
            <a:endParaRPr sz="2200">
              <a:latin typeface="Trebuchet MS"/>
              <a:ea typeface="Trebuchet MS"/>
              <a:cs typeface="Trebuchet MS"/>
              <a:sym typeface="Trebuchet MS"/>
            </a:endParaRPr>
          </a:p>
        </p:txBody>
      </p:sp>
      <p:sp>
        <p:nvSpPr>
          <p:cNvPr id="310" name="Google Shape;310;p39"/>
          <p:cNvSpPr txBox="1"/>
          <p:nvPr/>
        </p:nvSpPr>
        <p:spPr>
          <a:xfrm>
            <a:off x="241725" y="1557825"/>
            <a:ext cx="3142500" cy="3249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23 + 9 = 32</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56 + 7 = 65</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46 + 8 = 54</a:t>
            </a: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9900FF"/>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9900FF"/>
                </a:solidFill>
                <a:latin typeface="Trebuchet MS"/>
                <a:ea typeface="Trebuchet MS"/>
                <a:cs typeface="Trebuchet MS"/>
                <a:sym typeface="Trebuchet MS"/>
              </a:rPr>
              <a:t>35 + 6 = 41</a:t>
            </a:r>
            <a:endParaRPr sz="2600">
              <a:solidFill>
                <a:srgbClr val="9900FF"/>
              </a:solidFill>
              <a:latin typeface="Trebuchet MS"/>
              <a:ea typeface="Trebuchet MS"/>
              <a:cs typeface="Trebuchet MS"/>
              <a:sym typeface="Trebuchet MS"/>
            </a:endParaRPr>
          </a:p>
        </p:txBody>
      </p:sp>
      <p:sp>
        <p:nvSpPr>
          <p:cNvPr id="311" name="Google Shape;311;p39"/>
          <p:cNvSpPr txBox="1"/>
          <p:nvPr/>
        </p:nvSpPr>
        <p:spPr>
          <a:xfrm>
            <a:off x="4758700" y="1557825"/>
            <a:ext cx="3142500" cy="3249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54 - 6 = 58</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21 - 7 = 14</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63 - 5 = 58</a:t>
            </a: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endParaRPr sz="2600">
              <a:solidFill>
                <a:srgbClr val="18BB27"/>
              </a:solidFill>
              <a:latin typeface="Trebuchet MS"/>
              <a:ea typeface="Trebuchet MS"/>
              <a:cs typeface="Trebuchet MS"/>
              <a:sym typeface="Trebuchet MS"/>
            </a:endParaRPr>
          </a:p>
          <a:p>
            <a:pPr marL="0" lvl="0" indent="0" algn="l" rtl="0">
              <a:spcBef>
                <a:spcPts val="0"/>
              </a:spcBef>
              <a:spcAft>
                <a:spcPts val="0"/>
              </a:spcAft>
              <a:buNone/>
            </a:pPr>
            <a:r>
              <a:rPr lang="en" sz="2600">
                <a:solidFill>
                  <a:srgbClr val="18BB27"/>
                </a:solidFill>
                <a:latin typeface="Trebuchet MS"/>
                <a:ea typeface="Trebuchet MS"/>
                <a:cs typeface="Trebuchet MS"/>
                <a:sym typeface="Trebuchet MS"/>
              </a:rPr>
              <a:t>85 - 9 = 75</a:t>
            </a:r>
            <a:endParaRPr sz="2600">
              <a:solidFill>
                <a:srgbClr val="18BB27"/>
              </a:solidFill>
              <a:latin typeface="Trebuchet MS"/>
              <a:ea typeface="Trebuchet MS"/>
              <a:cs typeface="Trebuchet MS"/>
              <a:sym typeface="Trebuchet MS"/>
            </a:endParaRPr>
          </a:p>
        </p:txBody>
      </p:sp>
      <p:sp>
        <p:nvSpPr>
          <p:cNvPr id="312" name="Google Shape;312;p39"/>
          <p:cNvSpPr txBox="1"/>
          <p:nvPr/>
        </p:nvSpPr>
        <p:spPr>
          <a:xfrm>
            <a:off x="107425" y="0"/>
            <a:ext cx="2874000" cy="698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u="sng">
                <a:solidFill>
                  <a:srgbClr val="FF0000"/>
                </a:solidFill>
              </a:rPr>
              <a:t>Corrections!</a:t>
            </a:r>
            <a:r>
              <a:rPr lang="en" sz="1800" b="1" u="sng">
                <a:solidFill>
                  <a:srgbClr val="0000FF"/>
                </a:solidFill>
              </a:rPr>
              <a:t> </a:t>
            </a:r>
            <a:endParaRPr sz="1800" b="1" u="sng">
              <a:solidFill>
                <a:srgbClr val="0000FF"/>
              </a:solidFill>
            </a:endParaRPr>
          </a:p>
        </p:txBody>
      </p:sp>
      <p:pic>
        <p:nvPicPr>
          <p:cNvPr id="313" name="Google Shape;313;p39"/>
          <p:cNvPicPr preferRelativeResize="0"/>
          <p:nvPr/>
        </p:nvPicPr>
        <p:blipFill>
          <a:blip r:embed="rId3">
            <a:alphaModFix/>
          </a:blip>
          <a:stretch>
            <a:fillRect/>
          </a:stretch>
        </p:blipFill>
        <p:spPr>
          <a:xfrm>
            <a:off x="2121125" y="1557825"/>
            <a:ext cx="483450" cy="483450"/>
          </a:xfrm>
          <a:prstGeom prst="rect">
            <a:avLst/>
          </a:prstGeom>
          <a:noFill/>
          <a:ln>
            <a:noFill/>
          </a:ln>
        </p:spPr>
      </p:pic>
      <p:pic>
        <p:nvPicPr>
          <p:cNvPr id="314" name="Google Shape;314;p39"/>
          <p:cNvPicPr preferRelativeResize="0"/>
          <p:nvPr/>
        </p:nvPicPr>
        <p:blipFill>
          <a:blip r:embed="rId3">
            <a:alphaModFix/>
          </a:blip>
          <a:stretch>
            <a:fillRect/>
          </a:stretch>
        </p:blipFill>
        <p:spPr>
          <a:xfrm>
            <a:off x="2121125" y="3158025"/>
            <a:ext cx="483450" cy="483450"/>
          </a:xfrm>
          <a:prstGeom prst="rect">
            <a:avLst/>
          </a:prstGeom>
          <a:noFill/>
          <a:ln>
            <a:noFill/>
          </a:ln>
        </p:spPr>
      </p:pic>
      <p:pic>
        <p:nvPicPr>
          <p:cNvPr id="315" name="Google Shape;315;p39"/>
          <p:cNvPicPr preferRelativeResize="0"/>
          <p:nvPr/>
        </p:nvPicPr>
        <p:blipFill>
          <a:blip r:embed="rId3">
            <a:alphaModFix/>
          </a:blip>
          <a:stretch>
            <a:fillRect/>
          </a:stretch>
        </p:blipFill>
        <p:spPr>
          <a:xfrm>
            <a:off x="2121125" y="3158025"/>
            <a:ext cx="483450" cy="483450"/>
          </a:xfrm>
          <a:prstGeom prst="rect">
            <a:avLst/>
          </a:prstGeom>
          <a:noFill/>
          <a:ln>
            <a:noFill/>
          </a:ln>
        </p:spPr>
      </p:pic>
      <p:pic>
        <p:nvPicPr>
          <p:cNvPr id="316" name="Google Shape;316;p39"/>
          <p:cNvPicPr preferRelativeResize="0"/>
          <p:nvPr/>
        </p:nvPicPr>
        <p:blipFill>
          <a:blip r:embed="rId3">
            <a:alphaModFix/>
          </a:blip>
          <a:stretch>
            <a:fillRect/>
          </a:stretch>
        </p:blipFill>
        <p:spPr>
          <a:xfrm>
            <a:off x="2121125" y="3920025"/>
            <a:ext cx="483450" cy="483450"/>
          </a:xfrm>
          <a:prstGeom prst="rect">
            <a:avLst/>
          </a:prstGeom>
          <a:noFill/>
          <a:ln>
            <a:noFill/>
          </a:ln>
        </p:spPr>
      </p:pic>
      <p:pic>
        <p:nvPicPr>
          <p:cNvPr id="317" name="Google Shape;317;p39"/>
          <p:cNvPicPr preferRelativeResize="0"/>
          <p:nvPr/>
        </p:nvPicPr>
        <p:blipFill>
          <a:blip r:embed="rId3">
            <a:alphaModFix/>
          </a:blip>
          <a:stretch>
            <a:fillRect/>
          </a:stretch>
        </p:blipFill>
        <p:spPr>
          <a:xfrm>
            <a:off x="6570975" y="2330025"/>
            <a:ext cx="483450" cy="483450"/>
          </a:xfrm>
          <a:prstGeom prst="rect">
            <a:avLst/>
          </a:prstGeom>
          <a:noFill/>
          <a:ln>
            <a:noFill/>
          </a:ln>
        </p:spPr>
      </p:pic>
      <p:pic>
        <p:nvPicPr>
          <p:cNvPr id="318" name="Google Shape;318;p39"/>
          <p:cNvPicPr preferRelativeResize="0"/>
          <p:nvPr/>
        </p:nvPicPr>
        <p:blipFill>
          <a:blip r:embed="rId3">
            <a:alphaModFix/>
          </a:blip>
          <a:stretch>
            <a:fillRect/>
          </a:stretch>
        </p:blipFill>
        <p:spPr>
          <a:xfrm>
            <a:off x="6570975" y="3244425"/>
            <a:ext cx="483450" cy="483450"/>
          </a:xfrm>
          <a:prstGeom prst="rect">
            <a:avLst/>
          </a:prstGeom>
          <a:noFill/>
          <a:ln>
            <a:noFill/>
          </a:ln>
        </p:spPr>
      </p:pic>
      <p:sp>
        <p:nvSpPr>
          <p:cNvPr id="319" name="Google Shape;319;p39"/>
          <p:cNvSpPr/>
          <p:nvPr/>
        </p:nvSpPr>
        <p:spPr>
          <a:xfrm>
            <a:off x="2175575" y="2565025"/>
            <a:ext cx="107400" cy="101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9"/>
          <p:cNvSpPr/>
          <p:nvPr/>
        </p:nvSpPr>
        <p:spPr>
          <a:xfrm>
            <a:off x="6671375" y="1774500"/>
            <a:ext cx="107400" cy="101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9"/>
          <p:cNvSpPr/>
          <p:nvPr/>
        </p:nvSpPr>
        <p:spPr>
          <a:xfrm>
            <a:off x="6595175" y="4241425"/>
            <a:ext cx="107400" cy="101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9"/>
          <p:cNvSpPr txBox="1"/>
          <p:nvPr/>
        </p:nvSpPr>
        <p:spPr>
          <a:xfrm>
            <a:off x="2462300" y="2330025"/>
            <a:ext cx="720600" cy="698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latin typeface="Trebuchet MS"/>
                <a:ea typeface="Trebuchet MS"/>
                <a:cs typeface="Trebuchet MS"/>
                <a:sym typeface="Trebuchet MS"/>
              </a:rPr>
              <a:t>63</a:t>
            </a:r>
            <a:endParaRPr>
              <a:solidFill>
                <a:srgbClr val="FF0000"/>
              </a:solidFill>
            </a:endParaRPr>
          </a:p>
          <a:p>
            <a:pPr marL="0" lvl="0" indent="0" algn="l" rtl="0">
              <a:spcBef>
                <a:spcPts val="0"/>
              </a:spcBef>
              <a:spcAft>
                <a:spcPts val="0"/>
              </a:spcAft>
              <a:buNone/>
            </a:pPr>
            <a:endParaRPr sz="2600">
              <a:solidFill>
                <a:srgbClr val="FF0000"/>
              </a:solidFill>
              <a:latin typeface="Trebuchet MS"/>
              <a:ea typeface="Trebuchet MS"/>
              <a:cs typeface="Trebuchet MS"/>
              <a:sym typeface="Trebuchet MS"/>
            </a:endParaRPr>
          </a:p>
        </p:txBody>
      </p:sp>
      <p:sp>
        <p:nvSpPr>
          <p:cNvPr id="323" name="Google Shape;323;p39"/>
          <p:cNvSpPr txBox="1"/>
          <p:nvPr/>
        </p:nvSpPr>
        <p:spPr>
          <a:xfrm>
            <a:off x="6992725" y="1557750"/>
            <a:ext cx="662100" cy="48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latin typeface="Trebuchet MS"/>
                <a:ea typeface="Trebuchet MS"/>
                <a:cs typeface="Trebuchet MS"/>
                <a:sym typeface="Trebuchet MS"/>
              </a:rPr>
              <a:t>48</a:t>
            </a:r>
            <a:endParaRPr sz="2600">
              <a:solidFill>
                <a:srgbClr val="FF0000"/>
              </a:solidFill>
              <a:latin typeface="Trebuchet MS"/>
              <a:ea typeface="Trebuchet MS"/>
              <a:cs typeface="Trebuchet MS"/>
              <a:sym typeface="Trebuchet MS"/>
            </a:endParaRPr>
          </a:p>
        </p:txBody>
      </p:sp>
      <p:sp>
        <p:nvSpPr>
          <p:cNvPr id="324" name="Google Shape;324;p39"/>
          <p:cNvSpPr txBox="1"/>
          <p:nvPr/>
        </p:nvSpPr>
        <p:spPr>
          <a:xfrm>
            <a:off x="6963475" y="3975225"/>
            <a:ext cx="720600" cy="698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latin typeface="Trebuchet MS"/>
                <a:ea typeface="Trebuchet MS"/>
                <a:cs typeface="Trebuchet MS"/>
                <a:sym typeface="Trebuchet MS"/>
              </a:rPr>
              <a:t>76</a:t>
            </a:r>
            <a:endParaRPr>
              <a:solidFill>
                <a:srgbClr val="FF0000"/>
              </a:solidFill>
            </a:endParaRPr>
          </a:p>
          <a:p>
            <a:pPr marL="0" lvl="0" indent="0" algn="l" rtl="0">
              <a:spcBef>
                <a:spcPts val="0"/>
              </a:spcBef>
              <a:spcAft>
                <a:spcPts val="0"/>
              </a:spcAft>
              <a:buNone/>
            </a:pPr>
            <a:endParaRPr sz="2600">
              <a:solidFill>
                <a:srgbClr val="FF0000"/>
              </a:solidFill>
              <a:latin typeface="Trebuchet MS"/>
              <a:ea typeface="Trebuchet MS"/>
              <a:cs typeface="Trebuchet MS"/>
              <a:sym typeface="Trebuchet M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40"/>
          <p:cNvPicPr preferRelativeResize="0"/>
          <p:nvPr/>
        </p:nvPicPr>
        <p:blipFill rotWithShape="1">
          <a:blip r:embed="rId3">
            <a:alphaModFix/>
          </a:blip>
          <a:srcRect l="50035" t="17949" r="26401" b="28726"/>
          <a:stretch/>
        </p:blipFill>
        <p:spPr>
          <a:xfrm>
            <a:off x="3746850" y="174575"/>
            <a:ext cx="3767875" cy="4794349"/>
          </a:xfrm>
          <a:prstGeom prst="rect">
            <a:avLst/>
          </a:prstGeom>
          <a:noFill/>
          <a:ln>
            <a:noFill/>
          </a:ln>
        </p:spPr>
      </p:pic>
      <p:sp>
        <p:nvSpPr>
          <p:cNvPr id="330" name="Google Shape;330;p40"/>
          <p:cNvSpPr/>
          <p:nvPr/>
        </p:nvSpPr>
        <p:spPr>
          <a:xfrm>
            <a:off x="261375" y="244175"/>
            <a:ext cx="2787127" cy="220772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Next</a:t>
            </a:r>
            <a:br>
              <a:rPr b="0" i="0">
                <a:ln w="9525" cap="flat" cmpd="sng">
                  <a:solidFill>
                    <a:schemeClr val="dk2"/>
                  </a:solidFill>
                  <a:prstDash val="solid"/>
                  <a:round/>
                  <a:headEnd type="none" w="sm" len="sm"/>
                  <a:tailEnd type="none" w="sm" len="sm"/>
                </a:ln>
                <a:solidFill>
                  <a:srgbClr val="0000FF"/>
                </a:solidFill>
                <a:latin typeface="Arial"/>
              </a:rPr>
            </a:br>
            <a:r>
              <a:rPr b="0" i="0">
                <a:ln w="9525" cap="flat" cmpd="sng">
                  <a:solidFill>
                    <a:schemeClr val="dk2"/>
                  </a:solidFill>
                  <a:prstDash val="solid"/>
                  <a:round/>
                  <a:headEnd type="none" w="sm" len="sm"/>
                  <a:tailEnd type="none" w="sm" len="sm"/>
                </a:ln>
                <a:solidFill>
                  <a:srgbClr val="0000FF"/>
                </a:solidFill>
                <a:latin typeface="Arial"/>
              </a:rPr>
              <a:t>Challenge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41"/>
          <p:cNvPicPr preferRelativeResize="0"/>
          <p:nvPr/>
        </p:nvPicPr>
        <p:blipFill rotWithShape="1">
          <a:blip r:embed="rId3">
            <a:alphaModFix/>
          </a:blip>
          <a:srcRect l="50035" t="17949" r="26401" b="28726"/>
          <a:stretch/>
        </p:blipFill>
        <p:spPr>
          <a:xfrm>
            <a:off x="322325" y="1718975"/>
            <a:ext cx="2417301" cy="3075850"/>
          </a:xfrm>
          <a:prstGeom prst="rect">
            <a:avLst/>
          </a:prstGeom>
          <a:noFill/>
          <a:ln>
            <a:noFill/>
          </a:ln>
        </p:spPr>
      </p:pic>
      <p:sp>
        <p:nvSpPr>
          <p:cNvPr id="336" name="Google Shape;336;p41"/>
          <p:cNvSpPr/>
          <p:nvPr/>
        </p:nvSpPr>
        <p:spPr>
          <a:xfrm>
            <a:off x="261375" y="244175"/>
            <a:ext cx="2129077" cy="131364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0000"/>
                </a:solidFill>
                <a:latin typeface="Arial"/>
              </a:rPr>
              <a:t>Challenge</a:t>
            </a:r>
            <a:br>
              <a:rPr b="0" i="0">
                <a:ln w="9525" cap="flat" cmpd="sng">
                  <a:solidFill>
                    <a:schemeClr val="dk2"/>
                  </a:solidFill>
                  <a:prstDash val="solid"/>
                  <a:round/>
                  <a:headEnd type="none" w="sm" len="sm"/>
                  <a:tailEnd type="none" w="sm" len="sm"/>
                </a:ln>
                <a:solidFill>
                  <a:srgbClr val="FF0000"/>
                </a:solidFill>
                <a:latin typeface="Arial"/>
              </a:rPr>
            </a:br>
            <a:r>
              <a:rPr b="0" i="0">
                <a:ln w="9525" cap="flat" cmpd="sng">
                  <a:solidFill>
                    <a:schemeClr val="dk2"/>
                  </a:solidFill>
                  <a:prstDash val="solid"/>
                  <a:round/>
                  <a:headEnd type="none" w="sm" len="sm"/>
                  <a:tailEnd type="none" w="sm" len="sm"/>
                </a:ln>
                <a:solidFill>
                  <a:srgbClr val="FF0000"/>
                </a:solidFill>
                <a:latin typeface="Arial"/>
              </a:rPr>
              <a:t>Answers</a:t>
            </a:r>
          </a:p>
        </p:txBody>
      </p:sp>
      <p:pic>
        <p:nvPicPr>
          <p:cNvPr id="337" name="Google Shape;337;p41"/>
          <p:cNvPicPr preferRelativeResize="0"/>
          <p:nvPr/>
        </p:nvPicPr>
        <p:blipFill rotWithShape="1">
          <a:blip r:embed="rId4">
            <a:alphaModFix/>
          </a:blip>
          <a:srcRect l="73680" t="28056" r="13990" b="21815"/>
          <a:stretch/>
        </p:blipFill>
        <p:spPr>
          <a:xfrm>
            <a:off x="4572000" y="138516"/>
            <a:ext cx="2129075" cy="486647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42"/>
          <p:cNvSpPr/>
          <p:nvPr/>
        </p:nvSpPr>
        <p:spPr>
          <a:xfrm>
            <a:off x="4180100" y="3983450"/>
            <a:ext cx="3530400" cy="711900"/>
          </a:xfrm>
          <a:prstGeom prst="roundRect">
            <a:avLst>
              <a:gd name="adj" fmla="val 16667"/>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42"/>
          <p:cNvSpPr txBox="1"/>
          <p:nvPr/>
        </p:nvSpPr>
        <p:spPr>
          <a:xfrm>
            <a:off x="340400" y="0"/>
            <a:ext cx="47943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endParaRPr sz="3000">
              <a:latin typeface="Poppins"/>
              <a:ea typeface="Poppins"/>
              <a:cs typeface="Poppins"/>
              <a:sym typeface="Poppins"/>
            </a:endParaRPr>
          </a:p>
        </p:txBody>
      </p:sp>
      <p:sp>
        <p:nvSpPr>
          <p:cNvPr id="344" name="Google Shape;344;p42"/>
          <p:cNvSpPr txBox="1"/>
          <p:nvPr/>
        </p:nvSpPr>
        <p:spPr>
          <a:xfrm>
            <a:off x="7376450" y="161150"/>
            <a:ext cx="16212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latin typeface="Poppins"/>
                <a:ea typeface="Poppins"/>
                <a:cs typeface="Poppins"/>
                <a:sym typeface="Poppins"/>
              </a:rPr>
              <a:t>5.6.20</a:t>
            </a:r>
            <a:endParaRPr sz="3000">
              <a:latin typeface="Poppins"/>
              <a:ea typeface="Poppins"/>
              <a:cs typeface="Poppins"/>
              <a:sym typeface="Poppins"/>
            </a:endParaRPr>
          </a:p>
        </p:txBody>
      </p:sp>
      <p:sp>
        <p:nvSpPr>
          <p:cNvPr id="345" name="Google Shape;345;p42"/>
          <p:cNvSpPr txBox="1"/>
          <p:nvPr/>
        </p:nvSpPr>
        <p:spPr>
          <a:xfrm>
            <a:off x="4297475" y="2748050"/>
            <a:ext cx="3530400" cy="194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You have £1 to spend at the shop. </a:t>
            </a:r>
            <a:endParaRPr sz="1600"/>
          </a:p>
          <a:p>
            <a:pPr marL="0" lvl="0" indent="0" algn="l" rtl="0">
              <a:spcBef>
                <a:spcPts val="0"/>
              </a:spcBef>
              <a:spcAft>
                <a:spcPts val="0"/>
              </a:spcAft>
              <a:buNone/>
            </a:pPr>
            <a:endParaRPr sz="1600"/>
          </a:p>
          <a:p>
            <a:pPr marL="0" lvl="0" indent="0" algn="l" rtl="0">
              <a:spcBef>
                <a:spcPts val="0"/>
              </a:spcBef>
              <a:spcAft>
                <a:spcPts val="0"/>
              </a:spcAft>
              <a:buNone/>
            </a:pPr>
            <a:r>
              <a:rPr lang="en" sz="1600"/>
              <a:t>Work out how much change you would get from paying with a £1 coin.</a:t>
            </a:r>
            <a:endParaRPr sz="1600"/>
          </a:p>
          <a:p>
            <a:pPr marL="0" lvl="0" indent="0" algn="l" rtl="0">
              <a:spcBef>
                <a:spcPts val="0"/>
              </a:spcBef>
              <a:spcAft>
                <a:spcPts val="0"/>
              </a:spcAft>
              <a:buNone/>
            </a:pPr>
            <a:endParaRPr sz="1600"/>
          </a:p>
          <a:p>
            <a:pPr marL="0" lvl="0" indent="0" algn="l" rtl="0">
              <a:spcBef>
                <a:spcPts val="0"/>
              </a:spcBef>
              <a:spcAft>
                <a:spcPts val="0"/>
              </a:spcAft>
              <a:buNone/>
            </a:pPr>
            <a:r>
              <a:rPr lang="en" sz="1600" b="1"/>
              <a:t>Remember there are 100p in a £1.</a:t>
            </a:r>
            <a:endParaRPr sz="1600" b="1"/>
          </a:p>
        </p:txBody>
      </p:sp>
      <p:sp>
        <p:nvSpPr>
          <p:cNvPr id="346" name="Google Shape;346;p42"/>
          <p:cNvSpPr/>
          <p:nvPr/>
        </p:nvSpPr>
        <p:spPr>
          <a:xfrm>
            <a:off x="3881125" y="94000"/>
            <a:ext cx="2820300" cy="765600"/>
          </a:xfrm>
          <a:prstGeom prst="wedgeRoundRectCallout">
            <a:avLst>
              <a:gd name="adj1" fmla="val -41429"/>
              <a:gd name="adj2" fmla="val 86821"/>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500"/>
              <a:t>Extra Challenge - you may wish to buy more than one item! </a:t>
            </a:r>
            <a:endParaRPr sz="1500"/>
          </a:p>
        </p:txBody>
      </p:sp>
      <p:pic>
        <p:nvPicPr>
          <p:cNvPr id="347" name="Google Shape;347;p42"/>
          <p:cNvPicPr preferRelativeResize="0"/>
          <p:nvPr/>
        </p:nvPicPr>
        <p:blipFill>
          <a:blip r:embed="rId3">
            <a:alphaModFix/>
          </a:blip>
          <a:stretch>
            <a:fillRect/>
          </a:stretch>
        </p:blipFill>
        <p:spPr>
          <a:xfrm>
            <a:off x="5134700" y="950550"/>
            <a:ext cx="1621199" cy="1621199"/>
          </a:xfrm>
          <a:prstGeom prst="rect">
            <a:avLst/>
          </a:prstGeom>
          <a:noFill/>
          <a:ln>
            <a:noFill/>
          </a:ln>
        </p:spPr>
      </p:pic>
      <p:pic>
        <p:nvPicPr>
          <p:cNvPr id="348" name="Google Shape;348;p42"/>
          <p:cNvPicPr preferRelativeResize="0"/>
          <p:nvPr/>
        </p:nvPicPr>
        <p:blipFill rotWithShape="1">
          <a:blip r:embed="rId4">
            <a:alphaModFix/>
          </a:blip>
          <a:srcRect l="43989" t="26569" r="33221" b="16414"/>
          <a:stretch/>
        </p:blipFill>
        <p:spPr>
          <a:xfrm>
            <a:off x="521650" y="660374"/>
            <a:ext cx="3101278" cy="43622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4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354" name="Google Shape;354;p43"/>
          <p:cNvSpPr/>
          <p:nvPr/>
        </p:nvSpPr>
        <p:spPr>
          <a:xfrm>
            <a:off x="2931487" y="1651775"/>
            <a:ext cx="3299904"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Friday 5th June</a:t>
            </a:r>
          </a:p>
        </p:txBody>
      </p:sp>
      <p:pic>
        <p:nvPicPr>
          <p:cNvPr id="355" name="Google Shape;355;p43"/>
          <p:cNvPicPr preferRelativeResize="0"/>
          <p:nvPr/>
        </p:nvPicPr>
        <p:blipFill>
          <a:blip r:embed="rId3">
            <a:alphaModFix/>
          </a:blip>
          <a:stretch>
            <a:fillRect/>
          </a:stretch>
        </p:blipFill>
        <p:spPr>
          <a:xfrm>
            <a:off x="2081550" y="2310450"/>
            <a:ext cx="5624871" cy="2266950"/>
          </a:xfrm>
          <a:prstGeom prst="rect">
            <a:avLst/>
          </a:prstGeom>
          <a:noFill/>
          <a:ln>
            <a:noFill/>
          </a:ln>
        </p:spPr>
      </p:pic>
      <p:sp>
        <p:nvSpPr>
          <p:cNvPr id="356" name="Google Shape;356;p43"/>
          <p:cNvSpPr txBox="1"/>
          <p:nvPr/>
        </p:nvSpPr>
        <p:spPr>
          <a:xfrm>
            <a:off x="698325" y="4431725"/>
            <a:ext cx="77757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44"/>
          <p:cNvSpPr txBox="1"/>
          <p:nvPr/>
        </p:nvSpPr>
        <p:spPr>
          <a:xfrm>
            <a:off x="0" y="0"/>
            <a:ext cx="8661900" cy="3000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2800" u="sng">
                <a:solidFill>
                  <a:schemeClr val="dk1"/>
                </a:solidFill>
              </a:rPr>
              <a:t>Guess my number!</a:t>
            </a:r>
            <a:endParaRPr sz="2800" u="sng">
              <a:solidFill>
                <a:schemeClr val="dk1"/>
              </a:solidFill>
            </a:endParaRPr>
          </a:p>
          <a:p>
            <a:pPr marL="0" lvl="0" indent="0" algn="l" rtl="0">
              <a:lnSpc>
                <a:spcPct val="115000"/>
              </a:lnSpc>
              <a:spcBef>
                <a:spcPts val="1200"/>
              </a:spcBef>
              <a:spcAft>
                <a:spcPts val="0"/>
              </a:spcAft>
              <a:buNone/>
            </a:pPr>
            <a:r>
              <a:rPr lang="en" sz="2800">
                <a:solidFill>
                  <a:schemeClr val="dk1"/>
                </a:solidFill>
              </a:rPr>
              <a:t>Take it in turns to think of a number between 1-100, but don’t show anyone else your number. </a:t>
            </a:r>
            <a:endParaRPr sz="2800">
              <a:solidFill>
                <a:schemeClr val="dk1"/>
              </a:solidFill>
            </a:endParaRPr>
          </a:p>
          <a:p>
            <a:pPr marL="0" lvl="0" indent="0" algn="l" rtl="0">
              <a:lnSpc>
                <a:spcPct val="115000"/>
              </a:lnSpc>
              <a:spcBef>
                <a:spcPts val="1200"/>
              </a:spcBef>
              <a:spcAft>
                <a:spcPts val="1200"/>
              </a:spcAft>
              <a:buNone/>
            </a:pPr>
            <a:r>
              <a:rPr lang="en" sz="2800">
                <a:solidFill>
                  <a:schemeClr val="dk1"/>
                </a:solidFill>
              </a:rPr>
              <a:t>Play guess my number by giving people clues about your number but you mustn’t say the number! The vocabulary below might help you with the clues you choose to give. </a:t>
            </a:r>
            <a:endParaRPr sz="2800">
              <a:solidFill>
                <a:schemeClr val="dk1"/>
              </a:solidFill>
            </a:endParaRPr>
          </a:p>
        </p:txBody>
      </p:sp>
      <p:sp>
        <p:nvSpPr>
          <p:cNvPr id="362" name="Google Shape;362;p44"/>
          <p:cNvSpPr/>
          <p:nvPr/>
        </p:nvSpPr>
        <p:spPr>
          <a:xfrm>
            <a:off x="282025" y="3840850"/>
            <a:ext cx="8554500" cy="1128000"/>
          </a:xfrm>
          <a:prstGeom prst="rect">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t>odd      even       more than     less than     </a:t>
            </a:r>
            <a:endParaRPr sz="3000"/>
          </a:p>
          <a:p>
            <a:pPr marL="0" lvl="0" indent="0" algn="ctr" rtl="0">
              <a:spcBef>
                <a:spcPts val="0"/>
              </a:spcBef>
              <a:spcAft>
                <a:spcPts val="0"/>
              </a:spcAft>
              <a:buNone/>
            </a:pPr>
            <a:r>
              <a:rPr lang="en" sz="3000"/>
              <a:t>two digit    tens    ones     in between      </a:t>
            </a:r>
            <a:endParaRPr sz="3000"/>
          </a:p>
        </p:txBody>
      </p:sp>
      <p:pic>
        <p:nvPicPr>
          <p:cNvPr id="363" name="Google Shape;363;p44"/>
          <p:cNvPicPr preferRelativeResize="0"/>
          <p:nvPr/>
        </p:nvPicPr>
        <p:blipFill>
          <a:blip r:embed="rId3">
            <a:alphaModFix/>
          </a:blip>
          <a:stretch>
            <a:fillRect/>
          </a:stretch>
        </p:blipFill>
        <p:spPr>
          <a:xfrm>
            <a:off x="8101950" y="94000"/>
            <a:ext cx="1042051" cy="190699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45">
            <a:hlinkClick r:id="rId3"/>
          </p:cNvPr>
          <p:cNvPicPr preferRelativeResize="0"/>
          <p:nvPr/>
        </p:nvPicPr>
        <p:blipFill rotWithShape="1">
          <a:blip r:embed="rId4">
            <a:alphaModFix/>
          </a:blip>
          <a:srcRect l="13676" t="12397" r="14074" b="6840"/>
          <a:stretch/>
        </p:blipFill>
        <p:spPr>
          <a:xfrm>
            <a:off x="3451400" y="581400"/>
            <a:ext cx="5356875" cy="3366876"/>
          </a:xfrm>
          <a:prstGeom prst="rect">
            <a:avLst/>
          </a:prstGeom>
          <a:noFill/>
          <a:ln>
            <a:noFill/>
          </a:ln>
        </p:spPr>
      </p:pic>
      <p:sp>
        <p:nvSpPr>
          <p:cNvPr id="369" name="Google Shape;369;p45"/>
          <p:cNvSpPr txBox="1"/>
          <p:nvPr/>
        </p:nvSpPr>
        <p:spPr>
          <a:xfrm>
            <a:off x="201425" y="658025"/>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Counting 2</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allows children to rehearse counting in 2s, 3s, 5s and 10s. Great practise!</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4" name="Google Shape;374;p46">
            <a:hlinkClick r:id="rId3"/>
          </p:cNvPr>
          <p:cNvPicPr preferRelativeResize="0"/>
          <p:nvPr/>
        </p:nvPicPr>
        <p:blipFill rotWithShape="1">
          <a:blip r:embed="rId4">
            <a:alphaModFix/>
          </a:blip>
          <a:srcRect l="13658" t="13145" r="14228" b="5209"/>
          <a:stretch/>
        </p:blipFill>
        <p:spPr>
          <a:xfrm>
            <a:off x="81075" y="931850"/>
            <a:ext cx="5506100" cy="3505100"/>
          </a:xfrm>
          <a:prstGeom prst="rect">
            <a:avLst/>
          </a:prstGeom>
          <a:noFill/>
          <a:ln>
            <a:noFill/>
          </a:ln>
        </p:spPr>
      </p:pic>
      <p:sp>
        <p:nvSpPr>
          <p:cNvPr id="375" name="Google Shape;375;p46"/>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376" name="Google Shape;376;p46"/>
          <p:cNvSpPr/>
          <p:nvPr/>
        </p:nvSpPr>
        <p:spPr>
          <a:xfrm>
            <a:off x="4688074" y="1294450"/>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6"/>
          <p:cNvSpPr txBox="1"/>
          <p:nvPr/>
        </p:nvSpPr>
        <p:spPr>
          <a:xfrm>
            <a:off x="0" y="0"/>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47"/>
          <p:cNvPicPr preferRelativeResize="0"/>
          <p:nvPr/>
        </p:nvPicPr>
        <p:blipFill rotWithShape="1">
          <a:blip r:embed="rId3">
            <a:alphaModFix/>
          </a:blip>
          <a:srcRect l="49722" t="26544" r="25934" b="26549"/>
          <a:stretch/>
        </p:blipFill>
        <p:spPr>
          <a:xfrm>
            <a:off x="282000" y="537175"/>
            <a:ext cx="4115649" cy="4458599"/>
          </a:xfrm>
          <a:prstGeom prst="rect">
            <a:avLst/>
          </a:prstGeom>
          <a:noFill/>
          <a:ln>
            <a:noFill/>
          </a:ln>
        </p:spPr>
      </p:pic>
      <p:sp>
        <p:nvSpPr>
          <p:cNvPr id="383" name="Google Shape;383;p47"/>
          <p:cNvSpPr txBox="1"/>
          <p:nvPr/>
        </p:nvSpPr>
        <p:spPr>
          <a:xfrm>
            <a:off x="80575" y="26850"/>
            <a:ext cx="3666300" cy="44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t>Final challenge of the week</a:t>
            </a:r>
            <a:endParaRPr sz="2200" u="sng"/>
          </a:p>
        </p:txBody>
      </p:sp>
      <p:sp>
        <p:nvSpPr>
          <p:cNvPr id="384" name="Google Shape;384;p47"/>
          <p:cNvSpPr txBox="1"/>
          <p:nvPr/>
        </p:nvSpPr>
        <p:spPr>
          <a:xfrm>
            <a:off x="4821200" y="940075"/>
            <a:ext cx="3866400" cy="23100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SzPts val="2200"/>
              <a:buFont typeface="Trebuchet MS"/>
              <a:buAutoNum type="arabicPeriod"/>
            </a:pPr>
            <a:r>
              <a:rPr lang="en" sz="2200" dirty="0">
                <a:latin typeface="Trebuchet MS"/>
                <a:ea typeface="Trebuchet MS"/>
                <a:cs typeface="Trebuchet MS"/>
                <a:sym typeface="Trebuchet MS"/>
              </a:rPr>
              <a:t>What pattern do they make?</a:t>
            </a:r>
            <a:endParaRPr sz="2200" dirty="0">
              <a:latin typeface="Trebuchet MS"/>
              <a:ea typeface="Trebuchet MS"/>
              <a:cs typeface="Trebuchet MS"/>
              <a:sym typeface="Trebuchet MS"/>
            </a:endParaRPr>
          </a:p>
          <a:p>
            <a:pPr marL="457200" lvl="0" indent="-457200" algn="l" rtl="0">
              <a:spcBef>
                <a:spcPts val="0"/>
              </a:spcBef>
              <a:spcAft>
                <a:spcPts val="0"/>
              </a:spcAft>
              <a:buFont typeface="+mj-lt"/>
              <a:buAutoNum type="arabicPeriod"/>
            </a:pPr>
            <a:endParaRPr sz="2200" dirty="0">
              <a:latin typeface="Trebuchet MS"/>
              <a:ea typeface="Trebuchet MS"/>
              <a:cs typeface="Trebuchet MS"/>
              <a:sym typeface="Trebuchet MS"/>
            </a:endParaRPr>
          </a:p>
          <a:p>
            <a:pPr marL="457200" lvl="0" indent="-457200" algn="l" rtl="0">
              <a:spcBef>
                <a:spcPts val="0"/>
              </a:spcBef>
              <a:spcAft>
                <a:spcPts val="0"/>
              </a:spcAft>
              <a:buFont typeface="+mj-lt"/>
              <a:buAutoNum type="arabicPeriod"/>
            </a:pPr>
            <a:endParaRPr sz="2200" dirty="0">
              <a:latin typeface="Trebuchet MS"/>
              <a:ea typeface="Trebuchet MS"/>
              <a:cs typeface="Trebuchet MS"/>
              <a:sym typeface="Trebuchet MS"/>
            </a:endParaRPr>
          </a:p>
          <a:p>
            <a:pPr marL="457200" lvl="0" indent="-457200" algn="l" rtl="0">
              <a:spcBef>
                <a:spcPts val="0"/>
              </a:spcBef>
              <a:spcAft>
                <a:spcPts val="0"/>
              </a:spcAft>
              <a:buFont typeface="+mj-lt"/>
              <a:buAutoNum type="arabicPeriod"/>
            </a:pPr>
            <a:endParaRPr sz="2200" dirty="0">
              <a:latin typeface="Trebuchet MS"/>
              <a:ea typeface="Trebuchet MS"/>
              <a:cs typeface="Trebuchet MS"/>
              <a:sym typeface="Trebuchet MS"/>
            </a:endParaRPr>
          </a:p>
          <a:p>
            <a:pPr marL="457200" lvl="0" indent="-368300" algn="l" rtl="0">
              <a:spcBef>
                <a:spcPts val="0"/>
              </a:spcBef>
              <a:spcAft>
                <a:spcPts val="0"/>
              </a:spcAft>
              <a:buSzPts val="2200"/>
              <a:buFont typeface="Trebuchet MS"/>
              <a:buAutoNum type="arabicPeriod"/>
            </a:pPr>
            <a:r>
              <a:rPr lang="en" sz="2200" dirty="0">
                <a:latin typeface="Trebuchet MS"/>
                <a:ea typeface="Trebuchet MS"/>
                <a:cs typeface="Trebuchet MS"/>
                <a:sym typeface="Trebuchet MS"/>
              </a:rPr>
              <a:t>What happens if both Teddy and Jack count in 5’s and they add them together to make a new pattern?</a:t>
            </a:r>
            <a:endParaRPr sz="2200" dirty="0">
              <a:latin typeface="Trebuchet MS"/>
              <a:ea typeface="Trebuchet MS"/>
              <a:cs typeface="Trebuchet MS"/>
              <a:sym typeface="Trebuchet M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pic>
        <p:nvPicPr>
          <p:cNvPr id="389" name="Google Shape;389;p48"/>
          <p:cNvPicPr preferRelativeResize="0"/>
          <p:nvPr/>
        </p:nvPicPr>
        <p:blipFill rotWithShape="1">
          <a:blip r:embed="rId3">
            <a:alphaModFix/>
          </a:blip>
          <a:srcRect l="49722" t="26544" r="25934" b="26549"/>
          <a:stretch/>
        </p:blipFill>
        <p:spPr>
          <a:xfrm>
            <a:off x="282000" y="537175"/>
            <a:ext cx="4115649" cy="4458599"/>
          </a:xfrm>
          <a:prstGeom prst="rect">
            <a:avLst/>
          </a:prstGeom>
          <a:noFill/>
          <a:ln>
            <a:noFill/>
          </a:ln>
        </p:spPr>
      </p:pic>
      <p:sp>
        <p:nvSpPr>
          <p:cNvPr id="390" name="Google Shape;390;p48"/>
          <p:cNvSpPr txBox="1"/>
          <p:nvPr/>
        </p:nvSpPr>
        <p:spPr>
          <a:xfrm>
            <a:off x="80575" y="26850"/>
            <a:ext cx="6231300" cy="44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u="sng"/>
              <a:t>Final challenge of the week </a:t>
            </a:r>
            <a:r>
              <a:rPr lang="en" sz="2200" u="sng">
                <a:solidFill>
                  <a:srgbClr val="FF0000"/>
                </a:solidFill>
              </a:rPr>
              <a:t>Answers</a:t>
            </a:r>
            <a:endParaRPr sz="2200" u="sng">
              <a:solidFill>
                <a:srgbClr val="FF0000"/>
              </a:solidFill>
            </a:endParaRPr>
          </a:p>
        </p:txBody>
      </p:sp>
      <p:sp>
        <p:nvSpPr>
          <p:cNvPr id="391" name="Google Shape;391;p48"/>
          <p:cNvSpPr txBox="1"/>
          <p:nvPr/>
        </p:nvSpPr>
        <p:spPr>
          <a:xfrm>
            <a:off x="1624975" y="2336725"/>
            <a:ext cx="2484600" cy="523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latin typeface="Trebuchet MS"/>
                <a:ea typeface="Trebuchet MS"/>
                <a:cs typeface="Trebuchet MS"/>
                <a:sym typeface="Trebuchet MS"/>
              </a:rPr>
              <a:t>5     10     15    20</a:t>
            </a:r>
            <a:endParaRPr sz="2200">
              <a:solidFill>
                <a:srgbClr val="FF0000"/>
              </a:solidFill>
              <a:latin typeface="Trebuchet MS"/>
              <a:ea typeface="Trebuchet MS"/>
              <a:cs typeface="Trebuchet MS"/>
              <a:sym typeface="Trebuchet MS"/>
            </a:endParaRPr>
          </a:p>
        </p:txBody>
      </p:sp>
      <p:pic>
        <p:nvPicPr>
          <p:cNvPr id="392" name="Google Shape;392;p48"/>
          <p:cNvPicPr preferRelativeResize="0"/>
          <p:nvPr/>
        </p:nvPicPr>
        <p:blipFill rotWithShape="1">
          <a:blip r:embed="rId4">
            <a:alphaModFix/>
          </a:blip>
          <a:srcRect l="74301" t="26707" r="13770" b="34719"/>
          <a:stretch/>
        </p:blipFill>
        <p:spPr>
          <a:xfrm>
            <a:off x="5610900" y="496250"/>
            <a:ext cx="2312501" cy="4204750"/>
          </a:xfrm>
          <a:prstGeom prst="rect">
            <a:avLst/>
          </a:prstGeom>
          <a:noFill/>
          <a:ln>
            <a:noFill/>
          </a:ln>
        </p:spPr>
      </p:pic>
      <p:cxnSp>
        <p:nvCxnSpPr>
          <p:cNvPr id="393" name="Google Shape;393;p48"/>
          <p:cNvCxnSpPr>
            <a:endCxn id="391" idx="3"/>
          </p:cNvCxnSpPr>
          <p:nvPr/>
        </p:nvCxnSpPr>
        <p:spPr>
          <a:xfrm flipH="1">
            <a:off x="4109575" y="1060825"/>
            <a:ext cx="1463700" cy="1537800"/>
          </a:xfrm>
          <a:prstGeom prst="straightConnector1">
            <a:avLst/>
          </a:prstGeom>
          <a:noFill/>
          <a:ln w="28575" cap="flat" cmpd="sng">
            <a:solidFill>
              <a:srgbClr val="FF0000"/>
            </a:solidFill>
            <a:prstDash val="solid"/>
            <a:round/>
            <a:headEnd type="none" w="med" len="med"/>
            <a:tailEnd type="triangle" w="med" len="med"/>
          </a:ln>
        </p:spPr>
      </p:cxn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1644</Words>
  <Application>Microsoft Office PowerPoint</Application>
  <PresentationFormat>On-screen Show (16:9)</PresentationFormat>
  <Paragraphs>317</Paragraphs>
  <Slides>36</Slides>
  <Notes>36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Poppins</vt:lpstr>
      <vt:lpstr>Trebuchet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cp:revision>
  <dcterms:modified xsi:type="dcterms:W3CDTF">2020-05-15T07:54:48Z</dcterms:modified>
</cp:coreProperties>
</file>