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70" r:id="rId1"/>
    <p:sldMasterId id="2147483671" r:id="rId2"/>
  </p:sldMasterIdLst>
  <p:notesMasterIdLst>
    <p:notesMasterId r:id="rId14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4E0EC126-AA23-4155-9FC8-32CCE2376CD6}">
  <a:tblStyle styleId="{4E0EC126-AA23-4155-9FC8-32CCE2376CD6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0" d="100"/>
          <a:sy n="90" d="100"/>
        </p:scale>
        <p:origin x="786" y="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g8058d3ee68_7_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7" name="Google Shape;97;g8058d3ee68_7_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8058d3ee68_7_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4" name="Google Shape;104;g8058d3ee68_7_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86ea294ae5_0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6" name="Google Shape;116;g86ea294ae5_0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g86ea294ae5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3" name="Google Shape;123;g86ea294ae5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86ea294ae5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2" name="Google Shape;132;g86ea294ae5_0_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g86ea294ae5_0_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9" name="Google Shape;139;g86ea294ae5_0_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g8058d3ee68_7_1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7" name="Google Shape;147;g8058d3ee68_7_1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g86ea294ae5_0_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4" name="Google Shape;154;g86ea294ae5_0_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g8058d3ee68_7_9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1" name="Google Shape;171;g8058d3ee68_7_9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86ea294ae5_0_6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0" name="Google Shape;190;g86ea294ae5_0_6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g8058d3ee68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7" name="Google Shape;197;g8058d3ee68_0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4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56" name="Google Shape;56;p14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57" name="Google Shape;57;p1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5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60" name="Google Shape;60;p1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64" name="Google Shape;64;p1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68" name="Google Shape;68;p17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69" name="Google Shape;69;p1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9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75" name="Google Shape;75;p19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76" name="Google Shape;76;p1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0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79" name="Google Shape;79;p2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21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1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83" name="Google Shape;83;p21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84" name="Google Shape;84;p21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85" name="Google Shape;85;p2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2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88" name="Google Shape;88;p2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3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91" name="Google Shape;91;p23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92" name="Google Shape;92;p2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rgbClr val="00FFFF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2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14.jpg"/><Relationship Id="rId10" Type="http://schemas.openxmlformats.org/officeDocument/2006/relationships/image" Target="../media/image12.png"/><Relationship Id="rId4" Type="http://schemas.openxmlformats.org/officeDocument/2006/relationships/hyperlink" Target="http://www.youtube.com/watch?v=4xG2aJa6UyY" TargetMode="External"/><Relationship Id="rId9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25"/>
          <p:cNvSpPr txBox="1">
            <a:spLocks noGrp="1"/>
          </p:cNvSpPr>
          <p:nvPr>
            <p:ph type="ctrTitle"/>
          </p:nvPr>
        </p:nvSpPr>
        <p:spPr>
          <a:xfrm>
            <a:off x="2287013" y="3170800"/>
            <a:ext cx="4398900" cy="5601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Session 1</a:t>
            </a: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00" name="Google Shape;100;p25"/>
          <p:cNvSpPr txBox="1">
            <a:spLocks noGrp="1"/>
          </p:cNvSpPr>
          <p:nvPr>
            <p:ph type="subTitle" idx="1"/>
          </p:nvPr>
        </p:nvSpPr>
        <p:spPr>
          <a:xfrm>
            <a:off x="1035075" y="4018375"/>
            <a:ext cx="7389900" cy="792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>
                <a:solidFill>
                  <a:srgbClr val="666666"/>
                </a:solidFill>
                <a:latin typeface="Comic Sans MS"/>
                <a:ea typeface="Comic Sans MS"/>
                <a:cs typeface="Comic Sans MS"/>
                <a:sym typeface="Comic Sans MS"/>
              </a:rPr>
              <a:t>Using the possessive apostrophe </a:t>
            </a:r>
            <a:endParaRPr>
              <a:solidFill>
                <a:srgbClr val="666666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01" name="Google Shape;101;p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34973" y="307500"/>
            <a:ext cx="3902975" cy="2575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6"/>
          <p:cNvSpPr txBox="1">
            <a:spLocks noGrp="1"/>
          </p:cNvSpPr>
          <p:nvPr>
            <p:ph type="subTitle" idx="1"/>
          </p:nvPr>
        </p:nvSpPr>
        <p:spPr>
          <a:xfrm>
            <a:off x="221275" y="161925"/>
            <a:ext cx="8718000" cy="1332300"/>
          </a:xfrm>
          <a:prstGeom prst="rect">
            <a:avLst/>
          </a:prstGeom>
          <a:solidFill>
            <a:srgbClr val="FFF2CC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An apostrophe looks like a comma up in the air, like this -&gt; ‘</a:t>
            </a:r>
            <a:endParaRPr sz="18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It can be used for different things but today we are looking at where it is used to show that something belongs to someone.</a:t>
            </a:r>
            <a:endParaRPr sz="18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Here are some examples</a:t>
            </a:r>
            <a:endParaRPr sz="18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07" name="Google Shape;107;p26"/>
          <p:cNvPicPr preferRelativeResize="0"/>
          <p:nvPr/>
        </p:nvPicPr>
        <p:blipFill rotWithShape="1">
          <a:blip r:embed="rId3">
            <a:alphaModFix/>
          </a:blip>
          <a:srcRect l="9286" t="27187" r="56226" b="29060"/>
          <a:stretch/>
        </p:blipFill>
        <p:spPr>
          <a:xfrm>
            <a:off x="366725" y="3282350"/>
            <a:ext cx="1717251" cy="15896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002425" y="1146050"/>
            <a:ext cx="2261450" cy="210295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p2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519825" y="0"/>
            <a:ext cx="589575" cy="494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2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214450" y="3384158"/>
            <a:ext cx="4275724" cy="1589692"/>
          </a:xfrm>
          <a:prstGeom prst="rect">
            <a:avLst/>
          </a:prstGeom>
          <a:noFill/>
          <a:ln>
            <a:noFill/>
          </a:ln>
        </p:spPr>
      </p:pic>
      <p:sp>
        <p:nvSpPr>
          <p:cNvPr id="111" name="Google Shape;111;p26"/>
          <p:cNvSpPr/>
          <p:nvPr/>
        </p:nvSpPr>
        <p:spPr>
          <a:xfrm>
            <a:off x="224475" y="1640675"/>
            <a:ext cx="3624600" cy="1332300"/>
          </a:xfrm>
          <a:prstGeom prst="wedgeRoundRectCallout">
            <a:avLst>
              <a:gd name="adj1" fmla="val -17618"/>
              <a:gd name="adj2" fmla="val 92507"/>
              <a:gd name="adj3" fmla="val 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Today, your challenge is to copy the sentences below and to put in the missing apostrophe.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i="1"/>
              <a:t>Clue</a:t>
            </a:r>
            <a:r>
              <a:rPr lang="en-GB" i="1"/>
              <a:t>: first one, the cat owns the basket so the apostrophe needs to go in the word </a:t>
            </a:r>
            <a:r>
              <a:rPr lang="en-GB" b="1" i="1"/>
              <a:t>cats</a:t>
            </a:r>
            <a:r>
              <a:rPr lang="en-GB" i="1"/>
              <a:t>.</a:t>
            </a:r>
            <a:endParaRPr i="1"/>
          </a:p>
        </p:txBody>
      </p:sp>
      <p:sp>
        <p:nvSpPr>
          <p:cNvPr id="112" name="Google Shape;112;p26"/>
          <p:cNvSpPr/>
          <p:nvPr/>
        </p:nvSpPr>
        <p:spPr>
          <a:xfrm rot="1754956">
            <a:off x="2458794" y="3548083"/>
            <a:ext cx="1380856" cy="241356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3" name="Google Shape;113;p26"/>
          <p:cNvSpPr/>
          <p:nvPr/>
        </p:nvSpPr>
        <p:spPr>
          <a:xfrm>
            <a:off x="2986100" y="1146050"/>
            <a:ext cx="1016400" cy="2415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FF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27"/>
          <p:cNvSpPr txBox="1">
            <a:spLocks noGrp="1"/>
          </p:cNvSpPr>
          <p:nvPr>
            <p:ph type="ctrTitle"/>
          </p:nvPr>
        </p:nvSpPr>
        <p:spPr>
          <a:xfrm>
            <a:off x="2287013" y="3170800"/>
            <a:ext cx="4398900" cy="5601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Session 2</a:t>
            </a: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19" name="Google Shape;119;p27"/>
          <p:cNvSpPr txBox="1">
            <a:spLocks noGrp="1"/>
          </p:cNvSpPr>
          <p:nvPr>
            <p:ph type="subTitle" idx="1"/>
          </p:nvPr>
        </p:nvSpPr>
        <p:spPr>
          <a:xfrm>
            <a:off x="1035075" y="4018375"/>
            <a:ext cx="7389900" cy="792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>
                <a:solidFill>
                  <a:srgbClr val="666666"/>
                </a:solidFill>
                <a:latin typeface="Comic Sans MS"/>
                <a:ea typeface="Comic Sans MS"/>
                <a:cs typeface="Comic Sans MS"/>
                <a:sym typeface="Comic Sans MS"/>
              </a:rPr>
              <a:t>Using the possessive apostrophe </a:t>
            </a:r>
            <a:endParaRPr>
              <a:solidFill>
                <a:srgbClr val="666666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20" name="Google Shape;120;p2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34973" y="307500"/>
            <a:ext cx="3902975" cy="2575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Google Shape;125;p28"/>
          <p:cNvPicPr preferRelativeResize="0"/>
          <p:nvPr/>
        </p:nvPicPr>
        <p:blipFill rotWithShape="1">
          <a:blip r:embed="rId3">
            <a:alphaModFix/>
          </a:blip>
          <a:srcRect l="9287" t="27187" r="56224" b="29060"/>
          <a:stretch/>
        </p:blipFill>
        <p:spPr>
          <a:xfrm>
            <a:off x="366725" y="2985100"/>
            <a:ext cx="2038350" cy="18869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214450" y="438400"/>
            <a:ext cx="3587200" cy="3348800"/>
          </a:xfrm>
          <a:prstGeom prst="rect">
            <a:avLst/>
          </a:prstGeom>
          <a:noFill/>
          <a:ln>
            <a:noFill/>
          </a:ln>
        </p:spPr>
      </p:pic>
      <p:sp>
        <p:nvSpPr>
          <p:cNvPr id="127" name="Google Shape;127;p28"/>
          <p:cNvSpPr/>
          <p:nvPr/>
        </p:nvSpPr>
        <p:spPr>
          <a:xfrm>
            <a:off x="155450" y="121800"/>
            <a:ext cx="3383100" cy="2450100"/>
          </a:xfrm>
          <a:prstGeom prst="wedgeRoundRectCallout">
            <a:avLst>
              <a:gd name="adj1" fmla="val -2"/>
              <a:gd name="adj2" fmla="val 83146"/>
              <a:gd name="adj3" fmla="val 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Remember the </a:t>
            </a:r>
            <a:r>
              <a:rPr lang="en-GB">
                <a:solidFill>
                  <a:srgbClr val="FFFFFF"/>
                </a:solidFill>
                <a:highlight>
                  <a:srgbClr val="000000"/>
                </a:highlight>
              </a:rPr>
              <a:t>possessive apostrophe</a:t>
            </a:r>
            <a:r>
              <a:rPr lang="en-GB"/>
              <a:t>   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we looked at yesterday?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Well today we are going to do some more.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Your challenge to day is to write 4 sentences. Each sentence must have one word from the </a:t>
            </a:r>
            <a:r>
              <a:rPr lang="en-GB">
                <a:solidFill>
                  <a:srgbClr val="0000FF"/>
                </a:solidFill>
              </a:rPr>
              <a:t>blue </a:t>
            </a:r>
            <a:r>
              <a:rPr lang="en-GB"/>
              <a:t>box that </a:t>
            </a:r>
            <a:r>
              <a:rPr lang="en-GB" b="1"/>
              <a:t>owns </a:t>
            </a:r>
            <a:r>
              <a:rPr lang="en-GB"/>
              <a:t>one thing from the </a:t>
            </a:r>
            <a:r>
              <a:rPr lang="en-GB">
                <a:solidFill>
                  <a:srgbClr val="FF0000"/>
                </a:solidFill>
              </a:rPr>
              <a:t>red </a:t>
            </a:r>
            <a:r>
              <a:rPr lang="en-GB"/>
              <a:t>box.</a:t>
            </a:r>
            <a:endParaRPr/>
          </a:p>
        </p:txBody>
      </p:sp>
      <p:sp>
        <p:nvSpPr>
          <p:cNvPr id="128" name="Google Shape;128;p28"/>
          <p:cNvSpPr/>
          <p:nvPr/>
        </p:nvSpPr>
        <p:spPr>
          <a:xfrm>
            <a:off x="2828675" y="4022625"/>
            <a:ext cx="5870400" cy="902400"/>
          </a:xfrm>
          <a:prstGeom prst="wedgeRoundRectCallout">
            <a:avLst>
              <a:gd name="adj1" fmla="val -70840"/>
              <a:gd name="adj2" fmla="val -46174"/>
              <a:gd name="adj3" fmla="val 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Here’s an example: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The </a:t>
            </a:r>
            <a:r>
              <a:rPr lang="en-GB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dog </a:t>
            </a:r>
            <a:r>
              <a:rPr lang="en-GB" sz="2400" b="1">
                <a:solidFill>
                  <a:srgbClr val="0000FF"/>
                </a:solidFill>
                <a:highlight>
                  <a:srgbClr val="FFFF00"/>
                </a:highlight>
                <a:latin typeface="Comic Sans MS"/>
                <a:ea typeface="Comic Sans MS"/>
                <a:cs typeface="Comic Sans MS"/>
                <a:sym typeface="Comic Sans MS"/>
              </a:rPr>
              <a:t>’</a:t>
            </a:r>
            <a:r>
              <a:rPr lang="en-GB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 </a:t>
            </a:r>
            <a:r>
              <a:rPr lang="en-GB" sz="180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ears </a:t>
            </a: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were floppy.</a:t>
            </a:r>
            <a:endParaRPr sz="18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29" name="Google Shape;129;p2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722600" y="241625"/>
            <a:ext cx="589575" cy="494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29"/>
          <p:cNvSpPr txBox="1">
            <a:spLocks noGrp="1"/>
          </p:cNvSpPr>
          <p:nvPr>
            <p:ph type="ctrTitle"/>
          </p:nvPr>
        </p:nvSpPr>
        <p:spPr>
          <a:xfrm>
            <a:off x="2287013" y="3170800"/>
            <a:ext cx="4398900" cy="5601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Session 3</a:t>
            </a: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35" name="Google Shape;135;p29"/>
          <p:cNvSpPr txBox="1">
            <a:spLocks noGrp="1"/>
          </p:cNvSpPr>
          <p:nvPr>
            <p:ph type="subTitle" idx="1"/>
          </p:nvPr>
        </p:nvSpPr>
        <p:spPr>
          <a:xfrm>
            <a:off x="1035075" y="4018375"/>
            <a:ext cx="7389900" cy="792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>
                <a:solidFill>
                  <a:srgbClr val="666666"/>
                </a:solidFill>
                <a:latin typeface="Comic Sans MS"/>
                <a:ea typeface="Comic Sans MS"/>
                <a:cs typeface="Comic Sans MS"/>
                <a:sym typeface="Comic Sans MS"/>
              </a:rPr>
              <a:t>Using the possessive apostrophe </a:t>
            </a:r>
            <a:endParaRPr>
              <a:solidFill>
                <a:srgbClr val="666666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36" name="Google Shape;136;p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34973" y="307500"/>
            <a:ext cx="3902975" cy="2575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" name="Google Shape;141;p30"/>
          <p:cNvPicPr preferRelativeResize="0"/>
          <p:nvPr/>
        </p:nvPicPr>
        <p:blipFill rotWithShape="1">
          <a:blip r:embed="rId3">
            <a:alphaModFix/>
          </a:blip>
          <a:srcRect l="9287" t="27187" r="56224" b="29060"/>
          <a:stretch/>
        </p:blipFill>
        <p:spPr>
          <a:xfrm>
            <a:off x="418350" y="2741175"/>
            <a:ext cx="2038350" cy="18869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42" name="Google Shape;142;p3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868000" y="2914025"/>
            <a:ext cx="5106250" cy="1792625"/>
          </a:xfrm>
          <a:prstGeom prst="rect">
            <a:avLst/>
          </a:prstGeom>
          <a:noFill/>
          <a:ln>
            <a:noFill/>
          </a:ln>
        </p:spPr>
      </p:pic>
      <p:sp>
        <p:nvSpPr>
          <p:cNvPr id="143" name="Google Shape;143;p30"/>
          <p:cNvSpPr/>
          <p:nvPr/>
        </p:nvSpPr>
        <p:spPr>
          <a:xfrm>
            <a:off x="2868000" y="151250"/>
            <a:ext cx="5626800" cy="2190900"/>
          </a:xfrm>
          <a:prstGeom prst="wedgeRoundRectCallout">
            <a:avLst>
              <a:gd name="adj1" fmla="val -71828"/>
              <a:gd name="adj2" fmla="val 92036"/>
              <a:gd name="adj3" fmla="val 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You will need a grown-up to help you with today’s challenge. </a:t>
            </a:r>
            <a:endParaRPr sz="18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Ask your grown-up to read each sentence to you and you must write it down.</a:t>
            </a:r>
            <a:endParaRPr sz="18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THE IMPORTANT THING TODAY IS THAT YOU TRY AND GET THE APOSTROPHE IN THE RIGHT PLACE!</a:t>
            </a:r>
            <a:endParaRPr sz="1800"/>
          </a:p>
        </p:txBody>
      </p:sp>
      <p:sp>
        <p:nvSpPr>
          <p:cNvPr id="144" name="Google Shape;144;p30"/>
          <p:cNvSpPr txBox="1"/>
          <p:nvPr/>
        </p:nvSpPr>
        <p:spPr>
          <a:xfrm>
            <a:off x="150575" y="151250"/>
            <a:ext cx="2306100" cy="752100"/>
          </a:xfrm>
          <a:prstGeom prst="rect">
            <a:avLst/>
          </a:prstGeom>
          <a:solidFill>
            <a:srgbClr val="FFE599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latin typeface="Comic Sans MS"/>
                <a:ea typeface="Comic Sans MS"/>
                <a:cs typeface="Comic Sans MS"/>
                <a:sym typeface="Comic Sans MS"/>
              </a:rPr>
              <a:t>Dictation</a:t>
            </a:r>
            <a:endParaRPr sz="36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31"/>
          <p:cNvSpPr txBox="1">
            <a:spLocks noGrp="1"/>
          </p:cNvSpPr>
          <p:nvPr>
            <p:ph type="ctrTitle"/>
          </p:nvPr>
        </p:nvSpPr>
        <p:spPr>
          <a:xfrm>
            <a:off x="2287013" y="3170800"/>
            <a:ext cx="4398900" cy="5601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Session 4</a:t>
            </a: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50" name="Google Shape;150;p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34973" y="307500"/>
            <a:ext cx="3902975" cy="2575825"/>
          </a:xfrm>
          <a:prstGeom prst="rect">
            <a:avLst/>
          </a:prstGeom>
          <a:noFill/>
          <a:ln>
            <a:noFill/>
          </a:ln>
        </p:spPr>
      </p:pic>
      <p:sp>
        <p:nvSpPr>
          <p:cNvPr id="151" name="Google Shape;151;p31"/>
          <p:cNvSpPr txBox="1">
            <a:spLocks noGrp="1"/>
          </p:cNvSpPr>
          <p:nvPr>
            <p:ph type="subTitle" idx="1"/>
          </p:nvPr>
        </p:nvSpPr>
        <p:spPr>
          <a:xfrm>
            <a:off x="1035075" y="4018375"/>
            <a:ext cx="7389900" cy="792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Using </a:t>
            </a:r>
            <a:r>
              <a:rPr lang="en-GB">
                <a:solidFill>
                  <a:srgbClr val="FFFFFF"/>
                </a:solidFill>
                <a:highlight>
                  <a:srgbClr val="000000"/>
                </a:highlight>
                <a:latin typeface="Comic Sans MS"/>
                <a:ea typeface="Comic Sans MS"/>
                <a:cs typeface="Comic Sans MS"/>
                <a:sym typeface="Comic Sans MS"/>
              </a:rPr>
              <a:t>al</a:t>
            </a: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 to spell the </a:t>
            </a:r>
            <a:r>
              <a:rPr lang="en-GB">
                <a:solidFill>
                  <a:srgbClr val="FFFF00"/>
                </a:solidFill>
                <a:highlight>
                  <a:srgbClr val="999999"/>
                </a:highlight>
                <a:latin typeface="Comic Sans MS"/>
                <a:ea typeface="Comic Sans MS"/>
                <a:cs typeface="Comic Sans MS"/>
                <a:sym typeface="Comic Sans MS"/>
              </a:rPr>
              <a:t> l </a:t>
            </a: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 sound at the end of a word.</a:t>
            </a:r>
            <a:endParaRPr u="sng">
              <a:solidFill>
                <a:srgbClr val="666666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32"/>
          <p:cNvSpPr txBox="1"/>
          <p:nvPr/>
        </p:nvSpPr>
        <p:spPr>
          <a:xfrm>
            <a:off x="438150" y="225375"/>
            <a:ext cx="8267700" cy="2468100"/>
          </a:xfrm>
          <a:prstGeom prst="rect">
            <a:avLst/>
          </a:prstGeom>
          <a:solidFill>
            <a:srgbClr val="FFF2CC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There are different spellings used to make the </a:t>
            </a:r>
            <a:r>
              <a:rPr lang="en-GB" sz="2400" b="1">
                <a:highlight>
                  <a:srgbClr val="FFFFFF"/>
                </a:highlight>
                <a:latin typeface="Comic Sans MS"/>
                <a:ea typeface="Comic Sans MS"/>
                <a:cs typeface="Comic Sans MS"/>
                <a:sym typeface="Comic Sans MS"/>
              </a:rPr>
              <a:t> l </a:t>
            </a: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sound at the end of words.</a:t>
            </a:r>
            <a:endParaRPr sz="18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Some words use </a:t>
            </a:r>
            <a:r>
              <a:rPr lang="en-GB" sz="2400">
                <a:solidFill>
                  <a:srgbClr val="FFFFFF"/>
                </a:solidFill>
                <a:highlight>
                  <a:srgbClr val="B7B7B7"/>
                </a:highlight>
                <a:latin typeface="Comic Sans MS"/>
                <a:ea typeface="Comic Sans MS"/>
                <a:cs typeface="Comic Sans MS"/>
                <a:sym typeface="Comic Sans MS"/>
              </a:rPr>
              <a:t>el </a:t>
            </a: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to make this sound like model and squirrel</a:t>
            </a:r>
            <a:endParaRPr sz="18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Some words use </a:t>
            </a:r>
            <a:r>
              <a:rPr lang="en-GB" sz="2400">
                <a:solidFill>
                  <a:srgbClr val="FFFFFF"/>
                </a:solidFill>
                <a:highlight>
                  <a:srgbClr val="B7B7B7"/>
                </a:highlight>
                <a:latin typeface="Comic Sans MS"/>
                <a:ea typeface="Comic Sans MS"/>
                <a:cs typeface="Comic Sans MS"/>
                <a:sym typeface="Comic Sans MS"/>
              </a:rPr>
              <a:t>le </a:t>
            </a: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to make this sound like candle and table</a:t>
            </a:r>
            <a:endParaRPr sz="18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The words we are going to learn today have  </a:t>
            </a:r>
            <a:r>
              <a:rPr lang="en-GB" sz="2400">
                <a:solidFill>
                  <a:srgbClr val="FFFF00"/>
                </a:solidFill>
                <a:highlight>
                  <a:srgbClr val="000000"/>
                </a:highlight>
                <a:latin typeface="Comic Sans MS"/>
                <a:ea typeface="Comic Sans MS"/>
                <a:cs typeface="Comic Sans MS"/>
                <a:sym typeface="Comic Sans MS"/>
              </a:rPr>
              <a:t>al </a:t>
            </a: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  to make this sound.</a:t>
            </a:r>
            <a:endParaRPr sz="18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57" name="Google Shape;157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521350" y="2990163"/>
            <a:ext cx="952350" cy="944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8" name="Google Shape;158;p32"/>
          <p:cNvPicPr preferRelativeResize="0"/>
          <p:nvPr/>
        </p:nvPicPr>
        <p:blipFill rotWithShape="1">
          <a:blip r:embed="rId4">
            <a:alphaModFix/>
          </a:blip>
          <a:srcRect l="25820" r="22141"/>
          <a:stretch/>
        </p:blipFill>
        <p:spPr>
          <a:xfrm>
            <a:off x="8067675" y="2241775"/>
            <a:ext cx="855925" cy="944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9" name="Google Shape;159;p3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673725" y="2902475"/>
            <a:ext cx="1425225" cy="866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0" name="Google Shape;160;p3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765175" y="3770525"/>
            <a:ext cx="1072136" cy="103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1" name="Google Shape;161;p32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2200400" y="3388774"/>
            <a:ext cx="1235996" cy="103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2" name="Google Shape;162;p32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5256368" y="3306343"/>
            <a:ext cx="775150" cy="1194875"/>
          </a:xfrm>
          <a:prstGeom prst="rect">
            <a:avLst/>
          </a:prstGeom>
          <a:noFill/>
          <a:ln>
            <a:noFill/>
          </a:ln>
        </p:spPr>
      </p:pic>
      <p:sp>
        <p:nvSpPr>
          <p:cNvPr id="163" name="Google Shape;163;p32"/>
          <p:cNvSpPr txBox="1"/>
          <p:nvPr/>
        </p:nvSpPr>
        <p:spPr>
          <a:xfrm>
            <a:off x="2329775" y="4533450"/>
            <a:ext cx="1072200" cy="4314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hospit</a:t>
            </a:r>
            <a:r>
              <a:rPr lang="en-GB" sz="1800">
                <a:solidFill>
                  <a:srgbClr val="FFFF00"/>
                </a:solidFill>
                <a:highlight>
                  <a:srgbClr val="000000"/>
                </a:highlight>
                <a:latin typeface="Comic Sans MS"/>
                <a:ea typeface="Comic Sans MS"/>
                <a:cs typeface="Comic Sans MS"/>
                <a:sym typeface="Comic Sans MS"/>
              </a:rPr>
              <a:t>al</a:t>
            </a:r>
            <a:endParaRPr sz="1800">
              <a:solidFill>
                <a:srgbClr val="FFFF00"/>
              </a:solidFill>
              <a:highlight>
                <a:srgbClr val="000000"/>
              </a:highlight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4" name="Google Shape;164;p32"/>
          <p:cNvSpPr txBox="1"/>
          <p:nvPr/>
        </p:nvSpPr>
        <p:spPr>
          <a:xfrm>
            <a:off x="3810275" y="3857350"/>
            <a:ext cx="1072200" cy="4314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anim</a:t>
            </a:r>
            <a:r>
              <a:rPr lang="en-GB" sz="1800">
                <a:solidFill>
                  <a:srgbClr val="FFFF00"/>
                </a:solidFill>
                <a:highlight>
                  <a:srgbClr val="000000"/>
                </a:highlight>
                <a:latin typeface="Comic Sans MS"/>
                <a:ea typeface="Comic Sans MS"/>
                <a:cs typeface="Comic Sans MS"/>
                <a:sym typeface="Comic Sans MS"/>
              </a:rPr>
              <a:t>al</a:t>
            </a:r>
            <a:endParaRPr sz="1800">
              <a:solidFill>
                <a:srgbClr val="FFFF00"/>
              </a:solidFill>
              <a:highlight>
                <a:srgbClr val="000000"/>
              </a:highlight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5" name="Google Shape;165;p32"/>
          <p:cNvSpPr txBox="1"/>
          <p:nvPr/>
        </p:nvSpPr>
        <p:spPr>
          <a:xfrm>
            <a:off x="5090625" y="4583650"/>
            <a:ext cx="1072200" cy="4314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magic</a:t>
            </a:r>
            <a:r>
              <a:rPr lang="en-GB" sz="1800">
                <a:solidFill>
                  <a:srgbClr val="FFFF00"/>
                </a:solidFill>
                <a:highlight>
                  <a:srgbClr val="000000"/>
                </a:highlight>
                <a:latin typeface="Comic Sans MS"/>
                <a:ea typeface="Comic Sans MS"/>
                <a:cs typeface="Comic Sans MS"/>
                <a:sym typeface="Comic Sans MS"/>
              </a:rPr>
              <a:t>al</a:t>
            </a:r>
            <a:endParaRPr sz="1800">
              <a:solidFill>
                <a:srgbClr val="FFFF00"/>
              </a:solidFill>
              <a:highlight>
                <a:srgbClr val="000000"/>
              </a:highlight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6" name="Google Shape;166;p32"/>
          <p:cNvSpPr txBox="1"/>
          <p:nvPr/>
        </p:nvSpPr>
        <p:spPr>
          <a:xfrm>
            <a:off x="6405400" y="4069825"/>
            <a:ext cx="1072200" cy="4314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pet</a:t>
            </a:r>
            <a:r>
              <a:rPr lang="en-GB" sz="1800">
                <a:solidFill>
                  <a:srgbClr val="FFFF00"/>
                </a:solidFill>
                <a:highlight>
                  <a:srgbClr val="000000"/>
                </a:highlight>
                <a:latin typeface="Comic Sans MS"/>
                <a:ea typeface="Comic Sans MS"/>
                <a:cs typeface="Comic Sans MS"/>
                <a:sym typeface="Comic Sans MS"/>
              </a:rPr>
              <a:t>al</a:t>
            </a:r>
            <a:endParaRPr sz="1800">
              <a:solidFill>
                <a:srgbClr val="FFFF00"/>
              </a:solidFill>
              <a:highlight>
                <a:srgbClr val="000000"/>
              </a:highlight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7" name="Google Shape;167;p32"/>
          <p:cNvSpPr txBox="1"/>
          <p:nvPr/>
        </p:nvSpPr>
        <p:spPr>
          <a:xfrm>
            <a:off x="7179150" y="4636200"/>
            <a:ext cx="1072200" cy="4314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met</a:t>
            </a:r>
            <a:r>
              <a:rPr lang="en-GB" sz="1800">
                <a:solidFill>
                  <a:srgbClr val="FFFF00"/>
                </a:solidFill>
                <a:highlight>
                  <a:srgbClr val="000000"/>
                </a:highlight>
                <a:latin typeface="Comic Sans MS"/>
                <a:ea typeface="Comic Sans MS"/>
                <a:cs typeface="Comic Sans MS"/>
                <a:sym typeface="Comic Sans MS"/>
              </a:rPr>
              <a:t>al</a:t>
            </a:r>
            <a:endParaRPr sz="1800">
              <a:solidFill>
                <a:srgbClr val="FFFF00"/>
              </a:solidFill>
              <a:highlight>
                <a:srgbClr val="000000"/>
              </a:highlight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8" name="Google Shape;168;p32"/>
          <p:cNvSpPr txBox="1"/>
          <p:nvPr/>
        </p:nvSpPr>
        <p:spPr>
          <a:xfrm>
            <a:off x="7963525" y="3246813"/>
            <a:ext cx="1072200" cy="4314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ped</a:t>
            </a:r>
            <a:r>
              <a:rPr lang="en-GB" sz="1800">
                <a:solidFill>
                  <a:srgbClr val="FFFF00"/>
                </a:solidFill>
                <a:highlight>
                  <a:srgbClr val="000000"/>
                </a:highlight>
                <a:latin typeface="Comic Sans MS"/>
                <a:ea typeface="Comic Sans MS"/>
                <a:cs typeface="Comic Sans MS"/>
                <a:sym typeface="Comic Sans MS"/>
              </a:rPr>
              <a:t>al</a:t>
            </a:r>
            <a:endParaRPr sz="1800">
              <a:solidFill>
                <a:srgbClr val="FFFF00"/>
              </a:solidFill>
              <a:highlight>
                <a:srgbClr val="000000"/>
              </a:highlight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3" name="Google Shape;173;p33"/>
          <p:cNvPicPr preferRelativeResize="0"/>
          <p:nvPr/>
        </p:nvPicPr>
        <p:blipFill rotWithShape="1">
          <a:blip r:embed="rId3">
            <a:alphaModFix/>
          </a:blip>
          <a:srcRect l="9286" t="27187" r="56226" b="29060"/>
          <a:stretch/>
        </p:blipFill>
        <p:spPr>
          <a:xfrm>
            <a:off x="193975" y="272975"/>
            <a:ext cx="2038350" cy="18869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" name="Google Shape;174;p33" descr="This timer counts down silently until it reaches 0:00, then a police siren sounds to alert you that time is up." title="2 Minute Timer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93975" y="2394888"/>
            <a:ext cx="2038350" cy="1528763"/>
          </a:xfrm>
          <a:prstGeom prst="rect">
            <a:avLst/>
          </a:prstGeom>
          <a:noFill/>
          <a:ln>
            <a:noFill/>
          </a:ln>
        </p:spPr>
      </p:pic>
      <p:pic>
        <p:nvPicPr>
          <p:cNvPr id="175" name="Google Shape;175;p3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521350" y="2990163"/>
            <a:ext cx="952350" cy="944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6" name="Google Shape;176;p33"/>
          <p:cNvPicPr preferRelativeResize="0"/>
          <p:nvPr/>
        </p:nvPicPr>
        <p:blipFill rotWithShape="1">
          <a:blip r:embed="rId7">
            <a:alphaModFix/>
          </a:blip>
          <a:srcRect l="25820" r="22141"/>
          <a:stretch/>
        </p:blipFill>
        <p:spPr>
          <a:xfrm>
            <a:off x="8067675" y="2241775"/>
            <a:ext cx="855925" cy="944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7" name="Google Shape;177;p33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673725" y="2902475"/>
            <a:ext cx="1425225" cy="866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8" name="Google Shape;178;p33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7765175" y="3770525"/>
            <a:ext cx="1072136" cy="103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9" name="Google Shape;179;p33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2200400" y="3388774"/>
            <a:ext cx="1235996" cy="103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0" name="Google Shape;180;p33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5256368" y="3306343"/>
            <a:ext cx="775150" cy="1194875"/>
          </a:xfrm>
          <a:prstGeom prst="rect">
            <a:avLst/>
          </a:prstGeom>
          <a:noFill/>
          <a:ln>
            <a:noFill/>
          </a:ln>
        </p:spPr>
      </p:pic>
      <p:sp>
        <p:nvSpPr>
          <p:cNvPr id="181" name="Google Shape;181;p33"/>
          <p:cNvSpPr txBox="1"/>
          <p:nvPr/>
        </p:nvSpPr>
        <p:spPr>
          <a:xfrm>
            <a:off x="2329775" y="4533450"/>
            <a:ext cx="1072200" cy="4314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hospit</a:t>
            </a:r>
            <a:r>
              <a:rPr lang="en-GB" sz="1800">
                <a:solidFill>
                  <a:srgbClr val="FFFF00"/>
                </a:solidFill>
                <a:highlight>
                  <a:srgbClr val="000000"/>
                </a:highlight>
                <a:latin typeface="Comic Sans MS"/>
                <a:ea typeface="Comic Sans MS"/>
                <a:cs typeface="Comic Sans MS"/>
                <a:sym typeface="Comic Sans MS"/>
              </a:rPr>
              <a:t>al</a:t>
            </a:r>
            <a:endParaRPr sz="1800">
              <a:solidFill>
                <a:srgbClr val="FFFF00"/>
              </a:solidFill>
              <a:highlight>
                <a:srgbClr val="000000"/>
              </a:highlight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82" name="Google Shape;182;p33"/>
          <p:cNvSpPr txBox="1"/>
          <p:nvPr/>
        </p:nvSpPr>
        <p:spPr>
          <a:xfrm>
            <a:off x="3810275" y="3857350"/>
            <a:ext cx="1072200" cy="4314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anim</a:t>
            </a:r>
            <a:r>
              <a:rPr lang="en-GB" sz="1800">
                <a:solidFill>
                  <a:srgbClr val="FFFF00"/>
                </a:solidFill>
                <a:highlight>
                  <a:srgbClr val="000000"/>
                </a:highlight>
                <a:latin typeface="Comic Sans MS"/>
                <a:ea typeface="Comic Sans MS"/>
                <a:cs typeface="Comic Sans MS"/>
                <a:sym typeface="Comic Sans MS"/>
              </a:rPr>
              <a:t>al</a:t>
            </a:r>
            <a:endParaRPr sz="1800">
              <a:solidFill>
                <a:srgbClr val="FFFF00"/>
              </a:solidFill>
              <a:highlight>
                <a:srgbClr val="000000"/>
              </a:highlight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83" name="Google Shape;183;p33"/>
          <p:cNvSpPr txBox="1"/>
          <p:nvPr/>
        </p:nvSpPr>
        <p:spPr>
          <a:xfrm>
            <a:off x="5090625" y="4583650"/>
            <a:ext cx="1072200" cy="4314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magic</a:t>
            </a:r>
            <a:r>
              <a:rPr lang="en-GB" sz="1800">
                <a:solidFill>
                  <a:srgbClr val="FFFF00"/>
                </a:solidFill>
                <a:highlight>
                  <a:srgbClr val="000000"/>
                </a:highlight>
                <a:latin typeface="Comic Sans MS"/>
                <a:ea typeface="Comic Sans MS"/>
                <a:cs typeface="Comic Sans MS"/>
                <a:sym typeface="Comic Sans MS"/>
              </a:rPr>
              <a:t>al</a:t>
            </a:r>
            <a:endParaRPr sz="1800">
              <a:solidFill>
                <a:srgbClr val="FFFF00"/>
              </a:solidFill>
              <a:highlight>
                <a:srgbClr val="000000"/>
              </a:highlight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84" name="Google Shape;184;p33"/>
          <p:cNvSpPr txBox="1"/>
          <p:nvPr/>
        </p:nvSpPr>
        <p:spPr>
          <a:xfrm>
            <a:off x="6405400" y="4069825"/>
            <a:ext cx="1072200" cy="4314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pet</a:t>
            </a:r>
            <a:r>
              <a:rPr lang="en-GB" sz="1800">
                <a:solidFill>
                  <a:srgbClr val="FFFF00"/>
                </a:solidFill>
                <a:highlight>
                  <a:srgbClr val="000000"/>
                </a:highlight>
                <a:latin typeface="Comic Sans MS"/>
                <a:ea typeface="Comic Sans MS"/>
                <a:cs typeface="Comic Sans MS"/>
                <a:sym typeface="Comic Sans MS"/>
              </a:rPr>
              <a:t>al</a:t>
            </a:r>
            <a:endParaRPr sz="1800">
              <a:solidFill>
                <a:srgbClr val="FFFF00"/>
              </a:solidFill>
              <a:highlight>
                <a:srgbClr val="000000"/>
              </a:highlight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85" name="Google Shape;185;p33"/>
          <p:cNvSpPr txBox="1"/>
          <p:nvPr/>
        </p:nvSpPr>
        <p:spPr>
          <a:xfrm>
            <a:off x="7179150" y="4636200"/>
            <a:ext cx="1072200" cy="4314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met</a:t>
            </a:r>
            <a:r>
              <a:rPr lang="en-GB" sz="1800">
                <a:solidFill>
                  <a:srgbClr val="FFFF00"/>
                </a:solidFill>
                <a:highlight>
                  <a:srgbClr val="000000"/>
                </a:highlight>
                <a:latin typeface="Comic Sans MS"/>
                <a:ea typeface="Comic Sans MS"/>
                <a:cs typeface="Comic Sans MS"/>
                <a:sym typeface="Comic Sans MS"/>
              </a:rPr>
              <a:t>al</a:t>
            </a:r>
            <a:endParaRPr sz="1800">
              <a:solidFill>
                <a:srgbClr val="FFFF00"/>
              </a:solidFill>
              <a:highlight>
                <a:srgbClr val="000000"/>
              </a:highlight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86" name="Google Shape;186;p33"/>
          <p:cNvSpPr txBox="1"/>
          <p:nvPr/>
        </p:nvSpPr>
        <p:spPr>
          <a:xfrm>
            <a:off x="7963525" y="3246813"/>
            <a:ext cx="1072200" cy="4314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ped</a:t>
            </a:r>
            <a:r>
              <a:rPr lang="en-GB" sz="1800">
                <a:solidFill>
                  <a:srgbClr val="FFFF00"/>
                </a:solidFill>
                <a:highlight>
                  <a:srgbClr val="000000"/>
                </a:highlight>
                <a:latin typeface="Comic Sans MS"/>
                <a:ea typeface="Comic Sans MS"/>
                <a:cs typeface="Comic Sans MS"/>
                <a:sym typeface="Comic Sans MS"/>
              </a:rPr>
              <a:t>al</a:t>
            </a:r>
            <a:endParaRPr sz="1800">
              <a:solidFill>
                <a:srgbClr val="FFFF00"/>
              </a:solidFill>
              <a:highlight>
                <a:srgbClr val="000000"/>
              </a:highlight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87" name="Google Shape;187;p33"/>
          <p:cNvSpPr/>
          <p:nvPr/>
        </p:nvSpPr>
        <p:spPr>
          <a:xfrm>
            <a:off x="2882525" y="242625"/>
            <a:ext cx="5471400" cy="1622400"/>
          </a:xfrm>
          <a:prstGeom prst="wedgeEllipseCallout">
            <a:avLst>
              <a:gd name="adj1" fmla="val -69874"/>
              <a:gd name="adj2" fmla="val -1063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Your challenge today is to choose 4 of these words and see how many times you can write them down in two minutes.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Then pick a different mix of 4 words and see if you can beat your score!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34"/>
          <p:cNvSpPr txBox="1">
            <a:spLocks noGrp="1"/>
          </p:cNvSpPr>
          <p:nvPr>
            <p:ph type="ctrTitle"/>
          </p:nvPr>
        </p:nvSpPr>
        <p:spPr>
          <a:xfrm>
            <a:off x="2287013" y="3170800"/>
            <a:ext cx="4398900" cy="5601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en-GB" sz="2400">
                <a:latin typeface="Comic Sans MS"/>
                <a:ea typeface="Comic Sans MS"/>
                <a:cs typeface="Comic Sans MS"/>
                <a:sym typeface="Comic Sans MS"/>
              </a:rPr>
              <a:t>Session 5</a:t>
            </a:r>
            <a:endParaRPr sz="24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93" name="Google Shape;193;p3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34973" y="307500"/>
            <a:ext cx="3902975" cy="2575825"/>
          </a:xfrm>
          <a:prstGeom prst="rect">
            <a:avLst/>
          </a:prstGeom>
          <a:noFill/>
          <a:ln>
            <a:noFill/>
          </a:ln>
        </p:spPr>
      </p:pic>
      <p:sp>
        <p:nvSpPr>
          <p:cNvPr id="194" name="Google Shape;194;p34"/>
          <p:cNvSpPr txBox="1">
            <a:spLocks noGrp="1"/>
          </p:cNvSpPr>
          <p:nvPr>
            <p:ph type="subTitle" idx="1"/>
          </p:nvPr>
        </p:nvSpPr>
        <p:spPr>
          <a:xfrm>
            <a:off x="1035075" y="4018375"/>
            <a:ext cx="7389900" cy="792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Using </a:t>
            </a:r>
            <a:r>
              <a:rPr lang="en-GB">
                <a:solidFill>
                  <a:srgbClr val="FFFFFF"/>
                </a:solidFill>
                <a:highlight>
                  <a:srgbClr val="000000"/>
                </a:highlight>
                <a:latin typeface="Comic Sans MS"/>
                <a:ea typeface="Comic Sans MS"/>
                <a:cs typeface="Comic Sans MS"/>
                <a:sym typeface="Comic Sans MS"/>
              </a:rPr>
              <a:t>al</a:t>
            </a: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 to spell the </a:t>
            </a:r>
            <a:r>
              <a:rPr lang="en-GB">
                <a:solidFill>
                  <a:srgbClr val="FFFF00"/>
                </a:solidFill>
                <a:highlight>
                  <a:srgbClr val="999999"/>
                </a:highlight>
                <a:latin typeface="Comic Sans MS"/>
                <a:ea typeface="Comic Sans MS"/>
                <a:cs typeface="Comic Sans MS"/>
                <a:sym typeface="Comic Sans MS"/>
              </a:rPr>
              <a:t>ul</a:t>
            </a: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 sound at the end of a word.</a:t>
            </a:r>
            <a:endParaRPr u="sng">
              <a:solidFill>
                <a:srgbClr val="666666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9" name="Google Shape;199;p35"/>
          <p:cNvPicPr preferRelativeResize="0"/>
          <p:nvPr/>
        </p:nvPicPr>
        <p:blipFill rotWithShape="1">
          <a:blip r:embed="rId3">
            <a:alphaModFix/>
          </a:blip>
          <a:srcRect l="9287" t="27187" r="56224" b="29060"/>
          <a:stretch/>
        </p:blipFill>
        <p:spPr>
          <a:xfrm>
            <a:off x="189950" y="3157700"/>
            <a:ext cx="2038350" cy="1886951"/>
          </a:xfrm>
          <a:prstGeom prst="rect">
            <a:avLst/>
          </a:prstGeom>
          <a:noFill/>
          <a:ln>
            <a:noFill/>
          </a:ln>
        </p:spPr>
      </p:pic>
      <p:sp>
        <p:nvSpPr>
          <p:cNvPr id="200" name="Google Shape;200;p35"/>
          <p:cNvSpPr txBox="1"/>
          <p:nvPr/>
        </p:nvSpPr>
        <p:spPr>
          <a:xfrm>
            <a:off x="150575" y="151250"/>
            <a:ext cx="1644600" cy="752100"/>
          </a:xfrm>
          <a:prstGeom prst="rect">
            <a:avLst/>
          </a:prstGeom>
          <a:solidFill>
            <a:srgbClr val="FFE599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latin typeface="Comic Sans MS"/>
                <a:ea typeface="Comic Sans MS"/>
                <a:cs typeface="Comic Sans MS"/>
                <a:sym typeface="Comic Sans MS"/>
              </a:rPr>
              <a:t>Boggle</a:t>
            </a:r>
            <a:endParaRPr sz="36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graphicFrame>
        <p:nvGraphicFramePr>
          <p:cNvPr id="201" name="Google Shape;201;p35"/>
          <p:cNvGraphicFramePr/>
          <p:nvPr/>
        </p:nvGraphicFramePr>
        <p:xfrm>
          <a:off x="5129625" y="151250"/>
          <a:ext cx="3752500" cy="3807075"/>
        </p:xfrm>
        <a:graphic>
          <a:graphicData uri="http://schemas.openxmlformats.org/drawingml/2006/table">
            <a:tbl>
              <a:tblPr>
                <a:noFill/>
                <a:tableStyleId>{4E0EC126-AA23-4155-9FC8-32CCE2376CD6}</a:tableStyleId>
              </a:tblPr>
              <a:tblGrid>
                <a:gridCol w="9381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381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381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381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9512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48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l</a:t>
                      </a:r>
                      <a:endParaRPr sz="48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>
                    <a:lnL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48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</a:t>
                      </a:r>
                      <a:endParaRPr sz="48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>
                    <a:lnL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48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</a:t>
                      </a:r>
                      <a:endParaRPr sz="48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>
                    <a:lnL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48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n</a:t>
                      </a:r>
                      <a:endParaRPr sz="48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>
                    <a:lnL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532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48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m</a:t>
                      </a:r>
                      <a:endParaRPr sz="48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>
                    <a:lnL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48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p</a:t>
                      </a:r>
                      <a:endParaRPr sz="48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>
                    <a:lnL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48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m</a:t>
                      </a:r>
                      <a:endParaRPr sz="48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>
                    <a:lnL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48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</a:t>
                      </a:r>
                      <a:endParaRPr sz="48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>
                    <a:lnL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512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48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</a:t>
                      </a:r>
                      <a:endParaRPr sz="48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>
                    <a:lnL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48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</a:t>
                      </a:r>
                      <a:endParaRPr sz="48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>
                    <a:lnL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48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c</a:t>
                      </a:r>
                      <a:endParaRPr sz="48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>
                    <a:lnL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48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g</a:t>
                      </a:r>
                      <a:endParaRPr sz="48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>
                    <a:lnL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512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48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</a:t>
                      </a:r>
                      <a:endParaRPr sz="48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>
                    <a:lnL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48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d</a:t>
                      </a:r>
                      <a:endParaRPr sz="48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>
                    <a:lnL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48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l</a:t>
                      </a:r>
                      <a:endParaRPr sz="48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>
                    <a:lnL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48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</a:t>
                      </a:r>
                      <a:endParaRPr sz="48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>
                    <a:lnL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FFF6DB"/>
                        </a:gs>
                        <a:gs pos="100000">
                          <a:srgbClr val="FAD25C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02" name="Google Shape;202;p35"/>
          <p:cNvSpPr/>
          <p:nvPr/>
        </p:nvSpPr>
        <p:spPr>
          <a:xfrm>
            <a:off x="189950" y="1002075"/>
            <a:ext cx="4798200" cy="2004900"/>
          </a:xfrm>
          <a:prstGeom prst="wedgeRectCallout">
            <a:avLst>
              <a:gd name="adj1" fmla="val -25179"/>
              <a:gd name="adj2" fmla="val 74829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How many words can you make from the letters in the grid?</a:t>
            </a:r>
            <a:endParaRPr sz="18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Letters must be next to each other but they can be fowards, backwards, up, down or even diagonally.</a:t>
            </a:r>
            <a:endParaRPr sz="18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Comic Sans MS"/>
                <a:ea typeface="Comic Sans MS"/>
                <a:cs typeface="Comic Sans MS"/>
                <a:sym typeface="Comic Sans MS"/>
              </a:rPr>
              <a:t>Clue</a:t>
            </a: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: you can make the words we have been spelling this week?</a:t>
            </a:r>
            <a:endParaRPr sz="18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cxnSp>
        <p:nvCxnSpPr>
          <p:cNvPr id="203" name="Google Shape;203;p35"/>
          <p:cNvCxnSpPr/>
          <p:nvPr/>
        </p:nvCxnSpPr>
        <p:spPr>
          <a:xfrm flipH="1">
            <a:off x="5903000" y="1726888"/>
            <a:ext cx="414300" cy="569700"/>
          </a:xfrm>
          <a:prstGeom prst="straightConnector1">
            <a:avLst/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04" name="Google Shape;204;p35"/>
          <p:cNvCxnSpPr/>
          <p:nvPr/>
        </p:nvCxnSpPr>
        <p:spPr>
          <a:xfrm rot="10800000" flipH="1">
            <a:off x="5774600" y="2693600"/>
            <a:ext cx="525300" cy="586800"/>
          </a:xfrm>
          <a:prstGeom prst="straightConnector1">
            <a:avLst/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05" name="Google Shape;205;p35"/>
          <p:cNvCxnSpPr/>
          <p:nvPr/>
        </p:nvCxnSpPr>
        <p:spPr>
          <a:xfrm>
            <a:off x="5588525" y="2808388"/>
            <a:ext cx="3900" cy="437400"/>
          </a:xfrm>
          <a:prstGeom prst="straightConnector1">
            <a:avLst/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06" name="Google Shape;206;p35"/>
          <p:cNvCxnSpPr/>
          <p:nvPr/>
        </p:nvCxnSpPr>
        <p:spPr>
          <a:xfrm>
            <a:off x="6800575" y="2762600"/>
            <a:ext cx="483300" cy="431700"/>
          </a:xfrm>
          <a:prstGeom prst="straightConnector1">
            <a:avLst/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207" name="Google Shape;207;p35"/>
          <p:cNvSpPr txBox="1"/>
          <p:nvPr/>
        </p:nvSpPr>
        <p:spPr>
          <a:xfrm>
            <a:off x="3590200" y="4195175"/>
            <a:ext cx="4919100" cy="7521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100">
                <a:solidFill>
                  <a:srgbClr val="FF0000"/>
                </a:solidFill>
              </a:rPr>
              <a:t>Red arrows show you an example of how you could do it!</a:t>
            </a:r>
            <a:endParaRPr sz="210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425</Words>
  <Application>Microsoft Office PowerPoint</Application>
  <PresentationFormat>On-screen Show (16:9)</PresentationFormat>
  <Paragraphs>69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Comic Sans MS</vt:lpstr>
      <vt:lpstr>Simple Light</vt:lpstr>
      <vt:lpstr>Simple Light</vt:lpstr>
      <vt:lpstr>Session 1</vt:lpstr>
      <vt:lpstr>PowerPoint Presentation</vt:lpstr>
      <vt:lpstr>Session 2</vt:lpstr>
      <vt:lpstr>PowerPoint Presentation</vt:lpstr>
      <vt:lpstr>Session 3</vt:lpstr>
      <vt:lpstr>PowerPoint Presentation</vt:lpstr>
      <vt:lpstr>Session 4</vt:lpstr>
      <vt:lpstr>PowerPoint Presentation</vt:lpstr>
      <vt:lpstr>PowerPoint Presentation</vt:lpstr>
      <vt:lpstr>Session 5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Session 1</dc:title>
  <dc:creator>Davies L</dc:creator>
  <cp:lastModifiedBy>Davies L</cp:lastModifiedBy>
  <cp:revision>1</cp:revision>
  <dcterms:modified xsi:type="dcterms:W3CDTF">2020-06-05T14:34:52Z</dcterms:modified>
</cp:coreProperties>
</file>