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9"/>
  </p:notesMasterIdLst>
  <p:sldIdLst>
    <p:sldId id="256" r:id="rId2"/>
    <p:sldId id="257" r:id="rId3"/>
    <p:sldId id="258" r:id="rId4"/>
    <p:sldId id="259" r:id="rId5"/>
    <p:sldId id="261" r:id="rId6"/>
    <p:sldId id="260" r:id="rId7"/>
    <p:sldId id="262" r:id="rId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8" roundtripDataSignature="AMtx7mhMD+4eO+pkOJYrMrYidR7zrFd+E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8" Type="http://customschemas.google.com/relationships/presentationmetadata" Target="meta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7" name="Google Shape;8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 name="Google Shape;9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1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3"/>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2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oxfordowl.co.uk/api/digital_books/1223.html"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32000">
              <a:srgbClr val="B3D1EC"/>
            </a:gs>
            <a:gs pos="74000">
              <a:srgbClr val="B3D1EC"/>
            </a:gs>
            <a:gs pos="85000">
              <a:srgbClr val="00B050"/>
            </a:gs>
            <a:gs pos="100000">
              <a:srgbClr val="00B050"/>
            </a:gs>
          </a:gsLst>
          <a:lin ang="5400000" scaled="0"/>
        </a:gra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931147" y="2419643"/>
            <a:ext cx="10193383" cy="1445957"/>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6600" dirty="0">
                <a:latin typeface="Arial"/>
                <a:ea typeface="Arial"/>
                <a:cs typeface="Arial"/>
                <a:sym typeface="Arial"/>
              </a:rPr>
              <a:t>Reading in Reception</a:t>
            </a:r>
            <a:br>
              <a:rPr lang="en-GB" sz="6600" dirty="0">
                <a:latin typeface="Arial"/>
                <a:ea typeface="Arial"/>
                <a:cs typeface="Arial"/>
                <a:sym typeface="Arial"/>
              </a:rPr>
            </a:br>
            <a:r>
              <a:rPr lang="en-GB" sz="6600" dirty="0">
                <a:latin typeface="Arial"/>
                <a:ea typeface="Arial"/>
                <a:cs typeface="Arial"/>
                <a:sym typeface="Arial"/>
              </a:rPr>
              <a:t>Week 5</a:t>
            </a:r>
            <a:r>
              <a:rPr lang="en-GB" sz="6600" dirty="0" smtClean="0">
                <a:latin typeface="Arial"/>
                <a:ea typeface="Arial"/>
                <a:cs typeface="Arial"/>
                <a:sym typeface="Arial"/>
              </a:rPr>
              <a:t> </a:t>
            </a:r>
            <a:br>
              <a:rPr lang="en-GB" sz="6600" dirty="0" smtClean="0">
                <a:latin typeface="Arial"/>
                <a:ea typeface="Arial"/>
                <a:cs typeface="Arial"/>
                <a:sym typeface="Arial"/>
              </a:rPr>
            </a:br>
            <a:r>
              <a:rPr lang="en-GB" sz="6600" dirty="0" smtClean="0">
                <a:latin typeface="Arial"/>
                <a:ea typeface="Arial"/>
                <a:cs typeface="Arial"/>
                <a:sym typeface="Arial"/>
              </a:rPr>
              <a:t>18.05.20</a:t>
            </a:r>
            <a:endParaRPr sz="6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32000">
              <a:srgbClr val="B3D1EC"/>
            </a:gs>
            <a:gs pos="74000">
              <a:srgbClr val="B3D1EC"/>
            </a:gs>
            <a:gs pos="85000">
              <a:srgbClr val="00B050"/>
            </a:gs>
            <a:gs pos="100000">
              <a:srgbClr val="00B050"/>
            </a:gs>
          </a:gsLst>
          <a:lin ang="5400000" scaled="0"/>
        </a:gradFill>
        <a:effectLst/>
      </p:bgPr>
    </p:bg>
    <p:spTree>
      <p:nvGrpSpPr>
        <p:cNvPr id="1" name="Shape 88"/>
        <p:cNvGrpSpPr/>
        <p:nvPr/>
      </p:nvGrpSpPr>
      <p:grpSpPr>
        <a:xfrm>
          <a:off x="0" y="0"/>
          <a:ext cx="0" cy="0"/>
          <a:chOff x="0" y="0"/>
          <a:chExt cx="0" cy="0"/>
        </a:xfrm>
      </p:grpSpPr>
      <p:sp>
        <p:nvSpPr>
          <p:cNvPr id="89" name="Google Shape;89;p2"/>
          <p:cNvSpPr txBox="1">
            <a:spLocks noGrp="1"/>
          </p:cNvSpPr>
          <p:nvPr>
            <p:ph type="ctrTitle"/>
          </p:nvPr>
        </p:nvSpPr>
        <p:spPr>
          <a:xfrm>
            <a:off x="931147" y="2278966"/>
            <a:ext cx="10193383" cy="2979335"/>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4400"/>
              <a:buFont typeface="Arial"/>
              <a:buNone/>
            </a:pPr>
            <a:r>
              <a:rPr lang="en-GB" sz="4400" b="1" u="sng" dirty="0">
                <a:latin typeface="Arial"/>
                <a:ea typeface="Arial"/>
                <a:cs typeface="Arial"/>
                <a:sym typeface="Arial"/>
              </a:rPr>
              <a:t>Reading in Reception</a:t>
            </a:r>
            <a:r>
              <a:rPr lang="en-GB" sz="4800" b="0" dirty="0">
                <a:latin typeface="Arial"/>
                <a:ea typeface="Arial"/>
                <a:cs typeface="Arial"/>
                <a:sym typeface="Arial"/>
              </a:rPr>
              <a:t/>
            </a:r>
            <a:br>
              <a:rPr lang="en-GB" sz="4800" b="0" dirty="0">
                <a:latin typeface="Arial"/>
                <a:ea typeface="Arial"/>
                <a:cs typeface="Arial"/>
                <a:sym typeface="Arial"/>
              </a:rPr>
            </a:br>
            <a:r>
              <a:rPr lang="en-GB" sz="4400" dirty="0">
                <a:latin typeface="Arial"/>
                <a:ea typeface="Arial"/>
                <a:cs typeface="Arial"/>
                <a:sym typeface="Arial"/>
              </a:rPr>
              <a:t>All children will be reading at different levels during Reception. Here are the steps we go through when reading with a range of abilities. This should help you to see where your child is at and what their next steps are. </a:t>
            </a:r>
            <a:endParaRPr sz="4800" dirty="0">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32000">
              <a:srgbClr val="B3D1EC"/>
            </a:gs>
            <a:gs pos="74000">
              <a:srgbClr val="B3D1EC"/>
            </a:gs>
            <a:gs pos="85000">
              <a:srgbClr val="00B050"/>
            </a:gs>
            <a:gs pos="100000">
              <a:srgbClr val="00B050"/>
            </a:gs>
          </a:gsLst>
          <a:lin ang="5400000" scaled="0"/>
        </a:gradFill>
        <a:effectLst/>
      </p:bgPr>
    </p:bg>
    <p:spTree>
      <p:nvGrpSpPr>
        <p:cNvPr id="1" name="Shape 93"/>
        <p:cNvGrpSpPr/>
        <p:nvPr/>
      </p:nvGrpSpPr>
      <p:grpSpPr>
        <a:xfrm>
          <a:off x="0" y="0"/>
          <a:ext cx="0" cy="0"/>
          <a:chOff x="0" y="0"/>
          <a:chExt cx="0" cy="0"/>
        </a:xfrm>
      </p:grpSpPr>
      <p:pic>
        <p:nvPicPr>
          <p:cNvPr id="94" name="Google Shape;94;p3"/>
          <p:cNvPicPr preferRelativeResize="0"/>
          <p:nvPr/>
        </p:nvPicPr>
        <p:blipFill rotWithShape="1">
          <a:blip r:embed="rId3">
            <a:alphaModFix/>
          </a:blip>
          <a:srcRect/>
          <a:stretch/>
        </p:blipFill>
        <p:spPr>
          <a:xfrm>
            <a:off x="1702190" y="112544"/>
            <a:ext cx="9200271" cy="658938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32000">
              <a:srgbClr val="B3D1EC"/>
            </a:gs>
            <a:gs pos="74000">
              <a:srgbClr val="B3D1EC"/>
            </a:gs>
            <a:gs pos="85000">
              <a:srgbClr val="00B050"/>
            </a:gs>
            <a:gs pos="100000">
              <a:srgbClr val="00B050"/>
            </a:gs>
          </a:gsLst>
          <a:lin ang="5400000" scaled="0"/>
        </a:gradFill>
        <a:effectLst/>
      </p:bgPr>
    </p:bg>
    <p:spTree>
      <p:nvGrpSpPr>
        <p:cNvPr id="1" name="Shape 98"/>
        <p:cNvGrpSpPr/>
        <p:nvPr/>
      </p:nvGrpSpPr>
      <p:grpSpPr>
        <a:xfrm>
          <a:off x="0" y="0"/>
          <a:ext cx="0" cy="0"/>
          <a:chOff x="0" y="0"/>
          <a:chExt cx="0" cy="0"/>
        </a:xfrm>
      </p:grpSpPr>
      <p:sp>
        <p:nvSpPr>
          <p:cNvPr id="99" name="Google Shape;99;p4"/>
          <p:cNvSpPr txBox="1">
            <a:spLocks noGrp="1"/>
          </p:cNvSpPr>
          <p:nvPr>
            <p:ph type="ctrTitle"/>
          </p:nvPr>
        </p:nvSpPr>
        <p:spPr>
          <a:xfrm>
            <a:off x="-208336" y="-722979"/>
            <a:ext cx="10193383" cy="1445957"/>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Example of talking through this stage 1+ book…</a:t>
            </a:r>
            <a:endParaRPr sz="3600"/>
          </a:p>
        </p:txBody>
      </p:sp>
      <p:pic>
        <p:nvPicPr>
          <p:cNvPr id="100" name="Google Shape;100;p4"/>
          <p:cNvPicPr preferRelativeResize="0"/>
          <p:nvPr/>
        </p:nvPicPr>
        <p:blipFill rotWithShape="1">
          <a:blip r:embed="rId3">
            <a:alphaModFix/>
          </a:blip>
          <a:srcRect/>
          <a:stretch/>
        </p:blipFill>
        <p:spPr>
          <a:xfrm>
            <a:off x="280523" y="824889"/>
            <a:ext cx="1896110" cy="2197735"/>
          </a:xfrm>
          <a:prstGeom prst="rect">
            <a:avLst/>
          </a:prstGeom>
          <a:noFill/>
          <a:ln>
            <a:noFill/>
          </a:ln>
        </p:spPr>
      </p:pic>
      <p:sp>
        <p:nvSpPr>
          <p:cNvPr id="101" name="Google Shape;101;p4"/>
          <p:cNvSpPr txBox="1"/>
          <p:nvPr/>
        </p:nvSpPr>
        <p:spPr>
          <a:xfrm>
            <a:off x="2307102" y="824889"/>
            <a:ext cx="9692640" cy="5843197"/>
          </a:xfrm>
          <a:prstGeom prst="rect">
            <a:avLst/>
          </a:prstGeom>
          <a:solidFill>
            <a:schemeClr val="lt1"/>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200" b="1" i="0" u="sng" strike="noStrike" cap="none">
                <a:solidFill>
                  <a:schemeClr val="dk1"/>
                </a:solidFill>
                <a:latin typeface="Arial"/>
                <a:ea typeface="Arial"/>
                <a:cs typeface="Arial"/>
                <a:sym typeface="Arial"/>
              </a:rPr>
              <a:t>Tricky word focus</a:t>
            </a:r>
            <a:r>
              <a:rPr lang="en-GB" sz="1200" b="0" i="0" u="none" strike="noStrike" cap="none">
                <a:solidFill>
                  <a:schemeClr val="dk1"/>
                </a:solidFill>
                <a:latin typeface="Arial"/>
                <a:ea typeface="Arial"/>
                <a:cs typeface="Arial"/>
                <a:sym typeface="Arial"/>
              </a:rPr>
              <a:t>: these words are to be read by sight.</a:t>
            </a:r>
            <a:r>
              <a:rPr lang="en-GB" sz="1200" b="1" i="0" u="sng" strike="noStrike" cap="none">
                <a:solidFill>
                  <a:schemeClr val="dk1"/>
                </a:solidFill>
                <a:latin typeface="Arial"/>
                <a:ea typeface="Arial"/>
                <a:cs typeface="Arial"/>
                <a:sym typeface="Arial"/>
              </a:rPr>
              <a:t/>
            </a:r>
            <a:br>
              <a:rPr lang="en-GB" sz="1200" b="1" i="0" u="sng" strike="noStrike" cap="none">
                <a:solidFill>
                  <a:schemeClr val="dk1"/>
                </a:solidFill>
                <a:latin typeface="Arial"/>
                <a:ea typeface="Arial"/>
                <a:cs typeface="Arial"/>
                <a:sym typeface="Arial"/>
              </a:rPr>
            </a:br>
            <a:r>
              <a:rPr lang="en-GB" sz="1200" b="0" i="0" u="sng" strike="noStrike" cap="none">
                <a:solidFill>
                  <a:schemeClr val="dk1"/>
                </a:solidFill>
                <a:latin typeface="Arial"/>
                <a:ea typeface="Arial"/>
                <a:cs typeface="Arial"/>
                <a:sym typeface="Arial"/>
              </a:rPr>
              <a:t>Start the session by ensuring your child knows the following:</a:t>
            </a:r>
            <a:r>
              <a:rPr lang="en-GB" sz="1200" b="1" i="0" u="sng" strike="noStrike" cap="none">
                <a:solidFill>
                  <a:schemeClr val="dk1"/>
                </a:solidFill>
                <a:latin typeface="Arial"/>
                <a:ea typeface="Arial"/>
                <a:cs typeface="Arial"/>
                <a:sym typeface="Arial"/>
              </a:rPr>
              <a:t> </a:t>
            </a:r>
            <a:endParaRPr sz="12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0" i="0" u="none" strike="noStrike" cap="none">
                <a:solidFill>
                  <a:srgbClr val="FF0000"/>
                </a:solidFill>
                <a:latin typeface="Arial"/>
                <a:ea typeface="Arial"/>
                <a:cs typeface="Arial"/>
                <a:sym typeface="Arial"/>
              </a:rPr>
              <a:t> you, me, my, are &amp; the </a:t>
            </a:r>
            <a:endParaRPr sz="12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1" i="0" u="sng" strike="noStrike" cap="none">
                <a:solidFill>
                  <a:schemeClr val="dk1"/>
                </a:solidFill>
                <a:latin typeface="Arial"/>
                <a:ea typeface="Arial"/>
                <a:cs typeface="Arial"/>
                <a:sym typeface="Arial"/>
              </a:rPr>
              <a:t>Digraphs to focus on:</a:t>
            </a:r>
            <a:r>
              <a:rPr lang="en-GB" sz="1200" b="1" i="0" u="none" strike="noStrike" cap="none">
                <a:solidFill>
                  <a:schemeClr val="dk1"/>
                </a:solidFill>
                <a:latin typeface="Arial"/>
                <a:ea typeface="Arial"/>
                <a:cs typeface="Arial"/>
                <a:sym typeface="Arial"/>
              </a:rPr>
              <a:t> </a:t>
            </a:r>
            <a:r>
              <a:rPr lang="en-GB" sz="1200" b="1" i="0" u="sng" strike="noStrike" cap="none">
                <a:solidFill>
                  <a:srgbClr val="0070C0"/>
                </a:solidFill>
                <a:latin typeface="Arial"/>
                <a:ea typeface="Arial"/>
                <a:cs typeface="Arial"/>
                <a:sym typeface="Arial"/>
              </a:rPr>
              <a:t>ee, </a:t>
            </a:r>
            <a:r>
              <a:rPr lang="en-GB" sz="1200" b="1" i="0" u="none" strike="noStrike" cap="none">
                <a:solidFill>
                  <a:srgbClr val="0070C0"/>
                </a:solidFill>
                <a:latin typeface="Arial"/>
                <a:ea typeface="Arial"/>
                <a:cs typeface="Arial"/>
                <a:sym typeface="Arial"/>
              </a:rPr>
              <a:t>y </a:t>
            </a:r>
            <a:r>
              <a:rPr lang="en-GB" sz="1200" b="0" i="0" u="none" strike="noStrike" cap="none">
                <a:solidFill>
                  <a:srgbClr val="0070C0"/>
                </a:solidFill>
                <a:latin typeface="Arial"/>
                <a:ea typeface="Arial"/>
                <a:cs typeface="Arial"/>
                <a:sym typeface="Arial"/>
              </a:rPr>
              <a:t>(</a:t>
            </a:r>
            <a:r>
              <a:rPr lang="en-GB" sz="1200" b="0" i="0" u="none" strike="noStrike" cap="none">
                <a:solidFill>
                  <a:srgbClr val="000000"/>
                </a:solidFill>
                <a:latin typeface="Arial"/>
                <a:ea typeface="Arial"/>
                <a:cs typeface="Arial"/>
                <a:sym typeface="Arial"/>
              </a:rPr>
              <a:t>tedd</a:t>
            </a:r>
            <a:r>
              <a:rPr lang="en-GB" sz="1200" b="1" i="0" u="none" strike="noStrike" cap="none">
                <a:solidFill>
                  <a:srgbClr val="0070C0"/>
                </a:solidFill>
                <a:latin typeface="Arial"/>
                <a:ea typeface="Arial"/>
                <a:cs typeface="Arial"/>
                <a:sym typeface="Arial"/>
              </a:rPr>
              <a:t>y</a:t>
            </a:r>
            <a:r>
              <a:rPr lang="en-GB" sz="1200" b="0" i="0" u="none" strike="noStrike" cap="none">
                <a:solidFill>
                  <a:srgbClr val="0070C0"/>
                </a:solidFill>
                <a:latin typeface="Arial"/>
                <a:ea typeface="Arial"/>
                <a:cs typeface="Arial"/>
                <a:sym typeface="Arial"/>
              </a:rPr>
              <a:t>)</a:t>
            </a:r>
            <a:r>
              <a:rPr lang="en-GB" sz="1200" b="1" i="0" u="none" strike="noStrike" cap="none">
                <a:solidFill>
                  <a:srgbClr val="0070C0"/>
                </a:solidFill>
                <a:latin typeface="Arial"/>
                <a:ea typeface="Arial"/>
                <a:cs typeface="Arial"/>
                <a:sym typeface="Arial"/>
              </a:rPr>
              <a:t>, </a:t>
            </a:r>
            <a:r>
              <a:rPr lang="en-GB" sz="1200" b="1" i="0" u="sng" strike="noStrike" cap="none">
                <a:solidFill>
                  <a:srgbClr val="0070C0"/>
                </a:solidFill>
                <a:latin typeface="Arial"/>
                <a:ea typeface="Arial"/>
                <a:cs typeface="Arial"/>
                <a:sym typeface="Arial"/>
              </a:rPr>
              <a:t>er</a:t>
            </a:r>
            <a:r>
              <a:rPr lang="en-GB" sz="1200" b="1" i="0" u="none" strike="noStrike" cap="none">
                <a:solidFill>
                  <a:srgbClr val="0070C0"/>
                </a:solidFill>
                <a:latin typeface="Arial"/>
                <a:ea typeface="Arial"/>
                <a:cs typeface="Arial"/>
                <a:sym typeface="Arial"/>
              </a:rPr>
              <a:t>, </a:t>
            </a:r>
            <a:r>
              <a:rPr lang="en-GB" sz="1200" b="1" i="0" u="sng" strike="noStrike" cap="none">
                <a:solidFill>
                  <a:srgbClr val="0070C0"/>
                </a:solidFill>
                <a:latin typeface="Arial"/>
                <a:ea typeface="Arial"/>
                <a:cs typeface="Arial"/>
                <a:sym typeface="Arial"/>
              </a:rPr>
              <a:t>oo</a:t>
            </a:r>
            <a:r>
              <a:rPr lang="en-GB" sz="1200" b="1" i="0" u="none" strike="noStrike" cap="none">
                <a:solidFill>
                  <a:srgbClr val="0070C0"/>
                </a:solidFill>
                <a:latin typeface="Arial"/>
                <a:ea typeface="Arial"/>
                <a:cs typeface="Arial"/>
                <a:sym typeface="Arial"/>
              </a:rPr>
              <a:t>, </a:t>
            </a:r>
            <a:r>
              <a:rPr lang="en-GB" sz="1200" b="1" i="0" u="sng" strike="noStrike" cap="none">
                <a:solidFill>
                  <a:srgbClr val="0070C0"/>
                </a:solidFill>
                <a:latin typeface="Arial"/>
                <a:ea typeface="Arial"/>
                <a:cs typeface="Arial"/>
                <a:sym typeface="Arial"/>
              </a:rPr>
              <a:t>ng</a:t>
            </a:r>
            <a:r>
              <a:rPr lang="en-GB" sz="1200" b="0" i="0" u="none" strike="noStrike" cap="none">
                <a:solidFill>
                  <a:schemeClr val="dk1"/>
                </a:solidFill>
                <a:latin typeface="Arial"/>
                <a:ea typeface="Arial"/>
                <a:cs typeface="Arial"/>
                <a:sym typeface="Arial"/>
              </a:rPr>
              <a:t/>
            </a:r>
            <a:br>
              <a:rPr lang="en-GB" sz="1200" b="0" i="0" u="none" strike="noStrike" cap="none">
                <a:solidFill>
                  <a:schemeClr val="dk1"/>
                </a:solidFill>
                <a:latin typeface="Arial"/>
                <a:ea typeface="Arial"/>
                <a:cs typeface="Arial"/>
                <a:sym typeface="Arial"/>
              </a:rPr>
            </a:br>
            <a:r>
              <a:rPr lang="en-GB" sz="1200" b="0" i="0" u="none" strike="noStrike" cap="none">
                <a:solidFill>
                  <a:schemeClr val="dk1"/>
                </a:solidFill>
                <a:latin typeface="Arial"/>
                <a:ea typeface="Arial"/>
                <a:cs typeface="Arial"/>
                <a:sym typeface="Arial"/>
              </a:rPr>
              <a:t>Use the jolly phonics sound mats to point to each of these sounds.</a:t>
            </a:r>
            <a:r>
              <a:rPr lang="en-GB" sz="1200" b="1" i="0" u="sng" strike="noStrike" cap="none">
                <a:solidFill>
                  <a:schemeClr val="dk1"/>
                </a:solidFill>
                <a:latin typeface="Arial"/>
                <a:ea typeface="Arial"/>
                <a:cs typeface="Arial"/>
                <a:sym typeface="Arial"/>
              </a:rPr>
              <a:t> </a:t>
            </a:r>
            <a:endParaRPr sz="1200" b="1" i="0" u="sng"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1" i="0" u="sng" strike="noStrike" cap="none">
                <a:solidFill>
                  <a:schemeClr val="dk1"/>
                </a:solidFill>
                <a:latin typeface="Arial"/>
                <a:ea typeface="Arial"/>
                <a:cs typeface="Arial"/>
                <a:sym typeface="Arial"/>
              </a:rPr>
              <a:t>Begin reading. </a:t>
            </a:r>
            <a:endParaRPr sz="1200" b="1" i="0" u="sng"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1" i="0" u="sng" strike="noStrike" cap="none">
                <a:solidFill>
                  <a:schemeClr val="dk1"/>
                </a:solidFill>
                <a:latin typeface="Arial"/>
                <a:ea typeface="Arial"/>
                <a:cs typeface="Arial"/>
                <a:sym typeface="Arial"/>
              </a:rPr>
              <a:t>P1) “Can you see my teddy bear</a:t>
            </a:r>
            <a:r>
              <a:rPr lang="en-GB" sz="1200" b="1" i="0" u="none" strike="noStrike" cap="none">
                <a:solidFill>
                  <a:schemeClr val="dk1"/>
                </a:solidFill>
                <a:latin typeface="Arial"/>
                <a:ea typeface="Arial"/>
                <a:cs typeface="Arial"/>
                <a:sym typeface="Arial"/>
              </a:rPr>
              <a:t>?”</a:t>
            </a:r>
            <a:r>
              <a:rPr lang="en-GB" sz="1200" b="0" i="0" u="none" strike="noStrike" cap="none">
                <a:solidFill>
                  <a:schemeClr val="dk1"/>
                </a:solidFill>
                <a:latin typeface="Arial"/>
                <a:ea typeface="Arial"/>
                <a:cs typeface="Arial"/>
                <a:sym typeface="Arial"/>
              </a:rPr>
              <a:t> This is a question. Talk to your child about what a question is. Point to the question mark. This is how we know it is a question. Practise reading this ‘question’ in a different tone of voice. Ask your child the question. “Can you see my teddy bear?” See if the child can find the teddy bear. Q) What else can you find?</a:t>
            </a:r>
            <a:endParaRPr/>
          </a:p>
          <a:p>
            <a:pPr marL="0" marR="0" lvl="0" indent="0" algn="l" rtl="0">
              <a:lnSpc>
                <a:spcPct val="107000"/>
              </a:lnSpc>
              <a:spcBef>
                <a:spcPts val="800"/>
              </a:spcBef>
              <a:spcAft>
                <a:spcPts val="0"/>
              </a:spcAft>
              <a:buNone/>
            </a:pPr>
            <a:r>
              <a:rPr lang="en-GB" sz="1200" b="1" i="0" u="sng" strike="noStrike" cap="none">
                <a:solidFill>
                  <a:schemeClr val="dk1"/>
                </a:solidFill>
                <a:latin typeface="Arial"/>
                <a:ea typeface="Arial"/>
                <a:cs typeface="Arial"/>
                <a:sym typeface="Arial"/>
              </a:rPr>
              <a:t>P2-3) </a:t>
            </a:r>
            <a:r>
              <a:rPr lang="en-GB" sz="1200" b="0" i="0" u="none" strike="noStrike" cap="none">
                <a:solidFill>
                  <a:schemeClr val="dk1"/>
                </a:solidFill>
                <a:latin typeface="Arial"/>
                <a:ea typeface="Arial"/>
                <a:cs typeface="Arial"/>
                <a:sym typeface="Arial"/>
              </a:rPr>
              <a:t>Notice that </a:t>
            </a:r>
            <a:r>
              <a:rPr lang="en-GB" sz="1200" b="0" i="0" u="sng" strike="noStrike" cap="none">
                <a:solidFill>
                  <a:schemeClr val="dk1"/>
                </a:solidFill>
                <a:latin typeface="Arial"/>
                <a:ea typeface="Arial"/>
                <a:cs typeface="Arial"/>
                <a:sym typeface="Arial"/>
              </a:rPr>
              <a:t>“Can you see my …</a:t>
            </a:r>
            <a:r>
              <a:rPr lang="en-GB" sz="1200" b="0" i="0" u="none" strike="noStrike" cap="none">
                <a:solidFill>
                  <a:schemeClr val="dk1"/>
                </a:solidFill>
                <a:latin typeface="Arial"/>
                <a:ea typeface="Arial"/>
                <a:cs typeface="Arial"/>
                <a:sym typeface="Arial"/>
              </a:rPr>
              <a:t>” is repeated. Show your child that it says the same thing. See if they can remember any of these words purely by sight on the next page. Q) Who is that in the shed? Could it be Biff or Chip? What might they be doing in the shed? (Discuss real life experiences of what you might find/do in a shed). </a:t>
            </a:r>
            <a:endParaRPr sz="12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1" i="0" u="sng" strike="noStrike" cap="none">
                <a:solidFill>
                  <a:schemeClr val="dk1"/>
                </a:solidFill>
                <a:latin typeface="Arial"/>
                <a:ea typeface="Arial"/>
                <a:cs typeface="Arial"/>
                <a:sym typeface="Arial"/>
              </a:rPr>
              <a:t>P4-5) </a:t>
            </a:r>
            <a:r>
              <a:rPr lang="en-GB" sz="1200" b="0" i="0" u="none" strike="noStrike" cap="none">
                <a:solidFill>
                  <a:schemeClr val="dk1"/>
                </a:solidFill>
                <a:latin typeface="Arial"/>
                <a:ea typeface="Arial"/>
                <a:cs typeface="Arial"/>
                <a:sym typeface="Arial"/>
              </a:rPr>
              <a:t>Some words such as ‘picture’ are very difficult to read. It is ok to read this word for them. See if they can read it independently when you go through the book again another time.</a:t>
            </a:r>
            <a:r>
              <a:rPr lang="en-GB" sz="1200" b="1" i="0" u="sng" strike="noStrike" cap="none">
                <a:solidFill>
                  <a:schemeClr val="dk1"/>
                </a:solidFill>
                <a:latin typeface="Arial"/>
                <a:ea typeface="Arial"/>
                <a:cs typeface="Arial"/>
                <a:sym typeface="Arial"/>
              </a:rPr>
              <a:t/>
            </a:r>
            <a:br>
              <a:rPr lang="en-GB" sz="1200" b="1" i="0" u="sng" strike="noStrike" cap="none">
                <a:solidFill>
                  <a:schemeClr val="dk1"/>
                </a:solidFill>
                <a:latin typeface="Arial"/>
                <a:ea typeface="Arial"/>
                <a:cs typeface="Arial"/>
                <a:sym typeface="Arial"/>
              </a:rPr>
            </a:br>
            <a:r>
              <a:rPr lang="en-GB" sz="1200" b="0" i="0" u="none" strike="noStrike" cap="none">
                <a:solidFill>
                  <a:schemeClr val="dk1"/>
                </a:solidFill>
                <a:latin typeface="Arial"/>
                <a:ea typeface="Arial"/>
                <a:cs typeface="Arial"/>
                <a:sym typeface="Arial"/>
              </a:rPr>
              <a:t>This time we are looking for Kipper’s picture of a big, red frog. What other pictures can you see? Encourage your child to describe the pictures using two adjectives like Kipper has used ‘big’ and ‘red’.</a:t>
            </a:r>
            <a:endParaRPr/>
          </a:p>
          <a:p>
            <a:pPr marL="0" marR="0" lvl="0" indent="0" algn="l" rtl="0">
              <a:lnSpc>
                <a:spcPct val="107000"/>
              </a:lnSpc>
              <a:spcBef>
                <a:spcPts val="800"/>
              </a:spcBef>
              <a:spcAft>
                <a:spcPts val="0"/>
              </a:spcAft>
              <a:buNone/>
            </a:pPr>
            <a:r>
              <a:rPr lang="en-GB" sz="1200" b="0" i="0" u="none" strike="noStrike" cap="none">
                <a:solidFill>
                  <a:schemeClr val="dk1"/>
                </a:solidFill>
                <a:latin typeface="Arial"/>
                <a:ea typeface="Arial"/>
                <a:cs typeface="Arial"/>
                <a:sym typeface="Arial"/>
              </a:rPr>
              <a:t>i.e. I can see a </a:t>
            </a:r>
            <a:r>
              <a:rPr lang="en-GB" sz="1200" b="1" i="0" u="none" strike="noStrike" cap="none">
                <a:solidFill>
                  <a:schemeClr val="dk1"/>
                </a:solidFill>
                <a:latin typeface="Arial"/>
                <a:ea typeface="Arial"/>
                <a:cs typeface="Arial"/>
                <a:sym typeface="Arial"/>
              </a:rPr>
              <a:t>beautiful, blue</a:t>
            </a:r>
            <a:r>
              <a:rPr lang="en-GB" sz="1200" b="0" i="0" u="none" strike="noStrike" cap="none">
                <a:solidFill>
                  <a:schemeClr val="dk1"/>
                </a:solidFill>
                <a:latin typeface="Arial"/>
                <a:ea typeface="Arial"/>
                <a:cs typeface="Arial"/>
                <a:sym typeface="Arial"/>
              </a:rPr>
              <a:t> butterfly. I can see a </a:t>
            </a:r>
            <a:r>
              <a:rPr lang="en-GB" sz="1200" b="1" i="0" u="none" strike="noStrike" cap="none">
                <a:solidFill>
                  <a:schemeClr val="dk1"/>
                </a:solidFill>
                <a:latin typeface="Arial"/>
                <a:ea typeface="Arial"/>
                <a:cs typeface="Arial"/>
                <a:sym typeface="Arial"/>
              </a:rPr>
              <a:t>tall, yellow</a:t>
            </a:r>
            <a:r>
              <a:rPr lang="en-GB" sz="1200" b="0" i="0" u="none" strike="noStrike" cap="none">
                <a:solidFill>
                  <a:schemeClr val="dk1"/>
                </a:solidFill>
                <a:latin typeface="Arial"/>
                <a:ea typeface="Arial"/>
                <a:cs typeface="Arial"/>
                <a:sym typeface="Arial"/>
              </a:rPr>
              <a:t> dog with a </a:t>
            </a:r>
            <a:r>
              <a:rPr lang="en-GB" sz="1200" b="1" i="0" u="none" strike="noStrike" cap="none">
                <a:solidFill>
                  <a:schemeClr val="dk1"/>
                </a:solidFill>
                <a:latin typeface="Arial"/>
                <a:ea typeface="Arial"/>
                <a:cs typeface="Arial"/>
                <a:sym typeface="Arial"/>
              </a:rPr>
              <a:t>brown, chewy</a:t>
            </a:r>
            <a:r>
              <a:rPr lang="en-GB" sz="1200" b="0" i="0" u="none" strike="noStrike" cap="none">
                <a:solidFill>
                  <a:schemeClr val="dk1"/>
                </a:solidFill>
                <a:latin typeface="Arial"/>
                <a:ea typeface="Arial"/>
                <a:cs typeface="Arial"/>
                <a:sym typeface="Arial"/>
              </a:rPr>
              <a:t> bone.  </a:t>
            </a:r>
            <a:endParaRPr sz="12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1" i="0" u="none" strike="noStrike" cap="none">
                <a:solidFill>
                  <a:schemeClr val="dk1"/>
                </a:solidFill>
                <a:latin typeface="Arial"/>
                <a:ea typeface="Arial"/>
                <a:cs typeface="Arial"/>
                <a:sym typeface="Arial"/>
              </a:rPr>
              <a:t>P6-7) </a:t>
            </a:r>
            <a:r>
              <a:rPr lang="en-GB" sz="1200" b="0" i="0" u="none" strike="noStrike" cap="none">
                <a:solidFill>
                  <a:schemeClr val="dk1"/>
                </a:solidFill>
                <a:latin typeface="Arial"/>
                <a:ea typeface="Arial"/>
                <a:cs typeface="Arial"/>
                <a:sym typeface="Arial"/>
              </a:rPr>
              <a:t>Where have we got to look for the tiger? … In the tree.</a:t>
            </a:r>
            <a:r>
              <a:rPr lang="en-GB" sz="1200" b="1" i="0" u="none" strike="noStrike" cap="none">
                <a:solidFill>
                  <a:schemeClr val="dk1"/>
                </a:solidFill>
                <a:latin typeface="Arial"/>
                <a:ea typeface="Arial"/>
                <a:cs typeface="Arial"/>
                <a:sym typeface="Arial"/>
              </a:rPr>
              <a:t> </a:t>
            </a:r>
            <a:endParaRPr sz="1200" b="1"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1" i="0" u="none" strike="noStrike" cap="none">
                <a:solidFill>
                  <a:schemeClr val="dk1"/>
                </a:solidFill>
                <a:latin typeface="Arial"/>
                <a:ea typeface="Arial"/>
                <a:cs typeface="Arial"/>
                <a:sym typeface="Arial"/>
              </a:rPr>
              <a:t>P8) </a:t>
            </a:r>
            <a:r>
              <a:rPr lang="en-GB" sz="1200" b="0" i="0" u="none" strike="noStrike" cap="none">
                <a:solidFill>
                  <a:schemeClr val="dk1"/>
                </a:solidFill>
                <a:latin typeface="Arial"/>
                <a:ea typeface="Arial"/>
                <a:cs typeface="Arial"/>
                <a:sym typeface="Arial"/>
              </a:rPr>
              <a:t>Describe what you can see. Now ask your grown up some questions.</a:t>
            </a:r>
            <a:endParaRPr/>
          </a:p>
          <a:p>
            <a:pPr marL="0" marR="0" lvl="0" indent="0" algn="l" rtl="0">
              <a:lnSpc>
                <a:spcPct val="107000"/>
              </a:lnSpc>
              <a:spcBef>
                <a:spcPts val="800"/>
              </a:spcBef>
              <a:spcAft>
                <a:spcPts val="0"/>
              </a:spcAft>
              <a:buNone/>
            </a:pPr>
            <a:r>
              <a:rPr lang="en-GB" sz="1200" b="0" i="0" u="none" strike="noStrike" cap="none">
                <a:solidFill>
                  <a:schemeClr val="dk1"/>
                </a:solidFill>
                <a:latin typeface="Arial"/>
                <a:ea typeface="Arial"/>
                <a:cs typeface="Arial"/>
                <a:sym typeface="Arial"/>
              </a:rPr>
              <a:t>i.e. “Mummy, can you see the soldier?”</a:t>
            </a:r>
            <a:endParaRPr/>
          </a:p>
          <a:p>
            <a:pPr marL="0" marR="0" lvl="0" indent="0" algn="l" rtl="0">
              <a:lnSpc>
                <a:spcPct val="107000"/>
              </a:lnSpc>
              <a:spcBef>
                <a:spcPts val="800"/>
              </a:spcBef>
              <a:spcAft>
                <a:spcPts val="0"/>
              </a:spcAft>
              <a:buNone/>
            </a:pPr>
            <a:r>
              <a:rPr lang="en-GB" sz="1200" b="0" i="0" u="none" strike="noStrike" cap="none">
                <a:solidFill>
                  <a:schemeClr val="dk1"/>
                </a:solidFill>
                <a:latin typeface="Arial"/>
                <a:ea typeface="Arial"/>
                <a:cs typeface="Arial"/>
                <a:sym typeface="Arial"/>
              </a:rPr>
              <a:t>You could play a quick game of ‘eye-spy’ for the last page. </a:t>
            </a:r>
            <a:endParaRPr sz="12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0" i="0" u="none" strike="noStrike" cap="none">
                <a:solidFill>
                  <a:schemeClr val="dk1"/>
                </a:solidFill>
                <a:latin typeface="Arial"/>
                <a:ea typeface="Arial"/>
                <a:cs typeface="Arial"/>
                <a:sym typeface="Arial"/>
              </a:rPr>
              <a:t>“I spy with my little eye, something beginning with … d” = dog, etc. </a:t>
            </a:r>
            <a:endParaRPr/>
          </a:p>
          <a:p>
            <a:pPr marL="0" marR="0" lvl="0" indent="0" algn="l" rtl="0">
              <a:lnSpc>
                <a:spcPct val="107000"/>
              </a:lnSpc>
              <a:spcBef>
                <a:spcPts val="2000"/>
              </a:spcBef>
              <a:spcAft>
                <a:spcPts val="0"/>
              </a:spcAft>
              <a:buNone/>
            </a:pPr>
            <a:r>
              <a:rPr lang="en-GB" sz="1600" b="1" i="0" u="none" strike="noStrike" cap="none">
                <a:solidFill>
                  <a:schemeClr val="dk1"/>
                </a:solidFill>
                <a:latin typeface="Calibri"/>
                <a:ea typeface="Calibri"/>
                <a:cs typeface="Calibri"/>
                <a:sym typeface="Calibri"/>
              </a:rPr>
              <a:t> </a:t>
            </a:r>
            <a:endParaRPr sz="1600" b="0" i="0" u="none" strike="noStrike" cap="none">
              <a:solidFill>
                <a:schemeClr val="dk1"/>
              </a:solidFill>
              <a:latin typeface="Calibri"/>
              <a:ea typeface="Calibri"/>
              <a:cs typeface="Calibri"/>
              <a:sym typeface="Calibri"/>
            </a:endParaRPr>
          </a:p>
        </p:txBody>
      </p:sp>
      <p:sp>
        <p:nvSpPr>
          <p:cNvPr id="102" name="Google Shape;102;p4"/>
          <p:cNvSpPr txBox="1"/>
          <p:nvPr/>
        </p:nvSpPr>
        <p:spPr>
          <a:xfrm>
            <a:off x="280523" y="3277772"/>
            <a:ext cx="1896110" cy="2474652"/>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1800" b="1" i="0" u="sng" strike="noStrike" cap="none">
                <a:solidFill>
                  <a:schemeClr val="dk1"/>
                </a:solidFill>
                <a:latin typeface="Arial"/>
                <a:ea typeface="Arial"/>
                <a:cs typeface="Arial"/>
                <a:sym typeface="Arial"/>
              </a:rPr>
              <a:t>Book title:</a:t>
            </a:r>
            <a:r>
              <a:rPr lang="en-GB" sz="1800" b="0" i="0" u="none" strike="noStrike" cap="none">
                <a:solidFill>
                  <a:schemeClr val="dk1"/>
                </a:solidFill>
                <a:latin typeface="Arial"/>
                <a:ea typeface="Arial"/>
                <a:cs typeface="Arial"/>
                <a:sym typeface="Arial"/>
              </a:rPr>
              <a:t> Can you see me? </a:t>
            </a:r>
            <a:endParaRPr sz="18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800" b="0" i="0" u="none" strike="noStrike" cap="none">
                <a:solidFill>
                  <a:schemeClr val="dk1"/>
                </a:solidFill>
                <a:latin typeface="Arial"/>
                <a:ea typeface="Arial"/>
                <a:cs typeface="Arial"/>
                <a:sym typeface="Arial"/>
              </a:rPr>
              <a:t>                     </a:t>
            </a:r>
            <a:r>
              <a:rPr lang="en-GB" sz="1800" b="1" i="0" u="sng" strike="noStrike" cap="none">
                <a:solidFill>
                  <a:schemeClr val="dk1"/>
                </a:solidFill>
                <a:latin typeface="Arial"/>
                <a:ea typeface="Arial"/>
                <a:cs typeface="Arial"/>
                <a:sym typeface="Arial"/>
              </a:rPr>
              <a:t>Stage</a:t>
            </a:r>
            <a:r>
              <a:rPr lang="en-GB" sz="1800" b="0" i="0" u="none" strike="noStrike" cap="none">
                <a:solidFill>
                  <a:schemeClr val="dk1"/>
                </a:solidFill>
                <a:latin typeface="Arial"/>
                <a:ea typeface="Arial"/>
                <a:cs typeface="Arial"/>
                <a:sym typeface="Arial"/>
              </a:rPr>
              <a:t>: 1+ </a:t>
            </a:r>
            <a:endParaRPr/>
          </a:p>
          <a:p>
            <a:pPr marL="0" marR="0" lvl="0" indent="0" algn="l" rtl="0">
              <a:lnSpc>
                <a:spcPct val="107000"/>
              </a:lnSpc>
              <a:spcBef>
                <a:spcPts val="800"/>
              </a:spcBef>
              <a:spcAft>
                <a:spcPts val="0"/>
              </a:spcAft>
              <a:buNone/>
            </a:pPr>
            <a:endParaRPr sz="18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800" b="1" i="0" u="sng" strike="noStrike" cap="none">
                <a:solidFill>
                  <a:schemeClr val="dk1"/>
                </a:solidFill>
                <a:latin typeface="Arial"/>
                <a:ea typeface="Arial"/>
                <a:cs typeface="Arial"/>
                <a:sym typeface="Arial"/>
              </a:rPr>
              <a:t>Book focus:</a:t>
            </a:r>
            <a:r>
              <a:rPr lang="en-GB" sz="1800" b="0" i="0" u="none" strike="noStrike" cap="none">
                <a:solidFill>
                  <a:schemeClr val="dk1"/>
                </a:solidFill>
                <a:latin typeface="Arial"/>
                <a:ea typeface="Arial"/>
                <a:cs typeface="Arial"/>
                <a:sym typeface="Arial"/>
              </a:rPr>
              <a:t> Asking questions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32000">
              <a:srgbClr val="B3D1EC"/>
            </a:gs>
            <a:gs pos="74000">
              <a:srgbClr val="B3D1EC"/>
            </a:gs>
            <a:gs pos="85000">
              <a:srgbClr val="00B050"/>
            </a:gs>
            <a:gs pos="100000">
              <a:srgbClr val="00B050"/>
            </a:gs>
          </a:gsLst>
          <a:lin ang="5400000" scaled="0"/>
        </a:gradFill>
        <a:effectLst/>
      </p:bgPr>
    </p:bg>
    <p:spTree>
      <p:nvGrpSpPr>
        <p:cNvPr id="1" name="Shape 113"/>
        <p:cNvGrpSpPr/>
        <p:nvPr/>
      </p:nvGrpSpPr>
      <p:grpSpPr>
        <a:xfrm>
          <a:off x="0" y="0"/>
          <a:ext cx="0" cy="0"/>
          <a:chOff x="0" y="0"/>
          <a:chExt cx="0" cy="0"/>
        </a:xfrm>
      </p:grpSpPr>
      <p:sp>
        <p:nvSpPr>
          <p:cNvPr id="114" name="Google Shape;114;p6"/>
          <p:cNvSpPr txBox="1">
            <a:spLocks noGrp="1"/>
          </p:cNvSpPr>
          <p:nvPr>
            <p:ph type="ctrTitle"/>
          </p:nvPr>
        </p:nvSpPr>
        <p:spPr>
          <a:xfrm>
            <a:off x="1184365" y="717452"/>
            <a:ext cx="10193383" cy="3995226"/>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Calibri"/>
              <a:buNone/>
            </a:pPr>
            <a:r>
              <a:rPr lang="en-GB" sz="6600"/>
              <a:t/>
            </a:r>
            <a:br>
              <a:rPr lang="en-GB" sz="6600"/>
            </a:br>
            <a:endParaRPr sz="6600"/>
          </a:p>
        </p:txBody>
      </p:sp>
      <p:sp>
        <p:nvSpPr>
          <p:cNvPr id="115" name="Google Shape;115;p6"/>
          <p:cNvSpPr txBox="1"/>
          <p:nvPr/>
        </p:nvSpPr>
        <p:spPr>
          <a:xfrm>
            <a:off x="337625" y="534572"/>
            <a:ext cx="11465169" cy="461664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dk1"/>
                </a:solidFill>
                <a:latin typeface="Arial"/>
                <a:ea typeface="Arial"/>
                <a:cs typeface="Arial"/>
                <a:sym typeface="Arial"/>
              </a:rPr>
              <a:t>Oxford Owl books to try:</a:t>
            </a:r>
            <a:endParaRPr dirty="0"/>
          </a:p>
          <a:p>
            <a:pPr marL="0" marR="0" lvl="0" indent="0" algn="l" rtl="0">
              <a:spcBef>
                <a:spcPts val="0"/>
              </a:spcBef>
              <a:spcAft>
                <a:spcPts val="0"/>
              </a:spcAft>
              <a:buNone/>
            </a:pPr>
            <a:r>
              <a:rPr lang="en-GB" sz="1800" u="sng" dirty="0">
                <a:solidFill>
                  <a:schemeClr val="dk1"/>
                </a:solidFill>
                <a:latin typeface="Calibri"/>
                <a:ea typeface="Calibri"/>
                <a:cs typeface="Calibri"/>
                <a:sym typeface="Calibri"/>
                <a:hlinkClick r:id="rId3"/>
              </a:rPr>
              <a:t>https://www.oxfordowl.co.uk/api/digital_books/1223.html</a:t>
            </a: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3200" dirty="0">
              <a:solidFill>
                <a:schemeClr val="dk1"/>
              </a:solidFill>
              <a:latin typeface="Arial"/>
              <a:ea typeface="Arial"/>
              <a:cs typeface="Arial"/>
              <a:sym typeface="Arial"/>
            </a:endParaRPr>
          </a:p>
          <a:p>
            <a:pPr marL="0" marR="0" lvl="0" indent="0" algn="l" rtl="0">
              <a:spcBef>
                <a:spcPts val="0"/>
              </a:spcBef>
              <a:spcAft>
                <a:spcPts val="0"/>
              </a:spcAft>
              <a:buNone/>
            </a:pPr>
            <a:r>
              <a:rPr lang="en-GB" sz="3200" dirty="0">
                <a:solidFill>
                  <a:schemeClr val="dk1"/>
                </a:solidFill>
                <a:latin typeface="Arial"/>
                <a:ea typeface="Arial"/>
                <a:cs typeface="Arial"/>
                <a:sym typeface="Arial"/>
              </a:rPr>
              <a:t>Suggestions for Week </a:t>
            </a:r>
            <a:r>
              <a:rPr lang="en-GB" sz="3200" dirty="0" smtClean="0">
                <a:solidFill>
                  <a:schemeClr val="dk1"/>
                </a:solidFill>
                <a:latin typeface="Arial"/>
                <a:ea typeface="Arial"/>
                <a:cs typeface="Arial"/>
                <a:sym typeface="Arial"/>
              </a:rPr>
              <a:t>5:</a:t>
            </a:r>
            <a:endParaRPr dirty="0"/>
          </a:p>
          <a:p>
            <a:pPr marL="0" marR="0" lvl="0" indent="0" algn="l" rtl="0">
              <a:spcBef>
                <a:spcPts val="0"/>
              </a:spcBef>
              <a:spcAft>
                <a:spcPts val="0"/>
              </a:spcAft>
              <a:buNone/>
            </a:pPr>
            <a:r>
              <a:rPr lang="en-GB" sz="1800" dirty="0">
                <a:solidFill>
                  <a:schemeClr val="dk1"/>
                </a:solidFill>
                <a:latin typeface="Arial"/>
                <a:ea typeface="Arial"/>
                <a:cs typeface="Arial"/>
                <a:sym typeface="Arial"/>
              </a:rPr>
              <a:t>Stage </a:t>
            </a:r>
            <a:r>
              <a:rPr lang="en-GB" sz="1800" dirty="0" smtClean="0">
                <a:solidFill>
                  <a:schemeClr val="dk1"/>
                </a:solidFill>
                <a:latin typeface="Arial"/>
                <a:ea typeface="Arial"/>
                <a:cs typeface="Arial"/>
                <a:sym typeface="Arial"/>
              </a:rPr>
              <a:t>1W:Big bad bug</a:t>
            </a:r>
            <a:r>
              <a:rPr lang="en-GB" sz="2000" b="0" dirty="0">
                <a:solidFill>
                  <a:schemeClr val="dk1"/>
                </a:solidFill>
                <a:latin typeface="Arial"/>
                <a:ea typeface="Arial"/>
                <a:cs typeface="Arial"/>
                <a:sym typeface="Arial"/>
              </a:rPr>
              <a:t/>
            </a:r>
            <a:br>
              <a:rPr lang="en-GB" sz="2000" b="0" dirty="0">
                <a:solidFill>
                  <a:schemeClr val="dk1"/>
                </a:solidFill>
                <a:latin typeface="Arial"/>
                <a:ea typeface="Arial"/>
                <a:cs typeface="Arial"/>
                <a:sym typeface="Arial"/>
              </a:rPr>
            </a:br>
            <a:r>
              <a:rPr lang="en-GB" sz="1800" dirty="0">
                <a:solidFill>
                  <a:schemeClr val="dk1"/>
                </a:solidFill>
                <a:latin typeface="Arial"/>
                <a:ea typeface="Arial"/>
                <a:cs typeface="Arial"/>
                <a:sym typeface="Arial"/>
              </a:rPr>
              <a:t>Stage 1+ The </a:t>
            </a:r>
            <a:r>
              <a:rPr lang="en-GB" sz="1800" dirty="0" smtClean="0">
                <a:solidFill>
                  <a:schemeClr val="dk1"/>
                </a:solidFill>
              </a:rPr>
              <a:t>dragon balloon</a:t>
            </a:r>
            <a:r>
              <a:rPr lang="en-GB" sz="2000" b="0" dirty="0">
                <a:solidFill>
                  <a:schemeClr val="dk1"/>
                </a:solidFill>
                <a:latin typeface="Arial"/>
                <a:ea typeface="Arial"/>
                <a:cs typeface="Arial"/>
                <a:sym typeface="Arial"/>
              </a:rPr>
              <a:t/>
            </a:r>
            <a:br>
              <a:rPr lang="en-GB" sz="2000" b="0" dirty="0">
                <a:solidFill>
                  <a:schemeClr val="dk1"/>
                </a:solidFill>
                <a:latin typeface="Arial"/>
                <a:ea typeface="Arial"/>
                <a:cs typeface="Arial"/>
                <a:sym typeface="Arial"/>
              </a:rPr>
            </a:br>
            <a:r>
              <a:rPr lang="en-GB" sz="1800" dirty="0">
                <a:solidFill>
                  <a:schemeClr val="dk1"/>
                </a:solidFill>
                <a:latin typeface="Arial"/>
                <a:ea typeface="Arial"/>
                <a:cs typeface="Arial"/>
                <a:sym typeface="Arial"/>
              </a:rPr>
              <a:t>Stage 2 </a:t>
            </a:r>
            <a:r>
              <a:rPr lang="en-GB" sz="1800" dirty="0" smtClean="0">
                <a:solidFill>
                  <a:schemeClr val="dk1"/>
                </a:solidFill>
              </a:rPr>
              <a:t>Moths</a:t>
            </a:r>
            <a:r>
              <a:rPr lang="en-GB" sz="2000" b="0" dirty="0">
                <a:solidFill>
                  <a:schemeClr val="dk1"/>
                </a:solidFill>
                <a:latin typeface="Arial"/>
                <a:ea typeface="Arial"/>
                <a:cs typeface="Arial"/>
                <a:sym typeface="Arial"/>
              </a:rPr>
              <a:t/>
            </a:r>
            <a:br>
              <a:rPr lang="en-GB" sz="2000" b="0" dirty="0">
                <a:solidFill>
                  <a:schemeClr val="dk1"/>
                </a:solidFill>
                <a:latin typeface="Arial"/>
                <a:ea typeface="Arial"/>
                <a:cs typeface="Arial"/>
                <a:sym typeface="Arial"/>
              </a:rPr>
            </a:br>
            <a:r>
              <a:rPr lang="en-GB" sz="1800" dirty="0">
                <a:solidFill>
                  <a:schemeClr val="dk1"/>
                </a:solidFill>
                <a:latin typeface="Arial"/>
                <a:ea typeface="Arial"/>
                <a:cs typeface="Arial"/>
                <a:sym typeface="Arial"/>
              </a:rPr>
              <a:t>Stage 3 </a:t>
            </a:r>
            <a:r>
              <a:rPr lang="en-GB" sz="1800" dirty="0" smtClean="0">
                <a:solidFill>
                  <a:schemeClr val="dk1"/>
                </a:solidFill>
              </a:rPr>
              <a:t>The lost cow</a:t>
            </a:r>
            <a:r>
              <a:rPr lang="en-GB" sz="2000" b="0" dirty="0">
                <a:solidFill>
                  <a:schemeClr val="dk1"/>
                </a:solidFill>
                <a:latin typeface="Arial"/>
                <a:ea typeface="Arial"/>
                <a:cs typeface="Arial"/>
                <a:sym typeface="Arial"/>
              </a:rPr>
              <a:t/>
            </a:r>
            <a:br>
              <a:rPr lang="en-GB" sz="2000" b="0" dirty="0">
                <a:solidFill>
                  <a:schemeClr val="dk1"/>
                </a:solidFill>
                <a:latin typeface="Arial"/>
                <a:ea typeface="Arial"/>
                <a:cs typeface="Arial"/>
                <a:sym typeface="Arial"/>
              </a:rPr>
            </a:br>
            <a:r>
              <a:rPr lang="en-GB" sz="1800" dirty="0">
                <a:solidFill>
                  <a:schemeClr val="dk1"/>
                </a:solidFill>
                <a:latin typeface="Arial"/>
                <a:ea typeface="Arial"/>
                <a:cs typeface="Arial"/>
                <a:sym typeface="Arial"/>
              </a:rPr>
              <a:t>Stage 4 </a:t>
            </a:r>
            <a:r>
              <a:rPr lang="en-GB" sz="1800" dirty="0" smtClean="0">
                <a:solidFill>
                  <a:schemeClr val="dk1"/>
                </a:solidFill>
              </a:rPr>
              <a:t>The scarf</a:t>
            </a:r>
            <a:r>
              <a:rPr lang="en-GB" sz="2000" b="0" dirty="0">
                <a:solidFill>
                  <a:schemeClr val="dk1"/>
                </a:solidFill>
                <a:latin typeface="Arial"/>
                <a:ea typeface="Arial"/>
                <a:cs typeface="Arial"/>
                <a:sym typeface="Arial"/>
              </a:rPr>
              <a:t/>
            </a:r>
            <a:br>
              <a:rPr lang="en-GB" sz="2000" b="0" dirty="0">
                <a:solidFill>
                  <a:schemeClr val="dk1"/>
                </a:solidFill>
                <a:latin typeface="Arial"/>
                <a:ea typeface="Arial"/>
                <a:cs typeface="Arial"/>
                <a:sym typeface="Arial"/>
              </a:rPr>
            </a:br>
            <a:r>
              <a:rPr lang="en-GB" sz="1800" dirty="0">
                <a:solidFill>
                  <a:schemeClr val="dk1"/>
                </a:solidFill>
                <a:latin typeface="Arial"/>
                <a:ea typeface="Arial"/>
                <a:cs typeface="Arial"/>
                <a:sym typeface="Arial"/>
              </a:rPr>
              <a:t>Stage 5 </a:t>
            </a:r>
            <a:r>
              <a:rPr lang="en-GB" sz="1800" dirty="0" smtClean="0">
                <a:solidFill>
                  <a:schemeClr val="dk1"/>
                </a:solidFill>
              </a:rPr>
              <a:t>The orchid thief</a:t>
            </a:r>
            <a:r>
              <a:rPr lang="en-GB" sz="2000" b="0" dirty="0">
                <a:solidFill>
                  <a:schemeClr val="dk1"/>
                </a:solidFill>
                <a:latin typeface="Arial"/>
                <a:ea typeface="Arial"/>
                <a:cs typeface="Arial"/>
                <a:sym typeface="Arial"/>
              </a:rPr>
              <a:t/>
            </a:r>
            <a:br>
              <a:rPr lang="en-GB" sz="2000" b="0" dirty="0">
                <a:solidFill>
                  <a:schemeClr val="dk1"/>
                </a:solidFill>
                <a:latin typeface="Arial"/>
                <a:ea typeface="Arial"/>
                <a:cs typeface="Arial"/>
                <a:sym typeface="Arial"/>
              </a:rPr>
            </a:br>
            <a:r>
              <a:rPr lang="en-GB" sz="1800" dirty="0">
                <a:solidFill>
                  <a:schemeClr val="dk1"/>
                </a:solidFill>
                <a:latin typeface="Arial"/>
                <a:ea typeface="Arial"/>
                <a:cs typeface="Arial"/>
                <a:sym typeface="Arial"/>
              </a:rPr>
              <a:t>Stage 6 </a:t>
            </a:r>
            <a:r>
              <a:rPr lang="en-GB" sz="1800" dirty="0" smtClean="0">
                <a:solidFill>
                  <a:schemeClr val="dk1"/>
                </a:solidFill>
              </a:rPr>
              <a:t>A pony for a day</a:t>
            </a:r>
            <a:r>
              <a:rPr lang="en-GB" sz="2000" b="0" dirty="0">
                <a:solidFill>
                  <a:schemeClr val="dk1"/>
                </a:solidFill>
                <a:latin typeface="Arial"/>
                <a:ea typeface="Arial"/>
                <a:cs typeface="Arial"/>
                <a:sym typeface="Arial"/>
              </a:rPr>
              <a:t/>
            </a:r>
            <a:br>
              <a:rPr lang="en-GB" sz="2000" b="0" dirty="0">
                <a:solidFill>
                  <a:schemeClr val="dk1"/>
                </a:solidFill>
                <a:latin typeface="Arial"/>
                <a:ea typeface="Arial"/>
                <a:cs typeface="Arial"/>
                <a:sym typeface="Arial"/>
              </a:rPr>
            </a:br>
            <a:r>
              <a:rPr lang="en-GB" sz="1800" dirty="0">
                <a:solidFill>
                  <a:schemeClr val="dk1"/>
                </a:solidFill>
                <a:latin typeface="Arial"/>
                <a:ea typeface="Arial"/>
                <a:cs typeface="Arial"/>
                <a:sym typeface="Arial"/>
              </a:rPr>
              <a:t>Stage 7 </a:t>
            </a:r>
            <a:r>
              <a:rPr lang="en-GB" sz="1800" dirty="0" smtClean="0">
                <a:solidFill>
                  <a:schemeClr val="dk1"/>
                </a:solidFill>
              </a:rPr>
              <a:t>What was it like?</a:t>
            </a:r>
            <a:r>
              <a:rPr lang="en-GB" sz="2000" b="0" dirty="0">
                <a:solidFill>
                  <a:schemeClr val="dk1"/>
                </a:solidFill>
                <a:latin typeface="Arial"/>
                <a:ea typeface="Arial"/>
                <a:cs typeface="Arial"/>
                <a:sym typeface="Arial"/>
              </a:rPr>
              <a:t/>
            </a:r>
            <a:br>
              <a:rPr lang="en-GB" sz="2000" b="0" dirty="0">
                <a:solidFill>
                  <a:schemeClr val="dk1"/>
                </a:solidFill>
                <a:latin typeface="Arial"/>
                <a:ea typeface="Arial"/>
                <a:cs typeface="Arial"/>
                <a:sym typeface="Arial"/>
              </a:rPr>
            </a:br>
            <a:r>
              <a:rPr lang="en-GB" sz="1800" dirty="0">
                <a:solidFill>
                  <a:schemeClr val="dk1"/>
                </a:solidFill>
                <a:latin typeface="Arial"/>
                <a:ea typeface="Arial"/>
                <a:cs typeface="Arial"/>
                <a:sym typeface="Arial"/>
              </a:rPr>
              <a:t>Stage 10 </a:t>
            </a:r>
            <a:r>
              <a:rPr lang="en-GB" sz="1800" dirty="0" smtClean="0">
                <a:solidFill>
                  <a:schemeClr val="dk1"/>
                </a:solidFill>
              </a:rPr>
              <a:t>Tom thumb and the football team</a:t>
            </a:r>
            <a:r>
              <a:rPr lang="en-GB" sz="6000" b="0" dirty="0">
                <a:solidFill>
                  <a:schemeClr val="dk1"/>
                </a:solidFill>
                <a:latin typeface="Calibri"/>
                <a:ea typeface="Calibri"/>
                <a:cs typeface="Calibri"/>
                <a:sym typeface="Calibri"/>
              </a:rPr>
              <a:t/>
            </a:r>
            <a:br>
              <a:rPr lang="en-GB" sz="6000" b="0" dirty="0">
                <a:solidFill>
                  <a:schemeClr val="dk1"/>
                </a:solidFill>
                <a:latin typeface="Calibri"/>
                <a:ea typeface="Calibri"/>
                <a:cs typeface="Calibri"/>
                <a:sym typeface="Calibri"/>
              </a:rPr>
            </a:br>
            <a:endParaRPr sz="1800" dirty="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32000">
              <a:srgbClr val="B3D1EC"/>
            </a:gs>
            <a:gs pos="74000">
              <a:srgbClr val="B3D1EC"/>
            </a:gs>
            <a:gs pos="85000">
              <a:srgbClr val="00B050"/>
            </a:gs>
            <a:gs pos="100000">
              <a:srgbClr val="00B050"/>
            </a:gs>
          </a:gsLst>
          <a:lin ang="5400000" scaled="0"/>
        </a:gradFill>
        <a:effectLst/>
      </p:bgPr>
    </p:bg>
    <p:spTree>
      <p:nvGrpSpPr>
        <p:cNvPr id="1" name="Shape 106"/>
        <p:cNvGrpSpPr/>
        <p:nvPr/>
      </p:nvGrpSpPr>
      <p:grpSpPr>
        <a:xfrm>
          <a:off x="0" y="0"/>
          <a:ext cx="0" cy="0"/>
          <a:chOff x="0" y="0"/>
          <a:chExt cx="0" cy="0"/>
        </a:xfrm>
      </p:grpSpPr>
      <p:sp>
        <p:nvSpPr>
          <p:cNvPr id="107" name="Google Shape;107;p5"/>
          <p:cNvSpPr txBox="1">
            <a:spLocks noGrp="1"/>
          </p:cNvSpPr>
          <p:nvPr>
            <p:ph type="ctrTitle"/>
          </p:nvPr>
        </p:nvSpPr>
        <p:spPr>
          <a:xfrm>
            <a:off x="803386" y="679682"/>
            <a:ext cx="10208603" cy="1445957"/>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6600" dirty="0">
                <a:latin typeface="Arial"/>
                <a:ea typeface="Arial"/>
                <a:cs typeface="Arial"/>
                <a:sym typeface="Arial"/>
              </a:rPr>
              <a:t>Week </a:t>
            </a:r>
            <a:r>
              <a:rPr lang="en-GB" sz="6600" dirty="0" smtClean="0">
                <a:latin typeface="Arial"/>
                <a:ea typeface="Arial"/>
                <a:cs typeface="Arial"/>
                <a:sym typeface="Arial"/>
              </a:rPr>
              <a:t>5</a:t>
            </a:r>
            <a:r>
              <a:rPr lang="en-GB" sz="6600" dirty="0">
                <a:latin typeface="Arial"/>
                <a:ea typeface="Arial"/>
                <a:cs typeface="Arial"/>
                <a:sym typeface="Arial"/>
              </a:rPr>
              <a:t/>
            </a:r>
            <a:br>
              <a:rPr lang="en-GB" sz="6600" dirty="0">
                <a:latin typeface="Arial"/>
                <a:ea typeface="Arial"/>
                <a:cs typeface="Arial"/>
                <a:sym typeface="Arial"/>
              </a:rPr>
            </a:br>
            <a:r>
              <a:rPr lang="en-GB" sz="6600" dirty="0">
                <a:latin typeface="Arial"/>
                <a:ea typeface="Arial"/>
                <a:cs typeface="Arial"/>
                <a:sym typeface="Arial"/>
              </a:rPr>
              <a:t>w/c: </a:t>
            </a:r>
            <a:r>
              <a:rPr lang="en-GB" sz="6600" dirty="0" smtClean="0">
                <a:latin typeface="Arial"/>
                <a:ea typeface="Arial"/>
                <a:cs typeface="Arial"/>
                <a:sym typeface="Arial"/>
              </a:rPr>
              <a:t>18.5.20</a:t>
            </a:r>
            <a:endParaRPr sz="6600" dirty="0"/>
          </a:p>
        </p:txBody>
      </p:sp>
      <p:sp>
        <p:nvSpPr>
          <p:cNvPr id="108" name="Google Shape;108;p5"/>
          <p:cNvSpPr txBox="1"/>
          <p:nvPr/>
        </p:nvSpPr>
        <p:spPr>
          <a:xfrm>
            <a:off x="264822" y="2089969"/>
            <a:ext cx="8694834" cy="35393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0" i="0" u="none" strike="noStrike" cap="none" dirty="0">
                <a:solidFill>
                  <a:srgbClr val="002060"/>
                </a:solidFill>
                <a:latin typeface="Arial"/>
                <a:ea typeface="Arial"/>
                <a:cs typeface="Arial"/>
                <a:sym typeface="Arial"/>
              </a:rPr>
              <a:t>Continue to read books from home or suggested texts on the Oxford Owl </a:t>
            </a:r>
            <a:r>
              <a:rPr lang="en-GB" sz="3200" b="0" i="0" u="none" strike="noStrike" cap="none" dirty="0" smtClean="0">
                <a:solidFill>
                  <a:srgbClr val="002060"/>
                </a:solidFill>
                <a:latin typeface="Arial"/>
                <a:ea typeface="Arial"/>
                <a:cs typeface="Arial"/>
                <a:sym typeface="Arial"/>
              </a:rPr>
              <a:t>website</a:t>
            </a:r>
            <a:r>
              <a:rPr lang="en-GB" sz="3200" dirty="0" smtClean="0">
                <a:solidFill>
                  <a:srgbClr val="002060"/>
                </a:solidFill>
              </a:rPr>
              <a:t>. If your child is able to read all of the words by sight and is able to comprehend what they have read by all means try reading books on the next stage up. You can filter these on the oxford owl website. </a:t>
            </a:r>
            <a:endParaRPr sz="3200" dirty="0">
              <a:solidFill>
                <a:srgbClr val="002060"/>
              </a:solidFill>
              <a:latin typeface="Arial"/>
              <a:ea typeface="Arial"/>
              <a:cs typeface="Arial"/>
              <a:sym typeface="Arial"/>
            </a:endParaRPr>
          </a:p>
        </p:txBody>
      </p:sp>
      <p:sp>
        <p:nvSpPr>
          <p:cNvPr id="2" name="TextBox 1"/>
          <p:cNvSpPr txBox="1"/>
          <p:nvPr/>
        </p:nvSpPr>
        <p:spPr>
          <a:xfrm>
            <a:off x="7356763" y="5499845"/>
            <a:ext cx="4225636" cy="1077218"/>
          </a:xfrm>
          <a:prstGeom prst="rect">
            <a:avLst/>
          </a:prstGeom>
          <a:noFill/>
        </p:spPr>
        <p:txBody>
          <a:bodyPr wrap="square" rtlCol="0">
            <a:spAutoFit/>
          </a:bodyPr>
          <a:lstStyle/>
          <a:p>
            <a:r>
              <a:rPr lang="en-GB" sz="3200" dirty="0" smtClean="0"/>
              <a:t>See the next slide for this weeks activity…</a:t>
            </a:r>
            <a:endParaRPr lang="en-GB" sz="3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32000">
              <a:srgbClr val="B3D1EC"/>
            </a:gs>
            <a:gs pos="74000">
              <a:srgbClr val="B3D1EC"/>
            </a:gs>
            <a:gs pos="85000">
              <a:srgbClr val="00B050"/>
            </a:gs>
            <a:gs pos="100000">
              <a:srgbClr val="00B050"/>
            </a:gs>
          </a:gsLst>
          <a:lin ang="5400000" scaled="0"/>
        </a:gradFill>
        <a:effectLst/>
      </p:bgPr>
    </p:bg>
    <p:spTree>
      <p:nvGrpSpPr>
        <p:cNvPr id="1" name="Shape 119"/>
        <p:cNvGrpSpPr/>
        <p:nvPr/>
      </p:nvGrpSpPr>
      <p:grpSpPr>
        <a:xfrm>
          <a:off x="0" y="0"/>
          <a:ext cx="0" cy="0"/>
          <a:chOff x="0" y="0"/>
          <a:chExt cx="0" cy="0"/>
        </a:xfrm>
      </p:grpSpPr>
      <p:sp>
        <p:nvSpPr>
          <p:cNvPr id="120" name="Google Shape;120;p7"/>
          <p:cNvSpPr txBox="1">
            <a:spLocks noGrp="1"/>
          </p:cNvSpPr>
          <p:nvPr>
            <p:ph type="ctrTitle"/>
          </p:nvPr>
        </p:nvSpPr>
        <p:spPr>
          <a:xfrm>
            <a:off x="1184365" y="717452"/>
            <a:ext cx="10193383" cy="3995226"/>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Calibri"/>
              <a:buNone/>
            </a:pPr>
            <a:r>
              <a:rPr lang="en-GB" sz="6600"/>
              <a:t/>
            </a:r>
            <a:br>
              <a:rPr lang="en-GB" sz="6600"/>
            </a:br>
            <a:endParaRPr sz="6600"/>
          </a:p>
        </p:txBody>
      </p:sp>
      <p:sp>
        <p:nvSpPr>
          <p:cNvPr id="121" name="Google Shape;121;p7"/>
          <p:cNvSpPr txBox="1"/>
          <p:nvPr/>
        </p:nvSpPr>
        <p:spPr>
          <a:xfrm>
            <a:off x="337625" y="188208"/>
            <a:ext cx="11465169" cy="87408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6000" b="1" u="sng" dirty="0">
                <a:solidFill>
                  <a:schemeClr val="dk1"/>
                </a:solidFill>
                <a:latin typeface="Calibri"/>
                <a:ea typeface="Calibri"/>
                <a:cs typeface="Calibri"/>
                <a:sym typeface="Calibri"/>
              </a:rPr>
              <a:t>Week </a:t>
            </a:r>
            <a:r>
              <a:rPr lang="en-GB" sz="6000" b="1" u="sng" dirty="0" smtClean="0">
                <a:solidFill>
                  <a:schemeClr val="dk1"/>
                </a:solidFill>
                <a:latin typeface="Calibri"/>
                <a:ea typeface="Calibri"/>
                <a:cs typeface="Calibri"/>
                <a:sym typeface="Calibri"/>
              </a:rPr>
              <a:t>5 </a:t>
            </a:r>
            <a:endParaRPr lang="en-GB" sz="6000" b="1" u="sng" dirty="0">
              <a:solidFill>
                <a:schemeClr val="dk1"/>
              </a:solidFill>
              <a:latin typeface="Calibri"/>
              <a:cs typeface="Calibri"/>
              <a:sym typeface="Calibri"/>
            </a:endParaRPr>
          </a:p>
          <a:p>
            <a:pPr lvl="0" algn="ctr"/>
            <a:r>
              <a:rPr lang="en-GB" sz="2400" b="1" dirty="0" smtClean="0">
                <a:solidFill>
                  <a:schemeClr val="dk1"/>
                </a:solidFill>
                <a:latin typeface="Calibri"/>
                <a:cs typeface="Calibri"/>
                <a:sym typeface="Calibri"/>
              </a:rPr>
              <a:t>Oliver Jeffers has released videos of himself reading his fantastic books. You can find these on </a:t>
            </a:r>
            <a:r>
              <a:rPr lang="en-GB" sz="2400" b="1" dirty="0">
                <a:solidFill>
                  <a:schemeClr val="dk1"/>
                </a:solidFill>
                <a:latin typeface="Calibri"/>
                <a:cs typeface="Calibri"/>
                <a:sym typeface="Calibri"/>
              </a:rPr>
              <a:t>this </a:t>
            </a:r>
            <a:r>
              <a:rPr lang="en-GB" sz="2400" b="1" dirty="0" smtClean="0">
                <a:solidFill>
                  <a:schemeClr val="dk1"/>
                </a:solidFill>
                <a:latin typeface="Calibri"/>
                <a:cs typeface="Calibri"/>
                <a:sym typeface="Calibri"/>
              </a:rPr>
              <a:t>website</a:t>
            </a:r>
          </a:p>
          <a:p>
            <a:pPr lvl="0" algn="ctr"/>
            <a:r>
              <a:rPr lang="en-GB" sz="2400" b="1" dirty="0" smtClean="0">
                <a:solidFill>
                  <a:schemeClr val="dk1"/>
                </a:solidFill>
                <a:latin typeface="Calibri"/>
                <a:cs typeface="Calibri"/>
                <a:sym typeface="Calibri"/>
              </a:rPr>
              <a:t>https</a:t>
            </a:r>
            <a:r>
              <a:rPr lang="en-GB" sz="2400" b="1" dirty="0">
                <a:solidFill>
                  <a:schemeClr val="dk1"/>
                </a:solidFill>
                <a:latin typeface="Calibri"/>
                <a:cs typeface="Calibri"/>
                <a:sym typeface="Calibri"/>
              </a:rPr>
              <a:t>://www.oliverjeffers.com/abookaday </a:t>
            </a:r>
            <a:endParaRPr lang="en-GB" sz="2400" b="1" dirty="0" smtClean="0">
              <a:solidFill>
                <a:schemeClr val="dk1"/>
              </a:solidFill>
              <a:latin typeface="Calibri"/>
              <a:cs typeface="Calibri"/>
              <a:sym typeface="Calibri"/>
            </a:endParaRPr>
          </a:p>
          <a:p>
            <a:pPr lvl="0" algn="ctr"/>
            <a:endParaRPr lang="en-GB" sz="2800" b="1" dirty="0">
              <a:solidFill>
                <a:schemeClr val="dk1"/>
              </a:solidFill>
              <a:latin typeface="Calibri"/>
              <a:cs typeface="Calibri"/>
              <a:sym typeface="Calibri"/>
            </a:endParaRPr>
          </a:p>
          <a:p>
            <a:pPr lvl="0" algn="ctr"/>
            <a:endParaRPr lang="en-GB" sz="2800" b="1" dirty="0" smtClean="0">
              <a:solidFill>
                <a:schemeClr val="dk1"/>
              </a:solidFill>
              <a:latin typeface="Calibri"/>
              <a:cs typeface="Calibri"/>
              <a:sym typeface="Calibri"/>
            </a:endParaRPr>
          </a:p>
          <a:p>
            <a:pPr lvl="0" algn="ctr"/>
            <a:endParaRPr lang="en-GB" sz="2800" b="1" smtClean="0">
              <a:solidFill>
                <a:schemeClr val="dk1"/>
              </a:solidFill>
              <a:latin typeface="Calibri"/>
              <a:cs typeface="Calibri"/>
              <a:sym typeface="Calibri"/>
            </a:endParaRPr>
          </a:p>
          <a:p>
            <a:pPr lvl="0" algn="ctr"/>
            <a:endParaRPr lang="en-GB" sz="2800" b="1" dirty="0">
              <a:solidFill>
                <a:schemeClr val="dk1"/>
              </a:solidFill>
              <a:latin typeface="Calibri"/>
              <a:cs typeface="Calibri"/>
              <a:sym typeface="Calibri"/>
            </a:endParaRPr>
          </a:p>
          <a:p>
            <a:pPr lvl="0" algn="ctr"/>
            <a:r>
              <a:rPr lang="en-GB" sz="2000" b="1" dirty="0" smtClean="0">
                <a:solidFill>
                  <a:schemeClr val="dk1"/>
                </a:solidFill>
                <a:latin typeface="Calibri"/>
                <a:cs typeface="Calibri"/>
                <a:sym typeface="Calibri"/>
              </a:rPr>
              <a:t>There are fantastic titles such as: How to catch a star, Lost and found, The great paper caper, The day the crayons quit and many more. </a:t>
            </a:r>
            <a:endParaRPr lang="en-GB" sz="2000" b="1" dirty="0">
              <a:solidFill>
                <a:schemeClr val="dk1"/>
              </a:solidFill>
              <a:latin typeface="Calibri"/>
              <a:cs typeface="Calibri"/>
              <a:sym typeface="Calibri"/>
            </a:endParaRPr>
          </a:p>
          <a:p>
            <a:pPr lvl="0" algn="ctr"/>
            <a:r>
              <a:rPr lang="en-GB" sz="2800" u="sng" dirty="0" smtClean="0">
                <a:solidFill>
                  <a:schemeClr val="dk1"/>
                </a:solidFill>
                <a:latin typeface="Calibri"/>
                <a:cs typeface="Calibri"/>
                <a:sym typeface="Calibri"/>
              </a:rPr>
              <a:t>We would like you to watch a video a day. </a:t>
            </a:r>
          </a:p>
          <a:p>
            <a:pPr lvl="0"/>
            <a:r>
              <a:rPr lang="en-GB" sz="2800" b="1" dirty="0" smtClean="0">
                <a:solidFill>
                  <a:srgbClr val="002060"/>
                </a:solidFill>
                <a:latin typeface="Calibri"/>
                <a:cs typeface="Calibri"/>
                <a:sym typeface="Calibri"/>
              </a:rPr>
              <a:t>Can you tell your grown ups what happened in the story? </a:t>
            </a:r>
            <a:r>
              <a:rPr lang="en-GB" sz="2800" b="1" dirty="0" smtClean="0">
                <a:solidFill>
                  <a:schemeClr val="dk1"/>
                </a:solidFill>
                <a:latin typeface="Calibri"/>
                <a:cs typeface="Calibri"/>
                <a:sym typeface="Calibri"/>
              </a:rPr>
              <a:t/>
            </a:r>
            <a:br>
              <a:rPr lang="en-GB" sz="2800" b="1" dirty="0" smtClean="0">
                <a:solidFill>
                  <a:schemeClr val="dk1"/>
                </a:solidFill>
                <a:latin typeface="Calibri"/>
                <a:cs typeface="Calibri"/>
                <a:sym typeface="Calibri"/>
              </a:rPr>
            </a:br>
            <a:r>
              <a:rPr lang="en-GB" sz="2800" b="1" dirty="0" smtClean="0">
                <a:solidFill>
                  <a:srgbClr val="FF0000"/>
                </a:solidFill>
                <a:latin typeface="Calibri"/>
                <a:cs typeface="Calibri"/>
                <a:sym typeface="Calibri"/>
              </a:rPr>
              <a:t>Which part did you like the best? </a:t>
            </a:r>
          </a:p>
          <a:p>
            <a:pPr lvl="0"/>
            <a:r>
              <a:rPr lang="en-GB" sz="2800" b="1" dirty="0" smtClean="0">
                <a:solidFill>
                  <a:srgbClr val="002060"/>
                </a:solidFill>
                <a:latin typeface="Calibri"/>
                <a:cs typeface="Calibri"/>
                <a:sym typeface="Calibri"/>
              </a:rPr>
              <a:t>Who was your favourite character? Why did you like them? </a:t>
            </a:r>
          </a:p>
          <a:p>
            <a:pPr lvl="0"/>
            <a:r>
              <a:rPr lang="en-GB" sz="2800" b="1" dirty="0" smtClean="0">
                <a:solidFill>
                  <a:srgbClr val="FF0000"/>
                </a:solidFill>
                <a:latin typeface="Calibri"/>
                <a:cs typeface="Calibri"/>
                <a:sym typeface="Calibri"/>
              </a:rPr>
              <a:t>Could you make the characters and retell the story as a puppet show?</a:t>
            </a:r>
            <a:endParaRPr sz="2800" dirty="0">
              <a:solidFill>
                <a:srgbClr val="FF0000"/>
              </a:solidFill>
            </a:endParaRPr>
          </a:p>
          <a:p>
            <a:pPr marL="0" marR="0" lvl="0" indent="0" algn="l" rtl="0">
              <a:spcBef>
                <a:spcPts val="0"/>
              </a:spcBef>
              <a:spcAft>
                <a:spcPts val="0"/>
              </a:spcAft>
              <a:buNone/>
            </a:pPr>
            <a:r>
              <a:rPr lang="en-GB" sz="6000" dirty="0">
                <a:solidFill>
                  <a:schemeClr val="dk1"/>
                </a:solidFill>
                <a:latin typeface="Calibri"/>
                <a:ea typeface="Calibri"/>
                <a:cs typeface="Calibri"/>
                <a:sym typeface="Calibri"/>
              </a:rPr>
              <a:t/>
            </a:r>
            <a:br>
              <a:rPr lang="en-GB" sz="6000" dirty="0">
                <a:solidFill>
                  <a:schemeClr val="dk1"/>
                </a:solidFill>
                <a:latin typeface="Calibri"/>
                <a:ea typeface="Calibri"/>
                <a:cs typeface="Calibri"/>
                <a:sym typeface="Calibri"/>
              </a:rPr>
            </a:br>
            <a:r>
              <a:rPr lang="en-GB" sz="6000" b="0" dirty="0">
                <a:solidFill>
                  <a:schemeClr val="dk1"/>
                </a:solidFill>
                <a:latin typeface="Calibri"/>
                <a:ea typeface="Calibri"/>
                <a:cs typeface="Calibri"/>
                <a:sym typeface="Calibri"/>
              </a:rPr>
              <a:t/>
            </a:r>
            <a:br>
              <a:rPr lang="en-GB" sz="6000" b="0" dirty="0">
                <a:solidFill>
                  <a:schemeClr val="dk1"/>
                </a:solidFill>
                <a:latin typeface="Calibri"/>
                <a:ea typeface="Calibri"/>
                <a:cs typeface="Calibri"/>
                <a:sym typeface="Calibri"/>
              </a:rPr>
            </a:br>
            <a:endParaRPr sz="1800" dirty="0">
              <a:solidFill>
                <a:schemeClr val="dk1"/>
              </a:solidFill>
              <a:latin typeface="Calibri"/>
              <a:ea typeface="Calibri"/>
              <a:cs typeface="Calibri"/>
              <a:sym typeface="Calibri"/>
            </a:endParaRPr>
          </a:p>
        </p:txBody>
      </p:sp>
      <p:pic>
        <p:nvPicPr>
          <p:cNvPr id="1026" name="Picture 2" descr="How to Catch a Star by Oliver Jeffers | Waterston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48903" y="1533824"/>
            <a:ext cx="2044334" cy="21690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ost and Found: Amazon.co.uk: Jeffers, Oliver, Jeffers, Oliver: Book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074" y="1533824"/>
            <a:ext cx="1912333" cy="198787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5 Oliver Jeffers Books Every Child Must Read - kidsstoppres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80999" y="2387895"/>
            <a:ext cx="1218565" cy="125260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TotalTime>
  <Words>213</Words>
  <Application>Microsoft Office PowerPoint</Application>
  <PresentationFormat>Widescreen</PresentationFormat>
  <Paragraphs>44</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Calibri</vt:lpstr>
      <vt:lpstr>Office Theme</vt:lpstr>
      <vt:lpstr>Reading in Reception Week 5  18.05.20</vt:lpstr>
      <vt:lpstr>Reading in Reception All children will be reading at different levels during Reception. Here are the steps we go through when reading with a range of abilities. This should help you to see where your child is at and what their next steps are. </vt:lpstr>
      <vt:lpstr>PowerPoint Presentation</vt:lpstr>
      <vt:lpstr>Example of talking through this stage 1+ book…</vt:lpstr>
      <vt:lpstr> </vt:lpstr>
      <vt:lpstr>Week 5 w/c: 18.5.20</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in Reception Week 5  18.05.20</dc:title>
  <dc:creator>Knight R</dc:creator>
  <cp:lastModifiedBy>Knight R</cp:lastModifiedBy>
  <cp:revision>5</cp:revision>
  <dcterms:created xsi:type="dcterms:W3CDTF">2020-04-13T16:47:20Z</dcterms:created>
  <dcterms:modified xsi:type="dcterms:W3CDTF">2020-05-12T16:43:16Z</dcterms:modified>
</cp:coreProperties>
</file>