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9" r:id="rId4"/>
    <p:sldId id="284" r:id="rId5"/>
    <p:sldId id="305" r:id="rId6"/>
    <p:sldId id="291" r:id="rId7"/>
    <p:sldId id="286" r:id="rId8"/>
    <p:sldId id="306" r:id="rId9"/>
    <p:sldId id="288" r:id="rId10"/>
    <p:sldId id="289" r:id="rId11"/>
    <p:sldId id="307" r:id="rId12"/>
    <p:sldId id="292" r:id="rId13"/>
    <p:sldId id="308" r:id="rId14"/>
    <p:sldId id="309" r:id="rId15"/>
    <p:sldId id="310" r:id="rId16"/>
    <p:sldId id="311" r:id="rId17"/>
    <p:sldId id="312" r:id="rId18"/>
    <p:sldId id="278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2" autoAdjust="0"/>
    <p:restoredTop sz="94660"/>
  </p:normalViewPr>
  <p:slideViewPr>
    <p:cSldViewPr>
      <p:cViewPr varScale="1">
        <p:scale>
          <a:sx n="69" d="100"/>
          <a:sy n="69" d="100"/>
        </p:scale>
        <p:origin x="1452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BB7CDC-62F0-4BEE-9407-F9811A58A8EE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735FC-AA90-45B9-81C3-13C1CF3B32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083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040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2366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7421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6755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9730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6918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22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solidFill>
            <a:srgbClr val="FFFFFF">
              <a:alpha val="80000"/>
            </a:srgbClr>
          </a:solidFill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solidFill>
            <a:srgbClr val="FFFFFF">
              <a:alpha val="80000"/>
            </a:srgbClr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121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592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228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642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55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600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103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584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756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927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443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2104E-8A37-4561-90C1-E2A2FA2C4A6E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91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980728"/>
            <a:ext cx="7772400" cy="2448272"/>
          </a:xfrm>
        </p:spPr>
        <p:txBody>
          <a:bodyPr>
            <a:normAutofit/>
          </a:bodyPr>
          <a:lstStyle/>
          <a:p>
            <a:r>
              <a:rPr lang="en-GB" sz="5400" b="1" dirty="0" smtClean="0">
                <a:latin typeface="Comic Sans MS" panose="030F0702030302020204" pitchFamily="66" charset="0"/>
              </a:rPr>
              <a:t>Year 1 </a:t>
            </a:r>
            <a:br>
              <a:rPr lang="en-GB" sz="5400" b="1" dirty="0" smtClean="0">
                <a:latin typeface="Comic Sans MS" panose="030F0702030302020204" pitchFamily="66" charset="0"/>
              </a:rPr>
            </a:br>
            <a:r>
              <a:rPr lang="en-GB" sz="5400" b="1" dirty="0" smtClean="0">
                <a:latin typeface="Comic Sans MS" panose="030F0702030302020204" pitchFamily="66" charset="0"/>
              </a:rPr>
              <a:t>Reading and Writing </a:t>
            </a:r>
            <a:endParaRPr lang="en-GB" sz="5400" b="1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b="1" dirty="0" smtClean="0">
                <a:latin typeface="Comic Sans MS" panose="030F0702030302020204" pitchFamily="66" charset="0"/>
              </a:rPr>
              <a:t>Week </a:t>
            </a:r>
            <a:r>
              <a:rPr lang="en-GB" sz="3600" b="1" dirty="0">
                <a:latin typeface="Comic Sans MS" panose="030F0702030302020204" pitchFamily="66" charset="0"/>
              </a:rPr>
              <a:t>5</a:t>
            </a:r>
            <a:endParaRPr lang="en-GB" sz="3600" b="1" dirty="0" smtClean="0">
              <a:latin typeface="Comic Sans MS" panose="030F0702030302020204" pitchFamily="66" charset="0"/>
            </a:endParaRPr>
          </a:p>
          <a:p>
            <a:r>
              <a:rPr lang="en-GB" sz="3600" b="1" dirty="0" smtClean="0">
                <a:latin typeface="Comic Sans MS" panose="030F0702030302020204" pitchFamily="66" charset="0"/>
              </a:rPr>
              <a:t>18/5/20 – 22/5/20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22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884" y="625289"/>
            <a:ext cx="8229600" cy="477454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 smtClean="0">
                <a:latin typeface="Comic Sans MS" panose="030F0702030302020204" pitchFamily="66" charset="0"/>
              </a:rPr>
              <a:t>Hello Year 1!</a:t>
            </a:r>
          </a:p>
          <a:p>
            <a:pPr marL="0" indent="0" algn="ctr">
              <a:buNone/>
            </a:pPr>
            <a:r>
              <a:rPr lang="en-GB" sz="2000" dirty="0" smtClean="0">
                <a:latin typeface="Comic Sans MS" panose="030F0702030302020204" pitchFamily="66" charset="0"/>
              </a:rPr>
              <a:t>We hope you had fun reading ‘Treasures in the Garden’ last week </a:t>
            </a:r>
            <a:r>
              <a:rPr lang="en-GB" sz="2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</a:p>
          <a:p>
            <a:pPr marL="0" indent="0" algn="ctr">
              <a:buNone/>
            </a:pPr>
            <a:endParaRPr lang="en-GB" sz="20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marL="0" indent="0" algn="ctr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This PowerPoint includes five sessions for you to complete over the next week.</a:t>
            </a:r>
          </a:p>
          <a:p>
            <a:pPr marL="0" indent="0" algn="ctr">
              <a:buNone/>
            </a:pPr>
            <a:endParaRPr lang="en-GB" sz="24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Our learning is going to be based on the story </a:t>
            </a:r>
          </a:p>
          <a:p>
            <a:pPr marL="0" indent="0" algn="ctr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‘A Monster Surprise’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222" t="22439" r="9046" b="11609"/>
          <a:stretch/>
        </p:blipFill>
        <p:spPr>
          <a:xfrm>
            <a:off x="2288428" y="4174558"/>
            <a:ext cx="4608512" cy="2450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01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Lesson 1</a:t>
            </a:r>
            <a:br>
              <a:rPr lang="en-GB" sz="3600" dirty="0" smtClean="0">
                <a:latin typeface="Comic Sans MS" panose="030F0702030302020204" pitchFamily="66" charset="0"/>
              </a:rPr>
            </a:br>
            <a:r>
              <a:rPr lang="en-GB" sz="2000" dirty="0" smtClean="0">
                <a:latin typeface="Comic Sans MS" panose="030F0702030302020204" pitchFamily="66" charset="0"/>
              </a:rPr>
              <a:t>Reading for pleasure and reading for meaning. 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772816"/>
            <a:ext cx="84249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Share the story ‘A Monster Surprise’ with your grown-up. </a:t>
            </a:r>
          </a:p>
          <a:p>
            <a:pPr algn="ctr"/>
            <a:endParaRPr lang="en-GB" sz="2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You may want to read some of the story yourself or your grown-up could read it to you.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2296" y="6214436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The story is saved as a separate document which you will find in the</a:t>
            </a:r>
          </a:p>
          <a:p>
            <a:pPr algn="ctr"/>
            <a:r>
              <a:rPr lang="en-GB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 Year 1 Reading and Writing folder on our school website </a:t>
            </a:r>
            <a:r>
              <a:rPr lang="en-GB" dirty="0" smtClean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21222" t="22439" r="9046" b="11609"/>
          <a:stretch/>
        </p:blipFill>
        <p:spPr>
          <a:xfrm>
            <a:off x="683568" y="3992227"/>
            <a:ext cx="3651724" cy="194179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22901" y="3864952"/>
            <a:ext cx="41251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You may come across some new words in this story. Discuss their meanings with your adult. Here are some examples: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b="1" dirty="0" smtClean="0">
                <a:latin typeface="Comic Sans MS" panose="030F0702030302020204" pitchFamily="66" charset="0"/>
              </a:rPr>
              <a:t>Culprit</a:t>
            </a:r>
            <a:r>
              <a:rPr lang="en-GB" sz="1600" dirty="0" smtClean="0">
                <a:latin typeface="Comic Sans MS" panose="030F0702030302020204" pitchFamily="66" charset="0"/>
              </a:rPr>
              <a:t> – A person who is responsible for a crime. 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b="1" dirty="0" smtClean="0">
                <a:latin typeface="Comic Sans MS" panose="030F0702030302020204" pitchFamily="66" charset="0"/>
              </a:rPr>
              <a:t>Villain</a:t>
            </a:r>
            <a:r>
              <a:rPr lang="en-GB" sz="1600" dirty="0" smtClean="0">
                <a:latin typeface="Comic Sans MS" panose="030F0702030302020204" pitchFamily="66" charset="0"/>
              </a:rPr>
              <a:t> – A character who does mean things on purpose. 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622901" y="3711808"/>
            <a:ext cx="4074243" cy="2502628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9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72200" y="476672"/>
            <a:ext cx="2324944" cy="720080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Lesson 1</a:t>
            </a:r>
            <a:br>
              <a:rPr lang="en-GB" sz="2000" dirty="0" smtClean="0">
                <a:latin typeface="Comic Sans MS" panose="030F0702030302020204" pitchFamily="66" charset="0"/>
              </a:rPr>
            </a:br>
            <a:r>
              <a:rPr lang="en-GB" sz="1200" dirty="0" smtClean="0">
                <a:latin typeface="Comic Sans MS" panose="030F0702030302020204" pitchFamily="66" charset="0"/>
              </a:rPr>
              <a:t>Reading for pleasure and reading for meaning. </a:t>
            </a:r>
            <a:endParaRPr lang="en-GB" sz="9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0618" y="1305212"/>
            <a:ext cx="8425241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We hope you enjoyed reading the story. </a:t>
            </a:r>
            <a:r>
              <a:rPr lang="en-GB" sz="2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We love a story with a happy ending  </a:t>
            </a:r>
            <a:endParaRPr lang="en-GB" sz="20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r>
              <a:rPr lang="en-GB" sz="2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During the story the animals discovered their food was missing. Can you match the animal to their food? You may want to look back at the story for help. </a:t>
            </a:r>
          </a:p>
          <a:p>
            <a:endParaRPr lang="en-GB" sz="24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endParaRPr lang="en-GB" sz="2400" dirty="0" smtClean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endParaRPr lang="en-GB" sz="24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endParaRPr lang="en-GB" sz="24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endParaRPr lang="en-GB" sz="2400" dirty="0" smtClean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r>
              <a:rPr lang="en-GB" sz="24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 </a:t>
            </a:r>
          </a:p>
          <a:p>
            <a:endParaRPr lang="en-GB" sz="2400" dirty="0" smtClean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ctr"/>
            <a:endParaRPr lang="en-GB" sz="2400" dirty="0" smtClean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latin typeface="Comic Sans MS" panose="030F0702030302020204" pitchFamily="66" charset="0"/>
              <a:sym typeface="Wingdings" panose="05000000000000000000" pitchFamily="2" charset="2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48340" t="46063" r="45572" b="34250"/>
          <a:stretch/>
        </p:blipFill>
        <p:spPr>
          <a:xfrm>
            <a:off x="971600" y="3417821"/>
            <a:ext cx="925912" cy="16834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41698" t="39172" r="51107" b="36219"/>
          <a:stretch/>
        </p:blipFill>
        <p:spPr>
          <a:xfrm>
            <a:off x="3003188" y="3384284"/>
            <a:ext cx="936104" cy="18002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28970" t="42125" r="57748" b="30313"/>
          <a:stretch/>
        </p:blipFill>
        <p:spPr>
          <a:xfrm>
            <a:off x="6670576" y="3334634"/>
            <a:ext cx="1585586" cy="18498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l="19561" t="44093" r="70477" b="27360"/>
          <a:stretch/>
        </p:blipFill>
        <p:spPr>
          <a:xfrm>
            <a:off x="4860032" y="3329148"/>
            <a:ext cx="1137092" cy="1831982"/>
          </a:xfrm>
          <a:prstGeom prst="rect">
            <a:avLst/>
          </a:prstGeom>
        </p:spPr>
      </p:pic>
      <p:pic>
        <p:nvPicPr>
          <p:cNvPr id="1030" name="Picture 6" descr="Berries clipart cartoon, Berries cartoon Transparent FREE for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013" y="5407799"/>
            <a:ext cx="1090962" cy="1004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017399" y="6425169"/>
            <a:ext cx="1087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berries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11924" y="2959816"/>
            <a:ext cx="1087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B</a:t>
            </a:r>
            <a:r>
              <a:rPr lang="en-GB" dirty="0" smtClean="0">
                <a:latin typeface="Comic Sans MS" panose="030F0702030302020204" pitchFamily="66" charset="0"/>
              </a:rPr>
              <a:t>eaver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90853" y="2975864"/>
            <a:ext cx="1087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Boar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959777" y="3014952"/>
            <a:ext cx="1087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S</a:t>
            </a:r>
            <a:r>
              <a:rPr lang="en-GB" dirty="0" smtClean="0">
                <a:latin typeface="Comic Sans MS" panose="030F0702030302020204" pitchFamily="66" charset="0"/>
              </a:rPr>
              <a:t>quirrel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9477" y="3044855"/>
            <a:ext cx="1087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Rabbit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34" name="Picture 10" descr="Leaf Branch Animation Cartoon, PNG, 2334x1537px, Leaf, Animation ...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36" r="4109" b="22497"/>
          <a:stretch/>
        </p:blipFill>
        <p:spPr bwMode="auto">
          <a:xfrm>
            <a:off x="6670576" y="5575826"/>
            <a:ext cx="1680324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7000058" y="6389924"/>
            <a:ext cx="1350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branches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36" name="Picture 12" descr="How to Draw Marigold Step by Step (Very Easy) - YouTub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0" t="4539" r="21842" b="2014"/>
          <a:stretch/>
        </p:blipFill>
        <p:spPr bwMode="auto">
          <a:xfrm>
            <a:off x="4662405" y="5406322"/>
            <a:ext cx="1412741" cy="1005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4967232" y="6418850"/>
            <a:ext cx="1350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marigolds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38" name="Picture 14" descr="Acorn Clipart Vector Images (over 110)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143" y="5334656"/>
            <a:ext cx="1009370" cy="1060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954845" y="6367914"/>
            <a:ext cx="1087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acorns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23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72200" y="476672"/>
            <a:ext cx="2324944" cy="720080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Lesson 1</a:t>
            </a:r>
            <a:br>
              <a:rPr lang="en-GB" sz="2000" dirty="0" smtClean="0">
                <a:latin typeface="Comic Sans MS" panose="030F0702030302020204" pitchFamily="66" charset="0"/>
              </a:rPr>
            </a:br>
            <a:r>
              <a:rPr lang="en-GB" sz="1200" dirty="0" smtClean="0">
                <a:latin typeface="Comic Sans MS" panose="030F0702030302020204" pitchFamily="66" charset="0"/>
              </a:rPr>
              <a:t>Reading for pleasure and reading for meaning. </a:t>
            </a:r>
            <a:endParaRPr lang="en-GB" sz="9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0618" y="1305212"/>
            <a:ext cx="842524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Did you manage to match them up? Here are the answers.</a:t>
            </a:r>
            <a:endParaRPr lang="en-GB" sz="24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endParaRPr lang="en-GB" sz="2400" dirty="0" smtClean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endParaRPr lang="en-GB" sz="24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endParaRPr lang="en-GB" sz="24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endParaRPr lang="en-GB" sz="2400" dirty="0" smtClean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r>
              <a:rPr lang="en-GB" sz="24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 </a:t>
            </a:r>
          </a:p>
          <a:p>
            <a:endParaRPr lang="en-GB" sz="2400" dirty="0" smtClean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ctr"/>
            <a:endParaRPr lang="en-GB" sz="2400" dirty="0" smtClean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latin typeface="Comic Sans MS" panose="030F0702030302020204" pitchFamily="66" charset="0"/>
              <a:sym typeface="Wingdings" panose="05000000000000000000" pitchFamily="2" charset="2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48340" t="46063" r="45572" b="34250"/>
          <a:stretch/>
        </p:blipFill>
        <p:spPr>
          <a:xfrm>
            <a:off x="971600" y="3417821"/>
            <a:ext cx="925912" cy="16834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41698" t="39172" r="51107" b="36219"/>
          <a:stretch/>
        </p:blipFill>
        <p:spPr>
          <a:xfrm>
            <a:off x="3003188" y="3384284"/>
            <a:ext cx="936104" cy="18002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28970" t="42125" r="57748" b="30313"/>
          <a:stretch/>
        </p:blipFill>
        <p:spPr>
          <a:xfrm>
            <a:off x="6670576" y="3334634"/>
            <a:ext cx="1585586" cy="18498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l="19561" t="44093" r="70477" b="27360"/>
          <a:stretch/>
        </p:blipFill>
        <p:spPr>
          <a:xfrm>
            <a:off x="4860032" y="3329148"/>
            <a:ext cx="1137092" cy="1831982"/>
          </a:xfrm>
          <a:prstGeom prst="rect">
            <a:avLst/>
          </a:prstGeom>
        </p:spPr>
      </p:pic>
      <p:pic>
        <p:nvPicPr>
          <p:cNvPr id="1030" name="Picture 6" descr="Berries clipart cartoon, Berries cartoon Transparent FREE for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013" y="5407799"/>
            <a:ext cx="1090962" cy="1004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017399" y="6425169"/>
            <a:ext cx="1087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berries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11924" y="2959816"/>
            <a:ext cx="1087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B</a:t>
            </a:r>
            <a:r>
              <a:rPr lang="en-GB" dirty="0" smtClean="0">
                <a:latin typeface="Comic Sans MS" panose="030F0702030302020204" pitchFamily="66" charset="0"/>
              </a:rPr>
              <a:t>eaver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90853" y="2975864"/>
            <a:ext cx="1087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Boar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959777" y="3014952"/>
            <a:ext cx="1087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S</a:t>
            </a:r>
            <a:r>
              <a:rPr lang="en-GB" dirty="0" smtClean="0">
                <a:latin typeface="Comic Sans MS" panose="030F0702030302020204" pitchFamily="66" charset="0"/>
              </a:rPr>
              <a:t>quirrel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9477" y="3044855"/>
            <a:ext cx="1087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Rabbit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34" name="Picture 10" descr="Leaf Branch Animation Cartoon, PNG, 2334x1537px, Leaf, Animation ...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36" r="4109" b="22497"/>
          <a:stretch/>
        </p:blipFill>
        <p:spPr bwMode="auto">
          <a:xfrm>
            <a:off x="6670576" y="5575826"/>
            <a:ext cx="1680324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7000058" y="6389924"/>
            <a:ext cx="1350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branches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36" name="Picture 12" descr="How to Draw Marigold Step by Step (Very Easy) - YouTub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0" t="4539" r="21842" b="2014"/>
          <a:stretch/>
        </p:blipFill>
        <p:spPr bwMode="auto">
          <a:xfrm>
            <a:off x="4662405" y="5406322"/>
            <a:ext cx="1412741" cy="1005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4967232" y="6418850"/>
            <a:ext cx="1350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marigolds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38" name="Picture 14" descr="Acorn Clipart Vector Images (over 110)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143" y="5334656"/>
            <a:ext cx="1009370" cy="1060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954845" y="6367914"/>
            <a:ext cx="1087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acorns</a:t>
            </a:r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1763689" y="4877172"/>
            <a:ext cx="1465777" cy="1072108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3649163" y="5030116"/>
            <a:ext cx="3295766" cy="815804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 flipV="1">
            <a:off x="1761250" y="4870072"/>
            <a:ext cx="3417542" cy="1101799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5428579" y="4975674"/>
            <a:ext cx="1659809" cy="758386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2746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Lesson 2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latin typeface="Comic Sans MS" panose="030F0702030302020204" pitchFamily="66" charset="0"/>
              </a:rPr>
              <a:t>– </a:t>
            </a:r>
            <a:r>
              <a:rPr lang="en-GB" sz="3200" dirty="0" smtClean="0">
                <a:latin typeface="Comic Sans MS" panose="030F0702030302020204" pitchFamily="66" charset="0"/>
              </a:rPr>
              <a:t>Using ’and’ to join words.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772816"/>
            <a:ext cx="8229600" cy="4693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We would like you to start this lesson by retelling (verbally) the story ‘A Monster Surprise’. Use the story map below to help you. </a:t>
            </a:r>
          </a:p>
          <a:p>
            <a:pPr algn="r"/>
            <a:endParaRPr lang="en-GB" sz="16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r"/>
            <a:endParaRPr lang="en-GB" sz="1600" dirty="0" smtClean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r"/>
            <a:endParaRPr lang="en-GB" sz="16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r"/>
            <a:endParaRPr lang="en-GB" sz="1600" dirty="0" smtClean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r"/>
            <a:endParaRPr lang="en-GB" sz="16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r"/>
            <a:endParaRPr lang="en-GB" sz="1600" dirty="0" smtClean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r"/>
            <a:endParaRPr lang="en-GB" sz="16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r"/>
            <a:endParaRPr lang="en-GB" sz="1600" dirty="0" smtClean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r"/>
            <a:endParaRPr lang="en-GB" sz="16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r"/>
            <a:endParaRPr lang="en-GB" sz="1600" dirty="0" smtClean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r"/>
            <a:endParaRPr lang="en-GB" sz="16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r"/>
            <a:endParaRPr lang="en-GB" sz="1600" dirty="0" smtClean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r"/>
            <a:endParaRPr lang="en-GB" sz="16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r"/>
            <a:endParaRPr lang="en-GB" sz="1600" dirty="0" smtClean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r"/>
            <a:endParaRPr lang="en-GB" sz="16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r"/>
            <a:endParaRPr lang="en-GB" sz="1600" dirty="0" smtClean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r"/>
            <a:endParaRPr lang="en-GB" sz="11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0115" t="22439" r="5726" b="11609"/>
          <a:stretch/>
        </p:blipFill>
        <p:spPr>
          <a:xfrm>
            <a:off x="467544" y="2348880"/>
            <a:ext cx="8235058" cy="41175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48340" t="46063" r="45572" b="34250"/>
          <a:stretch/>
        </p:blipFill>
        <p:spPr>
          <a:xfrm>
            <a:off x="611560" y="5229200"/>
            <a:ext cx="399955" cy="72719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41698" t="39172" r="51107" b="36219"/>
          <a:stretch/>
        </p:blipFill>
        <p:spPr>
          <a:xfrm>
            <a:off x="3059832" y="5191594"/>
            <a:ext cx="397694" cy="7647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19561" t="44093" r="70477" b="27360"/>
          <a:stretch/>
        </p:blipFill>
        <p:spPr>
          <a:xfrm>
            <a:off x="5841366" y="5620558"/>
            <a:ext cx="416895" cy="67166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28970" t="42125" r="57748" b="30313"/>
          <a:stretch/>
        </p:blipFill>
        <p:spPr>
          <a:xfrm>
            <a:off x="8028384" y="5000948"/>
            <a:ext cx="507298" cy="59184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/>
          <a:srcRect l="23435" t="35235" r="9600" b="19485"/>
          <a:stretch/>
        </p:blipFill>
        <p:spPr>
          <a:xfrm>
            <a:off x="611560" y="2708920"/>
            <a:ext cx="1894124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91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52120" y="438871"/>
            <a:ext cx="3045024" cy="354367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Lesson 2 – </a:t>
            </a:r>
            <a:r>
              <a:rPr lang="en-GB" sz="1200" dirty="0" smtClean="0">
                <a:latin typeface="Comic Sans MS" panose="030F0702030302020204" pitchFamily="66" charset="0"/>
              </a:rPr>
              <a:t>Using ‘and’ to join words</a:t>
            </a:r>
            <a:r>
              <a:rPr lang="en-GB" sz="2800" dirty="0" smtClean="0">
                <a:latin typeface="Comic Sans MS" panose="030F0702030302020204" pitchFamily="66" charset="0"/>
              </a:rPr>
              <a:t>.</a:t>
            </a:r>
            <a:endParaRPr lang="en-GB" sz="9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879103"/>
            <a:ext cx="8229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Information for parents: </a:t>
            </a:r>
            <a:r>
              <a:rPr lang="en-GB" dirty="0" smtClean="0">
                <a:latin typeface="Comic Sans MS" panose="030F0702030302020204" pitchFamily="66" charset="0"/>
              </a:rPr>
              <a:t>When we are speaking and writing, we join our words and ideas together using </a:t>
            </a:r>
            <a:r>
              <a:rPr lang="en-GB" b="1" dirty="0" smtClean="0">
                <a:latin typeface="Comic Sans MS" panose="030F0702030302020204" pitchFamily="66" charset="0"/>
              </a:rPr>
              <a:t>conjunctions. Conjunctions </a:t>
            </a:r>
            <a:r>
              <a:rPr lang="en-GB" dirty="0" smtClean="0">
                <a:latin typeface="Comic Sans MS" panose="030F0702030302020204" pitchFamily="66" charset="0"/>
              </a:rPr>
              <a:t>are words used to join words, phrases and clauses. One of the most common ones is ‘and’.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9515" y="1908115"/>
            <a:ext cx="812762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What useful little word do you think we could use to join the words in these answers?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Who is coming to the party?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Squirrel. Beaver.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What are they going to eat?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Acorns. Branches.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699792" y="3898299"/>
            <a:ext cx="4032448" cy="864096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699792" y="5550906"/>
            <a:ext cx="4032448" cy="864096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51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52120" y="438871"/>
            <a:ext cx="3045024" cy="354367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Lesson 2 – </a:t>
            </a:r>
            <a:r>
              <a:rPr lang="en-GB" sz="1200" dirty="0" smtClean="0">
                <a:latin typeface="Comic Sans MS" panose="030F0702030302020204" pitchFamily="66" charset="0"/>
              </a:rPr>
              <a:t>Using ‘and’ to join words</a:t>
            </a:r>
            <a:r>
              <a:rPr lang="en-GB" sz="2800" dirty="0" smtClean="0">
                <a:latin typeface="Comic Sans MS" panose="030F0702030302020204" pitchFamily="66" charset="0"/>
              </a:rPr>
              <a:t>.</a:t>
            </a:r>
            <a:endParaRPr lang="en-GB" sz="9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9" y="1001347"/>
            <a:ext cx="864096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We can use the word </a:t>
            </a:r>
            <a:r>
              <a:rPr lang="en-GB" sz="2400" b="1" dirty="0" smtClean="0">
                <a:latin typeface="Comic Sans MS" panose="030F0702030302020204" pitchFamily="66" charset="0"/>
              </a:rPr>
              <a:t>and</a:t>
            </a:r>
            <a:r>
              <a:rPr lang="en-GB" sz="2400" dirty="0" smtClean="0">
                <a:latin typeface="Comic Sans MS" panose="030F0702030302020204" pitchFamily="66" charset="0"/>
              </a:rPr>
              <a:t> to join the words together.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Who is coming to the party?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Squirrel </a:t>
            </a:r>
            <a:r>
              <a:rPr lang="en-GB" sz="2800" b="1" dirty="0" smtClean="0">
                <a:latin typeface="Comic Sans MS" panose="030F0702030302020204" pitchFamily="66" charset="0"/>
              </a:rPr>
              <a:t>and</a:t>
            </a:r>
            <a:r>
              <a:rPr lang="en-GB" sz="2800" dirty="0" smtClean="0">
                <a:latin typeface="Comic Sans MS" panose="030F0702030302020204" pitchFamily="66" charset="0"/>
              </a:rPr>
              <a:t> Beaver.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What are they going to eat?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Acorns </a:t>
            </a:r>
            <a:r>
              <a:rPr lang="en-GB" sz="2800" b="1" dirty="0" smtClean="0">
                <a:latin typeface="Comic Sans MS" panose="030F0702030302020204" pitchFamily="66" charset="0"/>
              </a:rPr>
              <a:t>and</a:t>
            </a:r>
            <a:r>
              <a:rPr lang="en-GB" sz="2800" dirty="0" smtClean="0">
                <a:latin typeface="Comic Sans MS" panose="030F0702030302020204" pitchFamily="66" charset="0"/>
              </a:rPr>
              <a:t> branches.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Use</a:t>
            </a:r>
            <a:r>
              <a:rPr lang="en-GB" b="1" dirty="0" smtClean="0">
                <a:latin typeface="Comic Sans MS" panose="030F0702030302020204" pitchFamily="66" charset="0"/>
              </a:rPr>
              <a:t> and </a:t>
            </a:r>
            <a:r>
              <a:rPr lang="en-GB" dirty="0" smtClean="0">
                <a:latin typeface="Comic Sans MS" panose="030F0702030302020204" pitchFamily="66" charset="0"/>
              </a:rPr>
              <a:t>to answer this question. Write your answer on a piece of paper.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pPr algn="ctr"/>
            <a:r>
              <a:rPr lang="en-GB" sz="2400" b="1" dirty="0" smtClean="0">
                <a:latin typeface="Comic Sans MS" panose="030F0702030302020204" pitchFamily="66" charset="0"/>
              </a:rPr>
              <a:t>What would you like to eat at a party?</a:t>
            </a:r>
          </a:p>
          <a:p>
            <a:pPr algn="ctr"/>
            <a:endParaRPr lang="en-GB" sz="24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400" b="1" dirty="0" smtClean="0">
                <a:latin typeface="Comic Sans MS" panose="030F0702030302020204" pitchFamily="66" charset="0"/>
              </a:rPr>
              <a:t>_______________ and _______________.</a:t>
            </a:r>
            <a:endParaRPr lang="en-GB" sz="2400" b="1" dirty="0">
              <a:latin typeface="Comic Sans MS" panose="030F0702030302020204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627785" y="3978807"/>
            <a:ext cx="4032448" cy="864096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483768" y="2348880"/>
            <a:ext cx="4032448" cy="864096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54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Lesson 3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latin typeface="Comic Sans MS" panose="030F0702030302020204" pitchFamily="66" charset="0"/>
              </a:rPr>
              <a:t>– Joining sentences. 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772816"/>
            <a:ext cx="84249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We can also use </a:t>
            </a:r>
            <a:r>
              <a:rPr lang="en-GB" sz="3200" b="1" dirty="0" smtClean="0">
                <a:latin typeface="Comic Sans MS" panose="030F0702030302020204" pitchFamily="66" charset="0"/>
              </a:rPr>
              <a:t>and</a:t>
            </a:r>
            <a:r>
              <a:rPr lang="en-GB" sz="3200" dirty="0" smtClean="0">
                <a:latin typeface="Comic Sans MS" panose="030F0702030302020204" pitchFamily="66" charset="0"/>
              </a:rPr>
              <a:t> to join two sentences or parts of sentences together.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Rabbit went to the party. He had fun. 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Rabbit went to the party </a:t>
            </a:r>
            <a:r>
              <a:rPr lang="en-GB" sz="3200" b="1" u="sng" dirty="0" smtClean="0">
                <a:latin typeface="Comic Sans MS" panose="030F0702030302020204" pitchFamily="66" charset="0"/>
              </a:rPr>
              <a:t>and</a:t>
            </a:r>
            <a:r>
              <a:rPr lang="en-GB" sz="3200" dirty="0" smtClean="0">
                <a:latin typeface="Comic Sans MS" panose="030F0702030302020204" pitchFamily="66" charset="0"/>
              </a:rPr>
              <a:t> he had fun.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54981" t="25391" r="2958" b="12594"/>
          <a:stretch/>
        </p:blipFill>
        <p:spPr>
          <a:xfrm>
            <a:off x="827584" y="4973157"/>
            <a:ext cx="2144343" cy="177754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92080" y="5301208"/>
            <a:ext cx="3168352" cy="646331"/>
          </a:xfrm>
          <a:prstGeom prst="rect">
            <a:avLst/>
          </a:prstGeom>
          <a:noFill/>
          <a:ln w="57150">
            <a:solidFill>
              <a:schemeClr val="tx2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This word no longer needs to start with capital letter.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Up Arrow 5"/>
          <p:cNvSpPr/>
          <p:nvPr/>
        </p:nvSpPr>
        <p:spPr>
          <a:xfrm>
            <a:off x="6444208" y="4676933"/>
            <a:ext cx="288032" cy="592029"/>
          </a:xfrm>
          <a:prstGeom prst="upArrow">
            <a:avLst/>
          </a:prstGeom>
          <a:solidFill>
            <a:schemeClr val="tx2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n w="22225">
                <a:solidFill>
                  <a:schemeClr val="tx2">
                    <a:lumMod val="40000"/>
                    <a:lumOff val="60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1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72200" y="476672"/>
            <a:ext cx="2324944" cy="765714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1800" dirty="0" smtClean="0">
                <a:latin typeface="Comic Sans MS" panose="030F0702030302020204" pitchFamily="66" charset="0"/>
              </a:rPr>
              <a:t>Lesson 3</a:t>
            </a:r>
            <a:r>
              <a:rPr lang="en-GB" sz="1800" dirty="0"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latin typeface="Comic Sans MS" panose="030F0702030302020204" pitchFamily="66" charset="0"/>
              </a:rPr>
              <a:t>– Joining sentences. 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332344"/>
            <a:ext cx="8640959" cy="10433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use </a:t>
            </a:r>
            <a:r>
              <a:rPr lang="en-GB" sz="3200" b="1" dirty="0" smtClean="0">
                <a:latin typeface="Comic Sans MS" panose="030F0702030302020204" pitchFamily="66" charset="0"/>
              </a:rPr>
              <a:t>and </a:t>
            </a:r>
            <a:r>
              <a:rPr lang="en-GB" sz="3200" dirty="0" smtClean="0">
                <a:latin typeface="Comic Sans MS" panose="030F0702030302020204" pitchFamily="66" charset="0"/>
              </a:rPr>
              <a:t>to join these sentences?</a:t>
            </a: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Copy the sentences onto a piece of paper </a:t>
            </a:r>
            <a:r>
              <a:rPr lang="en-GB" dirty="0" smtClean="0">
                <a:latin typeface="Comic Sans MS" panose="030F0702030302020204" pitchFamily="66" charset="0"/>
              </a:rPr>
              <a:t>using </a:t>
            </a:r>
            <a:r>
              <a:rPr lang="en-GB" b="1" u="sng" dirty="0" smtClean="0">
                <a:latin typeface="Comic Sans MS" panose="030F0702030302020204" pitchFamily="66" charset="0"/>
              </a:rPr>
              <a:t>and</a:t>
            </a:r>
            <a:r>
              <a:rPr lang="en-GB" dirty="0" smtClean="0">
                <a:latin typeface="Comic Sans MS" panose="030F0702030302020204" pitchFamily="66" charset="0"/>
              </a:rPr>
              <a:t> to join them.  If you find this too tricky talk about the sentences with your adult. </a:t>
            </a:r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monster had a party. Everyone loved it</a:t>
            </a:r>
            <a:r>
              <a:rPr lang="en-GB" sz="2800" dirty="0" smtClean="0">
                <a:latin typeface="Comic Sans MS" panose="030F0702030302020204" pitchFamily="66" charset="0"/>
              </a:rPr>
              <a:t>.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Squirrel sat at the table. She ate the party food.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Rabbit thanked the monster. She gave him a hug.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 </a:t>
            </a: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1200" dirty="0" smtClean="0">
              <a:latin typeface="Comic Sans MS" panose="030F0702030302020204" pitchFamily="66" charset="0"/>
            </a:endParaRPr>
          </a:p>
          <a:p>
            <a:pPr algn="r"/>
            <a:r>
              <a:rPr lang="en-GB" sz="1200" dirty="0" smtClean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31739" y="6021288"/>
            <a:ext cx="4680520" cy="646331"/>
          </a:xfrm>
          <a:prstGeom prst="rect">
            <a:avLst/>
          </a:prstGeom>
          <a:noFill/>
          <a:ln w="57150">
            <a:solidFill>
              <a:schemeClr val="tx2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Remember the next word after ‘</a:t>
            </a:r>
            <a:r>
              <a:rPr lang="en-GB" b="1" dirty="0" smtClean="0">
                <a:latin typeface="Comic Sans MS" panose="030F0702030302020204" pitchFamily="66" charset="0"/>
              </a:rPr>
              <a:t>and’</a:t>
            </a:r>
            <a:r>
              <a:rPr lang="en-GB" dirty="0" smtClean="0">
                <a:latin typeface="Comic Sans MS" panose="030F0702030302020204" pitchFamily="66" charset="0"/>
              </a:rPr>
              <a:t> does not need to start with a capital letter.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5537" y="2564904"/>
            <a:ext cx="8301608" cy="3312368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13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72200" y="476672"/>
            <a:ext cx="2324944" cy="765714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1800" dirty="0" smtClean="0">
                <a:latin typeface="Comic Sans MS" panose="030F0702030302020204" pitchFamily="66" charset="0"/>
              </a:rPr>
              <a:t>Lesson 3</a:t>
            </a:r>
            <a:r>
              <a:rPr lang="en-GB" sz="1800" dirty="0"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latin typeface="Comic Sans MS" panose="030F0702030302020204" pitchFamily="66" charset="0"/>
              </a:rPr>
              <a:t>– Joining sentences. 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332344"/>
            <a:ext cx="8640959" cy="10002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Did you remember that the next word after ‘and’ does not need a capital letter?</a:t>
            </a: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The </a:t>
            </a:r>
            <a:r>
              <a:rPr lang="en-GB" sz="2400" dirty="0">
                <a:latin typeface="Comic Sans MS" panose="030F0702030302020204" pitchFamily="66" charset="0"/>
              </a:rPr>
              <a:t>monster had a </a:t>
            </a:r>
            <a:r>
              <a:rPr lang="en-GB" sz="2400" dirty="0" smtClean="0">
                <a:latin typeface="Comic Sans MS" panose="030F0702030302020204" pitchFamily="66" charset="0"/>
              </a:rPr>
              <a:t>party </a:t>
            </a:r>
            <a:r>
              <a:rPr lang="en-GB" sz="2400" b="1" dirty="0" smtClean="0">
                <a:latin typeface="Comic Sans MS" panose="030F0702030302020204" pitchFamily="66" charset="0"/>
              </a:rPr>
              <a:t>and</a:t>
            </a:r>
            <a:r>
              <a:rPr lang="en-GB" sz="2400" dirty="0" smtClean="0">
                <a:latin typeface="Comic Sans MS" panose="030F0702030302020204" pitchFamily="66" charset="0"/>
              </a:rPr>
              <a:t> everyone </a:t>
            </a:r>
            <a:r>
              <a:rPr lang="en-GB" sz="2400" dirty="0">
                <a:latin typeface="Comic Sans MS" panose="030F0702030302020204" pitchFamily="66" charset="0"/>
              </a:rPr>
              <a:t>loved it</a:t>
            </a:r>
            <a:r>
              <a:rPr lang="en-GB" sz="2400" dirty="0" smtClean="0">
                <a:latin typeface="Comic Sans MS" panose="030F0702030302020204" pitchFamily="66" charset="0"/>
              </a:rPr>
              <a:t>.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Squirrel sat at the table </a:t>
            </a:r>
            <a:r>
              <a:rPr lang="en-GB" sz="2400" b="1" dirty="0" smtClean="0">
                <a:latin typeface="Comic Sans MS" panose="030F0702030302020204" pitchFamily="66" charset="0"/>
              </a:rPr>
              <a:t>and</a:t>
            </a:r>
            <a:r>
              <a:rPr lang="en-GB" sz="2400" dirty="0" smtClean="0">
                <a:latin typeface="Comic Sans MS" panose="030F0702030302020204" pitchFamily="66" charset="0"/>
              </a:rPr>
              <a:t> she ate the party food.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Rabbit thanked the monster </a:t>
            </a:r>
            <a:r>
              <a:rPr lang="en-GB" sz="2400" b="1" dirty="0" smtClean="0">
                <a:latin typeface="Comic Sans MS" panose="030F0702030302020204" pitchFamily="66" charset="0"/>
              </a:rPr>
              <a:t>and</a:t>
            </a:r>
            <a:r>
              <a:rPr lang="en-GB" sz="2400" dirty="0" smtClean="0">
                <a:latin typeface="Comic Sans MS" panose="030F0702030302020204" pitchFamily="66" charset="0"/>
              </a:rPr>
              <a:t> she gave him a hug.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 </a:t>
            </a: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1200" dirty="0" smtClean="0">
              <a:latin typeface="Comic Sans MS" panose="030F0702030302020204" pitchFamily="66" charset="0"/>
            </a:endParaRPr>
          </a:p>
          <a:p>
            <a:pPr algn="r"/>
            <a:r>
              <a:rPr lang="en-GB" sz="1200" dirty="0" smtClean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60515" t="32282" r="6279" b="10625"/>
          <a:stretch/>
        </p:blipFill>
        <p:spPr>
          <a:xfrm>
            <a:off x="7356306" y="5450986"/>
            <a:ext cx="1340838" cy="129614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11559" y="2076516"/>
            <a:ext cx="7920881" cy="3312368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147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576064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Lesson </a:t>
            </a:r>
            <a:r>
              <a:rPr lang="en-GB" sz="3200" dirty="0">
                <a:latin typeface="Comic Sans MS" panose="030F0702030302020204" pitchFamily="66" charset="0"/>
              </a:rPr>
              <a:t>4</a:t>
            </a:r>
            <a:r>
              <a:rPr lang="en-GB" sz="3200" dirty="0" smtClean="0">
                <a:latin typeface="Comic Sans MS" panose="030F0702030302020204" pitchFamily="66" charset="0"/>
              </a:rPr>
              <a:t> – Joining sentences with </a:t>
            </a:r>
            <a:r>
              <a:rPr lang="en-GB" sz="3200" b="1" dirty="0" smtClean="0">
                <a:latin typeface="Comic Sans MS" panose="030F0702030302020204" pitchFamily="66" charset="0"/>
              </a:rPr>
              <a:t>and</a:t>
            </a:r>
            <a:r>
              <a:rPr lang="en-GB" sz="3200" dirty="0" smtClean="0">
                <a:latin typeface="Comic Sans MS" panose="030F0702030302020204" pitchFamily="66" charset="0"/>
              </a:rPr>
              <a:t>. 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9876" y="1052736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              </a:t>
            </a: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2000" dirty="0" smtClean="0">
              <a:latin typeface="Comic Sans MS" panose="030F0702030302020204" pitchFamily="66" charset="0"/>
            </a:endParaRP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2690" t="30313" r="6279" b="28344"/>
          <a:stretch/>
        </p:blipFill>
        <p:spPr>
          <a:xfrm>
            <a:off x="4582344" y="5607529"/>
            <a:ext cx="959279" cy="10602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27584" y="1247849"/>
            <a:ext cx="71201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Read the sentences below. Which sentences would go together if you joined them with </a:t>
            </a:r>
            <a:r>
              <a:rPr lang="en-GB" sz="2400" b="1" u="sng" dirty="0" smtClean="0">
                <a:latin typeface="Comic Sans MS" panose="030F0702030302020204" pitchFamily="66" charset="0"/>
              </a:rPr>
              <a:t>and</a:t>
            </a:r>
            <a:r>
              <a:rPr lang="en-GB" sz="2400" dirty="0" smtClean="0">
                <a:latin typeface="Comic Sans MS" panose="030F0702030302020204" pitchFamily="66" charset="0"/>
              </a:rPr>
              <a:t>?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9876" y="2617750"/>
            <a:ext cx="4392488" cy="461665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They played pass the parcel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5664442" y="3743691"/>
            <a:ext cx="2545940" cy="461665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Squirrel won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67544" y="4941168"/>
            <a:ext cx="4294820" cy="461665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Rabbit went to the party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5664442" y="2617750"/>
            <a:ext cx="2879077" cy="461665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He had lots of fun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369876" y="3744679"/>
            <a:ext cx="4392488" cy="461665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The table was full of food.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5664442" y="4941168"/>
            <a:ext cx="3032702" cy="461665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It was very yummy.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124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16216" y="476672"/>
            <a:ext cx="2180928" cy="576064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Lesson </a:t>
            </a:r>
            <a:r>
              <a:rPr lang="en-GB" sz="1600" dirty="0">
                <a:latin typeface="Comic Sans MS" panose="030F0702030302020204" pitchFamily="66" charset="0"/>
              </a:rPr>
              <a:t>4</a:t>
            </a:r>
            <a:r>
              <a:rPr lang="en-GB" sz="1600" dirty="0" smtClean="0">
                <a:latin typeface="Comic Sans MS" panose="030F0702030302020204" pitchFamily="66" charset="0"/>
              </a:rPr>
              <a:t> – Joining sentences with </a:t>
            </a:r>
            <a:r>
              <a:rPr lang="en-GB" sz="1600" b="1" dirty="0" smtClean="0">
                <a:latin typeface="Comic Sans MS" panose="030F0702030302020204" pitchFamily="66" charset="0"/>
              </a:rPr>
              <a:t>and</a:t>
            </a:r>
            <a:r>
              <a:rPr lang="en-GB" sz="1600" dirty="0" smtClean="0">
                <a:latin typeface="Comic Sans MS" panose="030F0702030302020204" pitchFamily="66" charset="0"/>
              </a:rPr>
              <a:t>. </a:t>
            </a:r>
            <a:endParaRPr lang="en-GB" sz="7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3366" y="818063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              </a:t>
            </a: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2000" dirty="0" smtClean="0">
              <a:latin typeface="Comic Sans MS" panose="030F0702030302020204" pitchFamily="66" charset="0"/>
            </a:endParaRP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2690" t="30313" r="6279" b="28344"/>
          <a:stretch/>
        </p:blipFill>
        <p:spPr>
          <a:xfrm>
            <a:off x="7091037" y="4730748"/>
            <a:ext cx="1507108" cy="166575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1560" y="591071"/>
            <a:ext cx="3333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Did you get it right?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2111" y="1556726"/>
            <a:ext cx="4392488" cy="461665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They played pass the parcel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5818067" y="2625643"/>
            <a:ext cx="2545940" cy="461665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Squirrel won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82111" y="3790943"/>
            <a:ext cx="4294820" cy="461665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Rabbit went to the party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5818067" y="1570902"/>
            <a:ext cx="2879077" cy="461665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He had lots of fun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482111" y="2707883"/>
            <a:ext cx="4392488" cy="461665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The table was full of food.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5818067" y="3790942"/>
            <a:ext cx="3032702" cy="461665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It was very yummy.</a:t>
            </a:r>
            <a:endParaRPr lang="en-GB" dirty="0"/>
          </a:p>
        </p:txBody>
      </p:sp>
      <p:cxnSp>
        <p:nvCxnSpPr>
          <p:cNvPr id="8" name="Straight Arrow Connector 7"/>
          <p:cNvCxnSpPr>
            <a:stCxn id="7" idx="3"/>
          </p:cNvCxnSpPr>
          <p:nvPr/>
        </p:nvCxnSpPr>
        <p:spPr>
          <a:xfrm>
            <a:off x="4874599" y="1787559"/>
            <a:ext cx="943468" cy="1068916"/>
          </a:xfrm>
          <a:prstGeom prst="straightConnector1">
            <a:avLst/>
          </a:prstGeom>
          <a:ln w="57150">
            <a:solidFill>
              <a:schemeClr val="accent3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4776931" y="1828679"/>
            <a:ext cx="947197" cy="2186653"/>
          </a:xfrm>
          <a:prstGeom prst="straightConnector1">
            <a:avLst/>
          </a:prstGeom>
          <a:ln w="57150">
            <a:solidFill>
              <a:schemeClr val="accent3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4898915" y="2967032"/>
            <a:ext cx="919152" cy="1158857"/>
          </a:xfrm>
          <a:prstGeom prst="straightConnector1">
            <a:avLst/>
          </a:prstGeom>
          <a:ln w="57150">
            <a:solidFill>
              <a:schemeClr val="accent3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21904" y="4765284"/>
            <a:ext cx="698477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They played pass the parcel </a:t>
            </a:r>
            <a:r>
              <a:rPr lang="en-GB" sz="2000" b="1" dirty="0" smtClean="0">
                <a:latin typeface="Comic Sans MS" panose="030F0702030302020204" pitchFamily="66" charset="0"/>
              </a:rPr>
              <a:t>and</a:t>
            </a:r>
            <a:r>
              <a:rPr lang="en-GB" sz="2000" dirty="0" smtClean="0">
                <a:latin typeface="Comic Sans MS" panose="030F0702030302020204" pitchFamily="66" charset="0"/>
              </a:rPr>
              <a:t> Squirrel won.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The table was full of food </a:t>
            </a:r>
            <a:r>
              <a:rPr lang="en-GB" sz="2000" b="1" dirty="0" smtClean="0">
                <a:latin typeface="Comic Sans MS" panose="030F0702030302020204" pitchFamily="66" charset="0"/>
              </a:rPr>
              <a:t>and</a:t>
            </a:r>
            <a:r>
              <a:rPr lang="en-GB" sz="2000" dirty="0" smtClean="0">
                <a:latin typeface="Comic Sans MS" panose="030F0702030302020204" pitchFamily="66" charset="0"/>
              </a:rPr>
              <a:t> it was very yummy.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Rabbit went to the party </a:t>
            </a:r>
            <a:r>
              <a:rPr lang="en-GB" sz="2000" b="1" dirty="0" smtClean="0">
                <a:latin typeface="Comic Sans MS" panose="030F0702030302020204" pitchFamily="66" charset="0"/>
              </a:rPr>
              <a:t>and</a:t>
            </a:r>
            <a:r>
              <a:rPr lang="en-GB" sz="2000" dirty="0" smtClean="0">
                <a:latin typeface="Comic Sans MS" panose="030F0702030302020204" pitchFamily="66" charset="0"/>
              </a:rPr>
              <a:t> he had lots of fun.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7544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16216" y="476672"/>
            <a:ext cx="2180928" cy="576064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Lesson </a:t>
            </a:r>
            <a:r>
              <a:rPr lang="en-GB" sz="1600" dirty="0">
                <a:latin typeface="Comic Sans MS" panose="030F0702030302020204" pitchFamily="66" charset="0"/>
              </a:rPr>
              <a:t>4</a:t>
            </a:r>
            <a:r>
              <a:rPr lang="en-GB" sz="1600" dirty="0" smtClean="0">
                <a:latin typeface="Comic Sans MS" panose="030F0702030302020204" pitchFamily="66" charset="0"/>
              </a:rPr>
              <a:t> – Joining sentences with </a:t>
            </a:r>
            <a:r>
              <a:rPr lang="en-GB" sz="1600" b="1" dirty="0" smtClean="0">
                <a:latin typeface="Comic Sans MS" panose="030F0702030302020204" pitchFamily="66" charset="0"/>
              </a:rPr>
              <a:t>and</a:t>
            </a:r>
            <a:r>
              <a:rPr lang="en-GB" sz="1600" dirty="0" smtClean="0">
                <a:latin typeface="Comic Sans MS" panose="030F0702030302020204" pitchFamily="66" charset="0"/>
              </a:rPr>
              <a:t>. </a:t>
            </a:r>
            <a:endParaRPr lang="en-GB" sz="7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476672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              </a:t>
            </a: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2000" dirty="0" smtClean="0">
              <a:latin typeface="Comic Sans MS" panose="030F0702030302020204" pitchFamily="66" charset="0"/>
            </a:endParaRP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0510" y="731315"/>
            <a:ext cx="591169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How would you finish these sentences?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The Rabbit got scared and…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The Rabbit hugged the monster and…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0668" t="44093" r="58301" b="21454"/>
          <a:stretch/>
        </p:blipFill>
        <p:spPr>
          <a:xfrm>
            <a:off x="611560" y="2436092"/>
            <a:ext cx="1960587" cy="180580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61621" t="34250" r="7386" b="17516"/>
          <a:stretch/>
        </p:blipFill>
        <p:spPr>
          <a:xfrm>
            <a:off x="611560" y="4922587"/>
            <a:ext cx="1960587" cy="1715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541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4518" y="152543"/>
            <a:ext cx="2180928" cy="576064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Lesson </a:t>
            </a:r>
            <a:r>
              <a:rPr lang="en-GB" sz="1600" dirty="0">
                <a:latin typeface="Comic Sans MS" panose="030F0702030302020204" pitchFamily="66" charset="0"/>
              </a:rPr>
              <a:t>4</a:t>
            </a:r>
            <a:r>
              <a:rPr lang="en-GB" sz="1600" dirty="0" smtClean="0">
                <a:latin typeface="Comic Sans MS" panose="030F0702030302020204" pitchFamily="66" charset="0"/>
              </a:rPr>
              <a:t> – Joining sentences with </a:t>
            </a:r>
            <a:r>
              <a:rPr lang="en-GB" sz="1600" b="1" dirty="0" smtClean="0">
                <a:latin typeface="Comic Sans MS" panose="030F0702030302020204" pitchFamily="66" charset="0"/>
              </a:rPr>
              <a:t>and</a:t>
            </a:r>
            <a:r>
              <a:rPr lang="en-GB" sz="1600" dirty="0" smtClean="0">
                <a:latin typeface="Comic Sans MS" panose="030F0702030302020204" pitchFamily="66" charset="0"/>
              </a:rPr>
              <a:t>. </a:t>
            </a:r>
            <a:endParaRPr lang="en-GB" sz="7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504" y="152543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              </a:t>
            </a: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2000" dirty="0" smtClean="0">
              <a:latin typeface="Comic Sans MS" panose="030F0702030302020204" pitchFamily="66" charset="0"/>
            </a:endParaRP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0510" y="731315"/>
            <a:ext cx="868349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You may have thought of something like this…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The Rabbit got scared </a:t>
            </a:r>
            <a:r>
              <a:rPr lang="en-GB" sz="2400" b="1" dirty="0" smtClean="0">
                <a:latin typeface="Comic Sans MS" panose="030F0702030302020204" pitchFamily="66" charset="0"/>
              </a:rPr>
              <a:t>and </a:t>
            </a:r>
            <a:r>
              <a:rPr lang="en-GB" sz="2400" dirty="0" smtClean="0">
                <a:latin typeface="Comic Sans MS" panose="030F0702030302020204" pitchFamily="66" charset="0"/>
              </a:rPr>
              <a:t>he ran into the tree.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The Rabbit hugged the monster </a:t>
            </a:r>
            <a:r>
              <a:rPr lang="en-GB" sz="2400" b="1" dirty="0" smtClean="0">
                <a:latin typeface="Comic Sans MS" panose="030F0702030302020204" pitchFamily="66" charset="0"/>
              </a:rPr>
              <a:t>and</a:t>
            </a:r>
            <a:r>
              <a:rPr lang="en-GB" sz="2400" dirty="0" smtClean="0">
                <a:latin typeface="Comic Sans MS" panose="030F0702030302020204" pitchFamily="66" charset="0"/>
              </a:rPr>
              <a:t> they became friends.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0668" t="44093" r="58301" b="21454"/>
          <a:stretch/>
        </p:blipFill>
        <p:spPr>
          <a:xfrm>
            <a:off x="611560" y="2275236"/>
            <a:ext cx="1960587" cy="180580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61621" t="34250" r="7386" b="17516"/>
          <a:stretch/>
        </p:blipFill>
        <p:spPr>
          <a:xfrm>
            <a:off x="611560" y="4767204"/>
            <a:ext cx="1960587" cy="1715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75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859" y="476672"/>
            <a:ext cx="8229600" cy="846986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Lesson 5 –Writing sentences with ‘</a:t>
            </a:r>
            <a:r>
              <a:rPr lang="en-GB" sz="3200" b="1" dirty="0" smtClean="0">
                <a:latin typeface="Comic Sans MS" panose="030F0702030302020204" pitchFamily="66" charset="0"/>
              </a:rPr>
              <a:t>and’</a:t>
            </a:r>
            <a:r>
              <a:rPr lang="en-GB" sz="3200" dirty="0" smtClean="0">
                <a:latin typeface="Comic Sans MS" panose="030F0702030302020204" pitchFamily="66" charset="0"/>
              </a:rPr>
              <a:t>. 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6739" y="1404342"/>
            <a:ext cx="8568952" cy="3924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Now we can use </a:t>
            </a:r>
            <a:r>
              <a:rPr lang="en-GB" sz="2000" b="1" u="sng" dirty="0" smtClean="0">
                <a:latin typeface="Comic Sans MS" panose="030F0702030302020204" pitchFamily="66" charset="0"/>
              </a:rPr>
              <a:t>and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smtClean="0">
                <a:latin typeface="Comic Sans MS" panose="030F0702030302020204" pitchFamily="66" charset="0"/>
              </a:rPr>
              <a:t>to join words and sentences </a:t>
            </a:r>
            <a:r>
              <a:rPr lang="en-GB" sz="2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Today we are going to have a go at writing some of our own sentences.</a:t>
            </a: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7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Even though we are in lockdown, we can still have small celebrations in our houses with our families. You or someone in your family may have had a Birthday whilst at home. How did you make it special? How would you make it special if it was someone's Birthday in your house? </a:t>
            </a: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Write some sentences about what you have done or would do.</a:t>
            </a: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5172" t="24407" r="4064" b="9641"/>
          <a:stretch/>
        </p:blipFill>
        <p:spPr>
          <a:xfrm>
            <a:off x="2483768" y="4653136"/>
            <a:ext cx="4248472" cy="173565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99792" y="6534459"/>
            <a:ext cx="5904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Please find some helpful tips on the next slide </a:t>
            </a:r>
            <a:r>
              <a:rPr lang="en-GB" sz="14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9" name="Picture 2" descr="Paper, Pencil, Writing, Stationery, Lined, Note, Page - Writing ...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53" t="4725" r="7700" b="4556"/>
          <a:stretch/>
        </p:blipFill>
        <p:spPr bwMode="auto">
          <a:xfrm>
            <a:off x="359909" y="4207977"/>
            <a:ext cx="541900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298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4518" y="152543"/>
            <a:ext cx="2180928" cy="576064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Lesson </a:t>
            </a:r>
            <a:r>
              <a:rPr lang="en-GB" sz="1600" dirty="0">
                <a:latin typeface="Comic Sans MS" panose="030F0702030302020204" pitchFamily="66" charset="0"/>
              </a:rPr>
              <a:t>5</a:t>
            </a:r>
            <a:r>
              <a:rPr lang="en-GB" sz="1600" dirty="0" smtClean="0">
                <a:latin typeface="Comic Sans MS" panose="030F0702030302020204" pitchFamily="66" charset="0"/>
              </a:rPr>
              <a:t> – Writing sentences with </a:t>
            </a:r>
            <a:r>
              <a:rPr lang="en-GB" sz="1600" b="1" dirty="0" smtClean="0">
                <a:latin typeface="Comic Sans MS" panose="030F0702030302020204" pitchFamily="66" charset="0"/>
              </a:rPr>
              <a:t>and</a:t>
            </a:r>
            <a:r>
              <a:rPr lang="en-GB" sz="1600" dirty="0" smtClean="0">
                <a:latin typeface="Comic Sans MS" panose="030F0702030302020204" pitchFamily="66" charset="0"/>
              </a:rPr>
              <a:t>. </a:t>
            </a:r>
            <a:endParaRPr lang="en-GB" sz="7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504" y="152543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              </a:t>
            </a: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2000" dirty="0" smtClean="0">
              <a:latin typeface="Comic Sans MS" panose="030F0702030302020204" pitchFamily="66" charset="0"/>
            </a:endParaRP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625240"/>
            <a:ext cx="86834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Below is a word bank to help you with your ideas and spelling </a:t>
            </a:r>
            <a:r>
              <a:rPr lang="en-GB" sz="2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3216249"/>
              </p:ext>
            </p:extLst>
          </p:nvPr>
        </p:nvGraphicFramePr>
        <p:xfrm>
          <a:off x="374269" y="1436006"/>
          <a:ext cx="8302188" cy="208823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75547">
                  <a:extLst>
                    <a:ext uri="{9D8B030D-6E8A-4147-A177-3AD203B41FA5}">
                      <a16:colId xmlns:a16="http://schemas.microsoft.com/office/drawing/2014/main" val="3823978032"/>
                    </a:ext>
                  </a:extLst>
                </a:gridCol>
                <a:gridCol w="2075547">
                  <a:extLst>
                    <a:ext uri="{9D8B030D-6E8A-4147-A177-3AD203B41FA5}">
                      <a16:colId xmlns:a16="http://schemas.microsoft.com/office/drawing/2014/main" val="2329356866"/>
                    </a:ext>
                  </a:extLst>
                </a:gridCol>
                <a:gridCol w="2075547">
                  <a:extLst>
                    <a:ext uri="{9D8B030D-6E8A-4147-A177-3AD203B41FA5}">
                      <a16:colId xmlns:a16="http://schemas.microsoft.com/office/drawing/2014/main" val="2440595742"/>
                    </a:ext>
                  </a:extLst>
                </a:gridCol>
                <a:gridCol w="2075547">
                  <a:extLst>
                    <a:ext uri="{9D8B030D-6E8A-4147-A177-3AD203B41FA5}">
                      <a16:colId xmlns:a16="http://schemas.microsoft.com/office/drawing/2014/main" val="3777575085"/>
                    </a:ext>
                  </a:extLst>
                </a:gridCol>
              </a:tblGrid>
              <a:tr h="52205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birthday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balloons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cake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sandwiches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1498448"/>
                  </a:ext>
                </a:extLst>
              </a:tr>
              <a:tr h="52205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games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presents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fun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sweets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723844"/>
                  </a:ext>
                </a:extLst>
              </a:tr>
              <a:tr h="52205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sing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dance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dress</a:t>
                      </a:r>
                      <a:r>
                        <a:rPr lang="en-GB" sz="2400" b="0" baseline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up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laugh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4020737"/>
                  </a:ext>
                </a:extLst>
              </a:tr>
              <a:tr h="52205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family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brother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sister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card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0928330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528702" y="3577783"/>
            <a:ext cx="8356744" cy="1800493"/>
          </a:xfrm>
          <a:prstGeom prst="rect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Challenge: </a:t>
            </a:r>
            <a:r>
              <a:rPr lang="en-GB" sz="1600" dirty="0" smtClean="0">
                <a:latin typeface="Comic Sans MS" panose="030F0702030302020204" pitchFamily="66" charset="0"/>
              </a:rPr>
              <a:t>If you feel your child is ready for the challenge, encourage them to use </a:t>
            </a:r>
            <a:r>
              <a:rPr lang="en-GB" sz="1600" b="1" dirty="0" smtClean="0">
                <a:latin typeface="Comic Sans MS" panose="030F0702030302020204" pitchFamily="66" charset="0"/>
              </a:rPr>
              <a:t>‘and’ </a:t>
            </a:r>
            <a:r>
              <a:rPr lang="en-GB" sz="1600" dirty="0" smtClean="0">
                <a:latin typeface="Comic Sans MS" panose="030F0702030302020204" pitchFamily="66" charset="0"/>
              </a:rPr>
              <a:t>to join words and sentences. For example…</a:t>
            </a:r>
          </a:p>
          <a:p>
            <a:endParaRPr lang="en-GB" sz="1000" b="1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On my Dad’s birthday we played music </a:t>
            </a:r>
            <a:r>
              <a:rPr lang="en-GB" sz="2000" b="1" u="sng" dirty="0" smtClean="0">
                <a:latin typeface="Comic Sans MS" panose="030F0702030302020204" pitchFamily="66" charset="0"/>
              </a:rPr>
              <a:t>and</a:t>
            </a:r>
            <a:r>
              <a:rPr lang="en-GB" sz="2000" dirty="0" smtClean="0">
                <a:latin typeface="Comic Sans MS" panose="030F0702030302020204" pitchFamily="66" charset="0"/>
              </a:rPr>
              <a:t> I danced around the living room.</a:t>
            </a:r>
          </a:p>
          <a:p>
            <a:endParaRPr lang="en-GB" sz="500" b="1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I would eat lots of cake </a:t>
            </a:r>
            <a:r>
              <a:rPr lang="en-GB" sz="2000" b="1" u="sng" dirty="0" smtClean="0">
                <a:latin typeface="Comic Sans MS" panose="030F0702030302020204" pitchFamily="66" charset="0"/>
              </a:rPr>
              <a:t>and</a:t>
            </a:r>
            <a:r>
              <a:rPr lang="en-GB" sz="2000" dirty="0" smtClean="0">
                <a:latin typeface="Comic Sans MS" panose="030F0702030302020204" pitchFamily="66" charset="0"/>
              </a:rPr>
              <a:t> sweets.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28702" y="5445224"/>
            <a:ext cx="8147755" cy="1323439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Grown-ups: Please simplify this task if you need to. Simple sentences are great too. For example…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I made a cake.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I would dress up. </a:t>
            </a:r>
          </a:p>
        </p:txBody>
      </p:sp>
    </p:spTree>
    <p:extLst>
      <p:ext uri="{BB962C8B-B14F-4D97-AF65-F5344CB8AC3E}">
        <p14:creationId xmlns:p14="http://schemas.microsoft.com/office/powerpoint/2010/main" val="983505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620688"/>
            <a:ext cx="8064896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If you have had a go at some or all of the tasks…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Well done!</a:t>
            </a:r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We are really proud of you.</a:t>
            </a:r>
          </a:p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Have a lovely half term with your family.</a:t>
            </a:r>
          </a:p>
        </p:txBody>
      </p:sp>
      <p:sp>
        <p:nvSpPr>
          <p:cNvPr id="3" name="6-Point Star 2"/>
          <p:cNvSpPr/>
          <p:nvPr/>
        </p:nvSpPr>
        <p:spPr>
          <a:xfrm>
            <a:off x="3419872" y="3212976"/>
            <a:ext cx="2592288" cy="2376264"/>
          </a:xfrm>
          <a:prstGeom prst="star6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7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E5AA70"/>
      </a:accent1>
      <a:accent2>
        <a:srgbClr val="73C2FB"/>
      </a:accent2>
      <a:accent3>
        <a:srgbClr val="7FFFD4"/>
      </a:accent3>
      <a:accent4>
        <a:srgbClr val="6495ED"/>
      </a:accent4>
      <a:accent5>
        <a:srgbClr val="EEDC82"/>
      </a:accent5>
      <a:accent6>
        <a:srgbClr val="F08080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3006</TotalTime>
  <Words>1143</Words>
  <Application>Microsoft Office PowerPoint</Application>
  <PresentationFormat>On-screen Show (4:3)</PresentationFormat>
  <Paragraphs>299</Paragraphs>
  <Slides>18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Comic Sans MS</vt:lpstr>
      <vt:lpstr>Wingdings</vt:lpstr>
      <vt:lpstr>Office Theme</vt:lpstr>
      <vt:lpstr>Year 1  Reading and Writing </vt:lpstr>
      <vt:lpstr>PowerPoint Presentation</vt:lpstr>
      <vt:lpstr>Lesson 1 Reading for pleasure and reading for meaning. </vt:lpstr>
      <vt:lpstr>Lesson 1 Reading for pleasure and reading for meaning. </vt:lpstr>
      <vt:lpstr>Lesson 1 Reading for pleasure and reading for meaning. </vt:lpstr>
      <vt:lpstr>Lesson 2 – Using ’and’ to join words.</vt:lpstr>
      <vt:lpstr>Lesson 2 – Using ‘and’ to join words.</vt:lpstr>
      <vt:lpstr>Lesson 2 – Using ‘and’ to join words.</vt:lpstr>
      <vt:lpstr>Lesson 3 – Joining sentences. </vt:lpstr>
      <vt:lpstr>Lesson 3 – Joining sentences. </vt:lpstr>
      <vt:lpstr>Lesson 3 – Joining sentences. </vt:lpstr>
      <vt:lpstr>Lesson 4 – Joining sentences with and. </vt:lpstr>
      <vt:lpstr>Lesson 4 – Joining sentences with and. </vt:lpstr>
      <vt:lpstr>Lesson 4 – Joining sentences with and. </vt:lpstr>
      <vt:lpstr>Lesson 4 – Joining sentences with and. </vt:lpstr>
      <vt:lpstr>Lesson 5 –Writing sentences with ‘and’. </vt:lpstr>
      <vt:lpstr>Lesson 5 – Writing sentences with and.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jontypearce</dc:creator>
  <cp:lastModifiedBy>Ross G</cp:lastModifiedBy>
  <cp:revision>204</cp:revision>
  <dcterms:created xsi:type="dcterms:W3CDTF">2012-04-28T17:18:27Z</dcterms:created>
  <dcterms:modified xsi:type="dcterms:W3CDTF">2020-05-15T10:31:17Z</dcterms:modified>
</cp:coreProperties>
</file>