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7f7ae96a5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7f7ae96a5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7f7ae96a54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7f7ae96a54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7f7ae96a54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7f7ae96a54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7f7ae96a54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7f7ae96a54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7f7ae96a54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7f7ae96a54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7f7ae96a54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7f7ae96a54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7f7ae96a54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7f7ae96a54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7f7ae96a54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7f7ae96a54_0_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7f7ae96a54_0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7f7ae96a54_0_1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7f7ae96a54_0_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7f7ae96a54_0_1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7f7ae96a54_0_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7f7ae96a54_0_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7f7ae96a54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7f7ae96a54_0_1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7f7ae96a54_0_1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7f7ae96a54_0_1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7f7ae96a54_0_1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7f7ae96a54_0_1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7f7ae96a54_0_1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7f7ae96a54_0_1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7f7ae96a54_0_1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7f7ae96a54_0_1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0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1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6752400" cy="7926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their, there and they’re homophones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subTitle" idx="1"/>
          </p:nvPr>
        </p:nvSpPr>
        <p:spPr>
          <a:xfrm>
            <a:off x="169325" y="113775"/>
            <a:ext cx="8882700" cy="11673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Remember that words that are </a:t>
            </a:r>
            <a:r>
              <a:rPr lang="en-GB" sz="1800" b="1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homophones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sound the same as each other but have different spellings and meanings. </a:t>
            </a:r>
            <a:endParaRPr sz="18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i="1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E.g. </a:t>
            </a:r>
            <a:r>
              <a:rPr lang="en-GB" sz="1800" i="1" u="sng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</a:t>
            </a:r>
            <a:r>
              <a:rPr lang="en-GB" sz="1800" i="1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and </a:t>
            </a:r>
            <a:r>
              <a:rPr lang="en-GB" sz="1800" i="1" u="sng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two</a:t>
            </a:r>
            <a:endParaRPr sz="1800" i="1" u="sng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177725" y="1983375"/>
            <a:ext cx="4695300" cy="1125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</a:t>
            </a:r>
            <a:endParaRPr sz="1800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-  Look over there.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          	-  There are some cakes.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177725" y="3472350"/>
            <a:ext cx="4695300" cy="59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their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 - 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It’s their game.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4" name="Google Shape;64;p14"/>
          <p:cNvSpPr txBox="1"/>
          <p:nvPr/>
        </p:nvSpPr>
        <p:spPr>
          <a:xfrm>
            <a:off x="169325" y="4428525"/>
            <a:ext cx="4695300" cy="59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they’re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 - 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They’re having fun.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25425" y="2001675"/>
            <a:ext cx="2387143" cy="133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5425" y="3490875"/>
            <a:ext cx="2843985" cy="1500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64613" y="1433463"/>
            <a:ext cx="2619375" cy="1743075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 txBox="1">
            <a:spLocks noGrp="1"/>
          </p:cNvSpPr>
          <p:nvPr>
            <p:ph type="subTitle" idx="1"/>
          </p:nvPr>
        </p:nvSpPr>
        <p:spPr>
          <a:xfrm>
            <a:off x="169325" y="113775"/>
            <a:ext cx="8882700" cy="11673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Choose the correct homophone </a:t>
            </a:r>
            <a:r>
              <a:rPr lang="en-GB" sz="18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there/their/they’re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 to fill in the gap and copy out each sentence. </a:t>
            </a:r>
            <a:endParaRPr sz="18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i="1" u="sng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3" name="Google Shape;73;p15"/>
          <p:cNvSpPr txBox="1"/>
          <p:nvPr/>
        </p:nvSpPr>
        <p:spPr>
          <a:xfrm>
            <a:off x="169325" y="1433475"/>
            <a:ext cx="4695300" cy="3587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Comic Sans MS"/>
              <a:buAutoNum type="arabicPeriod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_____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 are three cakes in the tin.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Comic Sans MS"/>
              <a:buAutoNum type="arabicPeriod"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_____ going to eat those cakes.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Comic Sans MS"/>
              <a:buAutoNum type="arabicPeriod"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_____ cakes are delicious!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Comic Sans MS"/>
              <a:buAutoNum type="arabicPeriod"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_____ house is down this road.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Comic Sans MS"/>
              <a:buAutoNum type="arabicPeriod"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_____ is a big dog by that gate.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Comic Sans MS"/>
              <a:buAutoNum type="arabicPeriod"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_____ going swimming tonight.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02875" y="2732475"/>
            <a:ext cx="2222880" cy="1539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5"/>
          <p:cNvPicPr preferRelativeResize="0"/>
          <p:nvPr/>
        </p:nvPicPr>
        <p:blipFill rotWithShape="1">
          <a:blip r:embed="rId5">
            <a:alphaModFix/>
          </a:blip>
          <a:srcRect b="9779"/>
          <a:stretch/>
        </p:blipFill>
        <p:spPr>
          <a:xfrm>
            <a:off x="6831425" y="3565325"/>
            <a:ext cx="2105600" cy="136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2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1" name="Google Shape;81;p16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6752400" cy="7926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adding </a:t>
            </a:r>
            <a:r>
              <a:rPr lang="en-GB" u="sng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es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to nouns and verbs ending in </a:t>
            </a:r>
            <a:r>
              <a:rPr lang="en-GB" u="sng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endParaRPr u="sng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2" name="Google Shape;8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 txBox="1">
            <a:spLocks noGrp="1"/>
          </p:cNvSpPr>
          <p:nvPr>
            <p:ph type="subTitle" idx="1"/>
          </p:nvPr>
        </p:nvSpPr>
        <p:spPr>
          <a:xfrm>
            <a:off x="177725" y="122225"/>
            <a:ext cx="4433100" cy="9390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Remember:</a:t>
            </a:r>
            <a:endParaRPr sz="18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nouns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are </a:t>
            </a:r>
            <a:r>
              <a:rPr lang="en-GB" sz="1800" u="sng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things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(like </a:t>
            </a:r>
            <a:r>
              <a:rPr lang="en-GB" sz="18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chair, cake, idea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).</a:t>
            </a:r>
            <a:endParaRPr sz="18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8" name="Google Shape;88;p17"/>
          <p:cNvSpPr txBox="1"/>
          <p:nvPr/>
        </p:nvSpPr>
        <p:spPr>
          <a:xfrm>
            <a:off x="177725" y="1196625"/>
            <a:ext cx="8375100" cy="7782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For some </a:t>
            </a:r>
            <a:r>
              <a:rPr lang="en-GB" sz="1800" u="sng">
                <a:latin typeface="Comic Sans MS"/>
                <a:ea typeface="Comic Sans MS"/>
                <a:cs typeface="Comic Sans MS"/>
                <a:sym typeface="Comic Sans MS"/>
              </a:rPr>
              <a:t>nouns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 ending in y, when we write the </a:t>
            </a:r>
            <a:r>
              <a:rPr lang="en-GB" sz="1800" u="sng">
                <a:latin typeface="Comic Sans MS"/>
                <a:ea typeface="Comic Sans MS"/>
                <a:cs typeface="Comic Sans MS"/>
                <a:sym typeface="Comic Sans MS"/>
              </a:rPr>
              <a:t>plural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 version, we change the   </a:t>
            </a:r>
            <a:r>
              <a:rPr lang="en-GB" sz="18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      y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 for an  </a:t>
            </a:r>
            <a:r>
              <a:rPr lang="en-GB" sz="18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i </a:t>
            </a:r>
            <a:r>
              <a:rPr lang="en-GB" sz="18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and add </a:t>
            </a:r>
            <a:r>
              <a:rPr lang="en-GB" sz="1800"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es 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r>
              <a:rPr lang="en-GB" sz="18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endParaRPr sz="1800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9" name="Google Shape;89;p17"/>
          <p:cNvSpPr txBox="1"/>
          <p:nvPr/>
        </p:nvSpPr>
        <p:spPr>
          <a:xfrm>
            <a:off x="1692000" y="2490950"/>
            <a:ext cx="1505700" cy="58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one lad</a:t>
            </a: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endParaRPr sz="2400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0" name="Google Shape;90;p17"/>
          <p:cNvSpPr/>
          <p:nvPr/>
        </p:nvSpPr>
        <p:spPr>
          <a:xfrm>
            <a:off x="3823900" y="2626400"/>
            <a:ext cx="431400" cy="22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17"/>
          <p:cNvSpPr txBox="1"/>
          <p:nvPr/>
        </p:nvSpPr>
        <p:spPr>
          <a:xfrm>
            <a:off x="5609050" y="2448638"/>
            <a:ext cx="1708800" cy="58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two lad</a:t>
            </a: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ies</a:t>
            </a:r>
            <a:endParaRPr sz="2400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2" name="Google Shape;92;p17"/>
          <p:cNvSpPr txBox="1"/>
          <p:nvPr/>
        </p:nvSpPr>
        <p:spPr>
          <a:xfrm>
            <a:off x="1717375" y="3869900"/>
            <a:ext cx="1505700" cy="58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one lorry</a:t>
            </a:r>
            <a:endParaRPr sz="2400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3" name="Google Shape;93;p17"/>
          <p:cNvSpPr/>
          <p:nvPr/>
        </p:nvSpPr>
        <p:spPr>
          <a:xfrm>
            <a:off x="3849275" y="4047650"/>
            <a:ext cx="431400" cy="22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17"/>
          <p:cNvSpPr txBox="1"/>
          <p:nvPr/>
        </p:nvSpPr>
        <p:spPr>
          <a:xfrm>
            <a:off x="5545625" y="3869900"/>
            <a:ext cx="1886400" cy="58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two lorr</a:t>
            </a: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ies</a:t>
            </a:r>
            <a:endParaRPr sz="2400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5" name="Google Shape;9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33828" y="2349325"/>
            <a:ext cx="682647" cy="87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7"/>
          <p:cNvPicPr preferRelativeResize="0"/>
          <p:nvPr/>
        </p:nvPicPr>
        <p:blipFill rotWithShape="1">
          <a:blip r:embed="rId4">
            <a:alphaModFix/>
          </a:blip>
          <a:srcRect l="41682" r="13004"/>
          <a:stretch/>
        </p:blipFill>
        <p:spPr>
          <a:xfrm>
            <a:off x="710525" y="2304900"/>
            <a:ext cx="355263" cy="1027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3056" y="3869904"/>
            <a:ext cx="982017" cy="58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7"/>
          <p:cNvPicPr preferRelativeResize="0"/>
          <p:nvPr/>
        </p:nvPicPr>
        <p:blipFill rotWithShape="1">
          <a:blip r:embed="rId6">
            <a:alphaModFix/>
          </a:blip>
          <a:srcRect t="10438" b="6518"/>
          <a:stretch/>
        </p:blipFill>
        <p:spPr>
          <a:xfrm>
            <a:off x="7614975" y="3781275"/>
            <a:ext cx="1171100" cy="1247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8"/>
          <p:cNvSpPr txBox="1">
            <a:spLocks noGrp="1"/>
          </p:cNvSpPr>
          <p:nvPr>
            <p:ph type="subTitle" idx="1"/>
          </p:nvPr>
        </p:nvSpPr>
        <p:spPr>
          <a:xfrm>
            <a:off x="177725" y="122225"/>
            <a:ext cx="6776400" cy="9813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Remember:</a:t>
            </a:r>
            <a:endParaRPr sz="18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FFFFFF"/>
                </a:solidFill>
                <a:highlight>
                  <a:schemeClr val="dk1"/>
                </a:highlight>
                <a:latin typeface="Comic Sans MS"/>
                <a:ea typeface="Comic Sans MS"/>
                <a:cs typeface="Comic Sans MS"/>
                <a:sym typeface="Comic Sans MS"/>
              </a:rPr>
              <a:t>verbs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are </a:t>
            </a:r>
            <a:r>
              <a:rPr lang="en-GB" sz="18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doing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or </a:t>
            </a:r>
            <a:r>
              <a:rPr lang="en-GB" sz="18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being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words (like </a:t>
            </a:r>
            <a:r>
              <a:rPr lang="en-GB" sz="18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sleep, hopping, think, am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)</a:t>
            </a:r>
            <a:endParaRPr sz="18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4" name="Google Shape;104;p18"/>
          <p:cNvSpPr txBox="1"/>
          <p:nvPr/>
        </p:nvSpPr>
        <p:spPr>
          <a:xfrm>
            <a:off x="177725" y="1247375"/>
            <a:ext cx="8375100" cy="7782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For some </a:t>
            </a:r>
            <a:r>
              <a:rPr lang="en-GB" sz="1800" u="sng">
                <a:latin typeface="Comic Sans MS"/>
                <a:ea typeface="Comic Sans MS"/>
                <a:cs typeface="Comic Sans MS"/>
                <a:sym typeface="Comic Sans MS"/>
              </a:rPr>
              <a:t>verbs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 ending in y, when we change the subject, we change the   </a:t>
            </a:r>
            <a:r>
              <a:rPr lang="en-GB" sz="18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   y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 for an  </a:t>
            </a:r>
            <a:r>
              <a:rPr lang="en-GB" sz="18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i </a:t>
            </a:r>
            <a:r>
              <a:rPr lang="en-GB" sz="18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and add </a:t>
            </a:r>
            <a:r>
              <a:rPr lang="en-GB" sz="1800"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es 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r>
              <a:rPr lang="en-GB" sz="18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endParaRPr sz="1800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5" name="Google Shape;105;p18"/>
          <p:cNvSpPr txBox="1"/>
          <p:nvPr/>
        </p:nvSpPr>
        <p:spPr>
          <a:xfrm>
            <a:off x="2148825" y="3048575"/>
            <a:ext cx="1505700" cy="58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I cr</a:t>
            </a: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endParaRPr sz="2400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6" name="Google Shape;106;p18"/>
          <p:cNvSpPr/>
          <p:nvPr/>
        </p:nvSpPr>
        <p:spPr>
          <a:xfrm>
            <a:off x="4149575" y="3205175"/>
            <a:ext cx="431400" cy="22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8"/>
          <p:cNvSpPr txBox="1"/>
          <p:nvPr/>
        </p:nvSpPr>
        <p:spPr>
          <a:xfrm>
            <a:off x="5245325" y="3027413"/>
            <a:ext cx="1708800" cy="58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She cr</a:t>
            </a: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ies</a:t>
            </a:r>
            <a:endParaRPr sz="2400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8" name="Google Shape;108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6525" y="2486775"/>
            <a:ext cx="1067250" cy="2004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18463" y="2545994"/>
            <a:ext cx="932762" cy="1588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9"/>
          <p:cNvSpPr txBox="1"/>
          <p:nvPr/>
        </p:nvSpPr>
        <p:spPr>
          <a:xfrm>
            <a:off x="237000" y="249125"/>
            <a:ext cx="5972700" cy="6006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Copy the sentences filling in the gaps.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5" name="Google Shape;115;p19"/>
          <p:cNvSpPr txBox="1"/>
          <p:nvPr/>
        </p:nvSpPr>
        <p:spPr>
          <a:xfrm>
            <a:off x="262375" y="1035875"/>
            <a:ext cx="3713700" cy="710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Font typeface="Comic Sans MS"/>
              <a:buAutoNum type="arabicPeriod"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One lad</a:t>
            </a: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. Two ____ .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6" name="Google Shape;116;p19"/>
          <p:cNvSpPr txBox="1"/>
          <p:nvPr/>
        </p:nvSpPr>
        <p:spPr>
          <a:xfrm>
            <a:off x="237000" y="1861050"/>
            <a:ext cx="3713700" cy="710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2. One jell</a:t>
            </a: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. Two ____ .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7" name="Google Shape;11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70775" y="955574"/>
            <a:ext cx="619736" cy="79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70775" y="1961463"/>
            <a:ext cx="1260774" cy="509875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9"/>
          <p:cNvSpPr txBox="1"/>
          <p:nvPr/>
        </p:nvSpPr>
        <p:spPr>
          <a:xfrm>
            <a:off x="237000" y="2686225"/>
            <a:ext cx="3713700" cy="710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3. I cr</a:t>
            </a: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. She ____ .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0" name="Google Shape;120;p19"/>
          <p:cNvPicPr preferRelativeResize="0"/>
          <p:nvPr/>
        </p:nvPicPr>
        <p:blipFill rotWithShape="1">
          <a:blip r:embed="rId5">
            <a:alphaModFix/>
          </a:blip>
          <a:srcRect b="46446"/>
          <a:stretch/>
        </p:blipFill>
        <p:spPr>
          <a:xfrm>
            <a:off x="4182486" y="2686225"/>
            <a:ext cx="779020" cy="710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9"/>
          <p:cNvSpPr txBox="1"/>
          <p:nvPr/>
        </p:nvSpPr>
        <p:spPr>
          <a:xfrm>
            <a:off x="237000" y="3511400"/>
            <a:ext cx="3713700" cy="710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4. I cop</a:t>
            </a: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. She ____ .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2" name="Google Shape;122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182487" y="3583080"/>
            <a:ext cx="779025" cy="63767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9"/>
          <p:cNvSpPr txBox="1"/>
          <p:nvPr/>
        </p:nvSpPr>
        <p:spPr>
          <a:xfrm>
            <a:off x="194850" y="4336575"/>
            <a:ext cx="3713700" cy="710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5. One bab</a:t>
            </a: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. Two ____ .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4" name="Google Shape;124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170775" y="4336575"/>
            <a:ext cx="720261" cy="71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0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3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0" name="Google Shape;130;p20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6752400" cy="7926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using the possessive </a:t>
            </a:r>
            <a:r>
              <a:rPr lang="en-GB" u="sng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apostrophe</a:t>
            </a:r>
            <a:endParaRPr u="sng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1" name="Google Shape;13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1"/>
          <p:cNvSpPr txBox="1">
            <a:spLocks noGrp="1"/>
          </p:cNvSpPr>
          <p:nvPr>
            <p:ph type="subTitle" idx="1"/>
          </p:nvPr>
        </p:nvSpPr>
        <p:spPr>
          <a:xfrm>
            <a:off x="177725" y="122225"/>
            <a:ext cx="8338800" cy="9390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 ball belongs to Petra we say it is Petra</a:t>
            </a:r>
            <a:r>
              <a:rPr lang="en-GB" sz="18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’s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ball. We add an </a:t>
            </a:r>
            <a:r>
              <a:rPr lang="en-GB" sz="18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apostrophe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(‘) before we add the s to show that it is Petra who owns the ball.</a:t>
            </a:r>
            <a:endParaRPr sz="18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7" name="Google Shape;137;p21"/>
          <p:cNvSpPr txBox="1"/>
          <p:nvPr/>
        </p:nvSpPr>
        <p:spPr>
          <a:xfrm>
            <a:off x="765675" y="2444925"/>
            <a:ext cx="1886400" cy="60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Jill</a:t>
            </a:r>
            <a:r>
              <a:rPr lang="en-GB" sz="2400">
                <a:solidFill>
                  <a:srgbClr val="9900FF"/>
                </a:solidFill>
              </a:rPr>
              <a:t>’s</a:t>
            </a:r>
            <a:r>
              <a:rPr lang="en-GB" sz="2400"/>
              <a:t> coat</a:t>
            </a:r>
            <a:endParaRPr sz="2400"/>
          </a:p>
        </p:txBody>
      </p:sp>
      <p:sp>
        <p:nvSpPr>
          <p:cNvPr id="138" name="Google Shape;138;p21"/>
          <p:cNvSpPr txBox="1"/>
          <p:nvPr/>
        </p:nvSpPr>
        <p:spPr>
          <a:xfrm>
            <a:off x="5722650" y="1691863"/>
            <a:ext cx="1886400" cy="60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Ali</a:t>
            </a:r>
            <a:r>
              <a:rPr lang="en-GB" sz="2400">
                <a:solidFill>
                  <a:srgbClr val="9900FF"/>
                </a:solidFill>
              </a:rPr>
              <a:t>’s</a:t>
            </a:r>
            <a:r>
              <a:rPr lang="en-GB" sz="2400"/>
              <a:t> book</a:t>
            </a:r>
            <a:endParaRPr sz="2400"/>
          </a:p>
        </p:txBody>
      </p:sp>
      <p:sp>
        <p:nvSpPr>
          <p:cNvPr id="139" name="Google Shape;139;p21"/>
          <p:cNvSpPr txBox="1"/>
          <p:nvPr/>
        </p:nvSpPr>
        <p:spPr>
          <a:xfrm>
            <a:off x="710750" y="3634075"/>
            <a:ext cx="2453100" cy="60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the driver</a:t>
            </a:r>
            <a:r>
              <a:rPr lang="en-GB" sz="2400">
                <a:solidFill>
                  <a:srgbClr val="9900FF"/>
                </a:solidFill>
              </a:rPr>
              <a:t>’s</a:t>
            </a:r>
            <a:r>
              <a:rPr lang="en-GB" sz="2400"/>
              <a:t> taxi</a:t>
            </a:r>
            <a:endParaRPr sz="2400"/>
          </a:p>
        </p:txBody>
      </p:sp>
      <p:sp>
        <p:nvSpPr>
          <p:cNvPr id="140" name="Google Shape;140;p21"/>
          <p:cNvSpPr txBox="1"/>
          <p:nvPr/>
        </p:nvSpPr>
        <p:spPr>
          <a:xfrm>
            <a:off x="6480625" y="3819825"/>
            <a:ext cx="2106000" cy="93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the children</a:t>
            </a:r>
            <a:r>
              <a:rPr lang="en-GB" sz="2400">
                <a:solidFill>
                  <a:srgbClr val="9900FF"/>
                </a:solidFill>
              </a:rPr>
              <a:t>’s</a:t>
            </a:r>
            <a:r>
              <a:rPr lang="en-GB" sz="2400"/>
              <a:t> classroom</a:t>
            </a:r>
            <a:endParaRPr sz="2400"/>
          </a:p>
        </p:txBody>
      </p:sp>
      <p:pic>
        <p:nvPicPr>
          <p:cNvPr id="141" name="Google Shape;14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800" y="3808325"/>
            <a:ext cx="1289682" cy="1001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97050" y="1582152"/>
            <a:ext cx="1117689" cy="153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422925" y="1475993"/>
            <a:ext cx="1289675" cy="1759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1"/>
          <p:cNvPicPr preferRelativeResize="0"/>
          <p:nvPr/>
        </p:nvPicPr>
        <p:blipFill rotWithShape="1">
          <a:blip r:embed="rId6">
            <a:alphaModFix/>
          </a:blip>
          <a:srcRect t="15254" b="11085"/>
          <a:stretch/>
        </p:blipFill>
        <p:spPr>
          <a:xfrm>
            <a:off x="4885325" y="2889025"/>
            <a:ext cx="1688225" cy="1243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2"/>
          <p:cNvSpPr txBox="1">
            <a:spLocks noGrp="1"/>
          </p:cNvSpPr>
          <p:nvPr>
            <p:ph type="subTitle" idx="1"/>
          </p:nvPr>
        </p:nvSpPr>
        <p:spPr>
          <a:xfrm>
            <a:off x="177725" y="122225"/>
            <a:ext cx="8338800" cy="9390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Choose any four of these pictues. Write a sentence for each one using the possessive apostrophe (‘).</a:t>
            </a:r>
            <a:endParaRPr sz="18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i="1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e.g. This is Bruno’s favourite chewy bone.</a:t>
            </a:r>
            <a:endParaRPr sz="1800" i="1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50" name="Google Shape;15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76025" y="1179800"/>
            <a:ext cx="7057059" cy="377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3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4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6" name="Google Shape;156;p23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6752400" cy="7926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using the possessive </a:t>
            </a:r>
            <a:r>
              <a:rPr lang="en-GB" u="sng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apostrophe</a:t>
            </a:r>
            <a:endParaRPr u="sng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57" name="Google Shape;15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2" name="Google Shape;162;p24"/>
          <p:cNvGrpSpPr/>
          <p:nvPr/>
        </p:nvGrpSpPr>
        <p:grpSpPr>
          <a:xfrm>
            <a:off x="1528363" y="-140025"/>
            <a:ext cx="6087251" cy="4243025"/>
            <a:chOff x="118575" y="88400"/>
            <a:chExt cx="6087251" cy="4243025"/>
          </a:xfrm>
        </p:grpSpPr>
        <p:pic>
          <p:nvPicPr>
            <p:cNvPr id="163" name="Google Shape;163;p2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18575" y="88400"/>
              <a:ext cx="6087248" cy="20773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4" name="Google Shape;164;p2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88950" y="2118725"/>
              <a:ext cx="6016876" cy="22127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65" name="Google Shape;165;p24"/>
          <p:cNvPicPr preferRelativeResize="0"/>
          <p:nvPr/>
        </p:nvPicPr>
        <p:blipFill rotWithShape="1">
          <a:blip r:embed="rId5">
            <a:alphaModFix/>
          </a:blip>
          <a:srcRect b="51665"/>
          <a:stretch/>
        </p:blipFill>
        <p:spPr>
          <a:xfrm>
            <a:off x="1636975" y="4056775"/>
            <a:ext cx="5913326" cy="11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5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5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1" name="Google Shape;171;p25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6752400" cy="7926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using </a:t>
            </a:r>
            <a:r>
              <a:rPr lang="en-GB" u="sng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suffixes</a:t>
            </a:r>
            <a:r>
              <a:rPr lang="en-GB">
                <a:solidFill>
                  <a:srgbClr val="999999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u="sng">
                <a:solidFill>
                  <a:srgbClr val="666666"/>
                </a:solidFill>
                <a:latin typeface="Comic Sans MS"/>
                <a:ea typeface="Comic Sans MS"/>
                <a:cs typeface="Comic Sans MS"/>
                <a:sym typeface="Comic Sans MS"/>
              </a:rPr>
              <a:t>ful</a:t>
            </a:r>
            <a:r>
              <a:rPr lang="en-GB">
                <a:solidFill>
                  <a:srgbClr val="666666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u="sng">
                <a:solidFill>
                  <a:srgbClr val="666666"/>
                </a:solidFill>
                <a:latin typeface="Comic Sans MS"/>
                <a:ea typeface="Comic Sans MS"/>
                <a:cs typeface="Comic Sans MS"/>
                <a:sym typeface="Comic Sans MS"/>
              </a:rPr>
              <a:t>less</a:t>
            </a:r>
            <a:r>
              <a:rPr lang="en-GB">
                <a:solidFill>
                  <a:srgbClr val="666666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u="sng">
                <a:solidFill>
                  <a:srgbClr val="666666"/>
                </a:solidFill>
                <a:latin typeface="Comic Sans MS"/>
                <a:ea typeface="Comic Sans MS"/>
                <a:cs typeface="Comic Sans MS"/>
                <a:sym typeface="Comic Sans MS"/>
              </a:rPr>
              <a:t>ly</a:t>
            </a:r>
            <a:endParaRPr u="sng"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72" name="Google Shape;17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>
            <p:ph type="subTitle" idx="1"/>
          </p:nvPr>
        </p:nvSpPr>
        <p:spPr>
          <a:xfrm>
            <a:off x="177725" y="122225"/>
            <a:ext cx="8338800" cy="9390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 </a:t>
            </a:r>
            <a:r>
              <a:rPr lang="en-GB" sz="18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suffix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is something added to the end of a root word.</a:t>
            </a:r>
            <a:endParaRPr sz="18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are going to look at the suffixes </a:t>
            </a:r>
            <a:r>
              <a:rPr lang="en-GB" sz="18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ful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, </a:t>
            </a:r>
            <a:r>
              <a:rPr lang="en-GB" sz="18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less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and </a:t>
            </a:r>
            <a:r>
              <a:rPr lang="en-GB" sz="18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ly</a:t>
            </a:r>
            <a:endParaRPr sz="1800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8" name="Google Shape;178;p26"/>
          <p:cNvSpPr txBox="1"/>
          <p:nvPr/>
        </p:nvSpPr>
        <p:spPr>
          <a:xfrm>
            <a:off x="3185963" y="3189300"/>
            <a:ext cx="2322300" cy="60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a cheer</a:t>
            </a:r>
            <a:r>
              <a:rPr lang="en-GB" sz="2400">
                <a:solidFill>
                  <a:srgbClr val="9900FF"/>
                </a:solidFill>
              </a:rPr>
              <a:t>ful</a:t>
            </a:r>
            <a:r>
              <a:rPr lang="en-GB" sz="2400"/>
              <a:t> smile</a:t>
            </a:r>
            <a:endParaRPr sz="2400"/>
          </a:p>
        </p:txBody>
      </p:sp>
      <p:sp>
        <p:nvSpPr>
          <p:cNvPr id="179" name="Google Shape;179;p26"/>
          <p:cNvSpPr txBox="1"/>
          <p:nvPr/>
        </p:nvSpPr>
        <p:spPr>
          <a:xfrm>
            <a:off x="6264100" y="3612250"/>
            <a:ext cx="2793900" cy="60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a use</a:t>
            </a:r>
            <a:r>
              <a:rPr lang="en-GB" sz="2400">
                <a:solidFill>
                  <a:srgbClr val="9900FF"/>
                </a:solidFill>
              </a:rPr>
              <a:t>less</a:t>
            </a:r>
            <a:r>
              <a:rPr lang="en-GB" sz="2400"/>
              <a:t> tool</a:t>
            </a:r>
            <a:endParaRPr sz="2400"/>
          </a:p>
        </p:txBody>
      </p:sp>
      <p:sp>
        <p:nvSpPr>
          <p:cNvPr id="180" name="Google Shape;180;p26"/>
          <p:cNvSpPr txBox="1"/>
          <p:nvPr/>
        </p:nvSpPr>
        <p:spPr>
          <a:xfrm>
            <a:off x="476700" y="4116275"/>
            <a:ext cx="2453100" cy="60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play happi</a:t>
            </a:r>
            <a:r>
              <a:rPr lang="en-GB" sz="2400">
                <a:solidFill>
                  <a:srgbClr val="9900FF"/>
                </a:solidFill>
              </a:rPr>
              <a:t>ly</a:t>
            </a:r>
            <a:endParaRPr sz="2400">
              <a:solidFill>
                <a:srgbClr val="9900FF"/>
              </a:solidFill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34500" y="2322720"/>
            <a:ext cx="2453100" cy="11998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15813" y="1624425"/>
            <a:ext cx="2262626" cy="150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2098" y="2803938"/>
            <a:ext cx="2322300" cy="12058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7"/>
          <p:cNvSpPr txBox="1">
            <a:spLocks noGrp="1"/>
          </p:cNvSpPr>
          <p:nvPr>
            <p:ph type="subTitle" idx="1"/>
          </p:nvPr>
        </p:nvSpPr>
        <p:spPr>
          <a:xfrm>
            <a:off x="177725" y="122225"/>
            <a:ext cx="4610700" cy="9390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Watch out! Only </a:t>
            </a:r>
            <a:r>
              <a:rPr lang="en-GB" sz="1800" u="sng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one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l in the </a:t>
            </a:r>
            <a:r>
              <a:rPr lang="en-GB" sz="18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ful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suffix.</a:t>
            </a:r>
            <a:endParaRPr sz="1800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9" name="Google Shape;189;p27"/>
          <p:cNvSpPr txBox="1"/>
          <p:nvPr/>
        </p:nvSpPr>
        <p:spPr>
          <a:xfrm>
            <a:off x="2390752" y="3891450"/>
            <a:ext cx="2685300" cy="60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a cheer</a:t>
            </a:r>
            <a:r>
              <a:rPr lang="en-GB" sz="2400">
                <a:solidFill>
                  <a:srgbClr val="9900FF"/>
                </a:solidFill>
              </a:rPr>
              <a:t>fu</a:t>
            </a:r>
            <a:r>
              <a:rPr lang="en-GB" sz="2400" b="1" u="sng">
                <a:solidFill>
                  <a:srgbClr val="9900FF"/>
                </a:solidFill>
              </a:rPr>
              <a:t>l</a:t>
            </a:r>
            <a:r>
              <a:rPr lang="en-GB" sz="2400"/>
              <a:t> smile</a:t>
            </a:r>
            <a:endParaRPr sz="2400"/>
          </a:p>
        </p:txBody>
      </p:sp>
      <p:pic>
        <p:nvPicPr>
          <p:cNvPr id="190" name="Google Shape;19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0588" y="2326575"/>
            <a:ext cx="2262626" cy="150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28414" y="253900"/>
            <a:ext cx="2324100" cy="197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8"/>
          <p:cNvSpPr txBox="1">
            <a:spLocks noGrp="1"/>
          </p:cNvSpPr>
          <p:nvPr>
            <p:ph type="subTitle" idx="1"/>
          </p:nvPr>
        </p:nvSpPr>
        <p:spPr>
          <a:xfrm>
            <a:off x="177725" y="122225"/>
            <a:ext cx="4610700" cy="9390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Watch out! When adding </a:t>
            </a:r>
            <a:r>
              <a:rPr lang="en-GB" sz="18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ly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suffix to a word ending in </a:t>
            </a:r>
            <a:r>
              <a:rPr lang="en-GB" sz="18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, the y changes to </a:t>
            </a:r>
            <a:r>
              <a:rPr lang="en-GB" sz="18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1800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7" name="Google Shape;19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28414" y="253900"/>
            <a:ext cx="2324100" cy="1971675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8"/>
          <p:cNvSpPr txBox="1"/>
          <p:nvPr/>
        </p:nvSpPr>
        <p:spPr>
          <a:xfrm>
            <a:off x="476700" y="4116275"/>
            <a:ext cx="2453100" cy="60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play happi</a:t>
            </a:r>
            <a:r>
              <a:rPr lang="en-GB" sz="2400">
                <a:solidFill>
                  <a:srgbClr val="9900FF"/>
                </a:solidFill>
              </a:rPr>
              <a:t>ly</a:t>
            </a:r>
            <a:endParaRPr sz="2400">
              <a:solidFill>
                <a:srgbClr val="9900FF"/>
              </a:solidFill>
            </a:endParaRPr>
          </a:p>
        </p:txBody>
      </p:sp>
      <p:pic>
        <p:nvPicPr>
          <p:cNvPr id="199" name="Google Shape;199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2098" y="2803938"/>
            <a:ext cx="2322300" cy="1205813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8"/>
          <p:cNvSpPr txBox="1"/>
          <p:nvPr/>
        </p:nvSpPr>
        <p:spPr>
          <a:xfrm>
            <a:off x="3587025" y="3742975"/>
            <a:ext cx="2943900" cy="71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happ</a:t>
            </a: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 -&gt; happ</a:t>
            </a:r>
            <a:r>
              <a:rPr lang="en-GB" sz="24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ly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9"/>
          <p:cNvSpPr txBox="1">
            <a:spLocks noGrp="1"/>
          </p:cNvSpPr>
          <p:nvPr>
            <p:ph type="subTitle" idx="1"/>
          </p:nvPr>
        </p:nvSpPr>
        <p:spPr>
          <a:xfrm>
            <a:off x="177725" y="122225"/>
            <a:ext cx="4610700" cy="6897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Comic Sans MS"/>
              <a:buAutoNum type="arabicPeriod"/>
            </a:pP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Try adding the </a:t>
            </a:r>
            <a:r>
              <a:rPr lang="en-GB" sz="1800" u="sng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ful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suffix to these words:</a:t>
            </a:r>
            <a:endParaRPr sz="1800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6" name="Google Shape;206;p29"/>
          <p:cNvSpPr txBox="1">
            <a:spLocks noGrp="1"/>
          </p:cNvSpPr>
          <p:nvPr>
            <p:ph type="subTitle" idx="1"/>
          </p:nvPr>
        </p:nvSpPr>
        <p:spPr>
          <a:xfrm>
            <a:off x="177725" y="1687400"/>
            <a:ext cx="5363400" cy="6897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2. Try adding the </a:t>
            </a:r>
            <a:r>
              <a:rPr lang="en-GB" sz="1800" u="sng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less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suffix to these words:</a:t>
            </a:r>
            <a:endParaRPr sz="1800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7" name="Google Shape;207;p29"/>
          <p:cNvSpPr txBox="1">
            <a:spLocks noGrp="1"/>
          </p:cNvSpPr>
          <p:nvPr>
            <p:ph type="subTitle" idx="1"/>
          </p:nvPr>
        </p:nvSpPr>
        <p:spPr>
          <a:xfrm>
            <a:off x="228725" y="3252575"/>
            <a:ext cx="4830300" cy="6174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3. Try adding the </a:t>
            </a:r>
            <a:r>
              <a:rPr lang="en-GB" sz="1800" u="sng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ly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suffix to these words</a:t>
            </a:r>
            <a:endParaRPr sz="1800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186250" y="875150"/>
            <a:ext cx="3417600" cy="53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help	skill	care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186250" y="2482625"/>
            <a:ext cx="3417600" cy="53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fear	joy		help		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228725" y="4039350"/>
            <a:ext cx="3417600" cy="53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neat	brave  	happy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11" name="Google Shape;211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53375" y="524650"/>
            <a:ext cx="2970550" cy="325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453</Words>
  <Application>Microsoft Office PowerPoint</Application>
  <PresentationFormat>On-screen Show (16:9)</PresentationFormat>
  <Paragraphs>70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Comic Sans MS</vt:lpstr>
      <vt:lpstr>Simple Light</vt:lpstr>
      <vt:lpstr>Session 1</vt:lpstr>
      <vt:lpstr>PowerPoint Presentation</vt:lpstr>
      <vt:lpstr>PowerPoint Presentation</vt:lpstr>
      <vt:lpstr>Session 2</vt:lpstr>
      <vt:lpstr>PowerPoint Presentation</vt:lpstr>
      <vt:lpstr>PowerPoint Presentation</vt:lpstr>
      <vt:lpstr>PowerPoint Presentation</vt:lpstr>
      <vt:lpstr>Session 3</vt:lpstr>
      <vt:lpstr>PowerPoint Presentation</vt:lpstr>
      <vt:lpstr>PowerPoint Presentation</vt:lpstr>
      <vt:lpstr>Session 4</vt:lpstr>
      <vt:lpstr>PowerPoint Presentation</vt:lpstr>
      <vt:lpstr>Session 5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Session 1</dc:title>
  <dc:creator>Davies L</dc:creator>
  <cp:lastModifiedBy>Davies L</cp:lastModifiedBy>
  <cp:revision>1</cp:revision>
  <dcterms:modified xsi:type="dcterms:W3CDTF">2020-04-15T07:37:10Z</dcterms:modified>
</cp:coreProperties>
</file>