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82" r:id="rId4"/>
    <p:sldId id="284" r:id="rId5"/>
    <p:sldId id="283" r:id="rId6"/>
    <p:sldId id="285" r:id="rId7"/>
    <p:sldId id="286" r:id="rId8"/>
    <p:sldId id="287" r:id="rId9"/>
    <p:sldId id="261" r:id="rId10"/>
    <p:sldId id="262" r:id="rId11"/>
    <p:sldId id="264" r:id="rId12"/>
    <p:sldId id="263" r:id="rId13"/>
    <p:sldId id="281" r:id="rId14"/>
    <p:sldId id="265" r:id="rId15"/>
    <p:sldId id="266" r:id="rId16"/>
    <p:sldId id="267" r:id="rId17"/>
    <p:sldId id="268" r:id="rId18"/>
    <p:sldId id="259" r:id="rId19"/>
    <p:sldId id="257" r:id="rId20"/>
    <p:sldId id="276" r:id="rId21"/>
    <p:sldId id="273" r:id="rId22"/>
    <p:sldId id="277" r:id="rId23"/>
    <p:sldId id="275" r:id="rId24"/>
    <p:sldId id="279" r:id="rId25"/>
    <p:sldId id="260" r:id="rId26"/>
    <p:sldId id="272" r:id="rId27"/>
    <p:sldId id="280" r:id="rId28"/>
    <p:sldId id="270"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5E0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61" autoAdjust="0"/>
    <p:restoredTop sz="94660"/>
  </p:normalViewPr>
  <p:slideViewPr>
    <p:cSldViewPr snapToGrid="0">
      <p:cViewPr varScale="1">
        <p:scale>
          <a:sx n="73" d="100"/>
          <a:sy n="73" d="100"/>
        </p:scale>
        <p:origin x="62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0C333FF-B633-481E-8622-A90F56483B46}" type="datetimeFigureOut">
              <a:rPr lang="en-GB" smtClean="0"/>
              <a:t>30/05/2020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174156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C333FF-B633-481E-8622-A90F56483B46}" type="datetimeFigureOut">
              <a:rPr lang="en-GB" smtClean="0"/>
              <a:t>30/05/2020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18945846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0C333FF-B633-481E-8622-A90F56483B46}" type="datetimeFigureOut">
              <a:rPr lang="en-GB" smtClean="0"/>
              <a:t>30/05/2020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1650644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0C333FF-B633-481E-8622-A90F56483B46}" type="datetimeFigureOut">
              <a:rPr lang="en-GB" smtClean="0"/>
              <a:t>30/05/2020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1757965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0C333FF-B633-481E-8622-A90F56483B46}" type="datetimeFigureOut">
              <a:rPr lang="en-GB" smtClean="0"/>
              <a:t>30/05/2020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690788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0C333FF-B633-481E-8622-A90F56483B46}" type="datetimeFigureOut">
              <a:rPr lang="en-GB" smtClean="0"/>
              <a:t>30/05/2020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28462591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C333FF-B633-481E-8622-A90F56483B46}" type="datetimeFigureOut">
              <a:rPr lang="en-GB" smtClean="0"/>
              <a:t>30/05/2020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21994420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0C333FF-B633-481E-8622-A90F56483B46}" type="datetimeFigureOut">
              <a:rPr lang="en-GB" smtClean="0"/>
              <a:t>30/05/2020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2719118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0C333FF-B633-481E-8622-A90F56483B46}" type="datetimeFigureOut">
              <a:rPr lang="en-GB" smtClean="0"/>
              <a:t>30/05/2020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8296905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C333FF-B633-481E-8622-A90F56483B46}" type="datetimeFigureOut">
              <a:rPr lang="en-GB" smtClean="0"/>
              <a:t>30/05/2020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6282077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C333FF-B633-481E-8622-A90F56483B46}" type="datetimeFigureOut">
              <a:rPr lang="en-GB" smtClean="0"/>
              <a:t>30/05/2020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0C614A-7113-4614-9FAE-97245199F442}" type="slidenum">
              <a:rPr lang="en-GB" smtClean="0"/>
              <a:t>‹#›</a:t>
            </a:fld>
            <a:endParaRPr lang="en-GB"/>
          </a:p>
        </p:txBody>
      </p:sp>
    </p:spTree>
    <p:extLst>
      <p:ext uri="{BB962C8B-B14F-4D97-AF65-F5344CB8AC3E}">
        <p14:creationId xmlns:p14="http://schemas.microsoft.com/office/powerpoint/2010/main" val="3813236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C333FF-B633-481E-8622-A90F56483B46}" type="datetimeFigureOut">
              <a:rPr lang="en-GB" smtClean="0"/>
              <a:t>30/05/2020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0C614A-7113-4614-9FAE-97245199F442}" type="slidenum">
              <a:rPr lang="en-GB" smtClean="0"/>
              <a:t>‹#›</a:t>
            </a:fld>
            <a:endParaRPr lang="en-GB"/>
          </a:p>
        </p:txBody>
      </p:sp>
    </p:spTree>
    <p:extLst>
      <p:ext uri="{BB962C8B-B14F-4D97-AF65-F5344CB8AC3E}">
        <p14:creationId xmlns:p14="http://schemas.microsoft.com/office/powerpoint/2010/main" val="25890485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bbc.co.uk/bitesize/topics/z6882hv/articles/z96vb9q"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5.jpeg"/><Relationship Id="rId7" Type="http://schemas.openxmlformats.org/officeDocument/2006/relationships/image" Target="../media/image29.jpeg"/><Relationship Id="rId12" Type="http://schemas.openxmlformats.org/officeDocument/2006/relationships/image" Target="../media/image34.jpe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jpeg"/><Relationship Id="rId11" Type="http://schemas.openxmlformats.org/officeDocument/2006/relationships/image" Target="../media/image33.jpeg"/><Relationship Id="rId5" Type="http://schemas.openxmlformats.org/officeDocument/2006/relationships/image" Target="../media/image27.jpeg"/><Relationship Id="rId10" Type="http://schemas.openxmlformats.org/officeDocument/2006/relationships/image" Target="../media/image32.jpeg"/><Relationship Id="rId4" Type="http://schemas.openxmlformats.org/officeDocument/2006/relationships/image" Target="../media/image26.jpeg"/><Relationship Id="rId9" Type="http://schemas.openxmlformats.org/officeDocument/2006/relationships/image" Target="../media/image31.jpeg"/></Relationships>
</file>

<file path=ppt/slides/_rels/slide27.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25.jpeg"/><Relationship Id="rId7" Type="http://schemas.openxmlformats.org/officeDocument/2006/relationships/image" Target="../media/image29.jpeg"/><Relationship Id="rId12" Type="http://schemas.openxmlformats.org/officeDocument/2006/relationships/image" Target="../media/image34.jpe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35.jpeg"/><Relationship Id="rId11" Type="http://schemas.openxmlformats.org/officeDocument/2006/relationships/image" Target="../media/image33.jpeg"/><Relationship Id="rId5" Type="http://schemas.openxmlformats.org/officeDocument/2006/relationships/image" Target="../media/image27.jpeg"/><Relationship Id="rId10" Type="http://schemas.openxmlformats.org/officeDocument/2006/relationships/image" Target="../media/image32.jpeg"/><Relationship Id="rId4" Type="http://schemas.openxmlformats.org/officeDocument/2006/relationships/image" Target="../media/image26.jpeg"/><Relationship Id="rId9" Type="http://schemas.openxmlformats.org/officeDocument/2006/relationships/image" Target="../media/image37.jpeg"/></Relationships>
</file>

<file path=ppt/slides/_rels/slide2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4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38591"/>
            <a:ext cx="9144000" cy="2387600"/>
          </a:xfrm>
        </p:spPr>
        <p:txBody>
          <a:bodyPr/>
          <a:lstStyle/>
          <a:p>
            <a:r>
              <a:rPr lang="en-GB" b="1" u="sng" dirty="0" smtClean="0">
                <a:latin typeface="Comic Sans MS" panose="030F0702030302020204" pitchFamily="66" charset="0"/>
              </a:rPr>
              <a:t>Y1 Science</a:t>
            </a:r>
            <a:br>
              <a:rPr lang="en-GB" b="1" u="sng" dirty="0" smtClean="0">
                <a:latin typeface="Comic Sans MS" panose="030F0702030302020204" pitchFamily="66" charset="0"/>
              </a:rPr>
            </a:br>
            <a:r>
              <a:rPr lang="en-GB" sz="4000" b="1" u="sng" dirty="0" smtClean="0">
                <a:latin typeface="Comic Sans MS" panose="030F0702030302020204" pitchFamily="66" charset="0"/>
              </a:rPr>
              <a:t>Week 7 (W/c: 8.6.20)</a:t>
            </a:r>
            <a:endParaRPr lang="en-GB" b="1" u="sng" dirty="0">
              <a:latin typeface="Comic Sans MS" panose="030F0702030302020204" pitchFamily="66" charset="0"/>
            </a:endParaRPr>
          </a:p>
        </p:txBody>
      </p:sp>
      <p:sp>
        <p:nvSpPr>
          <p:cNvPr id="3" name="Subtitle 2"/>
          <p:cNvSpPr>
            <a:spLocks noGrp="1"/>
          </p:cNvSpPr>
          <p:nvPr>
            <p:ph type="subTitle" idx="1"/>
          </p:nvPr>
        </p:nvSpPr>
        <p:spPr>
          <a:xfrm>
            <a:off x="2733820" y="3208142"/>
            <a:ext cx="7934180" cy="1655762"/>
          </a:xfrm>
        </p:spPr>
        <p:txBody>
          <a:bodyPr>
            <a:noAutofit/>
          </a:bodyPr>
          <a:lstStyle/>
          <a:p>
            <a:r>
              <a:rPr lang="en-GB" sz="6000" dirty="0" smtClean="0">
                <a:solidFill>
                  <a:srgbClr val="FF0000"/>
                </a:solidFill>
                <a:latin typeface="Comic Sans MS" panose="030F0702030302020204" pitchFamily="66" charset="0"/>
              </a:rPr>
              <a:t>Carnivores, Herbivores </a:t>
            </a:r>
            <a:br>
              <a:rPr lang="en-GB" sz="6000" dirty="0" smtClean="0">
                <a:solidFill>
                  <a:srgbClr val="FF0000"/>
                </a:solidFill>
                <a:latin typeface="Comic Sans MS" panose="030F0702030302020204" pitchFamily="66" charset="0"/>
              </a:rPr>
            </a:br>
            <a:r>
              <a:rPr lang="en-GB" sz="6000" dirty="0" smtClean="0">
                <a:solidFill>
                  <a:srgbClr val="FF0000"/>
                </a:solidFill>
                <a:latin typeface="Comic Sans MS" panose="030F0702030302020204" pitchFamily="66" charset="0"/>
              </a:rPr>
              <a:t>&amp; Omnivores</a:t>
            </a:r>
            <a:endParaRPr lang="en-GB" sz="6000" dirty="0">
              <a:solidFill>
                <a:srgbClr val="FF0000"/>
              </a:solidFill>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422766" y="582703"/>
            <a:ext cx="2202467" cy="1899375"/>
          </a:xfrm>
          <a:prstGeom prst="rect">
            <a:avLst/>
          </a:prstGeom>
        </p:spPr>
      </p:pic>
      <p:pic>
        <p:nvPicPr>
          <p:cNvPr id="5" name="Picture 4"/>
          <p:cNvPicPr>
            <a:picLocks noChangeAspect="1"/>
          </p:cNvPicPr>
          <p:nvPr/>
        </p:nvPicPr>
        <p:blipFill>
          <a:blip r:embed="rId3"/>
          <a:stretch>
            <a:fillRect/>
          </a:stretch>
        </p:blipFill>
        <p:spPr>
          <a:xfrm>
            <a:off x="9599221" y="232825"/>
            <a:ext cx="2390775" cy="3200400"/>
          </a:xfrm>
          <a:prstGeom prst="rect">
            <a:avLst/>
          </a:prstGeom>
        </p:spPr>
      </p:pic>
      <p:pic>
        <p:nvPicPr>
          <p:cNvPr id="6" name="Picture 5"/>
          <p:cNvPicPr>
            <a:picLocks noChangeAspect="1"/>
          </p:cNvPicPr>
          <p:nvPr/>
        </p:nvPicPr>
        <p:blipFill>
          <a:blip r:embed="rId4"/>
          <a:stretch>
            <a:fillRect/>
          </a:stretch>
        </p:blipFill>
        <p:spPr>
          <a:xfrm>
            <a:off x="241642" y="3824947"/>
            <a:ext cx="3943350" cy="2781300"/>
          </a:xfrm>
          <a:prstGeom prst="rect">
            <a:avLst/>
          </a:prstGeom>
        </p:spPr>
      </p:pic>
    </p:spTree>
    <p:extLst>
      <p:ext uri="{BB962C8B-B14F-4D97-AF65-F5344CB8AC3E}">
        <p14:creationId xmlns:p14="http://schemas.microsoft.com/office/powerpoint/2010/main" val="16758895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211016" y="0"/>
            <a:ext cx="11802793" cy="3657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400" dirty="0" smtClean="0">
                <a:solidFill>
                  <a:srgbClr val="7030A0"/>
                </a:solidFill>
                <a:latin typeface="Comic Sans MS" panose="030F0702030302020204" pitchFamily="66" charset="0"/>
              </a:rPr>
              <a:t>This week we are going to be learning about the three different </a:t>
            </a:r>
            <a:r>
              <a:rPr lang="en-GB" sz="2400" dirty="0" smtClean="0">
                <a:solidFill>
                  <a:srgbClr val="7030A0"/>
                </a:solidFill>
                <a:latin typeface="Comic Sans MS" panose="030F0702030302020204" pitchFamily="66" charset="0"/>
              </a:rPr>
              <a:t>foods that animals eat. </a:t>
            </a:r>
            <a:br>
              <a:rPr lang="en-GB" sz="2400" dirty="0" smtClean="0">
                <a:solidFill>
                  <a:srgbClr val="7030A0"/>
                </a:solidFill>
                <a:latin typeface="Comic Sans MS" panose="030F0702030302020204" pitchFamily="66" charset="0"/>
              </a:rPr>
            </a:br>
            <a:r>
              <a:rPr lang="en-GB" sz="2400" dirty="0" smtClean="0">
                <a:solidFill>
                  <a:srgbClr val="7030A0"/>
                </a:solidFill>
                <a:latin typeface="Comic Sans MS" panose="030F0702030302020204" pitchFamily="66" charset="0"/>
              </a:rPr>
              <a:t/>
            </a:r>
            <a:br>
              <a:rPr lang="en-GB" sz="2400" dirty="0" smtClean="0">
                <a:solidFill>
                  <a:srgbClr val="7030A0"/>
                </a:solidFill>
                <a:latin typeface="Comic Sans MS" panose="030F0702030302020204" pitchFamily="66" charset="0"/>
              </a:rPr>
            </a:br>
            <a:r>
              <a:rPr lang="en-GB" sz="2400" dirty="0" smtClean="0">
                <a:solidFill>
                  <a:srgbClr val="7030A0"/>
                </a:solidFill>
                <a:latin typeface="Comic Sans MS" panose="030F0702030302020204" pitchFamily="66" charset="0"/>
              </a:rPr>
              <a:t> We have previously talked about Carnivores in school so you should be very familiar with this. </a:t>
            </a:r>
            <a:r>
              <a:rPr lang="en-GB" sz="2400" dirty="0" smtClean="0">
                <a:solidFill>
                  <a:srgbClr val="7030A0"/>
                </a:solidFill>
                <a:latin typeface="Comic Sans MS" panose="030F0702030302020204" pitchFamily="66" charset="0"/>
                <a:sym typeface="Wingdings" panose="05000000000000000000" pitchFamily="2" charset="2"/>
              </a:rPr>
              <a:t> </a:t>
            </a:r>
            <a:endParaRPr lang="en-GB" sz="2400" dirty="0" smtClean="0">
              <a:solidFill>
                <a:srgbClr val="7030A0"/>
              </a:solidFill>
              <a:latin typeface="Comic Sans MS" panose="030F0702030302020204" pitchFamily="66" charset="0"/>
            </a:endParaRPr>
          </a:p>
          <a:p>
            <a:pPr algn="ctr"/>
            <a:endParaRPr lang="en-GB" sz="4000" dirty="0">
              <a:solidFill>
                <a:srgbClr val="7030A0"/>
              </a:solidFill>
              <a:latin typeface="Comic Sans MS" panose="030F0702030302020204" pitchFamily="66" charset="0"/>
            </a:endParaRPr>
          </a:p>
          <a:p>
            <a:endParaRPr lang="en-GB" b="1" u="sng" dirty="0">
              <a:latin typeface="Comic Sans MS" panose="030F0702030302020204" pitchFamily="66" charset="0"/>
            </a:endParaRPr>
          </a:p>
        </p:txBody>
      </p:sp>
      <p:pic>
        <p:nvPicPr>
          <p:cNvPr id="2" name="Picture 1"/>
          <p:cNvPicPr>
            <a:picLocks noChangeAspect="1"/>
          </p:cNvPicPr>
          <p:nvPr/>
        </p:nvPicPr>
        <p:blipFill>
          <a:blip r:embed="rId2"/>
          <a:stretch>
            <a:fillRect/>
          </a:stretch>
        </p:blipFill>
        <p:spPr>
          <a:xfrm>
            <a:off x="4297680" y="2107297"/>
            <a:ext cx="4511552" cy="4511552"/>
          </a:xfrm>
          <a:prstGeom prst="rect">
            <a:avLst/>
          </a:prstGeom>
        </p:spPr>
      </p:pic>
    </p:spTree>
    <p:extLst>
      <p:ext uri="{BB962C8B-B14F-4D97-AF65-F5344CB8AC3E}">
        <p14:creationId xmlns:p14="http://schemas.microsoft.com/office/powerpoint/2010/main" val="14194290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75581" y="154744"/>
            <a:ext cx="8961121" cy="6490980"/>
          </a:xfrm>
          <a:prstGeom prst="rect">
            <a:avLst/>
          </a:prstGeom>
        </p:spPr>
      </p:pic>
    </p:spTree>
    <p:extLst>
      <p:ext uri="{BB962C8B-B14F-4D97-AF65-F5344CB8AC3E}">
        <p14:creationId xmlns:p14="http://schemas.microsoft.com/office/powerpoint/2010/main" val="10601522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55076" y="136330"/>
            <a:ext cx="10450708" cy="6721670"/>
          </a:xfrm>
          <a:prstGeom prst="rect">
            <a:avLst/>
          </a:prstGeom>
        </p:spPr>
      </p:pic>
    </p:spTree>
    <p:extLst>
      <p:ext uri="{BB962C8B-B14F-4D97-AF65-F5344CB8AC3E}">
        <p14:creationId xmlns:p14="http://schemas.microsoft.com/office/powerpoint/2010/main" val="4080386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53795" y="168812"/>
            <a:ext cx="9055012" cy="6499273"/>
          </a:xfrm>
          <a:prstGeom prst="rect">
            <a:avLst/>
          </a:prstGeom>
        </p:spPr>
      </p:pic>
    </p:spTree>
    <p:extLst>
      <p:ext uri="{BB962C8B-B14F-4D97-AF65-F5344CB8AC3E}">
        <p14:creationId xmlns:p14="http://schemas.microsoft.com/office/powerpoint/2010/main" val="4090274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108343" y="56272"/>
            <a:ext cx="9554968" cy="6720748"/>
          </a:xfrm>
          <a:prstGeom prst="rect">
            <a:avLst/>
          </a:prstGeom>
        </p:spPr>
      </p:pic>
    </p:spTree>
    <p:extLst>
      <p:ext uri="{BB962C8B-B14F-4D97-AF65-F5344CB8AC3E}">
        <p14:creationId xmlns:p14="http://schemas.microsoft.com/office/powerpoint/2010/main" val="35381330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83421" y="139431"/>
            <a:ext cx="9093957" cy="6617539"/>
          </a:xfrm>
          <a:prstGeom prst="rect">
            <a:avLst/>
          </a:prstGeom>
        </p:spPr>
      </p:pic>
    </p:spTree>
    <p:extLst>
      <p:ext uri="{BB962C8B-B14F-4D97-AF65-F5344CB8AC3E}">
        <p14:creationId xmlns:p14="http://schemas.microsoft.com/office/powerpoint/2010/main" val="26902914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611997" y="152620"/>
            <a:ext cx="8685554" cy="6537371"/>
          </a:xfrm>
          <a:prstGeom prst="rect">
            <a:avLst/>
          </a:prstGeom>
        </p:spPr>
      </p:pic>
    </p:spTree>
    <p:extLst>
      <p:ext uri="{BB962C8B-B14F-4D97-AF65-F5344CB8AC3E}">
        <p14:creationId xmlns:p14="http://schemas.microsoft.com/office/powerpoint/2010/main" val="34019469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361174" y="2127811"/>
            <a:ext cx="6991350" cy="3952875"/>
          </a:xfrm>
          <a:prstGeom prst="rect">
            <a:avLst/>
          </a:prstGeom>
        </p:spPr>
      </p:pic>
      <p:sp>
        <p:nvSpPr>
          <p:cNvPr id="3" name="Rectangle 2"/>
          <p:cNvSpPr/>
          <p:nvPr/>
        </p:nvSpPr>
        <p:spPr>
          <a:xfrm>
            <a:off x="783100" y="683707"/>
            <a:ext cx="11272912" cy="984885"/>
          </a:xfrm>
          <a:prstGeom prst="rect">
            <a:avLst/>
          </a:prstGeom>
        </p:spPr>
        <p:txBody>
          <a:bodyPr wrap="square">
            <a:spAutoFit/>
          </a:bodyPr>
          <a:lstStyle/>
          <a:p>
            <a:r>
              <a:rPr lang="en-GB" sz="2400" dirty="0" smtClean="0">
                <a:solidFill>
                  <a:srgbClr val="002060"/>
                </a:solidFill>
                <a:latin typeface="Comic Sans MS" panose="030F0702030302020204" pitchFamily="66" charset="0"/>
              </a:rPr>
              <a:t>Watch the BBC </a:t>
            </a:r>
            <a:r>
              <a:rPr lang="en-GB" sz="2400" dirty="0" err="1" smtClean="0">
                <a:solidFill>
                  <a:srgbClr val="002060"/>
                </a:solidFill>
                <a:latin typeface="Comic Sans MS" panose="030F0702030302020204" pitchFamily="66" charset="0"/>
              </a:rPr>
              <a:t>Bitesize</a:t>
            </a:r>
            <a:r>
              <a:rPr lang="en-GB" sz="2400" dirty="0" smtClean="0">
                <a:solidFill>
                  <a:srgbClr val="002060"/>
                </a:solidFill>
                <a:latin typeface="Comic Sans MS" panose="030F0702030302020204" pitchFamily="66" charset="0"/>
              </a:rPr>
              <a:t> clip below to see what the different animals eat.</a:t>
            </a:r>
          </a:p>
          <a:p>
            <a:r>
              <a:rPr lang="en-GB" sz="1600" i="1" u="sng" dirty="0" smtClean="0">
                <a:latin typeface="Comic Sans MS" panose="030F0702030302020204" pitchFamily="66" charset="0"/>
              </a:rPr>
              <a:t>* There is also a quiz you could try at the bottom of the website page *  </a:t>
            </a:r>
            <a:r>
              <a:rPr lang="en-GB" dirty="0">
                <a:latin typeface="Comic Sans MS" panose="030F0702030302020204" pitchFamily="66" charset="0"/>
              </a:rPr>
              <a:t/>
            </a:r>
            <a:br>
              <a:rPr lang="en-GB" dirty="0">
                <a:latin typeface="Comic Sans MS" panose="030F0702030302020204" pitchFamily="66" charset="0"/>
              </a:rPr>
            </a:br>
            <a:endParaRPr lang="en-GB" dirty="0">
              <a:latin typeface="Comic Sans MS" panose="030F0702030302020204" pitchFamily="66" charset="0"/>
            </a:endParaRPr>
          </a:p>
        </p:txBody>
      </p:sp>
      <p:sp>
        <p:nvSpPr>
          <p:cNvPr id="4" name="Rectangle 3"/>
          <p:cNvSpPr/>
          <p:nvPr/>
        </p:nvSpPr>
        <p:spPr>
          <a:xfrm>
            <a:off x="2745545" y="1668592"/>
            <a:ext cx="7657514" cy="369332"/>
          </a:xfrm>
          <a:prstGeom prst="rect">
            <a:avLst/>
          </a:prstGeom>
        </p:spPr>
        <p:txBody>
          <a:bodyPr wrap="square">
            <a:spAutoFit/>
          </a:bodyPr>
          <a:lstStyle/>
          <a:p>
            <a:r>
              <a:rPr lang="en-GB" dirty="0" smtClean="0">
                <a:hlinkClick r:id="rId3"/>
              </a:rPr>
              <a:t>https://www.bbc.co.uk/bitesize/topics/z6882hv/articles/z96vb9q</a:t>
            </a:r>
            <a:endParaRPr lang="en-GB" dirty="0"/>
          </a:p>
        </p:txBody>
      </p:sp>
      <p:sp>
        <p:nvSpPr>
          <p:cNvPr id="5" name="TextBox 4"/>
          <p:cNvSpPr txBox="1"/>
          <p:nvPr/>
        </p:nvSpPr>
        <p:spPr>
          <a:xfrm>
            <a:off x="0" y="0"/>
            <a:ext cx="3331361" cy="584775"/>
          </a:xfrm>
          <a:prstGeom prst="rect">
            <a:avLst/>
          </a:prstGeom>
          <a:noFill/>
        </p:spPr>
        <p:txBody>
          <a:bodyPr wrap="none" rtlCol="0">
            <a:spAutoFit/>
          </a:bodyPr>
          <a:lstStyle/>
          <a:p>
            <a:r>
              <a:rPr lang="en-GB" sz="3200" dirty="0" smtClean="0">
                <a:solidFill>
                  <a:srgbClr val="FF0000"/>
                </a:solidFill>
                <a:latin typeface="Comic Sans MS" panose="030F0702030302020204" pitchFamily="66" charset="0"/>
              </a:rPr>
              <a:t>Monday’s lesson </a:t>
            </a:r>
            <a:endParaRPr lang="en-GB" sz="3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6328904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8189" y="910148"/>
            <a:ext cx="11638671" cy="1200329"/>
          </a:xfrm>
          <a:prstGeom prst="rect">
            <a:avLst/>
          </a:prstGeom>
        </p:spPr>
        <p:txBody>
          <a:bodyPr wrap="square">
            <a:spAutoFit/>
          </a:bodyPr>
          <a:lstStyle/>
          <a:p>
            <a:pPr algn="ctr"/>
            <a:r>
              <a:rPr lang="en-GB" sz="4000" dirty="0" smtClean="0">
                <a:solidFill>
                  <a:srgbClr val="7030A0"/>
                </a:solidFill>
                <a:latin typeface="Comic Sans MS" panose="030F0702030302020204" pitchFamily="66" charset="0"/>
              </a:rPr>
              <a:t> </a:t>
            </a:r>
          </a:p>
          <a:p>
            <a:pPr marL="457200" indent="-457200">
              <a:buFont typeface="Arial" panose="020B0604020202020204" pitchFamily="34" charset="0"/>
              <a:buChar char="•"/>
            </a:pPr>
            <a:r>
              <a:rPr lang="en-GB" sz="3200" dirty="0">
                <a:latin typeface="Comic Sans MS" panose="030F0702030302020204" pitchFamily="66" charset="0"/>
              </a:rPr>
              <a:t>Some animals eat only </a:t>
            </a:r>
            <a:r>
              <a:rPr lang="en-GB" sz="3200" dirty="0">
                <a:solidFill>
                  <a:srgbClr val="00B050"/>
                </a:solidFill>
                <a:latin typeface="Comic Sans MS" panose="030F0702030302020204" pitchFamily="66" charset="0"/>
              </a:rPr>
              <a:t>plants</a:t>
            </a:r>
            <a:r>
              <a:rPr lang="en-GB" sz="3200" dirty="0">
                <a:latin typeface="Comic Sans MS" panose="030F0702030302020204" pitchFamily="66" charset="0"/>
              </a:rPr>
              <a:t>. They are called </a:t>
            </a:r>
            <a:r>
              <a:rPr lang="en-GB" sz="3200" dirty="0">
                <a:solidFill>
                  <a:srgbClr val="00B050"/>
                </a:solidFill>
                <a:latin typeface="Comic Sans MS" panose="030F0702030302020204" pitchFamily="66" charset="0"/>
              </a:rPr>
              <a:t>Herbivores</a:t>
            </a:r>
            <a:r>
              <a:rPr lang="en-GB" sz="3200" dirty="0" smtClean="0">
                <a:latin typeface="Comic Sans MS" panose="030F0702030302020204" pitchFamily="66" charset="0"/>
              </a:rPr>
              <a:t>.</a:t>
            </a:r>
            <a:endParaRPr lang="en-GB" sz="3200" dirty="0">
              <a:latin typeface="Comic Sans MS" panose="030F0702030302020204" pitchFamily="66" charset="0"/>
            </a:endParaRPr>
          </a:p>
        </p:txBody>
      </p:sp>
      <p:sp>
        <p:nvSpPr>
          <p:cNvPr id="5" name="TextBox 4"/>
          <p:cNvSpPr txBox="1"/>
          <p:nvPr/>
        </p:nvSpPr>
        <p:spPr>
          <a:xfrm>
            <a:off x="290731" y="464233"/>
            <a:ext cx="2837636" cy="584775"/>
          </a:xfrm>
          <a:prstGeom prst="rect">
            <a:avLst/>
          </a:prstGeom>
          <a:noFill/>
        </p:spPr>
        <p:txBody>
          <a:bodyPr wrap="none" rtlCol="0">
            <a:spAutoFit/>
          </a:bodyPr>
          <a:lstStyle/>
          <a:p>
            <a:r>
              <a:rPr lang="en-GB" sz="3200" dirty="0" smtClean="0">
                <a:solidFill>
                  <a:srgbClr val="FF0000"/>
                </a:solidFill>
                <a:latin typeface="Comic Sans MS" panose="030F0702030302020204" pitchFamily="66" charset="0"/>
              </a:rPr>
              <a:t>So to recap …</a:t>
            </a:r>
            <a:endParaRPr lang="en-GB" sz="3200" dirty="0">
              <a:solidFill>
                <a:srgbClr val="FF0000"/>
              </a:solidFill>
              <a:latin typeface="Comic Sans MS" panose="030F0702030302020204" pitchFamily="66" charset="0"/>
            </a:endParaRPr>
          </a:p>
        </p:txBody>
      </p:sp>
      <p:pic>
        <p:nvPicPr>
          <p:cNvPr id="6" name="Picture 5"/>
          <p:cNvPicPr>
            <a:picLocks noChangeAspect="1"/>
          </p:cNvPicPr>
          <p:nvPr/>
        </p:nvPicPr>
        <p:blipFill>
          <a:blip r:embed="rId2"/>
          <a:stretch>
            <a:fillRect/>
          </a:stretch>
        </p:blipFill>
        <p:spPr>
          <a:xfrm>
            <a:off x="7940036" y="2374626"/>
            <a:ext cx="3876824" cy="2149449"/>
          </a:xfrm>
          <a:prstGeom prst="rect">
            <a:avLst/>
          </a:prstGeom>
        </p:spPr>
      </p:pic>
      <p:pic>
        <p:nvPicPr>
          <p:cNvPr id="8" name="Picture 7"/>
          <p:cNvPicPr>
            <a:picLocks noChangeAspect="1"/>
          </p:cNvPicPr>
          <p:nvPr/>
        </p:nvPicPr>
        <p:blipFill>
          <a:blip r:embed="rId3"/>
          <a:stretch>
            <a:fillRect/>
          </a:stretch>
        </p:blipFill>
        <p:spPr>
          <a:xfrm>
            <a:off x="178189" y="3224267"/>
            <a:ext cx="6936470" cy="3486021"/>
          </a:xfrm>
          <a:prstGeom prst="rect">
            <a:avLst/>
          </a:prstGeom>
        </p:spPr>
      </p:pic>
    </p:spTree>
    <p:extLst>
      <p:ext uri="{BB962C8B-B14F-4D97-AF65-F5344CB8AC3E}">
        <p14:creationId xmlns:p14="http://schemas.microsoft.com/office/powerpoint/2010/main" val="36569671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0731" y="112540"/>
            <a:ext cx="11638671" cy="2185214"/>
          </a:xfrm>
          <a:prstGeom prst="rect">
            <a:avLst/>
          </a:prstGeom>
        </p:spPr>
        <p:txBody>
          <a:bodyPr wrap="square">
            <a:spAutoFit/>
          </a:bodyPr>
          <a:lstStyle/>
          <a:p>
            <a:pPr algn="ctr"/>
            <a:r>
              <a:rPr lang="en-GB" sz="4000" dirty="0" smtClean="0">
                <a:solidFill>
                  <a:srgbClr val="7030A0"/>
                </a:solidFill>
                <a:latin typeface="Comic Sans MS" panose="030F0702030302020204" pitchFamily="66" charset="0"/>
              </a:rPr>
              <a:t> </a:t>
            </a:r>
            <a:r>
              <a:rPr lang="en-GB" sz="3200" dirty="0">
                <a:latin typeface="Comic Sans MS" panose="030F0702030302020204" pitchFamily="66" charset="0"/>
              </a:rPr>
              <a:t/>
            </a:r>
            <a:br>
              <a:rPr lang="en-GB" sz="3200" dirty="0">
                <a:latin typeface="Comic Sans MS" panose="030F0702030302020204" pitchFamily="66" charset="0"/>
              </a:rPr>
            </a:br>
            <a:endParaRPr lang="en-GB" sz="3200" dirty="0">
              <a:latin typeface="Comic Sans MS" panose="030F0702030302020204" pitchFamily="66" charset="0"/>
            </a:endParaRPr>
          </a:p>
          <a:p>
            <a:pPr marL="457200" indent="-457200">
              <a:buFont typeface="Arial" panose="020B0604020202020204" pitchFamily="34" charset="0"/>
              <a:buChar char="•"/>
            </a:pPr>
            <a:r>
              <a:rPr lang="en-GB" sz="3200" dirty="0">
                <a:latin typeface="Comic Sans MS" panose="030F0702030302020204" pitchFamily="66" charset="0"/>
              </a:rPr>
              <a:t>Some animals eat </a:t>
            </a:r>
            <a:r>
              <a:rPr lang="en-GB" sz="3200" dirty="0">
                <a:solidFill>
                  <a:srgbClr val="FF0000"/>
                </a:solidFill>
                <a:latin typeface="Comic Sans MS" panose="030F0702030302020204" pitchFamily="66" charset="0"/>
              </a:rPr>
              <a:t>meat</a:t>
            </a:r>
            <a:r>
              <a:rPr lang="en-GB" sz="3200" dirty="0">
                <a:latin typeface="Comic Sans MS" panose="030F0702030302020204" pitchFamily="66" charset="0"/>
              </a:rPr>
              <a:t>. They are called </a:t>
            </a:r>
            <a:r>
              <a:rPr lang="en-GB" sz="3200" dirty="0">
                <a:solidFill>
                  <a:srgbClr val="FF0000"/>
                </a:solidFill>
                <a:latin typeface="Comic Sans MS" panose="030F0702030302020204" pitchFamily="66" charset="0"/>
              </a:rPr>
              <a:t>Carnivores</a:t>
            </a:r>
            <a:r>
              <a:rPr lang="en-GB" sz="3200" dirty="0">
                <a:latin typeface="Comic Sans MS" panose="030F0702030302020204" pitchFamily="66" charset="0"/>
              </a:rPr>
              <a:t>.</a:t>
            </a:r>
            <a:br>
              <a:rPr lang="en-GB" sz="3200" dirty="0">
                <a:latin typeface="Comic Sans MS" panose="030F0702030302020204" pitchFamily="66" charset="0"/>
              </a:rPr>
            </a:br>
            <a:endParaRPr lang="en-GB" sz="3200" dirty="0">
              <a:latin typeface="Comic Sans MS" panose="030F0702030302020204" pitchFamily="66" charset="0"/>
            </a:endParaRPr>
          </a:p>
        </p:txBody>
      </p:sp>
      <p:sp>
        <p:nvSpPr>
          <p:cNvPr id="5" name="TextBox 4"/>
          <p:cNvSpPr txBox="1"/>
          <p:nvPr/>
        </p:nvSpPr>
        <p:spPr>
          <a:xfrm>
            <a:off x="290731" y="464233"/>
            <a:ext cx="2837636" cy="584775"/>
          </a:xfrm>
          <a:prstGeom prst="rect">
            <a:avLst/>
          </a:prstGeom>
          <a:noFill/>
        </p:spPr>
        <p:txBody>
          <a:bodyPr wrap="none" rtlCol="0">
            <a:spAutoFit/>
          </a:bodyPr>
          <a:lstStyle/>
          <a:p>
            <a:r>
              <a:rPr lang="en-GB" sz="3200" dirty="0" smtClean="0">
                <a:solidFill>
                  <a:srgbClr val="FF0000"/>
                </a:solidFill>
                <a:latin typeface="Comic Sans MS" panose="030F0702030302020204" pitchFamily="66" charset="0"/>
              </a:rPr>
              <a:t>So to recap …</a:t>
            </a:r>
            <a:endParaRPr lang="en-GB" sz="3200" dirty="0">
              <a:solidFill>
                <a:srgbClr val="FF0000"/>
              </a:solidFill>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2634614" y="2490054"/>
            <a:ext cx="6514205" cy="3854475"/>
          </a:xfrm>
          <a:prstGeom prst="rect">
            <a:avLst/>
          </a:prstGeom>
        </p:spPr>
      </p:pic>
    </p:spTree>
    <p:extLst>
      <p:ext uri="{BB962C8B-B14F-4D97-AF65-F5344CB8AC3E}">
        <p14:creationId xmlns:p14="http://schemas.microsoft.com/office/powerpoint/2010/main" val="22135919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74789"/>
            <a:ext cx="11638671" cy="2062103"/>
          </a:xfrm>
          <a:prstGeom prst="rect">
            <a:avLst/>
          </a:prstGeom>
        </p:spPr>
        <p:txBody>
          <a:bodyPr wrap="square">
            <a:spAutoFit/>
          </a:bodyPr>
          <a:lstStyle/>
          <a:p>
            <a:pPr algn="ctr"/>
            <a:r>
              <a:rPr lang="en-GB" sz="3200" dirty="0">
                <a:latin typeface="Comic Sans MS" panose="030F0702030302020204" pitchFamily="66" charset="0"/>
              </a:rPr>
              <a:t/>
            </a:r>
            <a:br>
              <a:rPr lang="en-GB" sz="3200" dirty="0">
                <a:latin typeface="Comic Sans MS" panose="030F0702030302020204" pitchFamily="66" charset="0"/>
              </a:rPr>
            </a:br>
            <a:endParaRPr lang="en-GB" sz="3200" dirty="0">
              <a:latin typeface="Comic Sans MS" panose="030F0702030302020204" pitchFamily="66" charset="0"/>
            </a:endParaRPr>
          </a:p>
          <a:p>
            <a:pPr marL="457200" indent="-457200" algn="ctr">
              <a:buFont typeface="Arial" panose="020B0604020202020204" pitchFamily="34" charset="0"/>
              <a:buChar char="•"/>
            </a:pPr>
            <a:r>
              <a:rPr lang="en-GB" sz="3200" dirty="0">
                <a:latin typeface="Comic Sans MS" panose="030F0702030302020204" pitchFamily="66" charset="0"/>
              </a:rPr>
              <a:t>Some animals eat </a:t>
            </a:r>
            <a:r>
              <a:rPr lang="en-GB" sz="3200" b="1" u="sng" dirty="0">
                <a:latin typeface="Comic Sans MS" panose="030F0702030302020204" pitchFamily="66" charset="0"/>
              </a:rPr>
              <a:t>both</a:t>
            </a:r>
            <a:r>
              <a:rPr lang="en-GB" sz="3200" dirty="0">
                <a:latin typeface="Comic Sans MS" panose="030F0702030302020204" pitchFamily="66" charset="0"/>
              </a:rPr>
              <a:t> </a:t>
            </a:r>
            <a:r>
              <a:rPr lang="en-GB" sz="3200" dirty="0">
                <a:solidFill>
                  <a:srgbClr val="FF0000"/>
                </a:solidFill>
                <a:latin typeface="Comic Sans MS" panose="030F0702030302020204" pitchFamily="66" charset="0"/>
              </a:rPr>
              <a:t>meat</a:t>
            </a:r>
            <a:r>
              <a:rPr lang="en-GB" sz="3200" dirty="0">
                <a:latin typeface="Comic Sans MS" panose="030F0702030302020204" pitchFamily="66" charset="0"/>
              </a:rPr>
              <a:t> </a:t>
            </a:r>
            <a:r>
              <a:rPr lang="en-GB" sz="3200" dirty="0" smtClean="0">
                <a:latin typeface="Comic Sans MS" panose="030F0702030302020204" pitchFamily="66" charset="0"/>
              </a:rPr>
              <a:t>and </a:t>
            </a:r>
            <a:r>
              <a:rPr lang="en-GB" sz="3200" dirty="0">
                <a:solidFill>
                  <a:srgbClr val="00B050"/>
                </a:solidFill>
                <a:latin typeface="Comic Sans MS" panose="030F0702030302020204" pitchFamily="66" charset="0"/>
              </a:rPr>
              <a:t>plants</a:t>
            </a:r>
            <a:r>
              <a:rPr lang="en-GB" sz="3200" dirty="0">
                <a:latin typeface="Comic Sans MS" panose="030F0702030302020204" pitchFamily="66" charset="0"/>
              </a:rPr>
              <a:t> and they are called </a:t>
            </a:r>
            <a:r>
              <a:rPr lang="en-GB" sz="3200" dirty="0">
                <a:solidFill>
                  <a:srgbClr val="0070C0"/>
                </a:solidFill>
                <a:latin typeface="Comic Sans MS" panose="030F0702030302020204" pitchFamily="66" charset="0"/>
              </a:rPr>
              <a:t>omnivores</a:t>
            </a:r>
            <a:r>
              <a:rPr lang="en-GB" sz="3200" dirty="0">
                <a:latin typeface="Comic Sans MS" panose="030F0702030302020204" pitchFamily="66" charset="0"/>
              </a:rPr>
              <a:t>. </a:t>
            </a:r>
          </a:p>
        </p:txBody>
      </p:sp>
      <p:sp>
        <p:nvSpPr>
          <p:cNvPr id="5" name="TextBox 4"/>
          <p:cNvSpPr txBox="1"/>
          <p:nvPr/>
        </p:nvSpPr>
        <p:spPr>
          <a:xfrm>
            <a:off x="290731" y="464233"/>
            <a:ext cx="2837636" cy="584775"/>
          </a:xfrm>
          <a:prstGeom prst="rect">
            <a:avLst/>
          </a:prstGeom>
          <a:noFill/>
        </p:spPr>
        <p:txBody>
          <a:bodyPr wrap="none" rtlCol="0">
            <a:spAutoFit/>
          </a:bodyPr>
          <a:lstStyle/>
          <a:p>
            <a:r>
              <a:rPr lang="en-GB" sz="3200" dirty="0" smtClean="0">
                <a:solidFill>
                  <a:srgbClr val="FF0000"/>
                </a:solidFill>
                <a:latin typeface="Comic Sans MS" panose="030F0702030302020204" pitchFamily="66" charset="0"/>
              </a:rPr>
              <a:t>So to recap …</a:t>
            </a:r>
            <a:endParaRPr lang="en-GB" sz="3200" dirty="0">
              <a:solidFill>
                <a:srgbClr val="FF0000"/>
              </a:solidFill>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290731" y="3126617"/>
            <a:ext cx="5745707" cy="3372657"/>
          </a:xfrm>
          <a:prstGeom prst="rect">
            <a:avLst/>
          </a:prstGeom>
        </p:spPr>
      </p:pic>
      <p:pic>
        <p:nvPicPr>
          <p:cNvPr id="4" name="Picture 3"/>
          <p:cNvPicPr>
            <a:picLocks noChangeAspect="1"/>
          </p:cNvPicPr>
          <p:nvPr/>
        </p:nvPicPr>
        <p:blipFill>
          <a:blip r:embed="rId3"/>
          <a:stretch>
            <a:fillRect/>
          </a:stretch>
        </p:blipFill>
        <p:spPr>
          <a:xfrm>
            <a:off x="7939292" y="2029447"/>
            <a:ext cx="4100822" cy="2783498"/>
          </a:xfrm>
          <a:prstGeom prst="rect">
            <a:avLst/>
          </a:prstGeom>
        </p:spPr>
      </p:pic>
    </p:spTree>
    <p:extLst>
      <p:ext uri="{BB962C8B-B14F-4D97-AF65-F5344CB8AC3E}">
        <p14:creationId xmlns:p14="http://schemas.microsoft.com/office/powerpoint/2010/main" val="16990242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8813" y="231060"/>
            <a:ext cx="11638671" cy="4278094"/>
          </a:xfrm>
          <a:prstGeom prst="rect">
            <a:avLst/>
          </a:prstGeom>
        </p:spPr>
        <p:txBody>
          <a:bodyPr wrap="square">
            <a:spAutoFit/>
          </a:bodyPr>
          <a:lstStyle/>
          <a:p>
            <a:pPr algn="ctr"/>
            <a:r>
              <a:rPr lang="en-GB" sz="3200" dirty="0" smtClean="0">
                <a:latin typeface="Comic Sans MS" panose="030F0702030302020204" pitchFamily="66" charset="0"/>
              </a:rPr>
              <a:t>It is important to remember that we fit into a group </a:t>
            </a:r>
            <a:r>
              <a:rPr lang="en-GB" sz="3200" dirty="0" smtClean="0">
                <a:latin typeface="Comic Sans MS" panose="030F0702030302020204" pitchFamily="66" charset="0"/>
              </a:rPr>
              <a:t>too, </a:t>
            </a:r>
            <a:r>
              <a:rPr lang="en-GB" sz="3200" dirty="0" smtClean="0">
                <a:latin typeface="Comic Sans MS" panose="030F0702030302020204" pitchFamily="66" charset="0"/>
              </a:rPr>
              <a:t>as humans.</a:t>
            </a:r>
          </a:p>
          <a:p>
            <a:pPr algn="ctr"/>
            <a:r>
              <a:rPr lang="en-GB" sz="3200" dirty="0" smtClean="0">
                <a:latin typeface="Comic Sans MS" panose="030F0702030302020204" pitchFamily="66" charset="0"/>
              </a:rPr>
              <a:t>Humans are </a:t>
            </a:r>
            <a:r>
              <a:rPr lang="en-GB" sz="3200" dirty="0" smtClean="0">
                <a:solidFill>
                  <a:srgbClr val="0070C0"/>
                </a:solidFill>
                <a:latin typeface="Comic Sans MS" panose="030F0702030302020204" pitchFamily="66" charset="0"/>
              </a:rPr>
              <a:t>omnivores </a:t>
            </a:r>
            <a:r>
              <a:rPr lang="en-GB" sz="3200" dirty="0" smtClean="0">
                <a:latin typeface="Comic Sans MS" panose="030F0702030302020204" pitchFamily="66" charset="0"/>
              </a:rPr>
              <a:t>because lots of humans will eat meat and foods such as vegetables and nuts. </a:t>
            </a:r>
            <a:br>
              <a:rPr lang="en-GB" sz="3200" dirty="0" smtClean="0">
                <a:latin typeface="Comic Sans MS" panose="030F0702030302020204" pitchFamily="66" charset="0"/>
              </a:rPr>
            </a:br>
            <a:r>
              <a:rPr lang="en-GB" sz="3200" dirty="0" smtClean="0">
                <a:latin typeface="Comic Sans MS" panose="030F0702030302020204" pitchFamily="66" charset="0"/>
              </a:rPr>
              <a:t>.  </a:t>
            </a:r>
            <a:br>
              <a:rPr lang="en-GB" sz="3200" dirty="0" smtClean="0">
                <a:latin typeface="Comic Sans MS" panose="030F0702030302020204" pitchFamily="66" charset="0"/>
              </a:rPr>
            </a:br>
            <a:r>
              <a:rPr lang="en-GB" sz="2800" dirty="0" smtClean="0">
                <a:latin typeface="Comic Sans MS" panose="030F0702030302020204" pitchFamily="66" charset="0"/>
              </a:rPr>
              <a:t>Some humans </a:t>
            </a:r>
            <a:r>
              <a:rPr lang="en-GB" sz="2800" b="1" u="sng" dirty="0" smtClean="0">
                <a:latin typeface="Comic Sans MS" panose="030F0702030302020204" pitchFamily="66" charset="0"/>
              </a:rPr>
              <a:t>choose</a:t>
            </a:r>
            <a:r>
              <a:rPr lang="en-GB" sz="2800" dirty="0">
                <a:latin typeface="Comic Sans MS" panose="030F0702030302020204" pitchFamily="66" charset="0"/>
              </a:rPr>
              <a:t> </a:t>
            </a:r>
            <a:r>
              <a:rPr lang="en-GB" sz="2800" dirty="0" smtClean="0">
                <a:latin typeface="Comic Sans MS" panose="030F0702030302020204" pitchFamily="66" charset="0"/>
              </a:rPr>
              <a:t>not to eat meat and they are called ‘vegetarians’. </a:t>
            </a:r>
            <a:r>
              <a:rPr lang="en-GB" sz="2800" dirty="0" smtClean="0">
                <a:latin typeface="Comic Sans MS" panose="030F0702030302020204" pitchFamily="66" charset="0"/>
              </a:rPr>
              <a:t/>
            </a:r>
            <a:br>
              <a:rPr lang="en-GB" sz="2800" dirty="0" smtClean="0">
                <a:latin typeface="Comic Sans MS" panose="030F0702030302020204" pitchFamily="66" charset="0"/>
              </a:rPr>
            </a:br>
            <a:r>
              <a:rPr lang="en-GB" sz="2800" dirty="0" smtClean="0">
                <a:latin typeface="Comic Sans MS" panose="030F0702030302020204" pitchFamily="66" charset="0"/>
              </a:rPr>
              <a:t>However</a:t>
            </a:r>
            <a:r>
              <a:rPr lang="en-GB" sz="2800" dirty="0" smtClean="0">
                <a:latin typeface="Comic Sans MS" panose="030F0702030302020204" pitchFamily="66" charset="0"/>
              </a:rPr>
              <a:t>, all humans have teeth similar to other carnivores and herbivores to allow us to eat both types of food if we choose to. </a:t>
            </a:r>
            <a:endParaRPr lang="en-GB" sz="2800" b="1" u="sng" dirty="0">
              <a:latin typeface="Comic Sans MS" panose="030F0702030302020204" pitchFamily="66" charset="0"/>
            </a:endParaRPr>
          </a:p>
        </p:txBody>
      </p:sp>
      <p:pic>
        <p:nvPicPr>
          <p:cNvPr id="17410" name="Picture 2" descr="Are humans omnivores, carnivores or herbivores? is meat eating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16948" y="4472645"/>
            <a:ext cx="3990536" cy="2244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97218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0731" y="118518"/>
            <a:ext cx="11638671" cy="1077218"/>
          </a:xfrm>
          <a:prstGeom prst="rect">
            <a:avLst/>
          </a:prstGeom>
        </p:spPr>
        <p:txBody>
          <a:bodyPr wrap="square">
            <a:spAutoFit/>
          </a:bodyPr>
          <a:lstStyle/>
          <a:p>
            <a:pPr algn="ctr"/>
            <a:r>
              <a:rPr lang="en-GB" sz="3200" dirty="0">
                <a:latin typeface="Comic Sans MS" panose="030F0702030302020204" pitchFamily="66" charset="0"/>
              </a:rPr>
              <a:t/>
            </a:r>
            <a:br>
              <a:rPr lang="en-GB" sz="3200" dirty="0">
                <a:latin typeface="Comic Sans MS" panose="030F0702030302020204" pitchFamily="66" charset="0"/>
              </a:rPr>
            </a:br>
            <a:endParaRPr lang="en-GB" sz="3200" dirty="0">
              <a:latin typeface="Comic Sans MS" panose="030F0702030302020204" pitchFamily="66" charset="0"/>
            </a:endParaRPr>
          </a:p>
        </p:txBody>
      </p:sp>
      <p:sp>
        <p:nvSpPr>
          <p:cNvPr id="5" name="TextBox 4"/>
          <p:cNvSpPr txBox="1"/>
          <p:nvPr/>
        </p:nvSpPr>
        <p:spPr>
          <a:xfrm>
            <a:off x="175569" y="1115024"/>
            <a:ext cx="12016431" cy="523220"/>
          </a:xfrm>
          <a:prstGeom prst="rect">
            <a:avLst/>
          </a:prstGeom>
          <a:noFill/>
        </p:spPr>
        <p:txBody>
          <a:bodyPr wrap="none" rtlCol="0">
            <a:spAutoFit/>
          </a:bodyPr>
          <a:lstStyle/>
          <a:p>
            <a:r>
              <a:rPr lang="en-GB" sz="2800" dirty="0" smtClean="0">
                <a:solidFill>
                  <a:srgbClr val="FF0000"/>
                </a:solidFill>
                <a:latin typeface="Comic Sans MS" panose="030F0702030302020204" pitchFamily="66" charset="0"/>
              </a:rPr>
              <a:t>Let’s see if you can match the animal group to the correct definitions. </a:t>
            </a:r>
            <a:endParaRPr lang="en-GB" sz="2800" dirty="0">
              <a:solidFill>
                <a:srgbClr val="FF0000"/>
              </a:solidFill>
              <a:latin typeface="Comic Sans MS" panose="030F0702030302020204" pitchFamily="66" charset="0"/>
            </a:endParaRPr>
          </a:p>
        </p:txBody>
      </p:sp>
      <p:sp>
        <p:nvSpPr>
          <p:cNvPr id="6" name="Rectangle 5"/>
          <p:cNvSpPr/>
          <p:nvPr/>
        </p:nvSpPr>
        <p:spPr>
          <a:xfrm>
            <a:off x="844062" y="3587262"/>
            <a:ext cx="2729132" cy="97067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983773" y="3780209"/>
            <a:ext cx="2449710" cy="646331"/>
          </a:xfrm>
          <a:prstGeom prst="rect">
            <a:avLst/>
          </a:prstGeom>
        </p:spPr>
        <p:txBody>
          <a:bodyPr wrap="none">
            <a:spAutoFit/>
          </a:bodyPr>
          <a:lstStyle/>
          <a:p>
            <a:pPr algn="ctr"/>
            <a:r>
              <a:rPr lang="en-GB" sz="3600" dirty="0">
                <a:solidFill>
                  <a:srgbClr val="0070C0"/>
                </a:solidFill>
                <a:latin typeface="Comic Sans MS" panose="030F0702030302020204" pitchFamily="66" charset="0"/>
              </a:rPr>
              <a:t>O</a:t>
            </a:r>
            <a:r>
              <a:rPr lang="en-GB" sz="3600" dirty="0" smtClean="0">
                <a:solidFill>
                  <a:srgbClr val="0070C0"/>
                </a:solidFill>
                <a:latin typeface="Comic Sans MS" panose="030F0702030302020204" pitchFamily="66" charset="0"/>
              </a:rPr>
              <a:t>mnivores</a:t>
            </a:r>
            <a:endParaRPr lang="en-GB" sz="3600" dirty="0">
              <a:latin typeface="Comic Sans MS" panose="030F0702030302020204" pitchFamily="66" charset="0"/>
            </a:endParaRPr>
          </a:p>
        </p:txBody>
      </p:sp>
      <p:sp>
        <p:nvSpPr>
          <p:cNvPr id="8" name="Rectangle 7"/>
          <p:cNvSpPr/>
          <p:nvPr/>
        </p:nvSpPr>
        <p:spPr>
          <a:xfrm>
            <a:off x="844061" y="5090030"/>
            <a:ext cx="2729132" cy="97067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rgbClr val="FF0000"/>
                </a:solidFill>
                <a:latin typeface="Comic Sans MS" panose="030F0702030302020204" pitchFamily="66" charset="0"/>
              </a:rPr>
              <a:t>Carnivores</a:t>
            </a:r>
            <a:endParaRPr lang="en-GB" sz="3600" dirty="0"/>
          </a:p>
          <a:p>
            <a:pPr algn="ctr"/>
            <a:endParaRPr lang="en-GB" dirty="0"/>
          </a:p>
        </p:txBody>
      </p:sp>
      <p:sp>
        <p:nvSpPr>
          <p:cNvPr id="9" name="Rectangle 8"/>
          <p:cNvSpPr/>
          <p:nvPr/>
        </p:nvSpPr>
        <p:spPr>
          <a:xfrm>
            <a:off x="869851" y="2180621"/>
            <a:ext cx="2729132" cy="1084607"/>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rgbClr val="00B050"/>
                </a:solidFill>
                <a:latin typeface="Comic Sans MS" panose="030F0702030302020204" pitchFamily="66" charset="0"/>
              </a:rPr>
              <a:t>Herbivores</a:t>
            </a:r>
            <a:endParaRPr lang="en-GB" sz="3600" dirty="0"/>
          </a:p>
          <a:p>
            <a:pPr algn="ctr"/>
            <a:endParaRPr lang="en-GB" dirty="0"/>
          </a:p>
        </p:txBody>
      </p:sp>
      <p:sp>
        <p:nvSpPr>
          <p:cNvPr id="13" name="Rectangle 12"/>
          <p:cNvSpPr/>
          <p:nvPr/>
        </p:nvSpPr>
        <p:spPr>
          <a:xfrm>
            <a:off x="7127629" y="1913207"/>
            <a:ext cx="4801773" cy="1352022"/>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Animals that eat meat and plants. </a:t>
            </a:r>
            <a:endParaRPr lang="en-GB" sz="3600" dirty="0">
              <a:solidFill>
                <a:schemeClr val="tx1"/>
              </a:solidFill>
            </a:endParaRPr>
          </a:p>
          <a:p>
            <a:pPr algn="ctr"/>
            <a:endParaRPr lang="en-GB" dirty="0"/>
          </a:p>
        </p:txBody>
      </p:sp>
      <p:sp>
        <p:nvSpPr>
          <p:cNvPr id="14" name="Rectangle 13"/>
          <p:cNvSpPr/>
          <p:nvPr/>
        </p:nvSpPr>
        <p:spPr>
          <a:xfrm>
            <a:off x="7127628" y="3738008"/>
            <a:ext cx="4801773" cy="1352022"/>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Animals that eat plants.</a:t>
            </a:r>
            <a:endParaRPr lang="en-GB" sz="3600" dirty="0">
              <a:solidFill>
                <a:schemeClr val="tx1"/>
              </a:solidFill>
            </a:endParaRPr>
          </a:p>
          <a:p>
            <a:pPr algn="ctr"/>
            <a:endParaRPr lang="en-GB" dirty="0"/>
          </a:p>
        </p:txBody>
      </p:sp>
      <p:sp>
        <p:nvSpPr>
          <p:cNvPr id="15" name="Rectangle 14"/>
          <p:cNvSpPr/>
          <p:nvPr/>
        </p:nvSpPr>
        <p:spPr>
          <a:xfrm>
            <a:off x="7127627" y="5384689"/>
            <a:ext cx="4801773" cy="1352022"/>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Animals that eat meat.</a:t>
            </a:r>
            <a:endParaRPr lang="en-GB" sz="3600" dirty="0">
              <a:solidFill>
                <a:schemeClr val="tx1"/>
              </a:solidFill>
            </a:endParaRPr>
          </a:p>
          <a:p>
            <a:pPr algn="ctr"/>
            <a:endParaRPr lang="en-GB" dirty="0"/>
          </a:p>
        </p:txBody>
      </p:sp>
      <p:sp>
        <p:nvSpPr>
          <p:cNvPr id="16" name="TextBox 15"/>
          <p:cNvSpPr txBox="1"/>
          <p:nvPr/>
        </p:nvSpPr>
        <p:spPr>
          <a:xfrm>
            <a:off x="130013" y="94345"/>
            <a:ext cx="3143809" cy="523220"/>
          </a:xfrm>
          <a:prstGeom prst="rect">
            <a:avLst/>
          </a:prstGeom>
          <a:noFill/>
        </p:spPr>
        <p:txBody>
          <a:bodyPr wrap="none" rtlCol="0">
            <a:spAutoFit/>
          </a:bodyPr>
          <a:lstStyle/>
          <a:p>
            <a:r>
              <a:rPr lang="en-GB" sz="2800" dirty="0" smtClean="0">
                <a:solidFill>
                  <a:srgbClr val="FF0000"/>
                </a:solidFill>
                <a:latin typeface="Comic Sans MS" panose="030F0702030302020204" pitchFamily="66" charset="0"/>
              </a:rPr>
              <a:t>Tuesday’s Lesson:</a:t>
            </a:r>
            <a:endParaRPr lang="en-GB" sz="28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4318088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0731" y="118518"/>
            <a:ext cx="11638671" cy="1077218"/>
          </a:xfrm>
          <a:prstGeom prst="rect">
            <a:avLst/>
          </a:prstGeom>
        </p:spPr>
        <p:txBody>
          <a:bodyPr wrap="square">
            <a:spAutoFit/>
          </a:bodyPr>
          <a:lstStyle/>
          <a:p>
            <a:pPr algn="ctr"/>
            <a:r>
              <a:rPr lang="en-GB" sz="3200" dirty="0">
                <a:latin typeface="Comic Sans MS" panose="030F0702030302020204" pitchFamily="66" charset="0"/>
              </a:rPr>
              <a:t/>
            </a:r>
            <a:br>
              <a:rPr lang="en-GB" sz="3200" dirty="0">
                <a:latin typeface="Comic Sans MS" panose="030F0702030302020204" pitchFamily="66" charset="0"/>
              </a:rPr>
            </a:br>
            <a:endParaRPr lang="en-GB" sz="3200" dirty="0">
              <a:latin typeface="Comic Sans MS" panose="030F0702030302020204" pitchFamily="66" charset="0"/>
            </a:endParaRPr>
          </a:p>
        </p:txBody>
      </p:sp>
      <p:sp>
        <p:nvSpPr>
          <p:cNvPr id="5" name="TextBox 4"/>
          <p:cNvSpPr txBox="1"/>
          <p:nvPr/>
        </p:nvSpPr>
        <p:spPr>
          <a:xfrm>
            <a:off x="290731" y="464233"/>
            <a:ext cx="1707519" cy="523220"/>
          </a:xfrm>
          <a:prstGeom prst="rect">
            <a:avLst/>
          </a:prstGeom>
          <a:noFill/>
        </p:spPr>
        <p:txBody>
          <a:bodyPr wrap="none" rtlCol="0">
            <a:spAutoFit/>
          </a:bodyPr>
          <a:lstStyle/>
          <a:p>
            <a:r>
              <a:rPr lang="en-GB" sz="2800" dirty="0" smtClean="0">
                <a:solidFill>
                  <a:srgbClr val="FF0000"/>
                </a:solidFill>
                <a:latin typeface="Comic Sans MS" panose="030F0702030302020204" pitchFamily="66" charset="0"/>
              </a:rPr>
              <a:t>Answers:</a:t>
            </a:r>
            <a:endParaRPr lang="en-GB" sz="2800" dirty="0">
              <a:solidFill>
                <a:srgbClr val="FF0000"/>
              </a:solidFill>
              <a:latin typeface="Comic Sans MS" panose="030F0702030302020204" pitchFamily="66" charset="0"/>
            </a:endParaRPr>
          </a:p>
        </p:txBody>
      </p:sp>
      <p:sp>
        <p:nvSpPr>
          <p:cNvPr id="6" name="Rectangle 5"/>
          <p:cNvSpPr/>
          <p:nvPr/>
        </p:nvSpPr>
        <p:spPr>
          <a:xfrm>
            <a:off x="844062" y="3587262"/>
            <a:ext cx="2729132" cy="97067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983773" y="3780209"/>
            <a:ext cx="2449710" cy="646331"/>
          </a:xfrm>
          <a:prstGeom prst="rect">
            <a:avLst/>
          </a:prstGeom>
        </p:spPr>
        <p:txBody>
          <a:bodyPr wrap="none">
            <a:spAutoFit/>
          </a:bodyPr>
          <a:lstStyle/>
          <a:p>
            <a:pPr algn="ctr"/>
            <a:r>
              <a:rPr lang="en-GB" sz="3600" dirty="0">
                <a:solidFill>
                  <a:srgbClr val="0070C0"/>
                </a:solidFill>
                <a:latin typeface="Comic Sans MS" panose="030F0702030302020204" pitchFamily="66" charset="0"/>
              </a:rPr>
              <a:t>O</a:t>
            </a:r>
            <a:r>
              <a:rPr lang="en-GB" sz="3600" dirty="0" smtClean="0">
                <a:solidFill>
                  <a:srgbClr val="0070C0"/>
                </a:solidFill>
                <a:latin typeface="Comic Sans MS" panose="030F0702030302020204" pitchFamily="66" charset="0"/>
              </a:rPr>
              <a:t>mnivores</a:t>
            </a:r>
            <a:endParaRPr lang="en-GB" sz="3600" dirty="0">
              <a:latin typeface="Comic Sans MS" panose="030F0702030302020204" pitchFamily="66" charset="0"/>
            </a:endParaRPr>
          </a:p>
        </p:txBody>
      </p:sp>
      <p:sp>
        <p:nvSpPr>
          <p:cNvPr id="8" name="Rectangle 7"/>
          <p:cNvSpPr/>
          <p:nvPr/>
        </p:nvSpPr>
        <p:spPr>
          <a:xfrm>
            <a:off x="844061" y="5090030"/>
            <a:ext cx="2729132" cy="97067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rgbClr val="FF0000"/>
                </a:solidFill>
                <a:latin typeface="Comic Sans MS" panose="030F0702030302020204" pitchFamily="66" charset="0"/>
              </a:rPr>
              <a:t>Carnivores</a:t>
            </a:r>
            <a:endParaRPr lang="en-GB" sz="3600" dirty="0"/>
          </a:p>
          <a:p>
            <a:pPr algn="ctr"/>
            <a:endParaRPr lang="en-GB" dirty="0"/>
          </a:p>
        </p:txBody>
      </p:sp>
      <p:sp>
        <p:nvSpPr>
          <p:cNvPr id="9" name="Rectangle 8"/>
          <p:cNvSpPr/>
          <p:nvPr/>
        </p:nvSpPr>
        <p:spPr>
          <a:xfrm>
            <a:off x="869851" y="2180621"/>
            <a:ext cx="2729132" cy="1084607"/>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rgbClr val="00B050"/>
                </a:solidFill>
                <a:latin typeface="Comic Sans MS" panose="030F0702030302020204" pitchFamily="66" charset="0"/>
              </a:rPr>
              <a:t>Herbivores</a:t>
            </a:r>
            <a:endParaRPr lang="en-GB" sz="3600" dirty="0"/>
          </a:p>
          <a:p>
            <a:pPr algn="ctr"/>
            <a:endParaRPr lang="en-GB" dirty="0"/>
          </a:p>
        </p:txBody>
      </p:sp>
      <p:sp>
        <p:nvSpPr>
          <p:cNvPr id="13" name="Rectangle 12"/>
          <p:cNvSpPr/>
          <p:nvPr/>
        </p:nvSpPr>
        <p:spPr>
          <a:xfrm>
            <a:off x="7127629" y="1913207"/>
            <a:ext cx="4801773" cy="1352022"/>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Animals that eat meat and plants. </a:t>
            </a:r>
            <a:endParaRPr lang="en-GB" sz="3600" dirty="0">
              <a:solidFill>
                <a:schemeClr val="tx1"/>
              </a:solidFill>
            </a:endParaRPr>
          </a:p>
          <a:p>
            <a:pPr algn="ctr"/>
            <a:endParaRPr lang="en-GB" dirty="0"/>
          </a:p>
        </p:txBody>
      </p:sp>
      <p:sp>
        <p:nvSpPr>
          <p:cNvPr id="14" name="Rectangle 13"/>
          <p:cNvSpPr/>
          <p:nvPr/>
        </p:nvSpPr>
        <p:spPr>
          <a:xfrm>
            <a:off x="7127628" y="3738008"/>
            <a:ext cx="4801773" cy="1352022"/>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Animals that eat plants.</a:t>
            </a:r>
            <a:endParaRPr lang="en-GB" sz="3600" dirty="0">
              <a:solidFill>
                <a:schemeClr val="tx1"/>
              </a:solidFill>
            </a:endParaRPr>
          </a:p>
          <a:p>
            <a:pPr algn="ctr"/>
            <a:endParaRPr lang="en-GB" dirty="0"/>
          </a:p>
        </p:txBody>
      </p:sp>
      <p:sp>
        <p:nvSpPr>
          <p:cNvPr id="15" name="Rectangle 14"/>
          <p:cNvSpPr/>
          <p:nvPr/>
        </p:nvSpPr>
        <p:spPr>
          <a:xfrm>
            <a:off x="7127627" y="5384689"/>
            <a:ext cx="4801773" cy="1352022"/>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Animals that eat meat.</a:t>
            </a:r>
            <a:endParaRPr lang="en-GB" sz="3600" dirty="0">
              <a:solidFill>
                <a:schemeClr val="tx1"/>
              </a:solidFill>
            </a:endParaRPr>
          </a:p>
          <a:p>
            <a:pPr algn="ctr"/>
            <a:endParaRPr lang="en-GB" dirty="0"/>
          </a:p>
        </p:txBody>
      </p:sp>
      <p:cxnSp>
        <p:nvCxnSpPr>
          <p:cNvPr id="4" name="Straight Connector 3"/>
          <p:cNvCxnSpPr/>
          <p:nvPr/>
        </p:nvCxnSpPr>
        <p:spPr>
          <a:xfrm>
            <a:off x="3598983" y="2926080"/>
            <a:ext cx="3528644" cy="1631852"/>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endCxn id="13" idx="1"/>
          </p:cNvCxnSpPr>
          <p:nvPr/>
        </p:nvCxnSpPr>
        <p:spPr>
          <a:xfrm flipV="1">
            <a:off x="3573193" y="2589218"/>
            <a:ext cx="3554436" cy="1474822"/>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a:endCxn id="15" idx="1"/>
          </p:cNvCxnSpPr>
          <p:nvPr/>
        </p:nvCxnSpPr>
        <p:spPr>
          <a:xfrm>
            <a:off x="3598983" y="5535435"/>
            <a:ext cx="3528644" cy="525265"/>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9591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0731" y="118518"/>
            <a:ext cx="11638671" cy="1077218"/>
          </a:xfrm>
          <a:prstGeom prst="rect">
            <a:avLst/>
          </a:prstGeom>
        </p:spPr>
        <p:txBody>
          <a:bodyPr wrap="square">
            <a:spAutoFit/>
          </a:bodyPr>
          <a:lstStyle/>
          <a:p>
            <a:pPr algn="ctr"/>
            <a:r>
              <a:rPr lang="en-GB" sz="3200" dirty="0">
                <a:latin typeface="Comic Sans MS" panose="030F0702030302020204" pitchFamily="66" charset="0"/>
              </a:rPr>
              <a:t/>
            </a:r>
            <a:br>
              <a:rPr lang="en-GB" sz="3200" dirty="0">
                <a:latin typeface="Comic Sans MS" panose="030F0702030302020204" pitchFamily="66" charset="0"/>
              </a:rPr>
            </a:br>
            <a:endParaRPr lang="en-GB" sz="3200" dirty="0">
              <a:latin typeface="Comic Sans MS" panose="030F0702030302020204" pitchFamily="66" charset="0"/>
            </a:endParaRPr>
          </a:p>
        </p:txBody>
      </p:sp>
      <p:sp>
        <p:nvSpPr>
          <p:cNvPr id="5" name="TextBox 4"/>
          <p:cNvSpPr txBox="1"/>
          <p:nvPr/>
        </p:nvSpPr>
        <p:spPr>
          <a:xfrm>
            <a:off x="290731" y="464233"/>
            <a:ext cx="10370147" cy="523220"/>
          </a:xfrm>
          <a:prstGeom prst="rect">
            <a:avLst/>
          </a:prstGeom>
          <a:noFill/>
        </p:spPr>
        <p:txBody>
          <a:bodyPr wrap="none" rtlCol="0">
            <a:spAutoFit/>
          </a:bodyPr>
          <a:lstStyle/>
          <a:p>
            <a:r>
              <a:rPr lang="en-GB" sz="2800" dirty="0" smtClean="0">
                <a:solidFill>
                  <a:srgbClr val="FF0000"/>
                </a:solidFill>
                <a:latin typeface="Comic Sans MS" panose="030F0702030302020204" pitchFamily="66" charset="0"/>
              </a:rPr>
              <a:t>Let’s see if you can match the animal to the correct group.</a:t>
            </a:r>
            <a:endParaRPr lang="en-GB" sz="2800" dirty="0">
              <a:solidFill>
                <a:srgbClr val="FF0000"/>
              </a:solidFill>
              <a:latin typeface="Comic Sans MS" panose="030F0702030302020204" pitchFamily="66" charset="0"/>
            </a:endParaRPr>
          </a:p>
        </p:txBody>
      </p:sp>
      <p:sp>
        <p:nvSpPr>
          <p:cNvPr id="6" name="Rectangle 5"/>
          <p:cNvSpPr/>
          <p:nvPr/>
        </p:nvSpPr>
        <p:spPr>
          <a:xfrm>
            <a:off x="844062" y="3587262"/>
            <a:ext cx="2729132" cy="97067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983773" y="3780209"/>
            <a:ext cx="2449710" cy="646331"/>
          </a:xfrm>
          <a:prstGeom prst="rect">
            <a:avLst/>
          </a:prstGeom>
        </p:spPr>
        <p:txBody>
          <a:bodyPr wrap="none">
            <a:spAutoFit/>
          </a:bodyPr>
          <a:lstStyle/>
          <a:p>
            <a:pPr algn="ctr"/>
            <a:r>
              <a:rPr lang="en-GB" sz="3600" dirty="0">
                <a:solidFill>
                  <a:srgbClr val="0070C0"/>
                </a:solidFill>
                <a:latin typeface="Comic Sans MS" panose="030F0702030302020204" pitchFamily="66" charset="0"/>
              </a:rPr>
              <a:t>O</a:t>
            </a:r>
            <a:r>
              <a:rPr lang="en-GB" sz="3600" dirty="0" smtClean="0">
                <a:solidFill>
                  <a:srgbClr val="0070C0"/>
                </a:solidFill>
                <a:latin typeface="Comic Sans MS" panose="030F0702030302020204" pitchFamily="66" charset="0"/>
              </a:rPr>
              <a:t>mnivores</a:t>
            </a:r>
            <a:endParaRPr lang="en-GB" sz="3600" dirty="0">
              <a:latin typeface="Comic Sans MS" panose="030F0702030302020204" pitchFamily="66" charset="0"/>
            </a:endParaRPr>
          </a:p>
        </p:txBody>
      </p:sp>
      <p:sp>
        <p:nvSpPr>
          <p:cNvPr id="8" name="Rectangle 7"/>
          <p:cNvSpPr/>
          <p:nvPr/>
        </p:nvSpPr>
        <p:spPr>
          <a:xfrm>
            <a:off x="844061" y="5090030"/>
            <a:ext cx="2729132" cy="97067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rgbClr val="FF0000"/>
                </a:solidFill>
                <a:latin typeface="Comic Sans MS" panose="030F0702030302020204" pitchFamily="66" charset="0"/>
              </a:rPr>
              <a:t>Carnivores</a:t>
            </a:r>
            <a:endParaRPr lang="en-GB" sz="3600" dirty="0"/>
          </a:p>
          <a:p>
            <a:pPr algn="ctr"/>
            <a:endParaRPr lang="en-GB" dirty="0"/>
          </a:p>
        </p:txBody>
      </p:sp>
      <p:sp>
        <p:nvSpPr>
          <p:cNvPr id="9" name="Rectangle 8"/>
          <p:cNvSpPr/>
          <p:nvPr/>
        </p:nvSpPr>
        <p:spPr>
          <a:xfrm>
            <a:off x="869851" y="2180621"/>
            <a:ext cx="2729132" cy="1084607"/>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rgbClr val="00B050"/>
                </a:solidFill>
                <a:latin typeface="Comic Sans MS" panose="030F0702030302020204" pitchFamily="66" charset="0"/>
              </a:rPr>
              <a:t>Herbivores</a:t>
            </a:r>
            <a:endParaRPr lang="en-GB" sz="3600" dirty="0"/>
          </a:p>
          <a:p>
            <a:pPr algn="ctr"/>
            <a:endParaRPr lang="en-GB" dirty="0"/>
          </a:p>
        </p:txBody>
      </p:sp>
      <p:sp>
        <p:nvSpPr>
          <p:cNvPr id="13" name="Rectangle 12"/>
          <p:cNvSpPr/>
          <p:nvPr/>
        </p:nvSpPr>
        <p:spPr>
          <a:xfrm>
            <a:off x="7127629" y="1913207"/>
            <a:ext cx="4801773" cy="1352022"/>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Tiger </a:t>
            </a:r>
            <a:endParaRPr lang="en-GB" sz="3600" dirty="0">
              <a:solidFill>
                <a:schemeClr val="tx1"/>
              </a:solidFill>
            </a:endParaRPr>
          </a:p>
          <a:p>
            <a:pPr algn="ctr"/>
            <a:endParaRPr lang="en-GB" dirty="0"/>
          </a:p>
        </p:txBody>
      </p:sp>
      <p:sp>
        <p:nvSpPr>
          <p:cNvPr id="14" name="Rectangle 13"/>
          <p:cNvSpPr/>
          <p:nvPr/>
        </p:nvSpPr>
        <p:spPr>
          <a:xfrm>
            <a:off x="7127628" y="3738008"/>
            <a:ext cx="4801773" cy="1352022"/>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Hedgehog</a:t>
            </a:r>
            <a:endParaRPr lang="en-GB" sz="3600" dirty="0">
              <a:solidFill>
                <a:schemeClr val="tx1"/>
              </a:solidFill>
            </a:endParaRPr>
          </a:p>
          <a:p>
            <a:pPr algn="ctr"/>
            <a:endParaRPr lang="en-GB" dirty="0"/>
          </a:p>
        </p:txBody>
      </p:sp>
      <p:sp>
        <p:nvSpPr>
          <p:cNvPr id="15" name="Rectangle 14"/>
          <p:cNvSpPr/>
          <p:nvPr/>
        </p:nvSpPr>
        <p:spPr>
          <a:xfrm>
            <a:off x="7127627" y="5384689"/>
            <a:ext cx="4801773" cy="1352022"/>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Rabbit </a:t>
            </a:r>
            <a:endParaRPr lang="en-GB" sz="3600" dirty="0">
              <a:solidFill>
                <a:schemeClr val="tx1"/>
              </a:solidFill>
            </a:endParaRPr>
          </a:p>
          <a:p>
            <a:pPr algn="ctr"/>
            <a:endParaRPr lang="en-GB" dirty="0"/>
          </a:p>
        </p:txBody>
      </p:sp>
    </p:spTree>
    <p:extLst>
      <p:ext uri="{BB962C8B-B14F-4D97-AF65-F5344CB8AC3E}">
        <p14:creationId xmlns:p14="http://schemas.microsoft.com/office/powerpoint/2010/main" val="2299832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0731" y="118518"/>
            <a:ext cx="11638671" cy="1077218"/>
          </a:xfrm>
          <a:prstGeom prst="rect">
            <a:avLst/>
          </a:prstGeom>
        </p:spPr>
        <p:txBody>
          <a:bodyPr wrap="square">
            <a:spAutoFit/>
          </a:bodyPr>
          <a:lstStyle/>
          <a:p>
            <a:pPr algn="ctr"/>
            <a:r>
              <a:rPr lang="en-GB" sz="3200" dirty="0">
                <a:latin typeface="Comic Sans MS" panose="030F0702030302020204" pitchFamily="66" charset="0"/>
              </a:rPr>
              <a:t/>
            </a:r>
            <a:br>
              <a:rPr lang="en-GB" sz="3200" dirty="0">
                <a:latin typeface="Comic Sans MS" panose="030F0702030302020204" pitchFamily="66" charset="0"/>
              </a:rPr>
            </a:br>
            <a:endParaRPr lang="en-GB" sz="3200" dirty="0">
              <a:latin typeface="Comic Sans MS" panose="030F0702030302020204" pitchFamily="66" charset="0"/>
            </a:endParaRPr>
          </a:p>
        </p:txBody>
      </p:sp>
      <p:sp>
        <p:nvSpPr>
          <p:cNvPr id="5" name="TextBox 4"/>
          <p:cNvSpPr txBox="1"/>
          <p:nvPr/>
        </p:nvSpPr>
        <p:spPr>
          <a:xfrm>
            <a:off x="290731" y="464233"/>
            <a:ext cx="1707519" cy="523220"/>
          </a:xfrm>
          <a:prstGeom prst="rect">
            <a:avLst/>
          </a:prstGeom>
          <a:noFill/>
        </p:spPr>
        <p:txBody>
          <a:bodyPr wrap="none" rtlCol="0">
            <a:spAutoFit/>
          </a:bodyPr>
          <a:lstStyle/>
          <a:p>
            <a:r>
              <a:rPr lang="en-GB" sz="2800" dirty="0" smtClean="0">
                <a:solidFill>
                  <a:srgbClr val="FF0000"/>
                </a:solidFill>
                <a:latin typeface="Comic Sans MS" panose="030F0702030302020204" pitchFamily="66" charset="0"/>
              </a:rPr>
              <a:t>Answers:</a:t>
            </a:r>
            <a:endParaRPr lang="en-GB" sz="2800" dirty="0">
              <a:solidFill>
                <a:srgbClr val="FF0000"/>
              </a:solidFill>
              <a:latin typeface="Comic Sans MS" panose="030F0702030302020204" pitchFamily="66" charset="0"/>
            </a:endParaRPr>
          </a:p>
        </p:txBody>
      </p:sp>
      <p:sp>
        <p:nvSpPr>
          <p:cNvPr id="6" name="Rectangle 5"/>
          <p:cNvSpPr/>
          <p:nvPr/>
        </p:nvSpPr>
        <p:spPr>
          <a:xfrm>
            <a:off x="844062" y="3587262"/>
            <a:ext cx="2729132" cy="97067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983773" y="3780209"/>
            <a:ext cx="2449710" cy="646331"/>
          </a:xfrm>
          <a:prstGeom prst="rect">
            <a:avLst/>
          </a:prstGeom>
        </p:spPr>
        <p:txBody>
          <a:bodyPr wrap="none">
            <a:spAutoFit/>
          </a:bodyPr>
          <a:lstStyle/>
          <a:p>
            <a:pPr algn="ctr"/>
            <a:r>
              <a:rPr lang="en-GB" sz="3600" dirty="0">
                <a:solidFill>
                  <a:srgbClr val="0070C0"/>
                </a:solidFill>
                <a:latin typeface="Comic Sans MS" panose="030F0702030302020204" pitchFamily="66" charset="0"/>
              </a:rPr>
              <a:t>O</a:t>
            </a:r>
            <a:r>
              <a:rPr lang="en-GB" sz="3600" dirty="0" smtClean="0">
                <a:solidFill>
                  <a:srgbClr val="0070C0"/>
                </a:solidFill>
                <a:latin typeface="Comic Sans MS" panose="030F0702030302020204" pitchFamily="66" charset="0"/>
              </a:rPr>
              <a:t>mnivores</a:t>
            </a:r>
            <a:endParaRPr lang="en-GB" sz="3600" dirty="0">
              <a:latin typeface="Comic Sans MS" panose="030F0702030302020204" pitchFamily="66" charset="0"/>
            </a:endParaRPr>
          </a:p>
        </p:txBody>
      </p:sp>
      <p:sp>
        <p:nvSpPr>
          <p:cNvPr id="8" name="Rectangle 7"/>
          <p:cNvSpPr/>
          <p:nvPr/>
        </p:nvSpPr>
        <p:spPr>
          <a:xfrm>
            <a:off x="844061" y="5090030"/>
            <a:ext cx="2729132" cy="97067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rgbClr val="FF0000"/>
                </a:solidFill>
                <a:latin typeface="Comic Sans MS" panose="030F0702030302020204" pitchFamily="66" charset="0"/>
              </a:rPr>
              <a:t>Carnivores</a:t>
            </a:r>
            <a:endParaRPr lang="en-GB" sz="3600" dirty="0"/>
          </a:p>
          <a:p>
            <a:pPr algn="ctr"/>
            <a:endParaRPr lang="en-GB" dirty="0"/>
          </a:p>
        </p:txBody>
      </p:sp>
      <p:sp>
        <p:nvSpPr>
          <p:cNvPr id="9" name="Rectangle 8"/>
          <p:cNvSpPr/>
          <p:nvPr/>
        </p:nvSpPr>
        <p:spPr>
          <a:xfrm>
            <a:off x="869851" y="2180621"/>
            <a:ext cx="2729132" cy="1084607"/>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rgbClr val="00B050"/>
                </a:solidFill>
                <a:latin typeface="Comic Sans MS" panose="030F0702030302020204" pitchFamily="66" charset="0"/>
              </a:rPr>
              <a:t>Herbivores</a:t>
            </a:r>
            <a:endParaRPr lang="en-GB" sz="3600" dirty="0"/>
          </a:p>
          <a:p>
            <a:pPr algn="ctr"/>
            <a:endParaRPr lang="en-GB" dirty="0"/>
          </a:p>
        </p:txBody>
      </p:sp>
      <p:sp>
        <p:nvSpPr>
          <p:cNvPr id="13" name="Rectangle 12"/>
          <p:cNvSpPr/>
          <p:nvPr/>
        </p:nvSpPr>
        <p:spPr>
          <a:xfrm>
            <a:off x="7127629" y="1913207"/>
            <a:ext cx="4801773" cy="1352022"/>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Tiger </a:t>
            </a:r>
            <a:endParaRPr lang="en-GB" sz="3600" dirty="0">
              <a:solidFill>
                <a:schemeClr val="tx1"/>
              </a:solidFill>
            </a:endParaRPr>
          </a:p>
          <a:p>
            <a:pPr algn="ctr"/>
            <a:endParaRPr lang="en-GB" dirty="0"/>
          </a:p>
        </p:txBody>
      </p:sp>
      <p:sp>
        <p:nvSpPr>
          <p:cNvPr id="14" name="Rectangle 13"/>
          <p:cNvSpPr/>
          <p:nvPr/>
        </p:nvSpPr>
        <p:spPr>
          <a:xfrm>
            <a:off x="7127628" y="3738008"/>
            <a:ext cx="4801773" cy="1352022"/>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Hedgehog</a:t>
            </a:r>
            <a:endParaRPr lang="en-GB" sz="3600" dirty="0">
              <a:solidFill>
                <a:schemeClr val="tx1"/>
              </a:solidFill>
            </a:endParaRPr>
          </a:p>
          <a:p>
            <a:pPr algn="ctr"/>
            <a:endParaRPr lang="en-GB" dirty="0"/>
          </a:p>
        </p:txBody>
      </p:sp>
      <p:sp>
        <p:nvSpPr>
          <p:cNvPr id="15" name="Rectangle 14"/>
          <p:cNvSpPr/>
          <p:nvPr/>
        </p:nvSpPr>
        <p:spPr>
          <a:xfrm>
            <a:off x="7127627" y="5384689"/>
            <a:ext cx="4801773" cy="1352022"/>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Rabbit </a:t>
            </a:r>
            <a:endParaRPr lang="en-GB" sz="3600" dirty="0">
              <a:solidFill>
                <a:schemeClr val="tx1"/>
              </a:solidFill>
            </a:endParaRPr>
          </a:p>
          <a:p>
            <a:pPr algn="ctr"/>
            <a:endParaRPr lang="en-GB" dirty="0"/>
          </a:p>
        </p:txBody>
      </p:sp>
      <p:cxnSp>
        <p:nvCxnSpPr>
          <p:cNvPr id="11" name="Straight Connector 10"/>
          <p:cNvCxnSpPr>
            <a:endCxn id="14" idx="1"/>
          </p:cNvCxnSpPr>
          <p:nvPr/>
        </p:nvCxnSpPr>
        <p:spPr>
          <a:xfrm>
            <a:off x="3573193" y="4064040"/>
            <a:ext cx="3554435" cy="349979"/>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3598983" y="2599774"/>
            <a:ext cx="3528644" cy="335164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V="1">
            <a:off x="3573193" y="2333970"/>
            <a:ext cx="3554434" cy="2780495"/>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60110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4153701" cy="584775"/>
          </a:xfrm>
          <a:prstGeom prst="rect">
            <a:avLst/>
          </a:prstGeom>
          <a:noFill/>
        </p:spPr>
        <p:txBody>
          <a:bodyPr wrap="none" rtlCol="0">
            <a:spAutoFit/>
          </a:bodyPr>
          <a:lstStyle/>
          <a:p>
            <a:r>
              <a:rPr lang="en-GB" sz="3200" dirty="0" smtClean="0">
                <a:solidFill>
                  <a:srgbClr val="FF0000"/>
                </a:solidFill>
                <a:latin typeface="Comic Sans MS" panose="030F0702030302020204" pitchFamily="66" charset="0"/>
              </a:rPr>
              <a:t>Wednesday’s lesson </a:t>
            </a:r>
            <a:endParaRPr lang="en-GB" sz="3200" dirty="0">
              <a:solidFill>
                <a:srgbClr val="FF0000"/>
              </a:solidFill>
              <a:latin typeface="Comic Sans MS" panose="030F0702030302020204" pitchFamily="66" charset="0"/>
            </a:endParaRPr>
          </a:p>
        </p:txBody>
      </p:sp>
      <p:grpSp>
        <p:nvGrpSpPr>
          <p:cNvPr id="3" name="Group 2"/>
          <p:cNvGrpSpPr/>
          <p:nvPr/>
        </p:nvGrpSpPr>
        <p:grpSpPr>
          <a:xfrm>
            <a:off x="1727396" y="832001"/>
            <a:ext cx="8851288" cy="3462294"/>
            <a:chOff x="503726" y="731524"/>
            <a:chExt cx="8851288" cy="3462294"/>
          </a:xfrm>
        </p:grpSpPr>
        <p:pic>
          <p:nvPicPr>
            <p:cNvPr id="2" name="Picture 1"/>
            <p:cNvPicPr>
              <a:picLocks noChangeAspect="1"/>
            </p:cNvPicPr>
            <p:nvPr/>
          </p:nvPicPr>
          <p:blipFill>
            <a:blip r:embed="rId2"/>
            <a:stretch>
              <a:fillRect/>
            </a:stretch>
          </p:blipFill>
          <p:spPr>
            <a:xfrm>
              <a:off x="503726" y="731524"/>
              <a:ext cx="2717775" cy="3408516"/>
            </a:xfrm>
            <a:prstGeom prst="rect">
              <a:avLst/>
            </a:prstGeom>
          </p:spPr>
        </p:pic>
        <p:pic>
          <p:nvPicPr>
            <p:cNvPr id="7" name="Picture 6"/>
            <p:cNvPicPr>
              <a:picLocks noChangeAspect="1"/>
            </p:cNvPicPr>
            <p:nvPr/>
          </p:nvPicPr>
          <p:blipFill>
            <a:blip r:embed="rId3"/>
            <a:stretch>
              <a:fillRect/>
            </a:stretch>
          </p:blipFill>
          <p:spPr>
            <a:xfrm>
              <a:off x="3454792" y="731524"/>
              <a:ext cx="2825556" cy="3444487"/>
            </a:xfrm>
            <a:prstGeom prst="rect">
              <a:avLst/>
            </a:prstGeom>
          </p:spPr>
        </p:pic>
        <p:pic>
          <p:nvPicPr>
            <p:cNvPr id="8" name="Picture 7"/>
            <p:cNvPicPr>
              <a:picLocks noChangeAspect="1"/>
            </p:cNvPicPr>
            <p:nvPr/>
          </p:nvPicPr>
          <p:blipFill>
            <a:blip r:embed="rId4"/>
            <a:stretch>
              <a:fillRect/>
            </a:stretch>
          </p:blipFill>
          <p:spPr>
            <a:xfrm>
              <a:off x="6513639" y="731524"/>
              <a:ext cx="2841375" cy="3462294"/>
            </a:xfrm>
            <a:prstGeom prst="rect">
              <a:avLst/>
            </a:prstGeom>
          </p:spPr>
        </p:pic>
      </p:grpSp>
      <p:sp>
        <p:nvSpPr>
          <p:cNvPr id="9" name="TextBox 8"/>
          <p:cNvSpPr txBox="1"/>
          <p:nvPr/>
        </p:nvSpPr>
        <p:spPr>
          <a:xfrm>
            <a:off x="718830" y="4924107"/>
            <a:ext cx="7452681" cy="1323439"/>
          </a:xfrm>
          <a:prstGeom prst="rect">
            <a:avLst/>
          </a:prstGeom>
          <a:noFill/>
        </p:spPr>
        <p:txBody>
          <a:bodyPr wrap="none" rtlCol="0">
            <a:spAutoFit/>
          </a:bodyPr>
          <a:lstStyle/>
          <a:p>
            <a:r>
              <a:rPr lang="en-GB" sz="8000" dirty="0" smtClean="0">
                <a:solidFill>
                  <a:srgbClr val="002060"/>
                </a:solidFill>
                <a:latin typeface="Comic Sans MS" panose="030F0702030302020204" pitchFamily="66" charset="0"/>
              </a:rPr>
              <a:t>True or False?</a:t>
            </a:r>
            <a:r>
              <a:rPr lang="en-GB" sz="8000" dirty="0" smtClean="0">
                <a:solidFill>
                  <a:srgbClr val="FF0000"/>
                </a:solidFill>
                <a:latin typeface="Comic Sans MS" panose="030F0702030302020204" pitchFamily="66" charset="0"/>
              </a:rPr>
              <a:t> </a:t>
            </a:r>
            <a:endParaRPr lang="en-GB" sz="8000" dirty="0">
              <a:solidFill>
                <a:srgbClr val="FF0000"/>
              </a:solidFill>
              <a:latin typeface="Comic Sans MS" panose="030F0702030302020204" pitchFamily="66" charset="0"/>
            </a:endParaRPr>
          </a:p>
        </p:txBody>
      </p:sp>
      <p:pic>
        <p:nvPicPr>
          <p:cNvPr id="5122" name="Picture 2" descr="The &quot;True Or False&quot; Quiz - Quiz-A-Go-G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70997" y="4618879"/>
            <a:ext cx="3867785" cy="19338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33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12541"/>
            <a:ext cx="6365845" cy="1569660"/>
          </a:xfrm>
          <a:prstGeom prst="rect">
            <a:avLst/>
          </a:prstGeom>
          <a:noFill/>
        </p:spPr>
        <p:txBody>
          <a:bodyPr wrap="none" rtlCol="0">
            <a:spAutoFit/>
          </a:bodyPr>
          <a:lstStyle/>
          <a:p>
            <a:r>
              <a:rPr lang="en-GB" sz="3200" u="sng" dirty="0" smtClean="0">
                <a:solidFill>
                  <a:srgbClr val="FF0000"/>
                </a:solidFill>
                <a:latin typeface="Comic Sans MS" panose="030F0702030302020204" pitchFamily="66" charset="0"/>
              </a:rPr>
              <a:t>Wednesday’s lesson</a:t>
            </a:r>
          </a:p>
          <a:p>
            <a:pPr marL="514350" indent="-514350">
              <a:buAutoNum type="arabicParenR"/>
            </a:pPr>
            <a:r>
              <a:rPr lang="en-GB" sz="3200" dirty="0" smtClean="0">
                <a:solidFill>
                  <a:srgbClr val="002060"/>
                </a:solidFill>
                <a:latin typeface="Comic Sans MS" panose="030F0702030302020204" pitchFamily="66" charset="0"/>
              </a:rPr>
              <a:t>Read the statement. </a:t>
            </a:r>
          </a:p>
          <a:p>
            <a:pPr marL="514350" indent="-514350">
              <a:buAutoNum type="arabicParenR"/>
            </a:pPr>
            <a:r>
              <a:rPr lang="en-GB" sz="3200" dirty="0" smtClean="0">
                <a:solidFill>
                  <a:srgbClr val="002060"/>
                </a:solidFill>
                <a:latin typeface="Comic Sans MS" panose="030F0702030302020204" pitchFamily="66" charset="0"/>
              </a:rPr>
              <a:t>Decide if it is </a:t>
            </a:r>
            <a:r>
              <a:rPr lang="en-GB" sz="3200" dirty="0" smtClean="0">
                <a:solidFill>
                  <a:srgbClr val="00B050"/>
                </a:solidFill>
                <a:latin typeface="Comic Sans MS" panose="030F0702030302020204" pitchFamily="66" charset="0"/>
              </a:rPr>
              <a:t>true</a:t>
            </a:r>
            <a:r>
              <a:rPr lang="en-GB" sz="3200" dirty="0" smtClean="0">
                <a:solidFill>
                  <a:srgbClr val="002060"/>
                </a:solidFill>
                <a:latin typeface="Comic Sans MS" panose="030F0702030302020204" pitchFamily="66" charset="0"/>
              </a:rPr>
              <a:t> or </a:t>
            </a:r>
            <a:r>
              <a:rPr lang="en-GB" sz="3200" dirty="0" smtClean="0">
                <a:solidFill>
                  <a:srgbClr val="FF0000"/>
                </a:solidFill>
                <a:latin typeface="Comic Sans MS" panose="030F0702030302020204" pitchFamily="66" charset="0"/>
              </a:rPr>
              <a:t>false</a:t>
            </a:r>
            <a:r>
              <a:rPr lang="en-GB" sz="3200" dirty="0" smtClean="0">
                <a:solidFill>
                  <a:srgbClr val="002060"/>
                </a:solidFill>
                <a:latin typeface="Comic Sans MS" panose="030F0702030302020204" pitchFamily="66" charset="0"/>
              </a:rPr>
              <a:t>? </a:t>
            </a:r>
            <a:endParaRPr lang="en-GB" sz="3200" dirty="0">
              <a:solidFill>
                <a:srgbClr val="002060"/>
              </a:solidFill>
              <a:latin typeface="Comic Sans MS" panose="030F0702030302020204" pitchFamily="66" charset="0"/>
            </a:endParaRPr>
          </a:p>
        </p:txBody>
      </p:sp>
      <p:pic>
        <p:nvPicPr>
          <p:cNvPr id="9218" name="Picture 2" descr="False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l="5508" t="8942" r="5111" b="16683"/>
          <a:stretch/>
        </p:blipFill>
        <p:spPr bwMode="auto">
          <a:xfrm>
            <a:off x="7887287" y="112541"/>
            <a:ext cx="4009292" cy="269195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824292" y="3807041"/>
            <a:ext cx="10726013" cy="769441"/>
          </a:xfrm>
          <a:prstGeom prst="rect">
            <a:avLst/>
          </a:prstGeom>
        </p:spPr>
        <p:txBody>
          <a:bodyPr wrap="none">
            <a:spAutoFit/>
          </a:bodyPr>
          <a:lstStyle/>
          <a:p>
            <a:r>
              <a:rPr lang="en-GB" sz="4400" dirty="0" smtClean="0">
                <a:latin typeface="Comic Sans MS" panose="030F0702030302020204" pitchFamily="66" charset="0"/>
              </a:rPr>
              <a:t>A lion is a </a:t>
            </a:r>
            <a:r>
              <a:rPr lang="en-GB" sz="4400" u="sng" dirty="0" smtClean="0">
                <a:latin typeface="Comic Sans MS" panose="030F0702030302020204" pitchFamily="66" charset="0"/>
              </a:rPr>
              <a:t>carnivore</a:t>
            </a:r>
            <a:r>
              <a:rPr lang="en-GB" sz="4400" dirty="0" smtClean="0">
                <a:latin typeface="Comic Sans MS" panose="030F0702030302020204" pitchFamily="66" charset="0"/>
              </a:rPr>
              <a:t> and only eats </a:t>
            </a:r>
            <a:r>
              <a:rPr lang="en-GB" sz="4400" u="sng" dirty="0" smtClean="0">
                <a:latin typeface="Comic Sans MS" panose="030F0702030302020204" pitchFamily="66" charset="0"/>
              </a:rPr>
              <a:t>meat</a:t>
            </a:r>
            <a:r>
              <a:rPr lang="en-GB" sz="4400" dirty="0" smtClean="0">
                <a:latin typeface="Comic Sans MS" panose="030F0702030302020204" pitchFamily="66" charset="0"/>
              </a:rPr>
              <a:t>. </a:t>
            </a:r>
            <a:endParaRPr lang="en-GB" sz="4400" dirty="0"/>
          </a:p>
        </p:txBody>
      </p:sp>
    </p:spTree>
    <p:extLst>
      <p:ext uri="{BB962C8B-B14F-4D97-AF65-F5344CB8AC3E}">
        <p14:creationId xmlns:p14="http://schemas.microsoft.com/office/powerpoint/2010/main" val="22199280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12541"/>
            <a:ext cx="3945311" cy="1077218"/>
          </a:xfrm>
          <a:prstGeom prst="rect">
            <a:avLst/>
          </a:prstGeom>
          <a:noFill/>
        </p:spPr>
        <p:txBody>
          <a:bodyPr wrap="none" rtlCol="0">
            <a:spAutoFit/>
          </a:bodyPr>
          <a:lstStyle/>
          <a:p>
            <a:r>
              <a:rPr lang="en-GB" sz="3200" u="sng" dirty="0" smtClean="0">
                <a:solidFill>
                  <a:srgbClr val="FF0000"/>
                </a:solidFill>
                <a:latin typeface="Comic Sans MS" panose="030F0702030302020204" pitchFamily="66" charset="0"/>
              </a:rPr>
              <a:t>Wednesday’s lesson</a:t>
            </a:r>
          </a:p>
          <a:p>
            <a:r>
              <a:rPr lang="en-GB" sz="3200" dirty="0" smtClean="0">
                <a:solidFill>
                  <a:srgbClr val="002060"/>
                </a:solidFill>
                <a:latin typeface="Comic Sans MS" panose="030F0702030302020204" pitchFamily="66" charset="0"/>
              </a:rPr>
              <a:t>Answers:</a:t>
            </a:r>
            <a:endParaRPr lang="en-GB" sz="3200" dirty="0">
              <a:solidFill>
                <a:srgbClr val="002060"/>
              </a:solidFill>
              <a:latin typeface="Comic Sans MS" panose="030F0702030302020204" pitchFamily="66" charset="0"/>
            </a:endParaRPr>
          </a:p>
        </p:txBody>
      </p:sp>
      <p:pic>
        <p:nvPicPr>
          <p:cNvPr id="9218" name="Picture 2" descr="False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l="5508" t="8942" r="5111" b="16683"/>
          <a:stretch/>
        </p:blipFill>
        <p:spPr bwMode="auto">
          <a:xfrm>
            <a:off x="7887287" y="112541"/>
            <a:ext cx="4009292" cy="269195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19381" y="3778906"/>
            <a:ext cx="10726013" cy="769441"/>
          </a:xfrm>
          <a:prstGeom prst="rect">
            <a:avLst/>
          </a:prstGeom>
        </p:spPr>
        <p:txBody>
          <a:bodyPr wrap="none">
            <a:spAutoFit/>
          </a:bodyPr>
          <a:lstStyle/>
          <a:p>
            <a:r>
              <a:rPr lang="en-GB" sz="4400" dirty="0" smtClean="0">
                <a:latin typeface="Comic Sans MS" panose="030F0702030302020204" pitchFamily="66" charset="0"/>
              </a:rPr>
              <a:t>A lion is a </a:t>
            </a:r>
            <a:r>
              <a:rPr lang="en-GB" sz="4400" u="sng" dirty="0" smtClean="0">
                <a:latin typeface="Comic Sans MS" panose="030F0702030302020204" pitchFamily="66" charset="0"/>
              </a:rPr>
              <a:t>carnivore</a:t>
            </a:r>
            <a:r>
              <a:rPr lang="en-GB" sz="4400" dirty="0" smtClean="0">
                <a:latin typeface="Comic Sans MS" panose="030F0702030302020204" pitchFamily="66" charset="0"/>
              </a:rPr>
              <a:t> and only eats </a:t>
            </a:r>
            <a:r>
              <a:rPr lang="en-GB" sz="4400" u="sng" dirty="0" smtClean="0">
                <a:latin typeface="Comic Sans MS" panose="030F0702030302020204" pitchFamily="66" charset="0"/>
              </a:rPr>
              <a:t>meat</a:t>
            </a:r>
            <a:r>
              <a:rPr lang="en-GB" sz="4400" dirty="0" smtClean="0">
                <a:latin typeface="Comic Sans MS" panose="030F0702030302020204" pitchFamily="66" charset="0"/>
              </a:rPr>
              <a:t>. </a:t>
            </a:r>
            <a:endParaRPr lang="en-GB" sz="4400" dirty="0"/>
          </a:p>
        </p:txBody>
      </p:sp>
      <p:sp>
        <p:nvSpPr>
          <p:cNvPr id="3" name="Rectangle 2"/>
          <p:cNvSpPr/>
          <p:nvPr/>
        </p:nvSpPr>
        <p:spPr>
          <a:xfrm>
            <a:off x="8541642" y="2945866"/>
            <a:ext cx="3650358" cy="5386090"/>
          </a:xfrm>
          <a:prstGeom prst="rect">
            <a:avLst/>
          </a:prstGeom>
        </p:spPr>
        <p:txBody>
          <a:bodyPr wrap="none">
            <a:spAutoFit/>
          </a:bodyPr>
          <a:lstStyle/>
          <a:p>
            <a:r>
              <a:rPr lang="en-GB" sz="34400" dirty="0" smtClean="0">
                <a:solidFill>
                  <a:srgbClr val="00B050"/>
                </a:solidFill>
                <a:sym typeface="Wingdings" panose="05000000000000000000" pitchFamily="2" charset="2"/>
              </a:rPr>
              <a:t></a:t>
            </a:r>
            <a:endParaRPr lang="en-GB" sz="34400" dirty="0">
              <a:solidFill>
                <a:srgbClr val="00B050"/>
              </a:solidFill>
            </a:endParaRPr>
          </a:p>
        </p:txBody>
      </p:sp>
    </p:spTree>
    <p:extLst>
      <p:ext uri="{BB962C8B-B14F-4D97-AF65-F5344CB8AC3E}">
        <p14:creationId xmlns:p14="http://schemas.microsoft.com/office/powerpoint/2010/main" val="27630561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12541"/>
            <a:ext cx="6365845" cy="1569660"/>
          </a:xfrm>
          <a:prstGeom prst="rect">
            <a:avLst/>
          </a:prstGeom>
          <a:noFill/>
        </p:spPr>
        <p:txBody>
          <a:bodyPr wrap="none" rtlCol="0">
            <a:spAutoFit/>
          </a:bodyPr>
          <a:lstStyle/>
          <a:p>
            <a:r>
              <a:rPr lang="en-GB" sz="3200" u="sng" dirty="0" smtClean="0">
                <a:solidFill>
                  <a:srgbClr val="FF0000"/>
                </a:solidFill>
                <a:latin typeface="Comic Sans MS" panose="030F0702030302020204" pitchFamily="66" charset="0"/>
              </a:rPr>
              <a:t>Wednesday’s lesson</a:t>
            </a:r>
          </a:p>
          <a:p>
            <a:pPr marL="514350" indent="-514350">
              <a:buAutoNum type="arabicParenR"/>
            </a:pPr>
            <a:r>
              <a:rPr lang="en-GB" sz="3200" dirty="0" smtClean="0">
                <a:solidFill>
                  <a:srgbClr val="002060"/>
                </a:solidFill>
                <a:latin typeface="Comic Sans MS" panose="030F0702030302020204" pitchFamily="66" charset="0"/>
              </a:rPr>
              <a:t>Read the statement. </a:t>
            </a:r>
          </a:p>
          <a:p>
            <a:pPr marL="514350" indent="-514350">
              <a:buAutoNum type="arabicParenR"/>
            </a:pPr>
            <a:r>
              <a:rPr lang="en-GB" sz="3200" dirty="0" smtClean="0">
                <a:solidFill>
                  <a:srgbClr val="002060"/>
                </a:solidFill>
                <a:latin typeface="Comic Sans MS" panose="030F0702030302020204" pitchFamily="66" charset="0"/>
              </a:rPr>
              <a:t>Decide if it is </a:t>
            </a:r>
            <a:r>
              <a:rPr lang="en-GB" sz="3200" dirty="0" smtClean="0">
                <a:solidFill>
                  <a:srgbClr val="00B050"/>
                </a:solidFill>
                <a:latin typeface="Comic Sans MS" panose="030F0702030302020204" pitchFamily="66" charset="0"/>
              </a:rPr>
              <a:t>true</a:t>
            </a:r>
            <a:r>
              <a:rPr lang="en-GB" sz="3200" dirty="0" smtClean="0">
                <a:solidFill>
                  <a:srgbClr val="002060"/>
                </a:solidFill>
                <a:latin typeface="Comic Sans MS" panose="030F0702030302020204" pitchFamily="66" charset="0"/>
              </a:rPr>
              <a:t> or </a:t>
            </a:r>
            <a:r>
              <a:rPr lang="en-GB" sz="3200" dirty="0" smtClean="0">
                <a:solidFill>
                  <a:srgbClr val="FF0000"/>
                </a:solidFill>
                <a:latin typeface="Comic Sans MS" panose="030F0702030302020204" pitchFamily="66" charset="0"/>
              </a:rPr>
              <a:t>false</a:t>
            </a:r>
            <a:r>
              <a:rPr lang="en-GB" sz="3200" dirty="0" smtClean="0">
                <a:solidFill>
                  <a:srgbClr val="002060"/>
                </a:solidFill>
                <a:latin typeface="Comic Sans MS" panose="030F0702030302020204" pitchFamily="66" charset="0"/>
              </a:rPr>
              <a:t>? </a:t>
            </a:r>
            <a:endParaRPr lang="en-GB" sz="3200" dirty="0">
              <a:solidFill>
                <a:srgbClr val="002060"/>
              </a:solidFill>
              <a:latin typeface="Comic Sans MS" panose="030F0702030302020204" pitchFamily="66" charset="0"/>
            </a:endParaRPr>
          </a:p>
        </p:txBody>
      </p:sp>
      <p:pic>
        <p:nvPicPr>
          <p:cNvPr id="9218" name="Picture 2" descr="False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l="5508" t="8942" r="5111" b="16683"/>
          <a:stretch/>
        </p:blipFill>
        <p:spPr bwMode="auto">
          <a:xfrm>
            <a:off x="7887287" y="112541"/>
            <a:ext cx="4009292" cy="269195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824292" y="3807041"/>
            <a:ext cx="10918374" cy="769441"/>
          </a:xfrm>
          <a:prstGeom prst="rect">
            <a:avLst/>
          </a:prstGeom>
        </p:spPr>
        <p:txBody>
          <a:bodyPr wrap="none">
            <a:spAutoFit/>
          </a:bodyPr>
          <a:lstStyle/>
          <a:p>
            <a:r>
              <a:rPr lang="en-GB" sz="4400" dirty="0" smtClean="0">
                <a:latin typeface="Comic Sans MS" panose="030F0702030302020204" pitchFamily="66" charset="0"/>
              </a:rPr>
              <a:t>A bird is a </a:t>
            </a:r>
            <a:r>
              <a:rPr lang="en-GB" sz="4400" u="sng" dirty="0" smtClean="0">
                <a:latin typeface="Comic Sans MS" panose="030F0702030302020204" pitchFamily="66" charset="0"/>
              </a:rPr>
              <a:t>carnivore</a:t>
            </a:r>
            <a:r>
              <a:rPr lang="en-GB" sz="4400" dirty="0" smtClean="0">
                <a:latin typeface="Comic Sans MS" panose="030F0702030302020204" pitchFamily="66" charset="0"/>
              </a:rPr>
              <a:t> and only eats </a:t>
            </a:r>
            <a:r>
              <a:rPr lang="en-GB" sz="4400" u="sng" dirty="0" smtClean="0">
                <a:latin typeface="Comic Sans MS" panose="030F0702030302020204" pitchFamily="66" charset="0"/>
              </a:rPr>
              <a:t>meat</a:t>
            </a:r>
            <a:r>
              <a:rPr lang="en-GB" sz="4400" dirty="0" smtClean="0">
                <a:latin typeface="Comic Sans MS" panose="030F0702030302020204" pitchFamily="66" charset="0"/>
              </a:rPr>
              <a:t>. </a:t>
            </a:r>
            <a:endParaRPr lang="en-GB" sz="4400" dirty="0"/>
          </a:p>
        </p:txBody>
      </p:sp>
    </p:spTree>
    <p:extLst>
      <p:ext uri="{BB962C8B-B14F-4D97-AF65-F5344CB8AC3E}">
        <p14:creationId xmlns:p14="http://schemas.microsoft.com/office/powerpoint/2010/main" val="30815390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12541"/>
            <a:ext cx="4068743" cy="1077218"/>
          </a:xfrm>
          <a:prstGeom prst="rect">
            <a:avLst/>
          </a:prstGeom>
          <a:noFill/>
        </p:spPr>
        <p:txBody>
          <a:bodyPr wrap="none" rtlCol="0">
            <a:spAutoFit/>
          </a:bodyPr>
          <a:lstStyle/>
          <a:p>
            <a:r>
              <a:rPr lang="en-GB" sz="3200" u="sng" dirty="0" smtClean="0">
                <a:solidFill>
                  <a:srgbClr val="FF0000"/>
                </a:solidFill>
                <a:latin typeface="Comic Sans MS" panose="030F0702030302020204" pitchFamily="66" charset="0"/>
              </a:rPr>
              <a:t>Wednesday’s lesson:</a:t>
            </a:r>
          </a:p>
          <a:p>
            <a:r>
              <a:rPr lang="en-GB" sz="3200" dirty="0" smtClean="0">
                <a:solidFill>
                  <a:srgbClr val="002060"/>
                </a:solidFill>
                <a:latin typeface="Comic Sans MS" panose="030F0702030302020204" pitchFamily="66" charset="0"/>
              </a:rPr>
              <a:t>Answers:</a:t>
            </a:r>
            <a:endParaRPr lang="en-GB" sz="3200" dirty="0">
              <a:solidFill>
                <a:srgbClr val="002060"/>
              </a:solidFill>
              <a:latin typeface="Comic Sans MS" panose="030F0702030302020204" pitchFamily="66" charset="0"/>
            </a:endParaRPr>
          </a:p>
        </p:txBody>
      </p:sp>
      <p:pic>
        <p:nvPicPr>
          <p:cNvPr id="9218" name="Picture 2" descr="False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l="5508" t="8942" r="5111" b="16683"/>
          <a:stretch/>
        </p:blipFill>
        <p:spPr bwMode="auto">
          <a:xfrm>
            <a:off x="7887287" y="112541"/>
            <a:ext cx="4009292" cy="269195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19381" y="3736080"/>
            <a:ext cx="10918374" cy="769441"/>
          </a:xfrm>
          <a:prstGeom prst="rect">
            <a:avLst/>
          </a:prstGeom>
        </p:spPr>
        <p:txBody>
          <a:bodyPr wrap="none">
            <a:spAutoFit/>
          </a:bodyPr>
          <a:lstStyle/>
          <a:p>
            <a:r>
              <a:rPr lang="en-GB" sz="4400" dirty="0" smtClean="0">
                <a:latin typeface="Comic Sans MS" panose="030F0702030302020204" pitchFamily="66" charset="0"/>
              </a:rPr>
              <a:t>A bird is a </a:t>
            </a:r>
            <a:r>
              <a:rPr lang="en-GB" sz="4400" u="sng" dirty="0" smtClean="0">
                <a:latin typeface="Comic Sans MS" panose="030F0702030302020204" pitchFamily="66" charset="0"/>
              </a:rPr>
              <a:t>carnivore</a:t>
            </a:r>
            <a:r>
              <a:rPr lang="en-GB" sz="4400" dirty="0" smtClean="0">
                <a:latin typeface="Comic Sans MS" panose="030F0702030302020204" pitchFamily="66" charset="0"/>
              </a:rPr>
              <a:t> and only eats </a:t>
            </a:r>
            <a:r>
              <a:rPr lang="en-GB" sz="4400" u="sng" dirty="0" smtClean="0">
                <a:latin typeface="Comic Sans MS" panose="030F0702030302020204" pitchFamily="66" charset="0"/>
              </a:rPr>
              <a:t>meat</a:t>
            </a:r>
            <a:r>
              <a:rPr lang="en-GB" sz="4400" dirty="0" smtClean="0">
                <a:latin typeface="Comic Sans MS" panose="030F0702030302020204" pitchFamily="66" charset="0"/>
              </a:rPr>
              <a:t>. </a:t>
            </a:r>
            <a:endParaRPr lang="en-GB" sz="4400" dirty="0"/>
          </a:p>
        </p:txBody>
      </p:sp>
      <p:sp>
        <p:nvSpPr>
          <p:cNvPr id="2" name="Rectangle 1"/>
          <p:cNvSpPr/>
          <p:nvPr/>
        </p:nvSpPr>
        <p:spPr>
          <a:xfrm>
            <a:off x="9891933" y="3497552"/>
            <a:ext cx="1760418" cy="3154710"/>
          </a:xfrm>
          <a:prstGeom prst="rect">
            <a:avLst/>
          </a:prstGeom>
        </p:spPr>
        <p:txBody>
          <a:bodyPr wrap="none">
            <a:spAutoFit/>
          </a:bodyPr>
          <a:lstStyle/>
          <a:p>
            <a:r>
              <a:rPr lang="en-GB" sz="19900" dirty="0" smtClean="0">
                <a:solidFill>
                  <a:srgbClr val="FF0000"/>
                </a:solidFill>
                <a:latin typeface="Comic Sans MS" panose="030F0702030302020204" pitchFamily="66" charset="0"/>
              </a:rPr>
              <a:t>x</a:t>
            </a:r>
            <a:r>
              <a:rPr lang="en-GB" dirty="0" smtClean="0">
                <a:latin typeface="Comic Sans MS" panose="030F0702030302020204" pitchFamily="66" charset="0"/>
              </a:rPr>
              <a:t> </a:t>
            </a:r>
            <a:endParaRPr lang="en-GB" dirty="0"/>
          </a:p>
        </p:txBody>
      </p:sp>
      <p:sp>
        <p:nvSpPr>
          <p:cNvPr id="3" name="Rectangle 2"/>
          <p:cNvSpPr/>
          <p:nvPr/>
        </p:nvSpPr>
        <p:spPr>
          <a:xfrm>
            <a:off x="5852404" y="6282930"/>
            <a:ext cx="5851282" cy="369332"/>
          </a:xfrm>
          <a:prstGeom prst="rect">
            <a:avLst/>
          </a:prstGeom>
        </p:spPr>
        <p:txBody>
          <a:bodyPr wrap="none">
            <a:spAutoFit/>
          </a:bodyPr>
          <a:lstStyle/>
          <a:p>
            <a:r>
              <a:rPr lang="en-GB" u="sng" dirty="0">
                <a:solidFill>
                  <a:srgbClr val="FF0000"/>
                </a:solidFill>
                <a:latin typeface="Comic Sans MS" panose="030F0702030302020204" pitchFamily="66" charset="0"/>
              </a:rPr>
              <a:t> </a:t>
            </a:r>
            <a:r>
              <a:rPr lang="en-GB" u="sng" dirty="0" smtClean="0">
                <a:solidFill>
                  <a:srgbClr val="FF0000"/>
                </a:solidFill>
                <a:latin typeface="Comic Sans MS" panose="030F0702030302020204" pitchFamily="66" charset="0"/>
              </a:rPr>
              <a:t>Birds are omnivores- they eat both meat and plants.</a:t>
            </a:r>
            <a:endParaRPr lang="en-GB" dirty="0"/>
          </a:p>
        </p:txBody>
      </p:sp>
    </p:spTree>
    <p:extLst>
      <p:ext uri="{BB962C8B-B14F-4D97-AF65-F5344CB8AC3E}">
        <p14:creationId xmlns:p14="http://schemas.microsoft.com/office/powerpoint/2010/main" val="23606214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12541"/>
            <a:ext cx="6365845" cy="1569660"/>
          </a:xfrm>
          <a:prstGeom prst="rect">
            <a:avLst/>
          </a:prstGeom>
          <a:noFill/>
        </p:spPr>
        <p:txBody>
          <a:bodyPr wrap="none" rtlCol="0">
            <a:spAutoFit/>
          </a:bodyPr>
          <a:lstStyle/>
          <a:p>
            <a:r>
              <a:rPr lang="en-GB" sz="3200" u="sng" dirty="0" smtClean="0">
                <a:solidFill>
                  <a:srgbClr val="FF0000"/>
                </a:solidFill>
                <a:latin typeface="Comic Sans MS" panose="030F0702030302020204" pitchFamily="66" charset="0"/>
              </a:rPr>
              <a:t>Wednesday’s lesson</a:t>
            </a:r>
          </a:p>
          <a:p>
            <a:pPr marL="514350" indent="-514350">
              <a:buAutoNum type="arabicParenR"/>
            </a:pPr>
            <a:r>
              <a:rPr lang="en-GB" sz="3200" dirty="0" smtClean="0">
                <a:solidFill>
                  <a:srgbClr val="002060"/>
                </a:solidFill>
                <a:latin typeface="Comic Sans MS" panose="030F0702030302020204" pitchFamily="66" charset="0"/>
              </a:rPr>
              <a:t>Read the statement. </a:t>
            </a:r>
          </a:p>
          <a:p>
            <a:pPr marL="514350" indent="-514350">
              <a:buAutoNum type="arabicParenR"/>
            </a:pPr>
            <a:r>
              <a:rPr lang="en-GB" sz="3200" dirty="0" smtClean="0">
                <a:solidFill>
                  <a:srgbClr val="002060"/>
                </a:solidFill>
                <a:latin typeface="Comic Sans MS" panose="030F0702030302020204" pitchFamily="66" charset="0"/>
              </a:rPr>
              <a:t>Decide if it is </a:t>
            </a:r>
            <a:r>
              <a:rPr lang="en-GB" sz="3200" dirty="0" smtClean="0">
                <a:solidFill>
                  <a:srgbClr val="00B050"/>
                </a:solidFill>
                <a:latin typeface="Comic Sans MS" panose="030F0702030302020204" pitchFamily="66" charset="0"/>
              </a:rPr>
              <a:t>true</a:t>
            </a:r>
            <a:r>
              <a:rPr lang="en-GB" sz="3200" dirty="0" smtClean="0">
                <a:solidFill>
                  <a:srgbClr val="002060"/>
                </a:solidFill>
                <a:latin typeface="Comic Sans MS" panose="030F0702030302020204" pitchFamily="66" charset="0"/>
              </a:rPr>
              <a:t> or </a:t>
            </a:r>
            <a:r>
              <a:rPr lang="en-GB" sz="3200" dirty="0" smtClean="0">
                <a:solidFill>
                  <a:srgbClr val="FF0000"/>
                </a:solidFill>
                <a:latin typeface="Comic Sans MS" panose="030F0702030302020204" pitchFamily="66" charset="0"/>
              </a:rPr>
              <a:t>false</a:t>
            </a:r>
            <a:r>
              <a:rPr lang="en-GB" sz="3200" dirty="0" smtClean="0">
                <a:solidFill>
                  <a:srgbClr val="002060"/>
                </a:solidFill>
                <a:latin typeface="Comic Sans MS" panose="030F0702030302020204" pitchFamily="66" charset="0"/>
              </a:rPr>
              <a:t>? </a:t>
            </a:r>
            <a:endParaRPr lang="en-GB" sz="3200" dirty="0">
              <a:solidFill>
                <a:srgbClr val="002060"/>
              </a:solidFill>
              <a:latin typeface="Comic Sans MS" panose="030F0702030302020204" pitchFamily="66" charset="0"/>
            </a:endParaRPr>
          </a:p>
        </p:txBody>
      </p:sp>
      <p:pic>
        <p:nvPicPr>
          <p:cNvPr id="9218" name="Picture 2" descr="False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l="5508" t="8942" r="5111" b="16683"/>
          <a:stretch/>
        </p:blipFill>
        <p:spPr bwMode="auto">
          <a:xfrm>
            <a:off x="7887287" y="112541"/>
            <a:ext cx="4009292" cy="269195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84505" y="4015011"/>
            <a:ext cx="12362680" cy="769441"/>
          </a:xfrm>
          <a:prstGeom prst="rect">
            <a:avLst/>
          </a:prstGeom>
        </p:spPr>
        <p:txBody>
          <a:bodyPr wrap="none">
            <a:spAutoFit/>
          </a:bodyPr>
          <a:lstStyle/>
          <a:p>
            <a:r>
              <a:rPr lang="en-GB" sz="4400" dirty="0" smtClean="0">
                <a:latin typeface="Comic Sans MS" panose="030F0702030302020204" pitchFamily="66" charset="0"/>
              </a:rPr>
              <a:t>A giraffe is a </a:t>
            </a:r>
            <a:r>
              <a:rPr lang="en-GB" sz="4400" u="sng" dirty="0" smtClean="0">
                <a:latin typeface="Comic Sans MS" panose="030F0702030302020204" pitchFamily="66" charset="0"/>
              </a:rPr>
              <a:t>herbivore</a:t>
            </a:r>
            <a:r>
              <a:rPr lang="en-GB" sz="4400" dirty="0" smtClean="0">
                <a:latin typeface="Comic Sans MS" panose="030F0702030302020204" pitchFamily="66" charset="0"/>
              </a:rPr>
              <a:t> and only eats </a:t>
            </a:r>
            <a:r>
              <a:rPr lang="en-GB" sz="4400" u="sng" dirty="0" smtClean="0">
                <a:latin typeface="Comic Sans MS" panose="030F0702030302020204" pitchFamily="66" charset="0"/>
              </a:rPr>
              <a:t>plants</a:t>
            </a:r>
            <a:r>
              <a:rPr lang="en-GB" sz="4400" dirty="0" smtClean="0">
                <a:latin typeface="Comic Sans MS" panose="030F0702030302020204" pitchFamily="66" charset="0"/>
              </a:rPr>
              <a:t>. </a:t>
            </a:r>
            <a:endParaRPr lang="en-GB" sz="4400" dirty="0"/>
          </a:p>
        </p:txBody>
      </p:sp>
    </p:spTree>
    <p:extLst>
      <p:ext uri="{BB962C8B-B14F-4D97-AF65-F5344CB8AC3E}">
        <p14:creationId xmlns:p14="http://schemas.microsoft.com/office/powerpoint/2010/main" val="23568091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12541"/>
            <a:ext cx="4068743" cy="1077218"/>
          </a:xfrm>
          <a:prstGeom prst="rect">
            <a:avLst/>
          </a:prstGeom>
          <a:noFill/>
        </p:spPr>
        <p:txBody>
          <a:bodyPr wrap="none" rtlCol="0">
            <a:spAutoFit/>
          </a:bodyPr>
          <a:lstStyle/>
          <a:p>
            <a:r>
              <a:rPr lang="en-GB" sz="3200" u="sng" dirty="0" smtClean="0">
                <a:solidFill>
                  <a:srgbClr val="FF0000"/>
                </a:solidFill>
                <a:latin typeface="Comic Sans MS" panose="030F0702030302020204" pitchFamily="66" charset="0"/>
              </a:rPr>
              <a:t>Wednesday’s lesson:</a:t>
            </a:r>
            <a:br>
              <a:rPr lang="en-GB" sz="3200" u="sng" dirty="0" smtClean="0">
                <a:solidFill>
                  <a:srgbClr val="FF0000"/>
                </a:solidFill>
                <a:latin typeface="Comic Sans MS" panose="030F0702030302020204" pitchFamily="66" charset="0"/>
              </a:rPr>
            </a:br>
            <a:r>
              <a:rPr lang="en-GB" sz="3200" u="sng" dirty="0" smtClean="0">
                <a:solidFill>
                  <a:srgbClr val="002060"/>
                </a:solidFill>
                <a:latin typeface="Comic Sans MS" panose="030F0702030302020204" pitchFamily="66" charset="0"/>
              </a:rPr>
              <a:t>Answers:</a:t>
            </a:r>
          </a:p>
        </p:txBody>
      </p:sp>
      <p:pic>
        <p:nvPicPr>
          <p:cNvPr id="9218" name="Picture 2" descr="False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l="5508" t="8942" r="5111" b="16683"/>
          <a:stretch/>
        </p:blipFill>
        <p:spPr bwMode="auto">
          <a:xfrm>
            <a:off x="7887287" y="112541"/>
            <a:ext cx="4009292" cy="269195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47516" y="2945866"/>
            <a:ext cx="12362680" cy="769441"/>
          </a:xfrm>
          <a:prstGeom prst="rect">
            <a:avLst/>
          </a:prstGeom>
        </p:spPr>
        <p:txBody>
          <a:bodyPr wrap="none">
            <a:spAutoFit/>
          </a:bodyPr>
          <a:lstStyle/>
          <a:p>
            <a:r>
              <a:rPr lang="en-GB" sz="4400" dirty="0" smtClean="0">
                <a:latin typeface="Comic Sans MS" panose="030F0702030302020204" pitchFamily="66" charset="0"/>
              </a:rPr>
              <a:t>A giraffe is a </a:t>
            </a:r>
            <a:r>
              <a:rPr lang="en-GB" sz="4400" u="sng" dirty="0" smtClean="0">
                <a:latin typeface="Comic Sans MS" panose="030F0702030302020204" pitchFamily="66" charset="0"/>
              </a:rPr>
              <a:t>herbivore</a:t>
            </a:r>
            <a:r>
              <a:rPr lang="en-GB" sz="4400" dirty="0" smtClean="0">
                <a:latin typeface="Comic Sans MS" panose="030F0702030302020204" pitchFamily="66" charset="0"/>
              </a:rPr>
              <a:t> and only eats </a:t>
            </a:r>
            <a:r>
              <a:rPr lang="en-GB" sz="4400" u="sng" dirty="0" smtClean="0">
                <a:latin typeface="Comic Sans MS" panose="030F0702030302020204" pitchFamily="66" charset="0"/>
              </a:rPr>
              <a:t>plants</a:t>
            </a:r>
            <a:r>
              <a:rPr lang="en-GB" sz="4400" dirty="0" smtClean="0">
                <a:latin typeface="Comic Sans MS" panose="030F0702030302020204" pitchFamily="66" charset="0"/>
              </a:rPr>
              <a:t>. </a:t>
            </a:r>
            <a:endParaRPr lang="en-GB" sz="4400" dirty="0"/>
          </a:p>
        </p:txBody>
      </p:sp>
      <p:sp>
        <p:nvSpPr>
          <p:cNvPr id="6" name="Rectangle 5"/>
          <p:cNvSpPr/>
          <p:nvPr/>
        </p:nvSpPr>
        <p:spPr>
          <a:xfrm>
            <a:off x="8541642" y="2945866"/>
            <a:ext cx="3650358" cy="5386090"/>
          </a:xfrm>
          <a:prstGeom prst="rect">
            <a:avLst/>
          </a:prstGeom>
        </p:spPr>
        <p:txBody>
          <a:bodyPr wrap="none">
            <a:spAutoFit/>
          </a:bodyPr>
          <a:lstStyle/>
          <a:p>
            <a:r>
              <a:rPr lang="en-GB" sz="34400" dirty="0" smtClean="0">
                <a:solidFill>
                  <a:srgbClr val="00B050"/>
                </a:solidFill>
                <a:sym typeface="Wingdings" panose="05000000000000000000" pitchFamily="2" charset="2"/>
              </a:rPr>
              <a:t></a:t>
            </a:r>
            <a:endParaRPr lang="en-GB" sz="34400" dirty="0">
              <a:solidFill>
                <a:srgbClr val="00B050"/>
              </a:solidFill>
            </a:endParaRPr>
          </a:p>
        </p:txBody>
      </p:sp>
    </p:spTree>
    <p:extLst>
      <p:ext uri="{BB962C8B-B14F-4D97-AF65-F5344CB8AC3E}">
        <p14:creationId xmlns:p14="http://schemas.microsoft.com/office/powerpoint/2010/main" val="13038729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49441"/>
            <a:ext cx="5570806" cy="523220"/>
          </a:xfrm>
          <a:prstGeom prst="rect">
            <a:avLst/>
          </a:prstGeom>
        </p:spPr>
        <p:txBody>
          <a:bodyPr wrap="square">
            <a:spAutoFit/>
          </a:bodyPr>
          <a:lstStyle/>
          <a:p>
            <a:r>
              <a:rPr lang="en-GB" sz="2800" u="sng" dirty="0" smtClean="0">
                <a:solidFill>
                  <a:srgbClr val="FF0000"/>
                </a:solidFill>
                <a:latin typeface="Comic Sans MS" panose="030F0702030302020204" pitchFamily="66" charset="0"/>
              </a:rPr>
              <a:t>Wednesday’s lesson:</a:t>
            </a:r>
            <a:endParaRPr lang="en-GB" sz="2800" dirty="0"/>
          </a:p>
        </p:txBody>
      </p:sp>
      <p:sp>
        <p:nvSpPr>
          <p:cNvPr id="5" name="Rectangle 4"/>
          <p:cNvSpPr/>
          <p:nvPr/>
        </p:nvSpPr>
        <p:spPr>
          <a:xfrm>
            <a:off x="0" y="937232"/>
            <a:ext cx="9087729" cy="1384995"/>
          </a:xfrm>
          <a:prstGeom prst="rect">
            <a:avLst/>
          </a:prstGeom>
        </p:spPr>
        <p:txBody>
          <a:bodyPr wrap="square">
            <a:spAutoFit/>
          </a:bodyPr>
          <a:lstStyle/>
          <a:p>
            <a:r>
              <a:rPr lang="en-GB" sz="2800" u="sng" dirty="0" smtClean="0">
                <a:solidFill>
                  <a:srgbClr val="002060"/>
                </a:solidFill>
                <a:latin typeface="Comic Sans MS" panose="030F0702030302020204" pitchFamily="66" charset="0"/>
              </a:rPr>
              <a:t>You could now have a go at making up your own statements and ask someone in your family to decide if they are true or false…</a:t>
            </a:r>
            <a:endParaRPr lang="en-GB" sz="2800" dirty="0">
              <a:solidFill>
                <a:srgbClr val="002060"/>
              </a:solidFill>
            </a:endParaRPr>
          </a:p>
        </p:txBody>
      </p:sp>
      <p:pic>
        <p:nvPicPr>
          <p:cNvPr id="6" name="Picture 5"/>
          <p:cNvPicPr>
            <a:picLocks noChangeAspect="1"/>
          </p:cNvPicPr>
          <p:nvPr/>
        </p:nvPicPr>
        <p:blipFill rotWithShape="1">
          <a:blip r:embed="rId2"/>
          <a:srcRect r="1539"/>
          <a:stretch/>
        </p:blipFill>
        <p:spPr>
          <a:xfrm>
            <a:off x="2321242" y="3608143"/>
            <a:ext cx="7793429" cy="2314575"/>
          </a:xfrm>
          <a:prstGeom prst="rect">
            <a:avLst/>
          </a:prstGeom>
        </p:spPr>
      </p:pic>
      <p:pic>
        <p:nvPicPr>
          <p:cNvPr id="7" name="Picture 2" descr="False Images, Stock Photos &amp; Vectors | Shutterstock"/>
          <p:cNvPicPr>
            <a:picLocks noChangeAspect="1" noChangeArrowheads="1"/>
          </p:cNvPicPr>
          <p:nvPr/>
        </p:nvPicPr>
        <p:blipFill rotWithShape="1">
          <a:blip r:embed="rId3">
            <a:extLst>
              <a:ext uri="{28A0092B-C50C-407E-A947-70E740481C1C}">
                <a14:useLocalDpi xmlns:a14="http://schemas.microsoft.com/office/drawing/2010/main" val="0"/>
              </a:ext>
            </a:extLst>
          </a:blip>
          <a:srcRect l="5508" t="8942" r="5111" b="16683"/>
          <a:stretch/>
        </p:blipFill>
        <p:spPr bwMode="auto">
          <a:xfrm>
            <a:off x="9087729" y="62912"/>
            <a:ext cx="2954215" cy="1983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08252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98473" y="126609"/>
            <a:ext cx="11929403" cy="2431435"/>
          </a:xfrm>
          <a:prstGeom prst="rect">
            <a:avLst/>
          </a:prstGeom>
          <a:noFill/>
        </p:spPr>
        <p:txBody>
          <a:bodyPr wrap="square" rtlCol="0">
            <a:spAutoFit/>
          </a:bodyPr>
          <a:lstStyle/>
          <a:p>
            <a:r>
              <a:rPr lang="en-GB" sz="3200" dirty="0" smtClean="0">
                <a:solidFill>
                  <a:srgbClr val="FF0000"/>
                </a:solidFill>
                <a:latin typeface="Comic Sans MS" panose="030F0702030302020204" pitchFamily="66" charset="0"/>
              </a:rPr>
              <a:t>Thursday’s lesson-</a:t>
            </a:r>
          </a:p>
          <a:p>
            <a:r>
              <a:rPr lang="en-GB" sz="2000" dirty="0" smtClean="0">
                <a:solidFill>
                  <a:srgbClr val="002060"/>
                </a:solidFill>
                <a:latin typeface="Comic Sans MS" panose="030F0702030302020204" pitchFamily="66" charset="0"/>
              </a:rPr>
              <a:t>Today we are going to have a go at sorting animals into the correct group. To do this, we are going to use a Venn Diagram. </a:t>
            </a:r>
            <a:br>
              <a:rPr lang="en-GB" sz="2000" dirty="0" smtClean="0">
                <a:solidFill>
                  <a:srgbClr val="002060"/>
                </a:solidFill>
                <a:latin typeface="Comic Sans MS" panose="030F0702030302020204" pitchFamily="66" charset="0"/>
              </a:rPr>
            </a:br>
            <a:r>
              <a:rPr lang="en-GB" sz="2000" dirty="0" smtClean="0">
                <a:solidFill>
                  <a:srgbClr val="002060"/>
                </a:solidFill>
                <a:latin typeface="Comic Sans MS" panose="030F0702030302020204" pitchFamily="66" charset="0"/>
              </a:rPr>
              <a:t>You need to put any animals that eat meat into the ‘carnivore’ circle, any animals that eat plants into the ‘herbivore’ circle and then any animals that eat both meat and plants will go into the middle over lapping circle as they are ‘omnivores’. </a:t>
            </a:r>
            <a:br>
              <a:rPr lang="en-GB" sz="2000" dirty="0" smtClean="0">
                <a:solidFill>
                  <a:srgbClr val="002060"/>
                </a:solidFill>
                <a:latin typeface="Comic Sans MS" panose="030F0702030302020204" pitchFamily="66" charset="0"/>
              </a:rPr>
            </a:br>
            <a:r>
              <a:rPr lang="en-GB" i="1" dirty="0" smtClean="0">
                <a:solidFill>
                  <a:srgbClr val="00B050"/>
                </a:solidFill>
                <a:latin typeface="Comic Sans MS" panose="030F0702030302020204" pitchFamily="66" charset="0"/>
              </a:rPr>
              <a:t>* You can download this worksheet from the Y1 week 7 folder *</a:t>
            </a:r>
            <a:endParaRPr lang="en-GB" i="1" dirty="0">
              <a:solidFill>
                <a:srgbClr val="00B050"/>
              </a:solidFill>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4937760" y="2539139"/>
            <a:ext cx="6850965" cy="4151437"/>
          </a:xfrm>
          <a:prstGeom prst="rect">
            <a:avLst/>
          </a:prstGeom>
        </p:spPr>
      </p:pic>
      <p:pic>
        <p:nvPicPr>
          <p:cNvPr id="4098" name="Picture 2" descr="WHAT EATS A GIRAFFE? | WHAT EAT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473" y="2539139"/>
            <a:ext cx="1153552" cy="153806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penguin - Wiktionar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65398" y="2539139"/>
            <a:ext cx="1311786" cy="1538069"/>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ow to Draw a Cartoon Man: 15 Steps (with Pictures) - wikiHow"/>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3662" t="476" r="29590"/>
          <a:stretch/>
        </p:blipFill>
        <p:spPr bwMode="auto">
          <a:xfrm>
            <a:off x="2817104" y="2539139"/>
            <a:ext cx="798293" cy="1621532"/>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Pig | Cute piglets, Barnyard animals, Big pigs"/>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7180" t="20397" r="21200" b="7536"/>
          <a:stretch/>
        </p:blipFill>
        <p:spPr bwMode="auto">
          <a:xfrm>
            <a:off x="98473" y="4349912"/>
            <a:ext cx="1644859" cy="1241323"/>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Vervet monkey - Wikipedia"/>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36170" t="8975" r="21578"/>
          <a:stretch/>
        </p:blipFill>
        <p:spPr bwMode="auto">
          <a:xfrm>
            <a:off x="3703933" y="2558044"/>
            <a:ext cx="1182071" cy="169374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How are koalas herbivorous? I've always thought they were ..."/>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147605" y="5766875"/>
            <a:ext cx="1070844" cy="1022655"/>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3 ways to save large herbivores from extinction - Futurity"/>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12483" r="12462"/>
          <a:stretch/>
        </p:blipFill>
        <p:spPr bwMode="auto">
          <a:xfrm>
            <a:off x="1810992" y="4325872"/>
            <a:ext cx="1589650" cy="121104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Clicker Training for Guinea Pigs - Publications &amp; Guides - Our ..."/>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6717" y="5747152"/>
            <a:ext cx="1604837" cy="1110848"/>
          </a:xfrm>
          <a:prstGeom prst="rect">
            <a:avLst/>
          </a:prstGeom>
          <a:noFill/>
          <a:extLst>
            <a:ext uri="{909E8E84-426E-40DD-AFC4-6F175D3DCCD1}">
              <a14:hiddenFill xmlns:a14="http://schemas.microsoft.com/office/drawing/2010/main">
                <a:solidFill>
                  <a:srgbClr val="FFFFFF"/>
                </a:solidFill>
              </a14:hiddenFill>
            </a:ext>
          </a:extLst>
        </p:spPr>
      </p:pic>
      <p:pic>
        <p:nvPicPr>
          <p:cNvPr id="4112" name="Picture 16" descr="i.insider.com/5df126b679d7570ad2044f3e?width=11..."/>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18614" t="4695" r="21315" b="27461"/>
          <a:stretch/>
        </p:blipFill>
        <p:spPr bwMode="auto">
          <a:xfrm>
            <a:off x="1795088" y="5747152"/>
            <a:ext cx="1230585" cy="1042378"/>
          </a:xfrm>
          <a:prstGeom prst="rect">
            <a:avLst/>
          </a:prstGeom>
          <a:noFill/>
          <a:extLst>
            <a:ext uri="{909E8E84-426E-40DD-AFC4-6F175D3DCCD1}">
              <a14:hiddenFill xmlns:a14="http://schemas.microsoft.com/office/drawing/2010/main">
                <a:solidFill>
                  <a:srgbClr val="FFFFFF"/>
                </a:solidFill>
              </a14:hiddenFill>
            </a:ext>
          </a:extLst>
        </p:spPr>
      </p:pic>
      <p:pic>
        <p:nvPicPr>
          <p:cNvPr id="4114" name="Picture 18" descr="Cheetah - Wikipedia"/>
          <p:cNvPicPr>
            <a:picLocks noChangeAspect="1" noChangeArrowheads="1"/>
          </p:cNvPicPr>
          <p:nvPr/>
        </p:nvPicPr>
        <p:blipFill rotWithShape="1">
          <a:blip r:embed="rId12">
            <a:extLst>
              <a:ext uri="{28A0092B-C50C-407E-A947-70E740481C1C}">
                <a14:useLocalDpi xmlns:a14="http://schemas.microsoft.com/office/drawing/2010/main" val="0"/>
              </a:ext>
            </a:extLst>
          </a:blip>
          <a:srcRect t="12995" b="12611"/>
          <a:stretch/>
        </p:blipFill>
        <p:spPr bwMode="auto">
          <a:xfrm>
            <a:off x="3489178" y="4192173"/>
            <a:ext cx="1298469" cy="1448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40872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98473" y="126609"/>
            <a:ext cx="11929403" cy="769441"/>
          </a:xfrm>
          <a:prstGeom prst="rect">
            <a:avLst/>
          </a:prstGeom>
          <a:noFill/>
        </p:spPr>
        <p:txBody>
          <a:bodyPr wrap="square" rtlCol="0">
            <a:spAutoFit/>
          </a:bodyPr>
          <a:lstStyle/>
          <a:p>
            <a:r>
              <a:rPr lang="en-GB" sz="2400" dirty="0" smtClean="0">
                <a:solidFill>
                  <a:srgbClr val="FF0000"/>
                </a:solidFill>
                <a:latin typeface="Comic Sans MS" panose="030F0702030302020204" pitchFamily="66" charset="0"/>
              </a:rPr>
              <a:t>Thursday’s lesson-</a:t>
            </a:r>
          </a:p>
          <a:p>
            <a:r>
              <a:rPr lang="en-GB" sz="2000" dirty="0" smtClean="0">
                <a:solidFill>
                  <a:srgbClr val="002060"/>
                </a:solidFill>
                <a:latin typeface="Comic Sans MS" panose="030F0702030302020204" pitchFamily="66" charset="0"/>
              </a:rPr>
              <a:t>Answers:</a:t>
            </a:r>
            <a:endParaRPr lang="en-GB" i="1" dirty="0">
              <a:solidFill>
                <a:srgbClr val="00B050"/>
              </a:solidFill>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1365398" y="572885"/>
            <a:ext cx="10255347" cy="6214369"/>
          </a:xfrm>
          <a:prstGeom prst="rect">
            <a:avLst/>
          </a:prstGeom>
        </p:spPr>
      </p:pic>
      <p:pic>
        <p:nvPicPr>
          <p:cNvPr id="4098" name="Picture 2" descr="WHAT EATS A GIRAFFE? | WHAT EAT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96885" y="2303581"/>
            <a:ext cx="1153552" cy="153806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penguin - Wiktionar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06739" y="2303582"/>
            <a:ext cx="1311786" cy="153806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How to Draw a Cartoon Man: 15 Steps (with Pictures) - wikiHow"/>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3662" t="476" r="29590"/>
          <a:stretch/>
        </p:blipFill>
        <p:spPr bwMode="auto">
          <a:xfrm>
            <a:off x="5486303" y="3072615"/>
            <a:ext cx="798293" cy="162153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Pig | Cute piglets, Barnyard animals, Big pigs"/>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7180" t="20397" r="21200" b="7536"/>
          <a:stretch/>
        </p:blipFill>
        <p:spPr bwMode="auto">
          <a:xfrm>
            <a:off x="6329945" y="3197553"/>
            <a:ext cx="1365083" cy="103018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descr="Vervet monkey - Wikipedia"/>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36170" t="8975" r="21578"/>
          <a:stretch/>
        </p:blipFill>
        <p:spPr bwMode="auto">
          <a:xfrm>
            <a:off x="6037764" y="4293549"/>
            <a:ext cx="1182071" cy="1693748"/>
          </a:xfrm>
          <a:prstGeom prst="rect">
            <a:avLst/>
          </a:prstGeom>
          <a:noFill/>
          <a:extLst>
            <a:ext uri="{909E8E84-426E-40DD-AFC4-6F175D3DCCD1}">
              <a14:hiddenFill xmlns:a14="http://schemas.microsoft.com/office/drawing/2010/main">
                <a:solidFill>
                  <a:srgbClr val="FFFFFF"/>
                </a:solidFill>
              </a14:hiddenFill>
            </a:ext>
          </a:extLst>
        </p:spPr>
      </p:pic>
      <p:pic>
        <p:nvPicPr>
          <p:cNvPr id="18434" name="Picture 2" descr="How are koalas herbivorous? I've always thought they were ..."/>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38634" y="2905005"/>
            <a:ext cx="1078728" cy="103018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2" descr="3 ways to save large herbivores from extinction - Futurity"/>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12483" r="12462"/>
          <a:stretch/>
        </p:blipFill>
        <p:spPr bwMode="auto">
          <a:xfrm>
            <a:off x="8222150" y="4981174"/>
            <a:ext cx="1320660" cy="1006123"/>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Clicker Training for Guinea Pigs - Publications &amp; Guides - Our ..."/>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352125" y="4138333"/>
            <a:ext cx="1604837" cy="111084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6" descr="i.insider.com/5df126b679d7570ad2044f3e?width=11..."/>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18614" t="4695" r="21315" b="27461"/>
          <a:stretch/>
        </p:blipFill>
        <p:spPr bwMode="auto">
          <a:xfrm>
            <a:off x="1919535" y="3706549"/>
            <a:ext cx="1230585" cy="104237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8" descr="Cheetah - Wikipedia"/>
          <p:cNvPicPr>
            <a:picLocks noChangeAspect="1" noChangeArrowheads="1"/>
          </p:cNvPicPr>
          <p:nvPr/>
        </p:nvPicPr>
        <p:blipFill rotWithShape="1">
          <a:blip r:embed="rId12">
            <a:extLst>
              <a:ext uri="{28A0092B-C50C-407E-A947-70E740481C1C}">
                <a14:useLocalDpi xmlns:a14="http://schemas.microsoft.com/office/drawing/2010/main" val="0"/>
              </a:ext>
            </a:extLst>
          </a:blip>
          <a:srcRect t="12995" b="12611"/>
          <a:stretch/>
        </p:blipFill>
        <p:spPr bwMode="auto">
          <a:xfrm>
            <a:off x="3354013" y="4415937"/>
            <a:ext cx="1298469" cy="1448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50385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98474" y="11669"/>
            <a:ext cx="11746523" cy="5663089"/>
          </a:xfrm>
          <a:prstGeom prst="rect">
            <a:avLst/>
          </a:prstGeom>
          <a:noFill/>
        </p:spPr>
        <p:txBody>
          <a:bodyPr wrap="square" rtlCol="0">
            <a:spAutoFit/>
          </a:bodyPr>
          <a:lstStyle/>
          <a:p>
            <a:r>
              <a:rPr lang="en-GB" sz="3200" dirty="0" smtClean="0">
                <a:solidFill>
                  <a:srgbClr val="FF0000"/>
                </a:solidFill>
                <a:latin typeface="Comic Sans MS" panose="030F0702030302020204" pitchFamily="66" charset="0"/>
              </a:rPr>
              <a:t>Friday’s lesson:</a:t>
            </a:r>
            <a:br>
              <a:rPr lang="en-GB" sz="3200" dirty="0" smtClean="0">
                <a:solidFill>
                  <a:srgbClr val="FF0000"/>
                </a:solidFill>
                <a:latin typeface="Comic Sans MS" panose="030F0702030302020204" pitchFamily="66" charset="0"/>
              </a:rPr>
            </a:br>
            <a:r>
              <a:rPr lang="en-GB" dirty="0" smtClean="0">
                <a:solidFill>
                  <a:srgbClr val="002060"/>
                </a:solidFill>
                <a:latin typeface="Comic Sans MS" panose="030F0702030302020204" pitchFamily="66" charset="0"/>
              </a:rPr>
              <a:t>Today we would like you to pretend you are teaching someone else about Carnivores, Herbivores &amp; omnivores. You will need to explain what the different groups are and put the correct animals into each group. You could do this in many different </a:t>
            </a:r>
            <a:r>
              <a:rPr lang="en-GB" dirty="0" smtClean="0">
                <a:solidFill>
                  <a:srgbClr val="002060"/>
                </a:solidFill>
                <a:latin typeface="Comic Sans MS" panose="030F0702030302020204" pitchFamily="66" charset="0"/>
              </a:rPr>
              <a:t>forms: </a:t>
            </a:r>
            <a:endParaRPr lang="en-GB" sz="1200" dirty="0" smtClean="0">
              <a:solidFill>
                <a:srgbClr val="002060"/>
              </a:solidFill>
              <a:latin typeface="Comic Sans MS" panose="030F0702030302020204" pitchFamily="66" charset="0"/>
            </a:endParaRPr>
          </a:p>
          <a:p>
            <a:endParaRPr lang="en-GB" sz="1200" dirty="0" smtClean="0">
              <a:solidFill>
                <a:srgbClr val="FF0000"/>
              </a:solidFill>
              <a:latin typeface="Comic Sans MS" panose="030F0702030302020204" pitchFamily="66" charset="0"/>
            </a:endParaRPr>
          </a:p>
          <a:p>
            <a:pPr marL="171450" indent="-171450">
              <a:buFont typeface="Arial" panose="020B0604020202020204" pitchFamily="34" charset="0"/>
              <a:buChar char="•"/>
            </a:pPr>
            <a:r>
              <a:rPr lang="en-GB" sz="2000" dirty="0" smtClean="0">
                <a:solidFill>
                  <a:srgbClr val="7030A0"/>
                </a:solidFill>
                <a:latin typeface="Comic Sans MS" panose="030F0702030302020204" pitchFamily="66" charset="0"/>
              </a:rPr>
              <a:t>You may choose to create a poster to teach others</a:t>
            </a:r>
          </a:p>
          <a:p>
            <a:pPr marL="171450" indent="-171450">
              <a:buFont typeface="Arial" panose="020B0604020202020204" pitchFamily="34" charset="0"/>
              <a:buChar char="•"/>
            </a:pPr>
            <a:r>
              <a:rPr lang="en-GB" sz="2000" dirty="0" smtClean="0">
                <a:solidFill>
                  <a:srgbClr val="00B0F0"/>
                </a:solidFill>
                <a:latin typeface="Comic Sans MS" panose="030F0702030302020204" pitchFamily="66" charset="0"/>
              </a:rPr>
              <a:t>You may choose to simply write some sentences like the example below</a:t>
            </a:r>
          </a:p>
          <a:p>
            <a:pPr marL="171450" indent="-171450">
              <a:buFont typeface="Arial" panose="020B0604020202020204" pitchFamily="34" charset="0"/>
              <a:buChar char="•"/>
            </a:pPr>
            <a:endParaRPr lang="en-GB" sz="2800" dirty="0">
              <a:latin typeface="Comic Sans MS" panose="030F0702030302020204" pitchFamily="66" charset="0"/>
            </a:endParaRPr>
          </a:p>
          <a:p>
            <a:endParaRPr lang="en-GB" sz="2800" dirty="0" smtClean="0">
              <a:latin typeface="Comic Sans MS" panose="030F0702030302020204" pitchFamily="66" charset="0"/>
            </a:endParaRPr>
          </a:p>
          <a:p>
            <a:pPr marL="171450" indent="-171450">
              <a:buFont typeface="Arial" panose="020B0604020202020204" pitchFamily="34" charset="0"/>
              <a:buChar char="•"/>
            </a:pPr>
            <a:r>
              <a:rPr lang="en-GB" sz="2000" dirty="0" smtClean="0">
                <a:solidFill>
                  <a:srgbClr val="7030A0"/>
                </a:solidFill>
                <a:latin typeface="Comic Sans MS" panose="030F0702030302020204" pitchFamily="66" charset="0"/>
              </a:rPr>
              <a:t>You may want to make your animal out of a </a:t>
            </a:r>
            <a:br>
              <a:rPr lang="en-GB" sz="2000" dirty="0" smtClean="0">
                <a:solidFill>
                  <a:srgbClr val="7030A0"/>
                </a:solidFill>
                <a:latin typeface="Comic Sans MS" panose="030F0702030302020204" pitchFamily="66" charset="0"/>
              </a:rPr>
            </a:br>
            <a:r>
              <a:rPr lang="en-GB" sz="2000" dirty="0" smtClean="0">
                <a:solidFill>
                  <a:srgbClr val="7030A0"/>
                </a:solidFill>
                <a:latin typeface="Comic Sans MS" panose="030F0702030302020204" pitchFamily="66" charset="0"/>
              </a:rPr>
              <a:t>piece of card/paper plate and make a flap </a:t>
            </a:r>
            <a:br>
              <a:rPr lang="en-GB" sz="2000" dirty="0" smtClean="0">
                <a:solidFill>
                  <a:srgbClr val="7030A0"/>
                </a:solidFill>
                <a:latin typeface="Comic Sans MS" panose="030F0702030302020204" pitchFamily="66" charset="0"/>
              </a:rPr>
            </a:br>
            <a:r>
              <a:rPr lang="en-GB" sz="2000" dirty="0" smtClean="0">
                <a:solidFill>
                  <a:srgbClr val="7030A0"/>
                </a:solidFill>
                <a:latin typeface="Comic Sans MS" panose="030F0702030302020204" pitchFamily="66" charset="0"/>
              </a:rPr>
              <a:t>so that it’s mouth opens. </a:t>
            </a:r>
            <a:br>
              <a:rPr lang="en-GB" sz="2000" dirty="0" smtClean="0">
                <a:solidFill>
                  <a:srgbClr val="7030A0"/>
                </a:solidFill>
                <a:latin typeface="Comic Sans MS" panose="030F0702030302020204" pitchFamily="66" charset="0"/>
              </a:rPr>
            </a:br>
            <a:r>
              <a:rPr lang="en-GB" sz="2000" dirty="0" smtClean="0">
                <a:solidFill>
                  <a:srgbClr val="7030A0"/>
                </a:solidFill>
                <a:latin typeface="Comic Sans MS" panose="030F0702030302020204" pitchFamily="66" charset="0"/>
              </a:rPr>
              <a:t>You can then write about</a:t>
            </a:r>
            <a:br>
              <a:rPr lang="en-GB" sz="2000" dirty="0" smtClean="0">
                <a:solidFill>
                  <a:srgbClr val="7030A0"/>
                </a:solidFill>
                <a:latin typeface="Comic Sans MS" panose="030F0702030302020204" pitchFamily="66" charset="0"/>
              </a:rPr>
            </a:br>
            <a:r>
              <a:rPr lang="en-GB" sz="2000" dirty="0" smtClean="0">
                <a:solidFill>
                  <a:srgbClr val="7030A0"/>
                </a:solidFill>
                <a:latin typeface="Comic Sans MS" panose="030F0702030302020204" pitchFamily="66" charset="0"/>
              </a:rPr>
              <a:t> it inside the </a:t>
            </a:r>
            <a:r>
              <a:rPr lang="en-GB" sz="2000" dirty="0">
                <a:solidFill>
                  <a:srgbClr val="7030A0"/>
                </a:solidFill>
                <a:latin typeface="Comic Sans MS" panose="030F0702030302020204" pitchFamily="66" charset="0"/>
              </a:rPr>
              <a:t>m</a:t>
            </a:r>
            <a:r>
              <a:rPr lang="en-GB" sz="2000" dirty="0" smtClean="0">
                <a:solidFill>
                  <a:srgbClr val="7030A0"/>
                </a:solidFill>
                <a:latin typeface="Comic Sans MS" panose="030F0702030302020204" pitchFamily="66" charset="0"/>
              </a:rPr>
              <a:t>outh </a:t>
            </a:r>
            <a:br>
              <a:rPr lang="en-GB" sz="2000" dirty="0" smtClean="0">
                <a:solidFill>
                  <a:srgbClr val="7030A0"/>
                </a:solidFill>
                <a:latin typeface="Comic Sans MS" panose="030F0702030302020204" pitchFamily="66" charset="0"/>
              </a:rPr>
            </a:br>
            <a:r>
              <a:rPr lang="en-GB" sz="2000" dirty="0" smtClean="0">
                <a:solidFill>
                  <a:srgbClr val="7030A0"/>
                </a:solidFill>
                <a:latin typeface="Comic Sans MS" panose="030F0702030302020204" pitchFamily="66" charset="0"/>
              </a:rPr>
              <a:t>(like the </a:t>
            </a:r>
            <a:r>
              <a:rPr lang="en-GB" sz="2000" dirty="0" smtClean="0">
                <a:solidFill>
                  <a:srgbClr val="7030A0"/>
                </a:solidFill>
                <a:latin typeface="Comic Sans MS" panose="030F0702030302020204" pitchFamily="66" charset="0"/>
              </a:rPr>
              <a:t>image </a:t>
            </a:r>
            <a:r>
              <a:rPr lang="en-GB" sz="2000" dirty="0" smtClean="0">
                <a:solidFill>
                  <a:srgbClr val="7030A0"/>
                </a:solidFill>
                <a:latin typeface="Comic Sans MS" panose="030F0702030302020204" pitchFamily="66" charset="0"/>
              </a:rPr>
              <a:t>shown)…</a:t>
            </a:r>
          </a:p>
          <a:p>
            <a:pPr marL="171450" indent="-171450">
              <a:buFont typeface="Arial" panose="020B0604020202020204" pitchFamily="34" charset="0"/>
              <a:buChar char="•"/>
            </a:pPr>
            <a:endParaRPr lang="en-GB" sz="4800" dirty="0" smtClean="0">
              <a:latin typeface="Comic Sans MS" panose="030F0702030302020204" pitchFamily="66" charset="0"/>
            </a:endParaRPr>
          </a:p>
        </p:txBody>
      </p:sp>
      <p:pic>
        <p:nvPicPr>
          <p:cNvPr id="3074" name="Picture 2" descr="Carnivores, Omnivores and Herbivores Poster – BookLif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53608" y="1299343"/>
            <a:ext cx="1571060" cy="219634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arnivore, Herbivore, &amp; Omnivore Craftivities and Activities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13662" y="3627520"/>
            <a:ext cx="1965100" cy="2947649"/>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283213" y="2397516"/>
            <a:ext cx="5871889" cy="58361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smtClean="0">
                <a:solidFill>
                  <a:schemeClr val="tx1"/>
                </a:solidFill>
                <a:latin typeface="Comic Sans MS" panose="030F0702030302020204" pitchFamily="66" charset="0"/>
              </a:rPr>
              <a:t>A lion is a carnivore because it only eats meat. </a:t>
            </a:r>
            <a:endParaRPr lang="en-GB" sz="2000" dirty="0">
              <a:solidFill>
                <a:schemeClr val="tx1"/>
              </a:solidFill>
            </a:endParaRPr>
          </a:p>
          <a:p>
            <a:pPr algn="ctr"/>
            <a:endParaRPr lang="en-GB" dirty="0"/>
          </a:p>
        </p:txBody>
      </p:sp>
      <p:cxnSp>
        <p:nvCxnSpPr>
          <p:cNvPr id="3" name="Straight Arrow Connector 2"/>
          <p:cNvCxnSpPr/>
          <p:nvPr/>
        </p:nvCxnSpPr>
        <p:spPr>
          <a:xfrm flipV="1">
            <a:off x="6527409" y="1659988"/>
            <a:ext cx="2391508" cy="56270"/>
          </a:xfrm>
          <a:prstGeom prst="straightConnector1">
            <a:avLst/>
          </a:prstGeom>
          <a:ln w="57150">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5478762" y="3670183"/>
            <a:ext cx="2922059" cy="2862322"/>
          </a:xfrm>
          <a:prstGeom prst="rect">
            <a:avLst/>
          </a:prstGeom>
          <a:noFill/>
        </p:spPr>
        <p:txBody>
          <a:bodyPr wrap="square" rtlCol="0">
            <a:spAutoFit/>
          </a:bodyPr>
          <a:lstStyle/>
          <a:p>
            <a:r>
              <a:rPr lang="en-GB" sz="2000" dirty="0" smtClean="0">
                <a:solidFill>
                  <a:srgbClr val="00B0F0"/>
                </a:solidFill>
                <a:latin typeface="Comic Sans MS" panose="030F0702030302020204" pitchFamily="66" charset="0"/>
              </a:rPr>
              <a:t>You may choose to draw/paint a large animal of your choice and draw all the things that animal would eat inside it’s tummy. </a:t>
            </a:r>
            <a:endParaRPr lang="en-GB" sz="2000" dirty="0" smtClean="0">
              <a:solidFill>
                <a:srgbClr val="00B0F0"/>
              </a:solidFill>
              <a:latin typeface="Comic Sans MS" panose="030F0702030302020204" pitchFamily="66" charset="0"/>
            </a:endParaRPr>
          </a:p>
          <a:p>
            <a:r>
              <a:rPr lang="en-GB" sz="2000" dirty="0" smtClean="0">
                <a:solidFill>
                  <a:srgbClr val="00B0F0"/>
                </a:solidFill>
                <a:latin typeface="Comic Sans MS" panose="030F0702030302020204" pitchFamily="66" charset="0"/>
              </a:rPr>
              <a:t>You </a:t>
            </a:r>
            <a:r>
              <a:rPr lang="en-GB" sz="2000" dirty="0" smtClean="0">
                <a:solidFill>
                  <a:srgbClr val="00B0F0"/>
                </a:solidFill>
                <a:latin typeface="Comic Sans MS" panose="030F0702030302020204" pitchFamily="66" charset="0"/>
              </a:rPr>
              <a:t>could do 1 carnivore, 1 herbivore and 1 omnivore.</a:t>
            </a:r>
            <a:endParaRPr lang="en-GB" sz="2000" dirty="0">
              <a:solidFill>
                <a:srgbClr val="00B0F0"/>
              </a:solidFill>
              <a:latin typeface="Comic Sans MS" panose="030F0702030302020204" pitchFamily="66" charset="0"/>
            </a:endParaRPr>
          </a:p>
        </p:txBody>
      </p:sp>
      <p:pic>
        <p:nvPicPr>
          <p:cNvPr id="9" name="Picture 2" descr="Hungry Animals (With images) | Herbivore activities, Herbivore and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99938" y="3733679"/>
            <a:ext cx="3696246" cy="2841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96758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TotalTime>
  <Words>452</Words>
  <Application>Microsoft Office PowerPoint</Application>
  <PresentationFormat>Widescreen</PresentationFormat>
  <Paragraphs>93</Paragraphs>
  <Slides>28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Calibri</vt:lpstr>
      <vt:lpstr>Calibri Light</vt:lpstr>
      <vt:lpstr>Comic Sans MS</vt:lpstr>
      <vt:lpstr>Wingdings</vt:lpstr>
      <vt:lpstr>Office Theme</vt:lpstr>
      <vt:lpstr>Y1 Science Week 7 (W/c: 8.6.20)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Y1 Science Week 7 (W/c: 8.6.20)</dc:title>
  <dc:creator>Knight R</dc:creator>
  <cp:lastModifiedBy>Knight R</cp:lastModifiedBy>
  <cp:revision>20</cp:revision>
  <dcterms:created xsi:type="dcterms:W3CDTF">2020-05-30T18:40:27Z</dcterms:created>
  <dcterms:modified xsi:type="dcterms:W3CDTF">2020-05-30T21:24:17Z</dcterms:modified>
</cp:coreProperties>
</file>