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83" r:id="rId4"/>
    <p:sldMasterId id="2147483684" r:id="rId5"/>
    <p:sldMasterId id="2147483685"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y="5143500" cx="9144000"/>
  <p:notesSz cx="6858000" cy="9144000"/>
  <p:embeddedFontLst>
    <p:embeddedFont>
      <p:font typeface="Amatic SC"/>
      <p:regular r:id="rId21"/>
      <p:bold r:id="rId22"/>
    </p:embeddedFont>
    <p:embeddedFont>
      <p:font typeface="Source Code Pro"/>
      <p:regular r:id="rId23"/>
      <p:bold r:id="rId24"/>
      <p:italic r:id="rId25"/>
      <p:boldItalic r:id="rId26"/>
    </p:embeddedFont>
    <p:embeddedFont>
      <p:font typeface="Comfortaa"/>
      <p:regular r:id="rId27"/>
      <p:bold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font" Target="fonts/AmaticSC-bold.fntdata"/><Relationship Id="rId21" Type="http://schemas.openxmlformats.org/officeDocument/2006/relationships/font" Target="fonts/AmaticSC-regular.fntdata"/><Relationship Id="rId24" Type="http://schemas.openxmlformats.org/officeDocument/2006/relationships/font" Target="fonts/SourceCodePro-bold.fntdata"/><Relationship Id="rId23" Type="http://schemas.openxmlformats.org/officeDocument/2006/relationships/font" Target="fonts/SourceCodePro-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26" Type="http://schemas.openxmlformats.org/officeDocument/2006/relationships/font" Target="fonts/SourceCodePro-boldItalic.fntdata"/><Relationship Id="rId25" Type="http://schemas.openxmlformats.org/officeDocument/2006/relationships/font" Target="fonts/SourceCodePro-italic.fntdata"/><Relationship Id="rId28" Type="http://schemas.openxmlformats.org/officeDocument/2006/relationships/font" Target="fonts/Comfortaa-bold.fntdata"/><Relationship Id="rId27" Type="http://schemas.openxmlformats.org/officeDocument/2006/relationships/font" Target="fonts/Comfortaa-regular.fntdata"/><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notesMaster" Target="notesMasters/notesMaster1.xml"/><Relationship Id="rId8" Type="http://schemas.openxmlformats.org/officeDocument/2006/relationships/slide" Target="slides/slide1.xml"/><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g872944e0e2_0_1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872944e0e2_0_1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Google Shape;163;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9" name="Shape 169"/>
        <p:cNvGrpSpPr/>
        <p:nvPr/>
      </p:nvGrpSpPr>
      <p:grpSpPr>
        <a:xfrm>
          <a:off x="0" y="0"/>
          <a:ext cx="0" cy="0"/>
          <a:chOff x="0" y="0"/>
          <a:chExt cx="0" cy="0"/>
        </a:xfrm>
      </p:grpSpPr>
      <p:sp>
        <p:nvSpPr>
          <p:cNvPr id="170" name="Google Shape;170;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7" name="Shape 177"/>
        <p:cNvGrpSpPr/>
        <p:nvPr/>
      </p:nvGrpSpPr>
      <p:grpSpPr>
        <a:xfrm>
          <a:off x="0" y="0"/>
          <a:ext cx="0" cy="0"/>
          <a:chOff x="0" y="0"/>
          <a:chExt cx="0" cy="0"/>
        </a:xfrm>
      </p:grpSpPr>
      <p:sp>
        <p:nvSpPr>
          <p:cNvPr id="178" name="Google Shape;178;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9" name="Google Shape;179;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6" name="Shape 186"/>
        <p:cNvGrpSpPr/>
        <p:nvPr/>
      </p:nvGrpSpPr>
      <p:grpSpPr>
        <a:xfrm>
          <a:off x="0" y="0"/>
          <a:ext cx="0" cy="0"/>
          <a:chOff x="0" y="0"/>
          <a:chExt cx="0" cy="0"/>
        </a:xfrm>
      </p:grpSpPr>
      <p:sp>
        <p:nvSpPr>
          <p:cNvPr id="187" name="Google Shape;187;g85a3a377ab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8" name="Google Shape;188;g85a3a377ab_0_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2" name="Shape 192"/>
        <p:cNvGrpSpPr/>
        <p:nvPr/>
      </p:nvGrpSpPr>
      <p:grpSpPr>
        <a:xfrm>
          <a:off x="0" y="0"/>
          <a:ext cx="0" cy="0"/>
          <a:chOff x="0" y="0"/>
          <a:chExt cx="0" cy="0"/>
        </a:xfrm>
      </p:grpSpPr>
      <p:sp>
        <p:nvSpPr>
          <p:cNvPr id="193" name="Google Shape;193;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4" name="Google Shape;194;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1" name="Shape 201"/>
        <p:cNvGrpSpPr/>
        <p:nvPr/>
      </p:nvGrpSpPr>
      <p:grpSpPr>
        <a:xfrm>
          <a:off x="0" y="0"/>
          <a:ext cx="0" cy="0"/>
          <a:chOff x="0" y="0"/>
          <a:chExt cx="0" cy="0"/>
        </a:xfrm>
      </p:grpSpPr>
      <p:sp>
        <p:nvSpPr>
          <p:cNvPr id="202" name="Google Shape;202;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b="1" u="sng"/>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2" name="Google Shape;212;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9" name="Shape 219"/>
        <p:cNvGrpSpPr/>
        <p:nvPr/>
      </p:nvGrpSpPr>
      <p:grpSpPr>
        <a:xfrm>
          <a:off x="0" y="0"/>
          <a:ext cx="0" cy="0"/>
          <a:chOff x="0" y="0"/>
          <a:chExt cx="0" cy="0"/>
        </a:xfrm>
      </p:grpSpPr>
      <p:sp>
        <p:nvSpPr>
          <p:cNvPr id="220" name="Google Shape;220;p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1" name="Google Shape;221;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b="1" u="sng"/>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Google Shape;229;p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0" name="Google Shape;230;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6" name="Shape 236"/>
        <p:cNvGrpSpPr/>
        <p:nvPr/>
      </p:nvGrpSpPr>
      <p:grpSpPr>
        <a:xfrm>
          <a:off x="0" y="0"/>
          <a:ext cx="0" cy="0"/>
          <a:chOff x="0" y="0"/>
          <a:chExt cx="0" cy="0"/>
        </a:xfrm>
      </p:grpSpPr>
      <p:sp>
        <p:nvSpPr>
          <p:cNvPr id="237" name="Google Shape;237;p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8" name="Google Shape;238;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6" name="Shape 246"/>
        <p:cNvGrpSpPr/>
        <p:nvPr/>
      </p:nvGrpSpPr>
      <p:grpSpPr>
        <a:xfrm>
          <a:off x="0" y="0"/>
          <a:ext cx="0" cy="0"/>
          <a:chOff x="0" y="0"/>
          <a:chExt cx="0" cy="0"/>
        </a:xfrm>
      </p:grpSpPr>
      <p:sp>
        <p:nvSpPr>
          <p:cNvPr id="247" name="Google Shape;247;p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8" name="Google Shape;248;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5" name="Shape 255"/>
        <p:cNvGrpSpPr/>
        <p:nvPr/>
      </p:nvGrpSpPr>
      <p:grpSpPr>
        <a:xfrm>
          <a:off x="0" y="0"/>
          <a:ext cx="0" cy="0"/>
          <a:chOff x="0" y="0"/>
          <a:chExt cx="0" cy="0"/>
        </a:xfrm>
      </p:grpSpPr>
      <p:sp>
        <p:nvSpPr>
          <p:cNvPr id="256" name="Google Shape;256;g872944e0e2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872944e0e2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 name="Shape 13"/>
        <p:cNvGrpSpPr/>
        <p:nvPr/>
      </p:nvGrpSpPr>
      <p:grpSpPr>
        <a:xfrm>
          <a:off x="0" y="0"/>
          <a:ext cx="0" cy="0"/>
          <a:chOff x="0" y="0"/>
          <a:chExt cx="0" cy="0"/>
        </a:xfrm>
      </p:grpSpPr>
      <p:sp>
        <p:nvSpPr>
          <p:cNvPr id="14" name="Google Shape;14;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9" name="Google Shape;19;p4"/>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20" name="Google Shape;2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 name="Google Shape;2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5" name="Google Shape;25;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6" name="Shape 26"/>
        <p:cNvGrpSpPr/>
        <p:nvPr/>
      </p:nvGrpSpPr>
      <p:grpSpPr>
        <a:xfrm>
          <a:off x="0" y="0"/>
          <a:ext cx="0" cy="0"/>
          <a:chOff x="0" y="0"/>
          <a:chExt cx="0" cy="0"/>
        </a:xfrm>
      </p:grpSpPr>
      <p:sp>
        <p:nvSpPr>
          <p:cNvPr id="27" name="Google Shape;27;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6"/>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9" name="Google Shape;29;p6"/>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0" name="Google Shape;30;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1" name="Shape 31"/>
        <p:cNvGrpSpPr/>
        <p:nvPr/>
      </p:nvGrpSpPr>
      <p:grpSpPr>
        <a:xfrm>
          <a:off x="0" y="0"/>
          <a:ext cx="0" cy="0"/>
          <a:chOff x="0" y="0"/>
          <a:chExt cx="0" cy="0"/>
        </a:xfrm>
      </p:grpSpPr>
      <p:sp>
        <p:nvSpPr>
          <p:cNvPr id="32" name="Google Shape;32;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 name="Google Shape;33;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4" name="Shape 34"/>
        <p:cNvGrpSpPr/>
        <p:nvPr/>
      </p:nvGrpSpPr>
      <p:grpSpPr>
        <a:xfrm>
          <a:off x="0" y="0"/>
          <a:ext cx="0" cy="0"/>
          <a:chOff x="0" y="0"/>
          <a:chExt cx="0" cy="0"/>
        </a:xfrm>
      </p:grpSpPr>
      <p:sp>
        <p:nvSpPr>
          <p:cNvPr id="35" name="Google Shape;35;p8"/>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6" name="Google Shape;36;p8"/>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7" name="Google Shape;37;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8" name="Shape 38"/>
        <p:cNvGrpSpPr/>
        <p:nvPr/>
      </p:nvGrpSpPr>
      <p:grpSpPr>
        <a:xfrm>
          <a:off x="0" y="0"/>
          <a:ext cx="0" cy="0"/>
          <a:chOff x="0" y="0"/>
          <a:chExt cx="0" cy="0"/>
        </a:xfrm>
      </p:grpSpPr>
      <p:sp>
        <p:nvSpPr>
          <p:cNvPr id="39" name="Google Shape;39;p9"/>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0" name="Google Shape;40;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10"/>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10"/>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4" name="Google Shape;44;p10"/>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5" name="Google Shape;45;p10"/>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6" name="Google Shape;46;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7" name="Shape 47"/>
        <p:cNvGrpSpPr/>
        <p:nvPr/>
      </p:nvGrpSpPr>
      <p:grpSpPr>
        <a:xfrm>
          <a:off x="0" y="0"/>
          <a:ext cx="0" cy="0"/>
          <a:chOff x="0" y="0"/>
          <a:chExt cx="0" cy="0"/>
        </a:xfrm>
      </p:grpSpPr>
      <p:sp>
        <p:nvSpPr>
          <p:cNvPr id="48" name="Google Shape;48;p11"/>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9" name="Google Shape;49;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0" name="Shape 50"/>
        <p:cNvGrpSpPr/>
        <p:nvPr/>
      </p:nvGrpSpPr>
      <p:grpSpPr>
        <a:xfrm>
          <a:off x="0" y="0"/>
          <a:ext cx="0" cy="0"/>
          <a:chOff x="0" y="0"/>
          <a:chExt cx="0" cy="0"/>
        </a:xfrm>
      </p:grpSpPr>
      <p:sp>
        <p:nvSpPr>
          <p:cNvPr id="51" name="Google Shape;51;p12"/>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2" name="Google Shape;52;p12"/>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53" name="Google Shape;53;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4" name="Shape 54"/>
        <p:cNvGrpSpPr/>
        <p:nvPr/>
      </p:nvGrpSpPr>
      <p:grpSpPr>
        <a:xfrm>
          <a:off x="0" y="0"/>
          <a:ext cx="0" cy="0"/>
          <a:chOff x="0" y="0"/>
          <a:chExt cx="0" cy="0"/>
        </a:xfrm>
      </p:grpSpPr>
      <p:sp>
        <p:nvSpPr>
          <p:cNvPr id="55" name="Google Shape;55;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60" name="Shape 60"/>
        <p:cNvGrpSpPr/>
        <p:nvPr/>
      </p:nvGrpSpPr>
      <p:grpSpPr>
        <a:xfrm>
          <a:off x="0" y="0"/>
          <a:ext cx="0" cy="0"/>
          <a:chOff x="0" y="0"/>
          <a:chExt cx="0" cy="0"/>
        </a:xfrm>
      </p:grpSpPr>
      <p:sp>
        <p:nvSpPr>
          <p:cNvPr id="61" name="Google Shape;61;p15"/>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62" name="Google Shape;62;p15"/>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63" name="Google Shape;63;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64" name="Shape 64"/>
        <p:cNvGrpSpPr/>
        <p:nvPr/>
      </p:nvGrpSpPr>
      <p:grpSpPr>
        <a:xfrm>
          <a:off x="0" y="0"/>
          <a:ext cx="0" cy="0"/>
          <a:chOff x="0" y="0"/>
          <a:chExt cx="0" cy="0"/>
        </a:xfrm>
      </p:grpSpPr>
      <p:sp>
        <p:nvSpPr>
          <p:cNvPr id="65" name="Google Shape;65;p16"/>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66" name="Google Shape;66;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7" name="Shape 67"/>
        <p:cNvGrpSpPr/>
        <p:nvPr/>
      </p:nvGrpSpPr>
      <p:grpSpPr>
        <a:xfrm>
          <a:off x="0" y="0"/>
          <a:ext cx="0" cy="0"/>
          <a:chOff x="0" y="0"/>
          <a:chExt cx="0" cy="0"/>
        </a:xfrm>
      </p:grpSpPr>
      <p:sp>
        <p:nvSpPr>
          <p:cNvPr id="68" name="Google Shape;68;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9" name="Google Shape;69;p1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0" name="Google Shape;70;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1" name="Shape 71"/>
        <p:cNvGrpSpPr/>
        <p:nvPr/>
      </p:nvGrpSpPr>
      <p:grpSpPr>
        <a:xfrm>
          <a:off x="0" y="0"/>
          <a:ext cx="0" cy="0"/>
          <a:chOff x="0" y="0"/>
          <a:chExt cx="0" cy="0"/>
        </a:xfrm>
      </p:grpSpPr>
      <p:sp>
        <p:nvSpPr>
          <p:cNvPr id="72" name="Google Shape;72;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3" name="Google Shape;73;p18"/>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4" name="Google Shape;74;p18"/>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6" name="Shape 76"/>
        <p:cNvGrpSpPr/>
        <p:nvPr/>
      </p:nvGrpSpPr>
      <p:grpSpPr>
        <a:xfrm>
          <a:off x="0" y="0"/>
          <a:ext cx="0" cy="0"/>
          <a:chOff x="0" y="0"/>
          <a:chExt cx="0" cy="0"/>
        </a:xfrm>
      </p:grpSpPr>
      <p:sp>
        <p:nvSpPr>
          <p:cNvPr id="77" name="Google Shape;77;p1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8" name="Google Shape;78;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79" name="Shape 79"/>
        <p:cNvGrpSpPr/>
        <p:nvPr/>
      </p:nvGrpSpPr>
      <p:grpSpPr>
        <a:xfrm>
          <a:off x="0" y="0"/>
          <a:ext cx="0" cy="0"/>
          <a:chOff x="0" y="0"/>
          <a:chExt cx="0" cy="0"/>
        </a:xfrm>
      </p:grpSpPr>
      <p:sp>
        <p:nvSpPr>
          <p:cNvPr id="80" name="Google Shape;80;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81" name="Google Shape;81;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2" name="Google Shape;82;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83" name="Shape 83"/>
        <p:cNvGrpSpPr/>
        <p:nvPr/>
      </p:nvGrpSpPr>
      <p:grpSpPr>
        <a:xfrm>
          <a:off x="0" y="0"/>
          <a:ext cx="0" cy="0"/>
          <a:chOff x="0" y="0"/>
          <a:chExt cx="0" cy="0"/>
        </a:xfrm>
      </p:grpSpPr>
      <p:sp>
        <p:nvSpPr>
          <p:cNvPr id="84" name="Google Shape;84;p21"/>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85" name="Google Shape;85;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6" name="Shape 86"/>
        <p:cNvGrpSpPr/>
        <p:nvPr/>
      </p:nvGrpSpPr>
      <p:grpSpPr>
        <a:xfrm>
          <a:off x="0" y="0"/>
          <a:ext cx="0" cy="0"/>
          <a:chOff x="0" y="0"/>
          <a:chExt cx="0" cy="0"/>
        </a:xfrm>
      </p:grpSpPr>
      <p:sp>
        <p:nvSpPr>
          <p:cNvPr id="87" name="Google Shape;87;p22"/>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2"/>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89" name="Google Shape;89;p22"/>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90" name="Google Shape;90;p22"/>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91" name="Google Shape;91;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2" name="Shape 92"/>
        <p:cNvGrpSpPr/>
        <p:nvPr/>
      </p:nvGrpSpPr>
      <p:grpSpPr>
        <a:xfrm>
          <a:off x="0" y="0"/>
          <a:ext cx="0" cy="0"/>
          <a:chOff x="0" y="0"/>
          <a:chExt cx="0" cy="0"/>
        </a:xfrm>
      </p:grpSpPr>
      <p:sp>
        <p:nvSpPr>
          <p:cNvPr id="93" name="Google Shape;93;p23"/>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94" name="Google Shape;94;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5" name="Shape 95"/>
        <p:cNvGrpSpPr/>
        <p:nvPr/>
      </p:nvGrpSpPr>
      <p:grpSpPr>
        <a:xfrm>
          <a:off x="0" y="0"/>
          <a:ext cx="0" cy="0"/>
          <a:chOff x="0" y="0"/>
          <a:chExt cx="0" cy="0"/>
        </a:xfrm>
      </p:grpSpPr>
      <p:sp>
        <p:nvSpPr>
          <p:cNvPr id="96" name="Google Shape;96;p24"/>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97" name="Google Shape;97;p24"/>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98" name="Google Shape;98;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99" name="Shape 99"/>
        <p:cNvGrpSpPr/>
        <p:nvPr/>
      </p:nvGrpSpPr>
      <p:grpSpPr>
        <a:xfrm>
          <a:off x="0" y="0"/>
          <a:ext cx="0" cy="0"/>
          <a:chOff x="0" y="0"/>
          <a:chExt cx="0" cy="0"/>
        </a:xfrm>
      </p:grpSpPr>
      <p:sp>
        <p:nvSpPr>
          <p:cNvPr id="100" name="Google Shape;100;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01" name="Shape 101"/>
        <p:cNvGrpSpPr/>
        <p:nvPr/>
      </p:nvGrpSpPr>
      <p:grpSpPr>
        <a:xfrm>
          <a:off x="0" y="0"/>
          <a:ext cx="0" cy="0"/>
          <a:chOff x="0" y="0"/>
          <a:chExt cx="0" cy="0"/>
        </a:xfrm>
      </p:grpSpPr>
      <p:sp>
        <p:nvSpPr>
          <p:cNvPr id="102" name="Google Shape;102;p2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03" name="Google Shape;103;p26"/>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104" name="Google Shape;104;p2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5" name="Google Shape;105;p2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6" name="Google Shape;106;p2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111" name="Shape 111"/>
        <p:cNvGrpSpPr/>
        <p:nvPr/>
      </p:nvGrpSpPr>
      <p:grpSpPr>
        <a:xfrm>
          <a:off x="0" y="0"/>
          <a:ext cx="0" cy="0"/>
          <a:chOff x="0" y="0"/>
          <a:chExt cx="0" cy="0"/>
        </a:xfrm>
      </p:grpSpPr>
      <p:sp>
        <p:nvSpPr>
          <p:cNvPr id="112" name="Google Shape;112;p28"/>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8"/>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114" name="Google Shape;114;p28"/>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15" name="Google Shape;115;p2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116" name="Shape 116"/>
        <p:cNvGrpSpPr/>
        <p:nvPr/>
      </p:nvGrpSpPr>
      <p:grpSpPr>
        <a:xfrm>
          <a:off x="0" y="0"/>
          <a:ext cx="0" cy="0"/>
          <a:chOff x="0" y="0"/>
          <a:chExt cx="0" cy="0"/>
        </a:xfrm>
      </p:grpSpPr>
      <p:sp>
        <p:nvSpPr>
          <p:cNvPr id="117" name="Google Shape;117;p29"/>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118" name="Google Shape;118;p2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19" name="Shape 119"/>
        <p:cNvGrpSpPr/>
        <p:nvPr/>
      </p:nvGrpSpPr>
      <p:grpSpPr>
        <a:xfrm>
          <a:off x="0" y="0"/>
          <a:ext cx="0" cy="0"/>
          <a:chOff x="0" y="0"/>
          <a:chExt cx="0" cy="0"/>
        </a:xfrm>
      </p:grpSpPr>
      <p:sp>
        <p:nvSpPr>
          <p:cNvPr id="120" name="Google Shape;120;p30"/>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121" name="Google Shape;121;p30"/>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22" name="Google Shape;122;p3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123" name="Shape 123"/>
        <p:cNvGrpSpPr/>
        <p:nvPr/>
      </p:nvGrpSpPr>
      <p:grpSpPr>
        <a:xfrm>
          <a:off x="0" y="0"/>
          <a:ext cx="0" cy="0"/>
          <a:chOff x="0" y="0"/>
          <a:chExt cx="0" cy="0"/>
        </a:xfrm>
      </p:grpSpPr>
      <p:sp>
        <p:nvSpPr>
          <p:cNvPr id="124" name="Google Shape;124;p31"/>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125" name="Google Shape;125;p31"/>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6" name="Google Shape;126;p31"/>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7" name="Google Shape;127;p3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28" name="Shape 128"/>
        <p:cNvGrpSpPr/>
        <p:nvPr/>
      </p:nvGrpSpPr>
      <p:grpSpPr>
        <a:xfrm>
          <a:off x="0" y="0"/>
          <a:ext cx="0" cy="0"/>
          <a:chOff x="0" y="0"/>
          <a:chExt cx="0" cy="0"/>
        </a:xfrm>
      </p:grpSpPr>
      <p:sp>
        <p:nvSpPr>
          <p:cNvPr id="129" name="Google Shape;129;p32"/>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130" name="Google Shape;130;p3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131" name="Shape 131"/>
        <p:cNvGrpSpPr/>
        <p:nvPr/>
      </p:nvGrpSpPr>
      <p:grpSpPr>
        <a:xfrm>
          <a:off x="0" y="0"/>
          <a:ext cx="0" cy="0"/>
          <a:chOff x="0" y="0"/>
          <a:chExt cx="0" cy="0"/>
        </a:xfrm>
      </p:grpSpPr>
      <p:sp>
        <p:nvSpPr>
          <p:cNvPr id="132" name="Google Shape;132;p33"/>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133" name="Google Shape;133;p33"/>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34" name="Google Shape;134;p3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135" name="Shape 135"/>
        <p:cNvGrpSpPr/>
        <p:nvPr/>
      </p:nvGrpSpPr>
      <p:grpSpPr>
        <a:xfrm>
          <a:off x="0" y="0"/>
          <a:ext cx="0" cy="0"/>
          <a:chOff x="0" y="0"/>
          <a:chExt cx="0" cy="0"/>
        </a:xfrm>
      </p:grpSpPr>
      <p:sp>
        <p:nvSpPr>
          <p:cNvPr id="136" name="Google Shape;136;p34"/>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137" name="Google Shape;137;p3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138" name="Shape 138"/>
        <p:cNvGrpSpPr/>
        <p:nvPr/>
      </p:nvGrpSpPr>
      <p:grpSpPr>
        <a:xfrm>
          <a:off x="0" y="0"/>
          <a:ext cx="0" cy="0"/>
          <a:chOff x="0" y="0"/>
          <a:chExt cx="0" cy="0"/>
        </a:xfrm>
      </p:grpSpPr>
      <p:sp>
        <p:nvSpPr>
          <p:cNvPr id="139" name="Google Shape;139;p35"/>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40" name="Google Shape;140;p35"/>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141" name="Google Shape;141;p35"/>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142" name="Google Shape;142;p35"/>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143" name="Google Shape;143;p35"/>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144" name="Google Shape;144;p3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45" name="Shape 145"/>
        <p:cNvGrpSpPr/>
        <p:nvPr/>
      </p:nvGrpSpPr>
      <p:grpSpPr>
        <a:xfrm>
          <a:off x="0" y="0"/>
          <a:ext cx="0" cy="0"/>
          <a:chOff x="0" y="0"/>
          <a:chExt cx="0" cy="0"/>
        </a:xfrm>
      </p:grpSpPr>
      <p:sp>
        <p:nvSpPr>
          <p:cNvPr id="146" name="Google Shape;146;p36"/>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147" name="Google Shape;147;p3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48" name="Shape 148"/>
        <p:cNvGrpSpPr/>
        <p:nvPr/>
      </p:nvGrpSpPr>
      <p:grpSpPr>
        <a:xfrm>
          <a:off x="0" y="0"/>
          <a:ext cx="0" cy="0"/>
          <a:chOff x="0" y="0"/>
          <a:chExt cx="0" cy="0"/>
        </a:xfrm>
      </p:grpSpPr>
      <p:sp>
        <p:nvSpPr>
          <p:cNvPr id="149" name="Google Shape;149;p37"/>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150" name="Google Shape;150;p37"/>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51" name="Google Shape;151;p3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52" name="Shape 152"/>
        <p:cNvGrpSpPr/>
        <p:nvPr/>
      </p:nvGrpSpPr>
      <p:grpSpPr>
        <a:xfrm>
          <a:off x="0" y="0"/>
          <a:ext cx="0" cy="0"/>
          <a:chOff x="0" y="0"/>
          <a:chExt cx="0" cy="0"/>
        </a:xfrm>
      </p:grpSpPr>
      <p:sp>
        <p:nvSpPr>
          <p:cNvPr id="153" name="Google Shape;153;p3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3" Type="http://schemas.openxmlformats.org/officeDocument/2006/relationships/theme" Target="../theme/theme4.xml"/><Relationship Id="rId12" Type="http://schemas.openxmlformats.org/officeDocument/2006/relationships/slideLayout" Target="../slideLayouts/slideLayout24.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5.xml"/><Relationship Id="rId10" Type="http://schemas.openxmlformats.org/officeDocument/2006/relationships/slideLayout" Target="../slideLayouts/slideLayout34.xml"/><Relationship Id="rId12" Type="http://schemas.openxmlformats.org/officeDocument/2006/relationships/theme" Target="../theme/theme1.xml"/><Relationship Id="rId1" Type="http://schemas.openxmlformats.org/officeDocument/2006/relationships/slideLayout" Target="../slideLayouts/slideLayout25.xml"/><Relationship Id="rId2" Type="http://schemas.openxmlformats.org/officeDocument/2006/relationships/slideLayout" Target="../slideLayouts/slideLayout26.xml"/><Relationship Id="rId3" Type="http://schemas.openxmlformats.org/officeDocument/2006/relationships/slideLayout" Target="../slideLayouts/slideLayout27.xml"/><Relationship Id="rId4" Type="http://schemas.openxmlformats.org/officeDocument/2006/relationships/slideLayout" Target="../slideLayouts/slideLayout28.xml"/><Relationship Id="rId9" Type="http://schemas.openxmlformats.org/officeDocument/2006/relationships/slideLayout" Target="../slideLayouts/slideLayout33.xml"/><Relationship Id="rId5" Type="http://schemas.openxmlformats.org/officeDocument/2006/relationships/slideLayout" Target="../slideLayouts/slideLayout29.xml"/><Relationship Id="rId6" Type="http://schemas.openxmlformats.org/officeDocument/2006/relationships/slideLayout" Target="../slideLayouts/slideLayout30.xml"/><Relationship Id="rId7" Type="http://schemas.openxmlformats.org/officeDocument/2006/relationships/slideLayout" Target="../slideLayouts/slideLayout31.xml"/><Relationship Id="rId8"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58" name="Google Shape;58;p1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107" name="Shape 107"/>
        <p:cNvGrpSpPr/>
        <p:nvPr/>
      </p:nvGrpSpPr>
      <p:grpSpPr>
        <a:xfrm>
          <a:off x="0" y="0"/>
          <a:ext cx="0" cy="0"/>
          <a:chOff x="0" y="0"/>
          <a:chExt cx="0" cy="0"/>
        </a:xfrm>
      </p:grpSpPr>
      <p:sp>
        <p:nvSpPr>
          <p:cNvPr id="108" name="Google Shape;108;p27"/>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109" name="Google Shape;109;p27"/>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110" name="Google Shape;110;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xml"/><Relationship Id="rId3" Type="http://schemas.openxmlformats.org/officeDocument/2006/relationships/hyperlink" Target="https://www.youtube.com/channel/UCAxW1XT0iEJo0TYlRfn6rYQ"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hyperlink" Target="http://www.mining-technology.com/features/feature-the-worlds-top-10-biggest-diamond-mines/feature-the-worlds-top-10-biggest-diamond-mines-2.html" TargetMode="External"/><Relationship Id="rId5" Type="http://schemas.openxmlformats.org/officeDocument/2006/relationships/hyperlink" Target="http://www.mining-technology.com/features/feature-the-worlds-top-10-biggest-diamond-mines/feature-the-worlds-top-10-biggest-diamond-mines-2.html"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6.png"/><Relationship Id="rId4" Type="http://schemas.openxmlformats.org/officeDocument/2006/relationships/hyperlink" Target="http://www.nps.gov/features/yell/webcam/oldFaithfulStreaming.html"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2.png"/><Relationship Id="rId4" Type="http://schemas.openxmlformats.org/officeDocument/2006/relationships/image" Target="../media/image10.png"/><Relationship Id="rId5"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5.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 Id="rId3"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sp>
        <p:nvSpPr>
          <p:cNvPr id="158" name="Google Shape;158;p39"/>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159" name="Google Shape;159;p39"/>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160" name="Google Shape;160;p39"/>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161" name="Google Shape;161;p39"/>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165" name="Shape 165"/>
        <p:cNvGrpSpPr/>
        <p:nvPr/>
      </p:nvGrpSpPr>
      <p:grpSpPr>
        <a:xfrm>
          <a:off x="0" y="0"/>
          <a:ext cx="0" cy="0"/>
          <a:chOff x="0" y="0"/>
          <a:chExt cx="0" cy="0"/>
        </a:xfrm>
      </p:grpSpPr>
      <p:sp>
        <p:nvSpPr>
          <p:cNvPr id="166" name="Google Shape;166;p40"/>
          <p:cNvSpPr/>
          <p:nvPr/>
        </p:nvSpPr>
        <p:spPr>
          <a:xfrm>
            <a:off x="2380200" y="192025"/>
            <a:ext cx="4383600" cy="1129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167" name="Google Shape;167;p40"/>
          <p:cNvSpPr/>
          <p:nvPr/>
        </p:nvSpPr>
        <p:spPr>
          <a:xfrm>
            <a:off x="5293950" y="1586750"/>
            <a:ext cx="3709800" cy="32922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100"/>
              <a:buFont typeface="Arial"/>
              <a:buNone/>
            </a:pPr>
            <a:r>
              <a:rPr b="0" i="0" lang="en-GB" sz="3100" u="none" cap="none" strike="noStrike">
                <a:solidFill>
                  <a:srgbClr val="000000"/>
                </a:solidFill>
                <a:latin typeface="Comfortaa"/>
                <a:ea typeface="Comfortaa"/>
                <a:cs typeface="Comfortaa"/>
                <a:sym typeface="Comfortaa"/>
              </a:rPr>
              <a:t>Today’s geography lesson will focus on Volcanoes- a suitable home? </a:t>
            </a:r>
            <a:endParaRPr b="0" i="0" sz="3100" u="none" cap="none" strike="noStrike">
              <a:solidFill>
                <a:srgbClr val="000000"/>
              </a:solidFill>
              <a:latin typeface="Comfortaa"/>
              <a:ea typeface="Comfortaa"/>
              <a:cs typeface="Comfortaa"/>
              <a:sym typeface="Comfortaa"/>
            </a:endParaRPr>
          </a:p>
        </p:txBody>
      </p:sp>
      <p:pic>
        <p:nvPicPr>
          <p:cNvPr id="168" name="Google Shape;168;p40"/>
          <p:cNvPicPr preferRelativeResize="0"/>
          <p:nvPr/>
        </p:nvPicPr>
        <p:blipFill rotWithShape="1">
          <a:blip r:embed="rId3">
            <a:alphaModFix/>
          </a:blip>
          <a:srcRect b="0" l="0" r="0" t="0"/>
          <a:stretch/>
        </p:blipFill>
        <p:spPr>
          <a:xfrm>
            <a:off x="652250" y="1474263"/>
            <a:ext cx="3517176" cy="351717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172" name="Shape 172"/>
        <p:cNvGrpSpPr/>
        <p:nvPr/>
      </p:nvGrpSpPr>
      <p:grpSpPr>
        <a:xfrm>
          <a:off x="0" y="0"/>
          <a:ext cx="0" cy="0"/>
          <a:chOff x="0" y="0"/>
          <a:chExt cx="0" cy="0"/>
        </a:xfrm>
      </p:grpSpPr>
      <p:sp>
        <p:nvSpPr>
          <p:cNvPr id="173" name="Google Shape;173;p41"/>
          <p:cNvSpPr/>
          <p:nvPr/>
        </p:nvSpPr>
        <p:spPr>
          <a:xfrm>
            <a:off x="2380200" y="108150"/>
            <a:ext cx="4383600" cy="8982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174" name="Google Shape;174;p41"/>
          <p:cNvSpPr/>
          <p:nvPr/>
        </p:nvSpPr>
        <p:spPr>
          <a:xfrm>
            <a:off x="359400" y="1183050"/>
            <a:ext cx="8425200" cy="5421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none" cap="none" strike="noStrike">
                <a:solidFill>
                  <a:srgbClr val="000000"/>
                </a:solidFill>
                <a:latin typeface="Comfortaa"/>
                <a:ea typeface="Comfortaa"/>
                <a:cs typeface="Comfortaa"/>
                <a:sym typeface="Comfortaa"/>
              </a:rPr>
              <a:t>Spot my mistakes?</a:t>
            </a:r>
            <a:endParaRPr b="1" i="0" sz="3600" u="none" cap="none" strike="noStrike">
              <a:solidFill>
                <a:srgbClr val="000000"/>
              </a:solidFill>
              <a:latin typeface="Comfortaa"/>
              <a:ea typeface="Comfortaa"/>
              <a:cs typeface="Comfortaa"/>
              <a:sym typeface="Comfortaa"/>
            </a:endParaRPr>
          </a:p>
        </p:txBody>
      </p:sp>
      <p:pic>
        <p:nvPicPr>
          <p:cNvPr id="175" name="Google Shape;175;p41"/>
          <p:cNvPicPr preferRelativeResize="0"/>
          <p:nvPr/>
        </p:nvPicPr>
        <p:blipFill rotWithShape="1">
          <a:blip r:embed="rId3">
            <a:alphaModFix/>
          </a:blip>
          <a:srcRect b="0" l="0" r="0" t="0"/>
          <a:stretch/>
        </p:blipFill>
        <p:spPr>
          <a:xfrm>
            <a:off x="2273450" y="1829475"/>
            <a:ext cx="4699400" cy="3185925"/>
          </a:xfrm>
          <a:prstGeom prst="rect">
            <a:avLst/>
          </a:prstGeom>
          <a:noFill/>
          <a:ln>
            <a:noFill/>
          </a:ln>
        </p:spPr>
      </p:pic>
      <p:sp>
        <p:nvSpPr>
          <p:cNvPr id="176" name="Google Shape;176;p41"/>
          <p:cNvSpPr/>
          <p:nvPr/>
        </p:nvSpPr>
        <p:spPr>
          <a:xfrm>
            <a:off x="391350" y="2110500"/>
            <a:ext cx="1537500" cy="23763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solidFill>
                  <a:schemeClr val="dk1"/>
                </a:solidFill>
              </a:rPr>
              <a:t>Look at the mislabeled diagram of a cross section of a composite volcano. </a:t>
            </a:r>
            <a:endParaRPr>
              <a:solidFill>
                <a:schemeClr val="dk1"/>
              </a:solidFill>
            </a:endParaRPr>
          </a:p>
          <a:p>
            <a:pPr indent="0" lvl="0" marL="0" rtl="0" algn="l">
              <a:spcBef>
                <a:spcPts val="0"/>
              </a:spcBef>
              <a:spcAft>
                <a:spcPts val="0"/>
              </a:spcAft>
              <a:buClr>
                <a:schemeClr val="dk1"/>
              </a:buClr>
              <a:buSzPts val="1100"/>
              <a:buFont typeface="Arial"/>
              <a:buNone/>
            </a:pPr>
            <a:r>
              <a:rPr b="1" lang="en-GB">
                <a:solidFill>
                  <a:schemeClr val="dk1"/>
                </a:solidFill>
              </a:rPr>
              <a:t>Note: </a:t>
            </a:r>
            <a:r>
              <a:rPr lang="en-GB">
                <a:solidFill>
                  <a:schemeClr val="dk1"/>
                </a:solidFill>
              </a:rPr>
              <a:t>not all of the labels are incorrect.</a:t>
            </a:r>
            <a:endParaRPr sz="17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180" name="Shape 180"/>
        <p:cNvGrpSpPr/>
        <p:nvPr/>
      </p:nvGrpSpPr>
      <p:grpSpPr>
        <a:xfrm>
          <a:off x="0" y="0"/>
          <a:ext cx="0" cy="0"/>
          <a:chOff x="0" y="0"/>
          <a:chExt cx="0" cy="0"/>
        </a:xfrm>
      </p:grpSpPr>
      <p:sp>
        <p:nvSpPr>
          <p:cNvPr id="181" name="Google Shape;181;p42"/>
          <p:cNvSpPr/>
          <p:nvPr/>
        </p:nvSpPr>
        <p:spPr>
          <a:xfrm>
            <a:off x="2380200" y="108150"/>
            <a:ext cx="4383600" cy="8982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182" name="Google Shape;182;p42"/>
          <p:cNvSpPr/>
          <p:nvPr/>
        </p:nvSpPr>
        <p:spPr>
          <a:xfrm>
            <a:off x="359400" y="1183050"/>
            <a:ext cx="8425200" cy="5421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3200"/>
              <a:buFont typeface="Arial"/>
              <a:buNone/>
            </a:pPr>
            <a:r>
              <a:rPr b="1" i="0" lang="en-GB" sz="3200" u="none" cap="none" strike="noStrike">
                <a:solidFill>
                  <a:srgbClr val="000000"/>
                </a:solidFill>
                <a:latin typeface="Arial"/>
                <a:ea typeface="Arial"/>
                <a:cs typeface="Arial"/>
                <a:sym typeface="Arial"/>
              </a:rPr>
              <a:t>Fertile soil - </a:t>
            </a:r>
            <a:r>
              <a:rPr b="1" i="0" lang="en-GB" sz="2400" u="none" cap="none" strike="noStrike">
                <a:solidFill>
                  <a:srgbClr val="000000"/>
                </a:solidFill>
                <a:latin typeface="Arial"/>
                <a:ea typeface="Arial"/>
                <a:cs typeface="Arial"/>
                <a:sym typeface="Arial"/>
              </a:rPr>
              <a:t>Wine from the slopes of Mount Etna</a:t>
            </a:r>
            <a:endParaRPr b="1" i="0" sz="3600" u="none" cap="none" strike="noStrike">
              <a:solidFill>
                <a:srgbClr val="000000"/>
              </a:solidFill>
              <a:latin typeface="Comfortaa"/>
              <a:ea typeface="Comfortaa"/>
              <a:cs typeface="Comfortaa"/>
              <a:sym typeface="Comfortaa"/>
            </a:endParaRPr>
          </a:p>
        </p:txBody>
      </p:sp>
      <p:pic>
        <p:nvPicPr>
          <p:cNvPr id="183" name="Google Shape;183;p42"/>
          <p:cNvPicPr preferRelativeResize="0"/>
          <p:nvPr/>
        </p:nvPicPr>
        <p:blipFill rotWithShape="1">
          <a:blip r:embed="rId3">
            <a:alphaModFix/>
          </a:blip>
          <a:srcRect b="0" l="0" r="0" t="0"/>
          <a:stretch/>
        </p:blipFill>
        <p:spPr>
          <a:xfrm>
            <a:off x="152400" y="1877550"/>
            <a:ext cx="4162425" cy="2476500"/>
          </a:xfrm>
          <a:prstGeom prst="rect">
            <a:avLst/>
          </a:prstGeom>
          <a:noFill/>
          <a:ln>
            <a:noFill/>
          </a:ln>
        </p:spPr>
      </p:pic>
      <p:pic>
        <p:nvPicPr>
          <p:cNvPr id="184" name="Google Shape;184;p42"/>
          <p:cNvPicPr preferRelativeResize="0"/>
          <p:nvPr/>
        </p:nvPicPr>
        <p:blipFill rotWithShape="1">
          <a:blip r:embed="rId4">
            <a:alphaModFix/>
          </a:blip>
          <a:srcRect b="0" l="0" r="0" t="0"/>
          <a:stretch/>
        </p:blipFill>
        <p:spPr>
          <a:xfrm>
            <a:off x="4967075" y="1901850"/>
            <a:ext cx="3400425" cy="2476500"/>
          </a:xfrm>
          <a:prstGeom prst="rect">
            <a:avLst/>
          </a:prstGeom>
          <a:noFill/>
          <a:ln>
            <a:noFill/>
          </a:ln>
        </p:spPr>
      </p:pic>
      <p:sp>
        <p:nvSpPr>
          <p:cNvPr id="185" name="Google Shape;185;p42"/>
          <p:cNvSpPr/>
          <p:nvPr/>
        </p:nvSpPr>
        <p:spPr>
          <a:xfrm>
            <a:off x="152400" y="3843650"/>
            <a:ext cx="8513400" cy="10902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solidFill>
                  <a:schemeClr val="dk1"/>
                </a:solidFill>
              </a:rPr>
              <a:t>In the foothills of Mount Etna, Sicily, the fertile volcanic soils support more than ninety vineyards. In Naples, Italy in an area that includes Mount Vesuvius, the soil is rich because of two large eruptions </a:t>
            </a:r>
            <a:endParaRPr>
              <a:solidFill>
                <a:schemeClr val="dk1"/>
              </a:solidFill>
            </a:endParaRPr>
          </a:p>
          <a:p>
            <a:pPr indent="0" lvl="0" marL="0" rtl="0" algn="l">
              <a:spcBef>
                <a:spcPts val="0"/>
              </a:spcBef>
              <a:spcAft>
                <a:spcPts val="0"/>
              </a:spcAft>
              <a:buNone/>
            </a:pPr>
            <a:r>
              <a:rPr lang="en-GB">
                <a:solidFill>
                  <a:schemeClr val="dk1"/>
                </a:solidFill>
              </a:rPr>
              <a:t>35 000 and 12 000 years ago. The area is intensively cultivated and produces grapes, citrus trees, herbs and flowers. It is also a major tomato growing region.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189" name="Shape 189"/>
        <p:cNvGrpSpPr/>
        <p:nvPr/>
      </p:nvGrpSpPr>
      <p:grpSpPr>
        <a:xfrm>
          <a:off x="0" y="0"/>
          <a:ext cx="0" cy="0"/>
          <a:chOff x="0" y="0"/>
          <a:chExt cx="0" cy="0"/>
        </a:xfrm>
      </p:grpSpPr>
      <p:sp>
        <p:nvSpPr>
          <p:cNvPr id="190" name="Google Shape;190;p43"/>
          <p:cNvSpPr/>
          <p:nvPr/>
        </p:nvSpPr>
        <p:spPr>
          <a:xfrm>
            <a:off x="350875" y="92850"/>
            <a:ext cx="8425200" cy="955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lang="en-GB" sz="3600" u="sng">
                <a:latin typeface="Comfortaa"/>
                <a:ea typeface="Comfortaa"/>
                <a:cs typeface="Comfortaa"/>
                <a:sym typeface="Comfortaa"/>
              </a:rPr>
              <a:t>Key Information</a:t>
            </a:r>
            <a:endParaRPr b="1" i="0" sz="3600" u="none" cap="none" strike="noStrike">
              <a:solidFill>
                <a:srgbClr val="000000"/>
              </a:solidFill>
              <a:latin typeface="Comfortaa"/>
              <a:ea typeface="Comfortaa"/>
              <a:cs typeface="Comfortaa"/>
              <a:sym typeface="Comfortaa"/>
            </a:endParaRPr>
          </a:p>
        </p:txBody>
      </p:sp>
      <p:sp>
        <p:nvSpPr>
          <p:cNvPr id="191" name="Google Shape;191;p43"/>
          <p:cNvSpPr/>
          <p:nvPr/>
        </p:nvSpPr>
        <p:spPr>
          <a:xfrm>
            <a:off x="251575" y="1271900"/>
            <a:ext cx="8623800" cy="3620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solidFill>
                  <a:schemeClr val="dk1"/>
                </a:solidFill>
              </a:rPr>
              <a:t>There are 500 active volcanoes in the world and on average 25 volcanoes erupt every year. Some active volcanoes are erupting lava, ash and noxious gases on a continual basis. However, 600 million people live on, or near to, active volcanoes: that is one in ten of the world’s population.</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rPr b="1" lang="en-GB" u="sng">
                <a:solidFill>
                  <a:schemeClr val="dk1"/>
                </a:solidFill>
              </a:rPr>
              <a:t>The question remains: why?</a:t>
            </a:r>
            <a:r>
              <a:rPr lang="en-GB">
                <a:solidFill>
                  <a:schemeClr val="dk1"/>
                </a:solidFill>
              </a:rPr>
              <a:t> </a:t>
            </a:r>
            <a:endParaRPr>
              <a:solidFill>
                <a:schemeClr val="dk1"/>
              </a:solidFill>
            </a:endParaRPr>
          </a:p>
          <a:p>
            <a:pPr indent="0" lvl="0" marL="0" rtl="0" algn="l">
              <a:spcBef>
                <a:spcPts val="0"/>
              </a:spcBef>
              <a:spcAft>
                <a:spcPts val="0"/>
              </a:spcAft>
              <a:buClr>
                <a:schemeClr val="dk1"/>
              </a:buClr>
              <a:buSzPts val="1100"/>
              <a:buFont typeface="Arial"/>
              <a:buNone/>
            </a:pPr>
            <a:r>
              <a:rPr lang="en-GB">
                <a:solidFill>
                  <a:schemeClr val="dk1"/>
                </a:solidFill>
              </a:rPr>
              <a:t>People choose to live near volcanoes because they consider the advantages outweigh the disadvantages. Most volcanoes are safe for long periods of time in between eruptions and those that erupt frequently are usually considered, by the people who live nearby, as being predictable. </a:t>
            </a:r>
            <a:endParaRPr>
              <a:solidFill>
                <a:schemeClr val="dk1"/>
              </a:solidFill>
            </a:endParaRPr>
          </a:p>
          <a:p>
            <a:pPr indent="0" lvl="0" marL="0" rtl="0" algn="l">
              <a:spcBef>
                <a:spcPts val="0"/>
              </a:spcBef>
              <a:spcAft>
                <a:spcPts val="0"/>
              </a:spcAft>
              <a:buClr>
                <a:schemeClr val="dk1"/>
              </a:buClr>
              <a:buSzPts val="1100"/>
              <a:buFont typeface="Arial"/>
              <a:buNone/>
            </a:pPr>
            <a:r>
              <a:rPr b="1" lang="en-GB" u="sng">
                <a:solidFill>
                  <a:schemeClr val="dk1"/>
                </a:solidFill>
              </a:rPr>
              <a:t>The advantages:</a:t>
            </a:r>
            <a:r>
              <a:rPr lang="en-GB" u="sng">
                <a:solidFill>
                  <a:schemeClr val="dk1"/>
                </a:solidFill>
              </a:rPr>
              <a:t> </a:t>
            </a:r>
            <a:endParaRPr u="sng">
              <a:solidFill>
                <a:schemeClr val="dk1"/>
              </a:solidFill>
            </a:endParaRPr>
          </a:p>
          <a:p>
            <a:pPr indent="0" lvl="0" marL="0" rtl="0" algn="l">
              <a:spcBef>
                <a:spcPts val="0"/>
              </a:spcBef>
              <a:spcAft>
                <a:spcPts val="0"/>
              </a:spcAft>
              <a:buClr>
                <a:schemeClr val="dk1"/>
              </a:buClr>
              <a:buSzPts val="1100"/>
              <a:buFont typeface="Arial"/>
              <a:buNone/>
            </a:pPr>
            <a:r>
              <a:rPr lang="en-GB">
                <a:solidFill>
                  <a:schemeClr val="dk1"/>
                </a:solidFill>
              </a:rPr>
              <a:t>Fertile soil that is good for agriculture.  </a:t>
            </a:r>
            <a:endParaRPr>
              <a:solidFill>
                <a:schemeClr val="dk1"/>
              </a:solidFill>
            </a:endParaRPr>
          </a:p>
          <a:p>
            <a:pPr indent="0" lvl="0" marL="0" rtl="0" algn="l">
              <a:spcBef>
                <a:spcPts val="0"/>
              </a:spcBef>
              <a:spcAft>
                <a:spcPts val="0"/>
              </a:spcAft>
              <a:buClr>
                <a:schemeClr val="dk1"/>
              </a:buClr>
              <a:buSzPts val="1100"/>
              <a:buFont typeface="Arial"/>
              <a:buNone/>
            </a:pPr>
            <a:r>
              <a:rPr lang="en-GB">
                <a:solidFill>
                  <a:schemeClr val="dk1"/>
                </a:solidFill>
              </a:rPr>
              <a:t>The presence of minerals.  Geothermal energy to produce electricity.  </a:t>
            </a:r>
            <a:endParaRPr>
              <a:solidFill>
                <a:schemeClr val="dk1"/>
              </a:solidFill>
            </a:endParaRPr>
          </a:p>
          <a:p>
            <a:pPr indent="0" lvl="0" marL="0" rtl="0" algn="l">
              <a:spcBef>
                <a:spcPts val="0"/>
              </a:spcBef>
              <a:spcAft>
                <a:spcPts val="0"/>
              </a:spcAft>
              <a:buClr>
                <a:schemeClr val="dk1"/>
              </a:buClr>
              <a:buSzPts val="1100"/>
              <a:buFont typeface="Arial"/>
              <a:buNone/>
            </a:pPr>
            <a:r>
              <a:rPr lang="en-GB">
                <a:solidFill>
                  <a:schemeClr val="dk1"/>
                </a:solidFill>
              </a:rPr>
              <a:t>Tourism: volcanoes attract millions of visitors every year. </a:t>
            </a:r>
            <a:endParaRPr>
              <a:solidFill>
                <a:schemeClr val="dk1"/>
              </a:solidFill>
            </a:endParaRPr>
          </a:p>
          <a:p>
            <a:pPr indent="0" lvl="0" marL="0" rtl="0" algn="l">
              <a:spcBef>
                <a:spcPts val="0"/>
              </a:spcBef>
              <a:spcAft>
                <a:spcPts val="0"/>
              </a:spcAft>
              <a:buNone/>
            </a:pPr>
            <a:r>
              <a:rPr lang="en-GB">
                <a:solidFill>
                  <a:schemeClr val="dk1"/>
                </a:solidFill>
              </a:rPr>
              <a:t>Fertile soil: Volcanic rocks are rich in minerals. However, when the lava is newly cooled these minerals are not available to plants. The rocks need thousands of years to become weathered and broken down before they form rich soils- some of the richest on Earth. </a:t>
            </a:r>
            <a:endParaRPr sz="21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195" name="Shape 195"/>
        <p:cNvGrpSpPr/>
        <p:nvPr/>
      </p:nvGrpSpPr>
      <p:grpSpPr>
        <a:xfrm>
          <a:off x="0" y="0"/>
          <a:ext cx="0" cy="0"/>
          <a:chOff x="0" y="0"/>
          <a:chExt cx="0" cy="0"/>
        </a:xfrm>
      </p:grpSpPr>
      <p:sp>
        <p:nvSpPr>
          <p:cNvPr id="196" name="Google Shape;196;p44"/>
          <p:cNvSpPr/>
          <p:nvPr/>
        </p:nvSpPr>
        <p:spPr>
          <a:xfrm>
            <a:off x="2380200" y="108150"/>
            <a:ext cx="4383600" cy="8982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197" name="Google Shape;197;p44"/>
          <p:cNvSpPr/>
          <p:nvPr/>
        </p:nvSpPr>
        <p:spPr>
          <a:xfrm>
            <a:off x="359400" y="1183050"/>
            <a:ext cx="8425200" cy="5421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2600"/>
              <a:buFont typeface="Arial"/>
              <a:buNone/>
            </a:pPr>
            <a:r>
              <a:rPr b="1" i="0" lang="en-GB" sz="2600" u="none" cap="none" strike="noStrike">
                <a:solidFill>
                  <a:srgbClr val="000000"/>
                </a:solidFill>
                <a:latin typeface="Arial"/>
                <a:ea typeface="Arial"/>
                <a:cs typeface="Arial"/>
                <a:sym typeface="Arial"/>
              </a:rPr>
              <a:t>Sulphur Mining in Ijen Volcano, Java</a:t>
            </a:r>
            <a:endParaRPr b="1" i="0" sz="3200" u="none" cap="none" strike="noStrike">
              <a:solidFill>
                <a:srgbClr val="000000"/>
              </a:solidFill>
              <a:latin typeface="Arial"/>
              <a:ea typeface="Arial"/>
              <a:cs typeface="Arial"/>
              <a:sym typeface="Arial"/>
            </a:endParaRPr>
          </a:p>
        </p:txBody>
      </p:sp>
      <p:pic>
        <p:nvPicPr>
          <p:cNvPr id="198" name="Google Shape;198;p44"/>
          <p:cNvPicPr preferRelativeResize="0"/>
          <p:nvPr/>
        </p:nvPicPr>
        <p:blipFill rotWithShape="1">
          <a:blip r:embed="rId3">
            <a:alphaModFix/>
          </a:blip>
          <a:srcRect b="10490" l="0" r="0" t="0"/>
          <a:stretch/>
        </p:blipFill>
        <p:spPr>
          <a:xfrm>
            <a:off x="264225" y="1835625"/>
            <a:ext cx="3695700" cy="2438400"/>
          </a:xfrm>
          <a:prstGeom prst="rect">
            <a:avLst/>
          </a:prstGeom>
          <a:noFill/>
          <a:ln>
            <a:noFill/>
          </a:ln>
        </p:spPr>
      </p:pic>
      <p:pic>
        <p:nvPicPr>
          <p:cNvPr id="199" name="Google Shape;199;p44"/>
          <p:cNvPicPr preferRelativeResize="0"/>
          <p:nvPr/>
        </p:nvPicPr>
        <p:blipFill rotWithShape="1">
          <a:blip r:embed="rId4">
            <a:alphaModFix/>
          </a:blip>
          <a:srcRect b="0" l="0" r="0" t="0"/>
          <a:stretch/>
        </p:blipFill>
        <p:spPr>
          <a:xfrm>
            <a:off x="4358400" y="1835625"/>
            <a:ext cx="3648075" cy="2438400"/>
          </a:xfrm>
          <a:prstGeom prst="rect">
            <a:avLst/>
          </a:prstGeom>
          <a:noFill/>
          <a:ln>
            <a:noFill/>
          </a:ln>
        </p:spPr>
      </p:pic>
      <p:sp>
        <p:nvSpPr>
          <p:cNvPr id="200" name="Google Shape;200;p44"/>
          <p:cNvSpPr/>
          <p:nvPr/>
        </p:nvSpPr>
        <p:spPr>
          <a:xfrm>
            <a:off x="195675" y="3997400"/>
            <a:ext cx="8819400" cy="10062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200" u="sng">
                <a:solidFill>
                  <a:schemeClr val="dk1"/>
                </a:solidFill>
              </a:rPr>
              <a:t>Sulphur:</a:t>
            </a:r>
            <a:r>
              <a:rPr lang="en-GB" sz="1200">
                <a:solidFill>
                  <a:schemeClr val="dk1"/>
                </a:solidFill>
              </a:rPr>
              <a:t> Explain that sulphur is used to make a wide range of products and can be extracted from the vents of active volcanoes. In East Java, the Ijen volcano supports a sulphur mine. It is a dangerous job for the mine workers. Poisonous gas can burn the eyes and the throat and rot teeth. Mine workers’ lungs can also be permanently damaged. The water inside the crater’s lake has a pH similar to battery acid and can easily burn through clothes and skin. Luckily most of the world’s sulphur is no longer produced in this way. </a:t>
            </a:r>
            <a:endParaRPr sz="15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204" name="Shape 204"/>
        <p:cNvGrpSpPr/>
        <p:nvPr/>
      </p:nvGrpSpPr>
      <p:grpSpPr>
        <a:xfrm>
          <a:off x="0" y="0"/>
          <a:ext cx="0" cy="0"/>
          <a:chOff x="0" y="0"/>
          <a:chExt cx="0" cy="0"/>
        </a:xfrm>
      </p:grpSpPr>
      <p:sp>
        <p:nvSpPr>
          <p:cNvPr id="205" name="Google Shape;205;p45"/>
          <p:cNvSpPr/>
          <p:nvPr/>
        </p:nvSpPr>
        <p:spPr>
          <a:xfrm>
            <a:off x="2380200" y="108150"/>
            <a:ext cx="4383600" cy="7446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206" name="Google Shape;206;p45"/>
          <p:cNvSpPr/>
          <p:nvPr/>
        </p:nvSpPr>
        <p:spPr>
          <a:xfrm>
            <a:off x="359400" y="985663"/>
            <a:ext cx="8425200" cy="5421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2600"/>
              <a:buFont typeface="Arial"/>
              <a:buNone/>
            </a:pPr>
            <a:r>
              <a:rPr b="1" i="0" lang="en-GB" sz="2600" u="none" cap="none" strike="noStrike">
                <a:solidFill>
                  <a:srgbClr val="000000"/>
                </a:solidFill>
                <a:latin typeface="Arial"/>
                <a:ea typeface="Arial"/>
                <a:cs typeface="Arial"/>
                <a:sym typeface="Arial"/>
              </a:rPr>
              <a:t>Sulphur Mining in Ijen Volcano, Java</a:t>
            </a:r>
            <a:endParaRPr b="1" i="0" sz="3200" u="none" cap="none" strike="noStrike">
              <a:solidFill>
                <a:srgbClr val="000000"/>
              </a:solidFill>
              <a:latin typeface="Arial"/>
              <a:ea typeface="Arial"/>
              <a:cs typeface="Arial"/>
              <a:sym typeface="Arial"/>
            </a:endParaRPr>
          </a:p>
        </p:txBody>
      </p:sp>
      <p:pic>
        <p:nvPicPr>
          <p:cNvPr id="207" name="Google Shape;207;p45"/>
          <p:cNvPicPr preferRelativeResize="0"/>
          <p:nvPr/>
        </p:nvPicPr>
        <p:blipFill rotWithShape="1">
          <a:blip r:embed="rId3">
            <a:alphaModFix/>
          </a:blip>
          <a:srcRect b="0" l="0" r="0" t="0"/>
          <a:stretch/>
        </p:blipFill>
        <p:spPr>
          <a:xfrm>
            <a:off x="152400" y="1877550"/>
            <a:ext cx="3391850" cy="2717750"/>
          </a:xfrm>
          <a:prstGeom prst="rect">
            <a:avLst/>
          </a:prstGeom>
          <a:noFill/>
          <a:ln>
            <a:noFill/>
          </a:ln>
        </p:spPr>
      </p:pic>
      <p:sp>
        <p:nvSpPr>
          <p:cNvPr id="208" name="Google Shape;208;p45"/>
          <p:cNvSpPr/>
          <p:nvPr/>
        </p:nvSpPr>
        <p:spPr>
          <a:xfrm>
            <a:off x="4979400" y="1660675"/>
            <a:ext cx="3805200" cy="2160600"/>
          </a:xfrm>
          <a:prstGeom prst="wedgeRoundRectCallout">
            <a:avLst>
              <a:gd fmla="val -44915" name="adj1"/>
              <a:gd fmla="val 73134" name="adj2"/>
              <a:gd fmla="val 0" name="adj3"/>
            </a:avLst>
          </a:prstGeom>
          <a:solidFill>
            <a:schemeClr val="lt2"/>
          </a:solidFill>
          <a:ln cap="flat" cmpd="sng" w="9525">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chemeClr val="dk1"/>
              </a:buClr>
              <a:buSzPts val="1100"/>
              <a:buFont typeface="Arial"/>
              <a:buNone/>
            </a:pPr>
            <a:r>
              <a:rPr b="0" i="0" lang="en-GB" sz="1600" u="none" cap="none" strike="noStrike">
                <a:solidFill>
                  <a:schemeClr val="dk1"/>
                </a:solidFill>
                <a:latin typeface="Arial"/>
                <a:ea typeface="Arial"/>
                <a:cs typeface="Arial"/>
                <a:sym typeface="Arial"/>
              </a:rPr>
              <a:t>For an image of the Yubileyny diamond mine visit:</a:t>
            </a:r>
            <a:r>
              <a:rPr b="0" i="0" lang="en-GB" sz="1600" u="none" cap="none" strike="noStrike">
                <a:solidFill>
                  <a:schemeClr val="dk1"/>
                </a:solidFill>
                <a:uFill>
                  <a:noFill/>
                </a:uFill>
                <a:latin typeface="Arial"/>
                <a:ea typeface="Arial"/>
                <a:cs typeface="Arial"/>
                <a:sym typeface="Arial"/>
                <a:hlinkClick r:id="rId4"/>
              </a:rPr>
              <a:t> </a:t>
            </a:r>
            <a:r>
              <a:rPr b="0" i="0" lang="en-GB" sz="1600" u="sng" cap="none" strike="noStrike">
                <a:solidFill>
                  <a:schemeClr val="hlink"/>
                </a:solidFill>
                <a:latin typeface="Arial"/>
                <a:ea typeface="Arial"/>
                <a:cs typeface="Arial"/>
                <a:sym typeface="Arial"/>
                <a:hlinkClick r:id="rId5"/>
              </a:rPr>
              <a:t>http://www.mining-technology.com/features/feature-the-worlds-top-10-biggest-diamond-mines/feature-the-worlds-top-10-biggest-diamond-mines-2.html</a:t>
            </a:r>
            <a:endParaRPr b="0" i="0" sz="1600" u="sng" cap="none" strike="noStrike">
              <a:solidFill>
                <a:schemeClr val="hlink"/>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 name="Google Shape;209;p45"/>
          <p:cNvSpPr/>
          <p:nvPr/>
        </p:nvSpPr>
        <p:spPr>
          <a:xfrm>
            <a:off x="27950" y="4039325"/>
            <a:ext cx="4891800" cy="1104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100">
                <a:solidFill>
                  <a:schemeClr val="dk1"/>
                </a:solidFill>
              </a:rPr>
              <a:t>Magma rising deep from inside the earth contains a large range of precious metals and minerals. Tin, lead, copper, gold, silver and diamonds can all be found in volcanic rocks. The world’s largest </a:t>
            </a:r>
            <a:r>
              <a:rPr b="1" lang="en-GB" sz="1100" u="sng">
                <a:solidFill>
                  <a:schemeClr val="dk1"/>
                </a:solidFill>
              </a:rPr>
              <a:t>diamond</a:t>
            </a:r>
            <a:r>
              <a:rPr lang="en-GB" sz="1100">
                <a:solidFill>
                  <a:schemeClr val="dk1"/>
                </a:solidFill>
              </a:rPr>
              <a:t> mine, the Jubilee diamond mine, also known as the Yubileyny diamond mine is located in northern Russia.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213" name="Shape 213"/>
        <p:cNvGrpSpPr/>
        <p:nvPr/>
      </p:nvGrpSpPr>
      <p:grpSpPr>
        <a:xfrm>
          <a:off x="0" y="0"/>
          <a:ext cx="0" cy="0"/>
          <a:chOff x="0" y="0"/>
          <a:chExt cx="0" cy="0"/>
        </a:xfrm>
      </p:grpSpPr>
      <p:sp>
        <p:nvSpPr>
          <p:cNvPr id="214" name="Google Shape;214;p46"/>
          <p:cNvSpPr/>
          <p:nvPr/>
        </p:nvSpPr>
        <p:spPr>
          <a:xfrm>
            <a:off x="2380200" y="108150"/>
            <a:ext cx="4383600" cy="688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215" name="Google Shape;215;p46"/>
          <p:cNvSpPr/>
          <p:nvPr/>
        </p:nvSpPr>
        <p:spPr>
          <a:xfrm>
            <a:off x="289525" y="917475"/>
            <a:ext cx="8425200" cy="5421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Clr>
                <a:srgbClr val="000000"/>
              </a:buClr>
              <a:buSzPts val="2400"/>
              <a:buFont typeface="Arial"/>
              <a:buNone/>
            </a:pPr>
            <a:r>
              <a:rPr b="1" i="0" lang="en-GB" sz="2400" u="none" cap="none" strike="noStrike">
                <a:solidFill>
                  <a:srgbClr val="000000"/>
                </a:solidFill>
                <a:latin typeface="Arial"/>
                <a:ea typeface="Arial"/>
                <a:cs typeface="Arial"/>
                <a:sym typeface="Arial"/>
              </a:rPr>
              <a:t>Geothermal energy in Iceland</a:t>
            </a:r>
            <a:endParaRPr b="1" i="0" sz="2600" u="none" cap="none" strike="noStrike">
              <a:solidFill>
                <a:srgbClr val="000000"/>
              </a:solidFill>
              <a:latin typeface="Arial"/>
              <a:ea typeface="Arial"/>
              <a:cs typeface="Arial"/>
              <a:sym typeface="Arial"/>
            </a:endParaRPr>
          </a:p>
        </p:txBody>
      </p:sp>
      <p:pic>
        <p:nvPicPr>
          <p:cNvPr id="216" name="Google Shape;216;p46"/>
          <p:cNvPicPr preferRelativeResize="0"/>
          <p:nvPr/>
        </p:nvPicPr>
        <p:blipFill rotWithShape="1">
          <a:blip r:embed="rId3">
            <a:alphaModFix/>
          </a:blip>
          <a:srcRect b="9090" l="0" r="0" t="0"/>
          <a:stretch/>
        </p:blipFill>
        <p:spPr>
          <a:xfrm>
            <a:off x="104350" y="1580400"/>
            <a:ext cx="3764251" cy="2893800"/>
          </a:xfrm>
          <a:prstGeom prst="rect">
            <a:avLst/>
          </a:prstGeom>
          <a:noFill/>
          <a:ln>
            <a:noFill/>
          </a:ln>
        </p:spPr>
      </p:pic>
      <p:sp>
        <p:nvSpPr>
          <p:cNvPr id="217" name="Google Shape;217;p46"/>
          <p:cNvSpPr/>
          <p:nvPr/>
        </p:nvSpPr>
        <p:spPr>
          <a:xfrm>
            <a:off x="5208800" y="1886875"/>
            <a:ext cx="3764400" cy="30888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200">
                <a:solidFill>
                  <a:schemeClr val="dk1"/>
                </a:solidFill>
              </a:rPr>
              <a:t>G</a:t>
            </a:r>
            <a:r>
              <a:rPr lang="en-GB" sz="1200">
                <a:solidFill>
                  <a:schemeClr val="dk1"/>
                </a:solidFill>
              </a:rPr>
              <a:t>eo means ‘of the earth’ and ‘thermal’ means heat. </a:t>
            </a:r>
            <a:endParaRPr sz="1200">
              <a:solidFill>
                <a:schemeClr val="dk1"/>
              </a:solidFill>
            </a:endParaRPr>
          </a:p>
          <a:p>
            <a:pPr indent="0" lvl="0" marL="0" rtl="0" algn="l">
              <a:spcBef>
                <a:spcPts val="0"/>
              </a:spcBef>
              <a:spcAft>
                <a:spcPts val="0"/>
              </a:spcAft>
              <a:buNone/>
            </a:pPr>
            <a:r>
              <a:rPr lang="en-GB" sz="1200">
                <a:solidFill>
                  <a:schemeClr val="dk1"/>
                </a:solidFill>
              </a:rPr>
              <a:t>Geothermal energy is therefore the heat that naturally occurs underground in volcanic areas.</a:t>
            </a:r>
            <a:endParaRPr sz="1200">
              <a:solidFill>
                <a:schemeClr val="dk1"/>
              </a:solidFill>
            </a:endParaRPr>
          </a:p>
          <a:p>
            <a:pPr indent="0" lvl="0" marL="0" rtl="0" algn="l">
              <a:spcBef>
                <a:spcPts val="0"/>
              </a:spcBef>
              <a:spcAft>
                <a:spcPts val="0"/>
              </a:spcAft>
              <a:buNone/>
            </a:pPr>
            <a:r>
              <a:rPr lang="en-GB" sz="1200">
                <a:solidFill>
                  <a:schemeClr val="dk1"/>
                </a:solidFill>
              </a:rPr>
              <a:t> In many cases this geothermal energy is evident in the form of hot springs and geysers- fountains of hot water that shoot out intermittently from the spring. </a:t>
            </a:r>
            <a:endParaRPr sz="1200">
              <a:solidFill>
                <a:schemeClr val="dk1"/>
              </a:solidFill>
            </a:endParaRPr>
          </a:p>
          <a:p>
            <a:pPr indent="0" lvl="0" marL="0" rtl="0" algn="l">
              <a:spcBef>
                <a:spcPts val="0"/>
              </a:spcBef>
              <a:spcAft>
                <a:spcPts val="0"/>
              </a:spcAft>
              <a:buNone/>
            </a:pPr>
            <a:r>
              <a:rPr lang="en-GB" sz="1200">
                <a:solidFill>
                  <a:schemeClr val="dk1"/>
                </a:solidFill>
              </a:rPr>
              <a:t>In other cases this hot water is stored deep underground and is used in power plants to make electricity. </a:t>
            </a:r>
            <a:endParaRPr sz="1200">
              <a:solidFill>
                <a:schemeClr val="dk1"/>
              </a:solidFill>
            </a:endParaRPr>
          </a:p>
          <a:p>
            <a:pPr indent="0" lvl="0" marL="0" rtl="0" algn="l">
              <a:spcBef>
                <a:spcPts val="0"/>
              </a:spcBef>
              <a:spcAft>
                <a:spcPts val="0"/>
              </a:spcAft>
              <a:buNone/>
            </a:pPr>
            <a:r>
              <a:rPr lang="en-GB" sz="1200">
                <a:solidFill>
                  <a:schemeClr val="dk1"/>
                </a:solidFill>
              </a:rPr>
              <a:t>Iceland has five geothermal plants supplying about a fifth of the country’s energy supply and 85% of all heating and hot water to buildings in the country. </a:t>
            </a:r>
            <a:endParaRPr sz="1500"/>
          </a:p>
        </p:txBody>
      </p:sp>
      <p:sp>
        <p:nvSpPr>
          <p:cNvPr id="218" name="Google Shape;218;p46"/>
          <p:cNvSpPr/>
          <p:nvPr/>
        </p:nvSpPr>
        <p:spPr>
          <a:xfrm>
            <a:off x="27950" y="4067275"/>
            <a:ext cx="4933800" cy="1010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100">
                <a:solidFill>
                  <a:schemeClr val="dk1"/>
                </a:solidFill>
              </a:rPr>
              <a:t>T</a:t>
            </a:r>
            <a:r>
              <a:rPr lang="en-GB" sz="1000">
                <a:solidFill>
                  <a:schemeClr val="dk1"/>
                </a:solidFill>
              </a:rPr>
              <a:t>he photograph shows Hellisheidi geothermal power plant. Located on Hengill volcano in the south of Iceland, Hellisheidi power plant is the largest in Iceland and the second largest geothermal power station in the world. It was built to provide electricity to the capital city, Reykjavik. The Hengill volcano, from which the power plant extracts its energy, is still active, although the volcano last erupted 2 000 years ago.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222" name="Shape 222"/>
        <p:cNvGrpSpPr/>
        <p:nvPr/>
      </p:nvGrpSpPr>
      <p:grpSpPr>
        <a:xfrm>
          <a:off x="0" y="0"/>
          <a:ext cx="0" cy="0"/>
          <a:chOff x="0" y="0"/>
          <a:chExt cx="0" cy="0"/>
        </a:xfrm>
      </p:grpSpPr>
      <p:sp>
        <p:nvSpPr>
          <p:cNvPr id="223" name="Google Shape;223;p47"/>
          <p:cNvSpPr/>
          <p:nvPr/>
        </p:nvSpPr>
        <p:spPr>
          <a:xfrm>
            <a:off x="2380200" y="108150"/>
            <a:ext cx="4383600" cy="8982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224" name="Google Shape;224;p47"/>
          <p:cNvSpPr/>
          <p:nvPr/>
        </p:nvSpPr>
        <p:spPr>
          <a:xfrm>
            <a:off x="359400" y="1086300"/>
            <a:ext cx="8425200" cy="5421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Clr>
                <a:srgbClr val="000000"/>
              </a:buClr>
              <a:buSzPts val="3100"/>
              <a:buFont typeface="Arial"/>
              <a:buNone/>
            </a:pPr>
            <a:r>
              <a:rPr b="0" i="0" lang="en-GB" sz="3100" u="none" cap="none" strike="noStrike">
                <a:solidFill>
                  <a:srgbClr val="000000"/>
                </a:solidFill>
                <a:latin typeface="Arial"/>
                <a:ea typeface="Arial"/>
                <a:cs typeface="Arial"/>
                <a:sym typeface="Arial"/>
              </a:rPr>
              <a:t>Tourism -  </a:t>
            </a:r>
            <a:r>
              <a:rPr b="0" i="0" lang="en-GB" sz="2700" u="none" cap="none" strike="noStrike">
                <a:solidFill>
                  <a:srgbClr val="000000"/>
                </a:solidFill>
                <a:latin typeface="Arial"/>
                <a:ea typeface="Arial"/>
                <a:cs typeface="Arial"/>
                <a:sym typeface="Arial"/>
              </a:rPr>
              <a:t>Yellowstone National Park</a:t>
            </a:r>
            <a:r>
              <a:rPr b="0" i="0" lang="en-GB" sz="3200" u="none" cap="none" strike="noStrike">
                <a:solidFill>
                  <a:srgbClr val="FFFFFF"/>
                </a:solidFill>
                <a:latin typeface="Arial"/>
                <a:ea typeface="Arial"/>
                <a:cs typeface="Arial"/>
                <a:sym typeface="Arial"/>
              </a:rPr>
              <a:t> </a:t>
            </a:r>
            <a:endParaRPr b="1" i="0" sz="2400" u="none" cap="none" strike="noStrike">
              <a:solidFill>
                <a:srgbClr val="000000"/>
              </a:solidFill>
              <a:latin typeface="Arial"/>
              <a:ea typeface="Arial"/>
              <a:cs typeface="Arial"/>
              <a:sym typeface="Arial"/>
            </a:endParaRPr>
          </a:p>
        </p:txBody>
      </p:sp>
      <p:pic>
        <p:nvPicPr>
          <p:cNvPr id="225" name="Google Shape;225;p47"/>
          <p:cNvPicPr preferRelativeResize="0"/>
          <p:nvPr/>
        </p:nvPicPr>
        <p:blipFill rotWithShape="1">
          <a:blip r:embed="rId3">
            <a:alphaModFix/>
          </a:blip>
          <a:srcRect b="0" l="0" r="0" t="0"/>
          <a:stretch/>
        </p:blipFill>
        <p:spPr>
          <a:xfrm>
            <a:off x="426525" y="1901850"/>
            <a:ext cx="4399097" cy="3113550"/>
          </a:xfrm>
          <a:prstGeom prst="rect">
            <a:avLst/>
          </a:prstGeom>
          <a:noFill/>
          <a:ln>
            <a:noFill/>
          </a:ln>
        </p:spPr>
      </p:pic>
      <p:sp>
        <p:nvSpPr>
          <p:cNvPr id="226" name="Google Shape;226;p47"/>
          <p:cNvSpPr/>
          <p:nvPr/>
        </p:nvSpPr>
        <p:spPr>
          <a:xfrm>
            <a:off x="274100" y="1886475"/>
            <a:ext cx="3353700" cy="370800"/>
          </a:xfrm>
          <a:prstGeom prst="wedgeRoundRectCallout">
            <a:avLst>
              <a:gd fmla="val -20192" name="adj1"/>
              <a:gd fmla="val 136981" name="adj2"/>
              <a:gd fmla="val 0" name="adj3"/>
            </a:avLst>
          </a:prstGeom>
          <a:solidFill>
            <a:schemeClr val="lt2"/>
          </a:solidFill>
          <a:ln cap="flat" cmpd="sng" w="9525">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Yellowstone is a supervolcano. </a:t>
            </a:r>
            <a:endParaRPr b="0" i="0" sz="1400" u="none" cap="none" strike="noStrike">
              <a:solidFill>
                <a:srgbClr val="000000"/>
              </a:solidFill>
              <a:latin typeface="Arial"/>
              <a:ea typeface="Arial"/>
              <a:cs typeface="Arial"/>
              <a:sym typeface="Arial"/>
            </a:endParaRPr>
          </a:p>
        </p:txBody>
      </p:sp>
      <p:sp>
        <p:nvSpPr>
          <p:cNvPr id="227" name="Google Shape;227;p47"/>
          <p:cNvSpPr/>
          <p:nvPr/>
        </p:nvSpPr>
        <p:spPr>
          <a:xfrm>
            <a:off x="5046750" y="1708350"/>
            <a:ext cx="3737700" cy="3291600"/>
          </a:xfrm>
          <a:prstGeom prst="roundRect">
            <a:avLst>
              <a:gd fmla="val 16667" name="adj"/>
            </a:avLst>
          </a:prstGeom>
          <a:solidFill>
            <a:schemeClr val="lt2"/>
          </a:solidFill>
          <a:ln cap="flat" cmpd="sng" w="9525">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Calibri"/>
                <a:ea typeface="Calibri"/>
                <a:cs typeface="Calibri"/>
                <a:sym typeface="Calibri"/>
              </a:rPr>
              <a:t>The Yellowstone National Park</a:t>
            </a:r>
            <a:r>
              <a:rPr b="0" i="0" lang="en-GB" sz="1400" u="none" cap="none" strike="noStrike">
                <a:solidFill>
                  <a:srgbClr val="000000"/>
                </a:solidFill>
                <a:latin typeface="Calibri"/>
                <a:ea typeface="Calibri"/>
                <a:cs typeface="Calibri"/>
                <a:sym typeface="Calibri"/>
              </a:rPr>
              <a:t> is located primarily in Wyoming, North America. It covers an area of over 9000km2 . Three million tourists visit the National Park each year. There are 300 active geysers in Yellowstone (the largest concentration of geysers in the world). Of all the geysers in Yellowstone Old Faithful erupts the most regularly. Every 14-125 minutes water shoots 56 metres into the air for up to five minutes at a time.To see what Old Faithful is doing live, visit the National Park Service website: </a:t>
            </a:r>
            <a:endParaRPr b="0" i="0" sz="1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b="0" i="0" lang="en-GB" sz="1400" u="sng" cap="none" strike="noStrike">
                <a:solidFill>
                  <a:schemeClr val="hlink"/>
                </a:solidFill>
                <a:latin typeface="Calibri"/>
                <a:ea typeface="Calibri"/>
                <a:cs typeface="Calibri"/>
                <a:sym typeface="Calibri"/>
                <a:hlinkClick r:id="rId4"/>
              </a:rPr>
              <a:t>http://www.nps.gov/features/yell/webcam/oldFaithfulStreaming.html</a:t>
            </a:r>
            <a:endParaRPr b="0" i="0" sz="1400" u="none" cap="none" strike="noStrike">
              <a:solidFill>
                <a:srgbClr val="000000"/>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231" name="Shape 231"/>
        <p:cNvGrpSpPr/>
        <p:nvPr/>
      </p:nvGrpSpPr>
      <p:grpSpPr>
        <a:xfrm>
          <a:off x="0" y="0"/>
          <a:ext cx="0" cy="0"/>
          <a:chOff x="0" y="0"/>
          <a:chExt cx="0" cy="0"/>
        </a:xfrm>
      </p:grpSpPr>
      <p:sp>
        <p:nvSpPr>
          <p:cNvPr id="232" name="Google Shape;232;p48"/>
          <p:cNvSpPr/>
          <p:nvPr/>
        </p:nvSpPr>
        <p:spPr>
          <a:xfrm>
            <a:off x="2380200" y="108150"/>
            <a:ext cx="4383600" cy="8982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233" name="Google Shape;233;p48"/>
          <p:cNvSpPr/>
          <p:nvPr/>
        </p:nvSpPr>
        <p:spPr>
          <a:xfrm>
            <a:off x="359400" y="1086300"/>
            <a:ext cx="8425200" cy="5421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Clr>
                <a:srgbClr val="000000"/>
              </a:buClr>
              <a:buSzPts val="3500"/>
              <a:buFont typeface="Arial"/>
              <a:buNone/>
            </a:pPr>
            <a:r>
              <a:rPr b="0" i="0" lang="en-GB" sz="3500" u="none" cap="none" strike="noStrike">
                <a:solidFill>
                  <a:srgbClr val="000000"/>
                </a:solidFill>
                <a:latin typeface="Arial"/>
                <a:ea typeface="Arial"/>
                <a:cs typeface="Arial"/>
                <a:sym typeface="Arial"/>
              </a:rPr>
              <a:t>Tourism- Edinburgh Castle </a:t>
            </a:r>
            <a:r>
              <a:rPr b="0" i="0" lang="en-GB" sz="3200" u="none" cap="none" strike="noStrike">
                <a:solidFill>
                  <a:srgbClr val="FFFFFF"/>
                </a:solidFill>
                <a:latin typeface="Arial"/>
                <a:ea typeface="Arial"/>
                <a:cs typeface="Arial"/>
                <a:sym typeface="Arial"/>
              </a:rPr>
              <a:t> </a:t>
            </a:r>
            <a:endParaRPr b="1" i="0" sz="2400" u="none" cap="none" strike="noStrike">
              <a:solidFill>
                <a:srgbClr val="000000"/>
              </a:solidFill>
              <a:latin typeface="Arial"/>
              <a:ea typeface="Arial"/>
              <a:cs typeface="Arial"/>
              <a:sym typeface="Arial"/>
            </a:endParaRPr>
          </a:p>
        </p:txBody>
      </p:sp>
      <p:pic>
        <p:nvPicPr>
          <p:cNvPr id="234" name="Google Shape;234;p48"/>
          <p:cNvPicPr preferRelativeResize="0"/>
          <p:nvPr/>
        </p:nvPicPr>
        <p:blipFill rotWithShape="1">
          <a:blip r:embed="rId3">
            <a:alphaModFix/>
          </a:blip>
          <a:srcRect b="0" l="0" r="0" t="0"/>
          <a:stretch/>
        </p:blipFill>
        <p:spPr>
          <a:xfrm>
            <a:off x="3494150" y="1876075"/>
            <a:ext cx="4994613" cy="3210301"/>
          </a:xfrm>
          <a:prstGeom prst="rect">
            <a:avLst/>
          </a:prstGeom>
          <a:noFill/>
          <a:ln>
            <a:noFill/>
          </a:ln>
        </p:spPr>
      </p:pic>
      <p:sp>
        <p:nvSpPr>
          <p:cNvPr id="235" name="Google Shape;235;p48"/>
          <p:cNvSpPr/>
          <p:nvPr/>
        </p:nvSpPr>
        <p:spPr>
          <a:xfrm>
            <a:off x="265550" y="1789050"/>
            <a:ext cx="3815700" cy="1453500"/>
          </a:xfrm>
          <a:prstGeom prst="wedgeRoundRectCallout">
            <a:avLst>
              <a:gd fmla="val 63553" name="adj1"/>
              <a:gd fmla="val 70200" name="adj2"/>
              <a:gd fmla="val 0" name="adj3"/>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300">
                <a:solidFill>
                  <a:schemeClr val="dk1"/>
                </a:solidFill>
              </a:rPr>
              <a:t>Edinburgh Castle is Scotland’s most popular tourist attraction and 1.4 million visitors were recorded in 2013. The photograph shows the castle busy with tourists, as the photographers said, “It feels a bit like Disneyland.” Edinburgh Castle is built on a volcanic plug.</a:t>
            </a:r>
            <a:endParaRPr sz="1100">
              <a:solidFill>
                <a:schemeClr val="dk1"/>
              </a:solidFill>
            </a:endParaRPr>
          </a:p>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239" name="Shape 239"/>
        <p:cNvGrpSpPr/>
        <p:nvPr/>
      </p:nvGrpSpPr>
      <p:grpSpPr>
        <a:xfrm>
          <a:off x="0" y="0"/>
          <a:ext cx="0" cy="0"/>
          <a:chOff x="0" y="0"/>
          <a:chExt cx="0" cy="0"/>
        </a:xfrm>
      </p:grpSpPr>
      <p:sp>
        <p:nvSpPr>
          <p:cNvPr id="240" name="Google Shape;240;p49"/>
          <p:cNvSpPr/>
          <p:nvPr/>
        </p:nvSpPr>
        <p:spPr>
          <a:xfrm>
            <a:off x="2380200" y="108150"/>
            <a:ext cx="4383600" cy="8982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241" name="Google Shape;241;p49"/>
          <p:cNvSpPr/>
          <p:nvPr/>
        </p:nvSpPr>
        <p:spPr>
          <a:xfrm>
            <a:off x="359400" y="1086300"/>
            <a:ext cx="8425200" cy="1090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Clr>
                <a:srgbClr val="000000"/>
              </a:buClr>
              <a:buSzPts val="3500"/>
              <a:buFont typeface="Arial"/>
              <a:buNone/>
            </a:pPr>
            <a:r>
              <a:rPr b="0" i="0" lang="en-GB" sz="3500" u="none" cap="none" strike="noStrike">
                <a:solidFill>
                  <a:srgbClr val="000000"/>
                </a:solidFill>
                <a:latin typeface="Arial"/>
                <a:ea typeface="Arial"/>
                <a:cs typeface="Arial"/>
                <a:sym typeface="Arial"/>
              </a:rPr>
              <a:t>What do you think the disadvantages are to living near a volcano? </a:t>
            </a:r>
            <a:r>
              <a:rPr b="0" i="0" lang="en-GB" sz="3200" u="none" cap="none" strike="noStrike">
                <a:solidFill>
                  <a:srgbClr val="FFFFFF"/>
                </a:solidFill>
                <a:latin typeface="Arial"/>
                <a:ea typeface="Arial"/>
                <a:cs typeface="Arial"/>
                <a:sym typeface="Arial"/>
              </a:rPr>
              <a:t> </a:t>
            </a:r>
            <a:endParaRPr b="1" i="0" sz="2400" u="none" cap="none" strike="noStrike">
              <a:solidFill>
                <a:srgbClr val="000000"/>
              </a:solidFill>
              <a:latin typeface="Arial"/>
              <a:ea typeface="Arial"/>
              <a:cs typeface="Arial"/>
              <a:sym typeface="Arial"/>
            </a:endParaRPr>
          </a:p>
        </p:txBody>
      </p:sp>
      <p:pic>
        <p:nvPicPr>
          <p:cNvPr id="242" name="Google Shape;242;p49"/>
          <p:cNvPicPr preferRelativeResize="0"/>
          <p:nvPr/>
        </p:nvPicPr>
        <p:blipFill rotWithShape="1">
          <a:blip r:embed="rId3">
            <a:alphaModFix/>
          </a:blip>
          <a:srcRect b="0" l="0" r="0" t="0"/>
          <a:stretch/>
        </p:blipFill>
        <p:spPr>
          <a:xfrm>
            <a:off x="152400" y="2329200"/>
            <a:ext cx="2714600" cy="2088725"/>
          </a:xfrm>
          <a:prstGeom prst="rect">
            <a:avLst/>
          </a:prstGeom>
          <a:noFill/>
          <a:ln>
            <a:noFill/>
          </a:ln>
        </p:spPr>
      </p:pic>
      <p:pic>
        <p:nvPicPr>
          <p:cNvPr id="243" name="Google Shape;243;p49"/>
          <p:cNvPicPr preferRelativeResize="0"/>
          <p:nvPr/>
        </p:nvPicPr>
        <p:blipFill rotWithShape="1">
          <a:blip r:embed="rId4">
            <a:alphaModFix/>
          </a:blip>
          <a:srcRect b="0" l="0" r="0" t="0"/>
          <a:stretch/>
        </p:blipFill>
        <p:spPr>
          <a:xfrm>
            <a:off x="3064813" y="2256750"/>
            <a:ext cx="2923550" cy="2008100"/>
          </a:xfrm>
          <a:prstGeom prst="rect">
            <a:avLst/>
          </a:prstGeom>
          <a:noFill/>
          <a:ln>
            <a:noFill/>
          </a:ln>
        </p:spPr>
      </p:pic>
      <p:pic>
        <p:nvPicPr>
          <p:cNvPr id="244" name="Google Shape;244;p49"/>
          <p:cNvPicPr preferRelativeResize="0"/>
          <p:nvPr/>
        </p:nvPicPr>
        <p:blipFill rotWithShape="1">
          <a:blip r:embed="rId5">
            <a:alphaModFix/>
          </a:blip>
          <a:srcRect b="0" l="0" r="0" t="0"/>
          <a:stretch/>
        </p:blipFill>
        <p:spPr>
          <a:xfrm>
            <a:off x="6186200" y="2345588"/>
            <a:ext cx="2805424" cy="2055936"/>
          </a:xfrm>
          <a:prstGeom prst="rect">
            <a:avLst/>
          </a:prstGeom>
          <a:noFill/>
          <a:ln>
            <a:noFill/>
          </a:ln>
        </p:spPr>
      </p:pic>
      <p:sp>
        <p:nvSpPr>
          <p:cNvPr id="245" name="Google Shape;245;p49"/>
          <p:cNvSpPr/>
          <p:nvPr/>
        </p:nvSpPr>
        <p:spPr>
          <a:xfrm>
            <a:off x="55900" y="4137175"/>
            <a:ext cx="9088200" cy="8982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500" u="sng">
                <a:solidFill>
                  <a:schemeClr val="dk1"/>
                </a:solidFill>
              </a:rPr>
              <a:t>The Disadvantages:</a:t>
            </a:r>
            <a:r>
              <a:rPr lang="en-GB" sz="1500">
                <a:solidFill>
                  <a:schemeClr val="dk1"/>
                </a:solidFill>
              </a:rPr>
              <a:t>  Volcanoes are dangerous and destructive. Volcanoes produce lava.  Volcanoes produce ash clouds and poisonous gas.  Volcanoes produce lahars (mud flows).</a:t>
            </a:r>
            <a:endParaRPr sz="1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CE5CD"/>
        </a:solidFill>
      </p:bgPr>
    </p:bg>
    <p:spTree>
      <p:nvGrpSpPr>
        <p:cNvPr id="249" name="Shape 249"/>
        <p:cNvGrpSpPr/>
        <p:nvPr/>
      </p:nvGrpSpPr>
      <p:grpSpPr>
        <a:xfrm>
          <a:off x="0" y="0"/>
          <a:ext cx="0" cy="0"/>
          <a:chOff x="0" y="0"/>
          <a:chExt cx="0" cy="0"/>
        </a:xfrm>
      </p:grpSpPr>
      <p:sp>
        <p:nvSpPr>
          <p:cNvPr id="250" name="Google Shape;250;p50"/>
          <p:cNvSpPr/>
          <p:nvPr/>
        </p:nvSpPr>
        <p:spPr>
          <a:xfrm>
            <a:off x="2380200" y="108150"/>
            <a:ext cx="4383600" cy="8982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GB" sz="3600" u="sng" cap="none" strike="noStrike">
                <a:solidFill>
                  <a:srgbClr val="000000"/>
                </a:solidFill>
                <a:latin typeface="Comfortaa"/>
                <a:ea typeface="Comfortaa"/>
                <a:cs typeface="Comfortaa"/>
                <a:sym typeface="Comfortaa"/>
              </a:rPr>
              <a:t>Geography</a:t>
            </a:r>
            <a:endParaRPr b="1" i="0" sz="3600" u="none" cap="none" strike="noStrike">
              <a:solidFill>
                <a:srgbClr val="000000"/>
              </a:solidFill>
              <a:latin typeface="Comfortaa"/>
              <a:ea typeface="Comfortaa"/>
              <a:cs typeface="Comfortaa"/>
              <a:sym typeface="Comfortaa"/>
            </a:endParaRPr>
          </a:p>
        </p:txBody>
      </p:sp>
      <p:sp>
        <p:nvSpPr>
          <p:cNvPr id="251" name="Google Shape;251;p50"/>
          <p:cNvSpPr/>
          <p:nvPr/>
        </p:nvSpPr>
        <p:spPr>
          <a:xfrm>
            <a:off x="359400" y="1086300"/>
            <a:ext cx="8425200" cy="5421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marR="0" rtl="0" algn="ctr">
              <a:lnSpc>
                <a:spcPct val="115000"/>
              </a:lnSpc>
              <a:spcBef>
                <a:spcPts val="0"/>
              </a:spcBef>
              <a:spcAft>
                <a:spcPts val="0"/>
              </a:spcAft>
              <a:buClr>
                <a:srgbClr val="000000"/>
              </a:buClr>
              <a:buSzPts val="3500"/>
              <a:buFont typeface="Arial"/>
              <a:buNone/>
            </a:pPr>
            <a:r>
              <a:rPr b="0" i="0" lang="en-GB" sz="3500" u="none" cap="none" strike="noStrike">
                <a:solidFill>
                  <a:srgbClr val="000000"/>
                </a:solidFill>
                <a:latin typeface="Arial"/>
                <a:ea typeface="Arial"/>
                <a:cs typeface="Arial"/>
                <a:sym typeface="Arial"/>
              </a:rPr>
              <a:t>Postcard Home</a:t>
            </a:r>
            <a:endParaRPr b="1" i="0" sz="2400" u="none" cap="none" strike="noStrike">
              <a:solidFill>
                <a:srgbClr val="000000"/>
              </a:solidFill>
              <a:latin typeface="Arial"/>
              <a:ea typeface="Arial"/>
              <a:cs typeface="Arial"/>
              <a:sym typeface="Arial"/>
            </a:endParaRPr>
          </a:p>
        </p:txBody>
      </p:sp>
      <p:pic>
        <p:nvPicPr>
          <p:cNvPr id="252" name="Google Shape;252;p50"/>
          <p:cNvPicPr preferRelativeResize="0"/>
          <p:nvPr/>
        </p:nvPicPr>
        <p:blipFill rotWithShape="1">
          <a:blip r:embed="rId3">
            <a:alphaModFix/>
          </a:blip>
          <a:srcRect b="0" l="0" r="0" t="0"/>
          <a:stretch/>
        </p:blipFill>
        <p:spPr>
          <a:xfrm rot="-906979">
            <a:off x="344170" y="1951504"/>
            <a:ext cx="3324036" cy="2153988"/>
          </a:xfrm>
          <a:prstGeom prst="rect">
            <a:avLst/>
          </a:prstGeom>
          <a:noFill/>
          <a:ln>
            <a:noFill/>
          </a:ln>
        </p:spPr>
      </p:pic>
      <p:pic>
        <p:nvPicPr>
          <p:cNvPr id="253" name="Google Shape;253;p50"/>
          <p:cNvPicPr preferRelativeResize="0"/>
          <p:nvPr/>
        </p:nvPicPr>
        <p:blipFill rotWithShape="1">
          <a:blip r:embed="rId4">
            <a:alphaModFix/>
          </a:blip>
          <a:srcRect b="0" l="0" r="0" t="0"/>
          <a:stretch/>
        </p:blipFill>
        <p:spPr>
          <a:xfrm rot="2">
            <a:off x="2064660" y="2921223"/>
            <a:ext cx="2799382" cy="2009051"/>
          </a:xfrm>
          <a:prstGeom prst="rect">
            <a:avLst/>
          </a:prstGeom>
          <a:noFill/>
          <a:ln>
            <a:noFill/>
          </a:ln>
        </p:spPr>
      </p:pic>
      <p:sp>
        <p:nvSpPr>
          <p:cNvPr id="254" name="Google Shape;254;p50"/>
          <p:cNvSpPr/>
          <p:nvPr/>
        </p:nvSpPr>
        <p:spPr>
          <a:xfrm>
            <a:off x="5087600" y="1789050"/>
            <a:ext cx="3955500" cy="32007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u="sng">
                <a:solidFill>
                  <a:schemeClr val="dk1"/>
                </a:solidFill>
              </a:rPr>
              <a:t>W</a:t>
            </a:r>
            <a:r>
              <a:rPr b="1" lang="en-GB" u="sng">
                <a:solidFill>
                  <a:schemeClr val="dk1"/>
                </a:solidFill>
              </a:rPr>
              <a:t>rite a postcard home having visited a volcanic locality.</a:t>
            </a:r>
            <a:r>
              <a:rPr lang="en-GB">
                <a:solidFill>
                  <a:schemeClr val="dk1"/>
                </a:solidFill>
              </a:rPr>
              <a:t> </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311150" lvl="0" marL="457200" rtl="0" algn="l">
              <a:spcBef>
                <a:spcPts val="0"/>
              </a:spcBef>
              <a:spcAft>
                <a:spcPts val="0"/>
              </a:spcAft>
              <a:buClr>
                <a:schemeClr val="dk1"/>
              </a:buClr>
              <a:buSzPts val="1300"/>
              <a:buChar char="●"/>
            </a:pPr>
            <a:r>
              <a:rPr lang="en-GB" sz="1300">
                <a:solidFill>
                  <a:schemeClr val="dk1"/>
                </a:solidFill>
              </a:rPr>
              <a:t>Draw the picture on the front of the postcard.</a:t>
            </a:r>
            <a:endParaRPr sz="1300">
              <a:solidFill>
                <a:schemeClr val="dk1"/>
              </a:solidFill>
            </a:endParaRPr>
          </a:p>
          <a:p>
            <a:pPr indent="-311150" lvl="0" marL="457200" rtl="0" algn="l">
              <a:spcBef>
                <a:spcPts val="0"/>
              </a:spcBef>
              <a:spcAft>
                <a:spcPts val="0"/>
              </a:spcAft>
              <a:buClr>
                <a:schemeClr val="dk1"/>
              </a:buClr>
              <a:buSzPts val="1300"/>
              <a:buChar char="●"/>
            </a:pPr>
            <a:r>
              <a:rPr lang="en-GB" sz="1300">
                <a:solidFill>
                  <a:schemeClr val="dk1"/>
                </a:solidFill>
              </a:rPr>
              <a:t>Include the geographical detail specific to the chosen volcano in their writing. </a:t>
            </a:r>
            <a:endParaRPr sz="1300">
              <a:solidFill>
                <a:schemeClr val="dk1"/>
              </a:solidFill>
            </a:endParaRPr>
          </a:p>
          <a:p>
            <a:pPr indent="-311150" lvl="0" marL="457200" rtl="0" algn="l">
              <a:spcBef>
                <a:spcPts val="0"/>
              </a:spcBef>
              <a:spcAft>
                <a:spcPts val="0"/>
              </a:spcAft>
              <a:buClr>
                <a:schemeClr val="dk1"/>
              </a:buClr>
              <a:buSzPts val="1300"/>
              <a:buChar char="●"/>
            </a:pPr>
            <a:r>
              <a:rPr lang="en-GB" sz="1300">
                <a:solidFill>
                  <a:schemeClr val="dk1"/>
                </a:solidFill>
              </a:rPr>
              <a:t>The design for the front of the postcard should be relatively complex. </a:t>
            </a:r>
            <a:endParaRPr sz="1300">
              <a:solidFill>
                <a:schemeClr val="dk1"/>
              </a:solidFill>
            </a:endParaRPr>
          </a:p>
          <a:p>
            <a:pPr indent="-311150" lvl="0" marL="457200" rtl="0" algn="l">
              <a:spcBef>
                <a:spcPts val="0"/>
              </a:spcBef>
              <a:spcAft>
                <a:spcPts val="0"/>
              </a:spcAft>
              <a:buClr>
                <a:schemeClr val="dk1"/>
              </a:buClr>
              <a:buSzPts val="1300"/>
              <a:buChar char="●"/>
            </a:pPr>
            <a:r>
              <a:rPr lang="en-GB" sz="1300">
                <a:solidFill>
                  <a:schemeClr val="dk1"/>
                </a:solidFill>
              </a:rPr>
              <a:t>It might include a picture of the volcano and the surrounding landscape, a map showing the volcano’s location, and/or the benefits of volcanic activity for the region. </a:t>
            </a:r>
            <a:endParaRPr sz="1300">
              <a:solidFill>
                <a:schemeClr val="dk1"/>
              </a:solidFill>
            </a:endParaRPr>
          </a:p>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58" name="Shape 258"/>
        <p:cNvGrpSpPr/>
        <p:nvPr/>
      </p:nvGrpSpPr>
      <p:grpSpPr>
        <a:xfrm>
          <a:off x="0" y="0"/>
          <a:ext cx="0" cy="0"/>
          <a:chOff x="0" y="0"/>
          <a:chExt cx="0" cy="0"/>
        </a:xfrm>
      </p:grpSpPr>
      <p:sp>
        <p:nvSpPr>
          <p:cNvPr id="259" name="Google Shape;259;p51"/>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260" name="Google Shape;260;p51"/>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