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1" r:id="rId1"/>
    <p:sldMasterId id="2147483672" r:id="rId2"/>
  </p:sldMasterIdLst>
  <p:notesMasterIdLst>
    <p:notesMasterId r:id="rId38"/>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Lst>
  <p:sldSz cx="9144000" cy="5143500" type="screen16x9"/>
  <p:notesSz cx="6858000" cy="9144000"/>
  <p:embeddedFontLst>
    <p:embeddedFont>
      <p:font typeface="Amatic SC" panose="020B0604020202020204" charset="-79"/>
      <p:regular r:id="rId39"/>
      <p:bold r:id="rId40"/>
    </p:embeddedFont>
    <p:embeddedFont>
      <p:font typeface="Calibri" panose="020F0502020204030204" pitchFamily="34" charset="0"/>
      <p:regular r:id="rId41"/>
      <p:bold r:id="rId42"/>
      <p:italic r:id="rId43"/>
      <p:boldItalic r:id="rId44"/>
    </p:embeddedFont>
    <p:embeddedFont>
      <p:font typeface="Source Code Pro" panose="020B0604020202020204" charset="0"/>
      <p:regular r:id="rId45"/>
      <p:bold r:id="rId46"/>
      <p:italic r:id="rId47"/>
      <p:boldItalic r:id="rId48"/>
    </p:embeddedFont>
    <p:embeddedFont>
      <p:font typeface="Comfortaa" panose="020B0604020202020204" charset="0"/>
      <p:regular r:id="rId49"/>
      <p:bold r:id="rId5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6" d="100"/>
          <a:sy n="86" d="100"/>
        </p:scale>
        <p:origin x="720" y="5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1.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4.fntdata"/><Relationship Id="rId47" Type="http://schemas.openxmlformats.org/officeDocument/2006/relationships/font" Target="fonts/font9.fntdata"/><Relationship Id="rId50" Type="http://schemas.openxmlformats.org/officeDocument/2006/relationships/font" Target="fonts/font12.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46" Type="http://schemas.openxmlformats.org/officeDocument/2006/relationships/font" Target="fonts/font8.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font" Target="fonts/font3.fntdata"/><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font" Target="fonts/font2.fntdata"/><Relationship Id="rId45" Type="http://schemas.openxmlformats.org/officeDocument/2006/relationships/font" Target="fonts/font7.fntdata"/><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11.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6.fntdata"/><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5.fntdata"/><Relationship Id="rId48" Type="http://schemas.openxmlformats.org/officeDocument/2006/relationships/font" Target="fonts/font10.fntdata"/><Relationship Id="rId8" Type="http://schemas.openxmlformats.org/officeDocument/2006/relationships/slide" Target="slides/slide6.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7f7323027b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 name="Google Shape;105;g7f7323027b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g7f73e60d35_3_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 name="Google Shape;112;g7f73e60d35_3_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7ff054f88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7ff054f88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7f73e60d35_3_1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7f73e60d35_3_1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7f73e60d35_3_4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7f73e60d35_3_4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7f73e60d35_3_4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7f73e60d35_3_4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74837b2251_0_2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 name="Google Shape;153;g74837b2251_0_2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74837b2251_0_2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74837b2251_0_2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g7f73e60d35_3_5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7f73e60d35_3_5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74837b2251_0_1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 name="Google Shape;178;g74837b2251_0_1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74837b2251_0_1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g74837b2251_0_1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74837b2251_0_1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74837b2251_0_1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74837b2251_0_1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74837b2251_0_1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74837b2251_0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g74837b2251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g52e23cef2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 name="Google Shape;216;g52e23cef2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52e23cef2f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52e23cef2f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g52e23cef2f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8" name="Google Shape;228;g52e23cef2f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52e23cef2f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52e23cef2f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g52e23cef2f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8" name="Google Shape;238;g52e23cef2f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52e23cef2f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3" name="Google Shape;243;g52e23cef2f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52e23cef2f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52e23cef2f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52e23cef2f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5" name="Google Shape;255;g52e23cef2f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g52e23cef2f_2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1" name="Google Shape;261;g52e23cef2f_2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g52e23cef2f_2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0" name="Google Shape;270;g52e23cef2f_2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52e23cef2f_2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52e23cef2f_2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g52e23cef2f_2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6" name="Google Shape;286;g52e23cef2f_2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g52e23cef2f_2_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3" name="Google Shape;293;g52e23cef2f_2_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52e23cef2f_2_1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1" name="Google Shape;301;g52e23cef2f_2_1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g7f73e60d35_3_2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1" name="Google Shape;311;g7f73e60d35_3_2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74837b2251_0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9" name="Google Shape;319;g74837b2251_0_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74837b2251_0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5" name="Google Shape;325;g74837b2251_0_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74837b2251_0_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 name="Google Shape;331;g74837b2251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74837b2251_0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g74837b2251_0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g74837b2251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9" name="Google Shape;349;g74837b2251_0_1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7f73e60d35_3_3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0" name="Google Shape;360;g7f73e60d35_3_3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2" name="Google Shape;52;p13"/>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Autofit/>
          </a:bodyPr>
          <a:lstStyle>
            <a:lvl1pPr marL="457200" lvl="0" indent="-317500" algn="l" rtl="0">
              <a:lnSpc>
                <a:spcPct val="90000"/>
              </a:lnSpc>
              <a:spcBef>
                <a:spcPts val="800"/>
              </a:spcBef>
              <a:spcAft>
                <a:spcPts val="0"/>
              </a:spcAft>
              <a:buClr>
                <a:schemeClr val="dk1"/>
              </a:buClr>
              <a:buSzPts val="1400"/>
              <a:buChar char="●"/>
              <a:defRPr/>
            </a:lvl1pPr>
            <a:lvl2pPr marL="914400" lvl="1" indent="-317500" algn="l" rtl="0">
              <a:lnSpc>
                <a:spcPct val="90000"/>
              </a:lnSpc>
              <a:spcBef>
                <a:spcPts val="1600"/>
              </a:spcBef>
              <a:spcAft>
                <a:spcPts val="0"/>
              </a:spcAft>
              <a:buClr>
                <a:schemeClr val="dk1"/>
              </a:buClr>
              <a:buSzPts val="1400"/>
              <a:buChar char="○"/>
              <a:defRPr/>
            </a:lvl2pPr>
            <a:lvl3pPr marL="1371600" lvl="2" indent="-317500" algn="l" rtl="0">
              <a:lnSpc>
                <a:spcPct val="90000"/>
              </a:lnSpc>
              <a:spcBef>
                <a:spcPts val="1600"/>
              </a:spcBef>
              <a:spcAft>
                <a:spcPts val="0"/>
              </a:spcAft>
              <a:buClr>
                <a:schemeClr val="dk1"/>
              </a:buClr>
              <a:buSzPts val="1400"/>
              <a:buChar char="■"/>
              <a:defRPr/>
            </a:lvl3pPr>
            <a:lvl4pPr marL="1828800" lvl="3" indent="-317500" algn="l" rtl="0">
              <a:lnSpc>
                <a:spcPct val="90000"/>
              </a:lnSpc>
              <a:spcBef>
                <a:spcPts val="1600"/>
              </a:spcBef>
              <a:spcAft>
                <a:spcPts val="0"/>
              </a:spcAft>
              <a:buClr>
                <a:schemeClr val="dk1"/>
              </a:buClr>
              <a:buSzPts val="1400"/>
              <a:buChar char="●"/>
              <a:defRPr/>
            </a:lvl4pPr>
            <a:lvl5pPr marL="2286000" lvl="4" indent="-317500" algn="l" rtl="0">
              <a:lnSpc>
                <a:spcPct val="90000"/>
              </a:lnSpc>
              <a:spcBef>
                <a:spcPts val="1600"/>
              </a:spcBef>
              <a:spcAft>
                <a:spcPts val="0"/>
              </a:spcAft>
              <a:buClr>
                <a:schemeClr val="dk1"/>
              </a:buClr>
              <a:buSzPts val="1400"/>
              <a:buChar char="○"/>
              <a:defRPr/>
            </a:lvl5pPr>
            <a:lvl6pPr marL="2743200" lvl="5" indent="-317500" algn="l" rtl="0">
              <a:lnSpc>
                <a:spcPct val="90000"/>
              </a:lnSpc>
              <a:spcBef>
                <a:spcPts val="1600"/>
              </a:spcBef>
              <a:spcAft>
                <a:spcPts val="0"/>
              </a:spcAft>
              <a:buClr>
                <a:schemeClr val="dk1"/>
              </a:buClr>
              <a:buSzPts val="1400"/>
              <a:buChar char="■"/>
              <a:defRPr/>
            </a:lvl6pPr>
            <a:lvl7pPr marL="3200400" lvl="6" indent="-317500" algn="l" rtl="0">
              <a:lnSpc>
                <a:spcPct val="90000"/>
              </a:lnSpc>
              <a:spcBef>
                <a:spcPts val="1600"/>
              </a:spcBef>
              <a:spcAft>
                <a:spcPts val="0"/>
              </a:spcAft>
              <a:buClr>
                <a:schemeClr val="dk1"/>
              </a:buClr>
              <a:buSzPts val="1400"/>
              <a:buChar char="●"/>
              <a:defRPr/>
            </a:lvl7pPr>
            <a:lvl8pPr marL="3657600" lvl="7" indent="-317500" algn="l" rtl="0">
              <a:lnSpc>
                <a:spcPct val="90000"/>
              </a:lnSpc>
              <a:spcBef>
                <a:spcPts val="1600"/>
              </a:spcBef>
              <a:spcAft>
                <a:spcPts val="0"/>
              </a:spcAft>
              <a:buClr>
                <a:schemeClr val="dk1"/>
              </a:buClr>
              <a:buSzPts val="1400"/>
              <a:buChar char="○"/>
              <a:defRPr/>
            </a:lvl8pPr>
            <a:lvl9pPr marL="4114800" lvl="8" indent="-317500" algn="l" rtl="0">
              <a:lnSpc>
                <a:spcPct val="90000"/>
              </a:lnSpc>
              <a:spcBef>
                <a:spcPts val="1600"/>
              </a:spcBef>
              <a:spcAft>
                <a:spcPts val="1600"/>
              </a:spcAft>
              <a:buClr>
                <a:schemeClr val="dk1"/>
              </a:buClr>
              <a:buSzPts val="1400"/>
              <a:buChar char="■"/>
              <a:defRPr/>
            </a:lvl9pPr>
          </a:lstStyle>
          <a:p>
            <a:endParaRPr/>
          </a:p>
        </p:txBody>
      </p:sp>
      <p:sp>
        <p:nvSpPr>
          <p:cNvPr id="53" name="Google Shape;53;p13"/>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54" name="Google Shape;54;p13"/>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55" name="Google Shape;55;p13"/>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60"/>
        <p:cNvGrpSpPr/>
        <p:nvPr/>
      </p:nvGrpSpPr>
      <p:grpSpPr>
        <a:xfrm>
          <a:off x="0" y="0"/>
          <a:ext cx="0" cy="0"/>
          <a:chOff x="0" y="0"/>
          <a:chExt cx="0" cy="0"/>
        </a:xfrm>
      </p:grpSpPr>
      <p:sp>
        <p:nvSpPr>
          <p:cNvPr id="61" name="Google Shape;61;p15"/>
          <p:cNvSpPr/>
          <p:nvPr/>
        </p:nvSpPr>
        <p:spPr>
          <a:xfrm>
            <a:off x="0" y="0"/>
            <a:ext cx="9144000" cy="34290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15"/>
          <p:cNvSpPr txBox="1">
            <a:spLocks noGrp="1"/>
          </p:cNvSpPr>
          <p:nvPr>
            <p:ph type="ctrTitle"/>
          </p:nvPr>
        </p:nvSpPr>
        <p:spPr>
          <a:xfrm>
            <a:off x="311700" y="392150"/>
            <a:ext cx="8520600" cy="2690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8000"/>
              <a:buNone/>
              <a:defRPr sz="8000"/>
            </a:lvl1pPr>
            <a:lvl2pPr lvl="1" algn="ctr" rtl="0">
              <a:spcBef>
                <a:spcPts val="0"/>
              </a:spcBef>
              <a:spcAft>
                <a:spcPts val="0"/>
              </a:spcAft>
              <a:buSzPts val="8000"/>
              <a:buNone/>
              <a:defRPr sz="8000"/>
            </a:lvl2pPr>
            <a:lvl3pPr lvl="2" algn="ctr" rtl="0">
              <a:spcBef>
                <a:spcPts val="0"/>
              </a:spcBef>
              <a:spcAft>
                <a:spcPts val="0"/>
              </a:spcAft>
              <a:buSzPts val="8000"/>
              <a:buNone/>
              <a:defRPr sz="8000"/>
            </a:lvl3pPr>
            <a:lvl4pPr lvl="3" algn="ctr" rtl="0">
              <a:spcBef>
                <a:spcPts val="0"/>
              </a:spcBef>
              <a:spcAft>
                <a:spcPts val="0"/>
              </a:spcAft>
              <a:buSzPts val="8000"/>
              <a:buNone/>
              <a:defRPr sz="8000"/>
            </a:lvl4pPr>
            <a:lvl5pPr lvl="4" algn="ctr" rtl="0">
              <a:spcBef>
                <a:spcPts val="0"/>
              </a:spcBef>
              <a:spcAft>
                <a:spcPts val="0"/>
              </a:spcAft>
              <a:buSzPts val="8000"/>
              <a:buNone/>
              <a:defRPr sz="8000"/>
            </a:lvl5pPr>
            <a:lvl6pPr lvl="5" algn="ctr" rtl="0">
              <a:spcBef>
                <a:spcPts val="0"/>
              </a:spcBef>
              <a:spcAft>
                <a:spcPts val="0"/>
              </a:spcAft>
              <a:buSzPts val="8000"/>
              <a:buNone/>
              <a:defRPr sz="8000"/>
            </a:lvl6pPr>
            <a:lvl7pPr lvl="6" algn="ctr" rtl="0">
              <a:spcBef>
                <a:spcPts val="0"/>
              </a:spcBef>
              <a:spcAft>
                <a:spcPts val="0"/>
              </a:spcAft>
              <a:buSzPts val="8000"/>
              <a:buNone/>
              <a:defRPr sz="8000"/>
            </a:lvl7pPr>
            <a:lvl8pPr lvl="7" algn="ctr" rtl="0">
              <a:spcBef>
                <a:spcPts val="0"/>
              </a:spcBef>
              <a:spcAft>
                <a:spcPts val="0"/>
              </a:spcAft>
              <a:buSzPts val="8000"/>
              <a:buNone/>
              <a:defRPr sz="8000"/>
            </a:lvl8pPr>
            <a:lvl9pPr lvl="8" algn="ctr" rtl="0">
              <a:spcBef>
                <a:spcPts val="0"/>
              </a:spcBef>
              <a:spcAft>
                <a:spcPts val="0"/>
              </a:spcAft>
              <a:buSzPts val="8000"/>
              <a:buNone/>
              <a:defRPr sz="8000"/>
            </a:lvl9pPr>
          </a:lstStyle>
          <a:p>
            <a:endParaRPr/>
          </a:p>
        </p:txBody>
      </p:sp>
      <p:sp>
        <p:nvSpPr>
          <p:cNvPr id="63" name="Google Shape;63;p15"/>
          <p:cNvSpPr txBox="1">
            <a:spLocks noGrp="1"/>
          </p:cNvSpPr>
          <p:nvPr>
            <p:ph type="subTitle" idx="1"/>
          </p:nvPr>
        </p:nvSpPr>
        <p:spPr>
          <a:xfrm>
            <a:off x="311700" y="3890400"/>
            <a:ext cx="8520600" cy="706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accent1"/>
              </a:buClr>
              <a:buSzPts val="2100"/>
              <a:buNone/>
              <a:defRPr sz="2100" b="1">
                <a:solidFill>
                  <a:schemeClr val="accent1"/>
                </a:solidFill>
              </a:defRPr>
            </a:lvl1pPr>
            <a:lvl2pPr lvl="1" algn="ctr" rtl="0">
              <a:lnSpc>
                <a:spcPct val="100000"/>
              </a:lnSpc>
              <a:spcBef>
                <a:spcPts val="0"/>
              </a:spcBef>
              <a:spcAft>
                <a:spcPts val="0"/>
              </a:spcAft>
              <a:buClr>
                <a:schemeClr val="accent1"/>
              </a:buClr>
              <a:buSzPts val="2100"/>
              <a:buNone/>
              <a:defRPr sz="2100" b="1">
                <a:solidFill>
                  <a:schemeClr val="accent1"/>
                </a:solidFill>
              </a:defRPr>
            </a:lvl2pPr>
            <a:lvl3pPr lvl="2" algn="ctr" rtl="0">
              <a:lnSpc>
                <a:spcPct val="100000"/>
              </a:lnSpc>
              <a:spcBef>
                <a:spcPts val="0"/>
              </a:spcBef>
              <a:spcAft>
                <a:spcPts val="0"/>
              </a:spcAft>
              <a:buClr>
                <a:schemeClr val="accent1"/>
              </a:buClr>
              <a:buSzPts val="2100"/>
              <a:buNone/>
              <a:defRPr sz="2100" b="1">
                <a:solidFill>
                  <a:schemeClr val="accent1"/>
                </a:solidFill>
              </a:defRPr>
            </a:lvl3pPr>
            <a:lvl4pPr lvl="3" algn="ctr" rtl="0">
              <a:lnSpc>
                <a:spcPct val="100000"/>
              </a:lnSpc>
              <a:spcBef>
                <a:spcPts val="0"/>
              </a:spcBef>
              <a:spcAft>
                <a:spcPts val="0"/>
              </a:spcAft>
              <a:buClr>
                <a:schemeClr val="accent1"/>
              </a:buClr>
              <a:buSzPts val="2100"/>
              <a:buNone/>
              <a:defRPr sz="2100" b="1">
                <a:solidFill>
                  <a:schemeClr val="accent1"/>
                </a:solidFill>
              </a:defRPr>
            </a:lvl4pPr>
            <a:lvl5pPr lvl="4" algn="ctr" rtl="0">
              <a:lnSpc>
                <a:spcPct val="100000"/>
              </a:lnSpc>
              <a:spcBef>
                <a:spcPts val="0"/>
              </a:spcBef>
              <a:spcAft>
                <a:spcPts val="0"/>
              </a:spcAft>
              <a:buClr>
                <a:schemeClr val="accent1"/>
              </a:buClr>
              <a:buSzPts val="2100"/>
              <a:buNone/>
              <a:defRPr sz="2100" b="1">
                <a:solidFill>
                  <a:schemeClr val="accent1"/>
                </a:solidFill>
              </a:defRPr>
            </a:lvl5pPr>
            <a:lvl6pPr lvl="5" algn="ctr" rtl="0">
              <a:lnSpc>
                <a:spcPct val="100000"/>
              </a:lnSpc>
              <a:spcBef>
                <a:spcPts val="0"/>
              </a:spcBef>
              <a:spcAft>
                <a:spcPts val="0"/>
              </a:spcAft>
              <a:buClr>
                <a:schemeClr val="accent1"/>
              </a:buClr>
              <a:buSzPts val="2100"/>
              <a:buNone/>
              <a:defRPr sz="2100" b="1">
                <a:solidFill>
                  <a:schemeClr val="accent1"/>
                </a:solidFill>
              </a:defRPr>
            </a:lvl6pPr>
            <a:lvl7pPr lvl="6" algn="ctr" rtl="0">
              <a:lnSpc>
                <a:spcPct val="100000"/>
              </a:lnSpc>
              <a:spcBef>
                <a:spcPts val="0"/>
              </a:spcBef>
              <a:spcAft>
                <a:spcPts val="0"/>
              </a:spcAft>
              <a:buClr>
                <a:schemeClr val="accent1"/>
              </a:buClr>
              <a:buSzPts val="2100"/>
              <a:buNone/>
              <a:defRPr sz="2100" b="1">
                <a:solidFill>
                  <a:schemeClr val="accent1"/>
                </a:solidFill>
              </a:defRPr>
            </a:lvl7pPr>
            <a:lvl8pPr lvl="7" algn="ctr" rtl="0">
              <a:lnSpc>
                <a:spcPct val="100000"/>
              </a:lnSpc>
              <a:spcBef>
                <a:spcPts val="0"/>
              </a:spcBef>
              <a:spcAft>
                <a:spcPts val="0"/>
              </a:spcAft>
              <a:buClr>
                <a:schemeClr val="accent1"/>
              </a:buClr>
              <a:buSzPts val="2100"/>
              <a:buNone/>
              <a:defRPr sz="2100" b="1">
                <a:solidFill>
                  <a:schemeClr val="accent1"/>
                </a:solidFill>
              </a:defRPr>
            </a:lvl8pPr>
            <a:lvl9pPr lvl="8" algn="ctr" rtl="0">
              <a:lnSpc>
                <a:spcPct val="100000"/>
              </a:lnSpc>
              <a:spcBef>
                <a:spcPts val="0"/>
              </a:spcBef>
              <a:spcAft>
                <a:spcPts val="0"/>
              </a:spcAft>
              <a:buClr>
                <a:schemeClr val="accent1"/>
              </a:buClr>
              <a:buSzPts val="2100"/>
              <a:buNone/>
              <a:defRPr sz="2100" b="1">
                <a:solidFill>
                  <a:schemeClr val="accent1"/>
                </a:solidFill>
              </a:defRPr>
            </a:lvl9pPr>
          </a:lstStyle>
          <a:p>
            <a:endParaRPr/>
          </a:p>
        </p:txBody>
      </p:sp>
      <p:sp>
        <p:nvSpPr>
          <p:cNvPr id="64" name="Google Shape;64;p1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65"/>
        <p:cNvGrpSpPr/>
        <p:nvPr/>
      </p:nvGrpSpPr>
      <p:grpSpPr>
        <a:xfrm>
          <a:off x="0" y="0"/>
          <a:ext cx="0" cy="0"/>
          <a:chOff x="0" y="0"/>
          <a:chExt cx="0" cy="0"/>
        </a:xfrm>
      </p:grpSpPr>
      <p:sp>
        <p:nvSpPr>
          <p:cNvPr id="66" name="Google Shape;66;p16"/>
          <p:cNvSpPr txBox="1">
            <a:spLocks noGrp="1"/>
          </p:cNvSpPr>
          <p:nvPr>
            <p:ph type="title"/>
          </p:nvPr>
        </p:nvSpPr>
        <p:spPr>
          <a:xfrm>
            <a:off x="2802750" y="802500"/>
            <a:ext cx="3538500" cy="3538500"/>
          </a:xfrm>
          <a:prstGeom prst="rect">
            <a:avLst/>
          </a:prstGeom>
          <a:solidFill>
            <a:srgbClr val="FFFFFF"/>
          </a:solidFill>
        </p:spPr>
        <p:txBody>
          <a:bodyPr spcFirstLastPara="1" wrap="square" lIns="91425" tIns="91425" rIns="91425" bIns="91425" anchor="ctr" anchorCtr="0">
            <a:noAutofit/>
          </a:bodyPr>
          <a:lstStyle>
            <a:lvl1pPr lvl="0" algn="ctr" rtl="0">
              <a:spcBef>
                <a:spcPts val="0"/>
              </a:spcBef>
              <a:spcAft>
                <a:spcPts val="0"/>
              </a:spcAft>
              <a:buSzPts val="4800"/>
              <a:buNone/>
              <a:defRPr sz="4800"/>
            </a:lvl1pPr>
            <a:lvl2pPr lvl="1" algn="ctr" rtl="0">
              <a:spcBef>
                <a:spcPts val="0"/>
              </a:spcBef>
              <a:spcAft>
                <a:spcPts val="0"/>
              </a:spcAft>
              <a:buSzPts val="4800"/>
              <a:buNone/>
              <a:defRPr sz="4800"/>
            </a:lvl2pPr>
            <a:lvl3pPr lvl="2" algn="ctr" rtl="0">
              <a:spcBef>
                <a:spcPts val="0"/>
              </a:spcBef>
              <a:spcAft>
                <a:spcPts val="0"/>
              </a:spcAft>
              <a:buSzPts val="4800"/>
              <a:buNone/>
              <a:defRPr sz="4800"/>
            </a:lvl3pPr>
            <a:lvl4pPr lvl="3" algn="ctr" rtl="0">
              <a:spcBef>
                <a:spcPts val="0"/>
              </a:spcBef>
              <a:spcAft>
                <a:spcPts val="0"/>
              </a:spcAft>
              <a:buSzPts val="4800"/>
              <a:buNone/>
              <a:defRPr sz="4800"/>
            </a:lvl4pPr>
            <a:lvl5pPr lvl="4" algn="ctr" rtl="0">
              <a:spcBef>
                <a:spcPts val="0"/>
              </a:spcBef>
              <a:spcAft>
                <a:spcPts val="0"/>
              </a:spcAft>
              <a:buSzPts val="4800"/>
              <a:buNone/>
              <a:defRPr sz="4800"/>
            </a:lvl5pPr>
            <a:lvl6pPr lvl="5" algn="ctr" rtl="0">
              <a:spcBef>
                <a:spcPts val="0"/>
              </a:spcBef>
              <a:spcAft>
                <a:spcPts val="0"/>
              </a:spcAft>
              <a:buSzPts val="4800"/>
              <a:buNone/>
              <a:defRPr sz="4800"/>
            </a:lvl6pPr>
            <a:lvl7pPr lvl="6" algn="ctr" rtl="0">
              <a:spcBef>
                <a:spcPts val="0"/>
              </a:spcBef>
              <a:spcAft>
                <a:spcPts val="0"/>
              </a:spcAft>
              <a:buSzPts val="4800"/>
              <a:buNone/>
              <a:defRPr sz="4800"/>
            </a:lvl7pPr>
            <a:lvl8pPr lvl="7" algn="ctr" rtl="0">
              <a:spcBef>
                <a:spcPts val="0"/>
              </a:spcBef>
              <a:spcAft>
                <a:spcPts val="0"/>
              </a:spcAft>
              <a:buSzPts val="4800"/>
              <a:buNone/>
              <a:defRPr sz="4800"/>
            </a:lvl8pPr>
            <a:lvl9pPr lvl="8" algn="ctr" rtl="0">
              <a:spcBef>
                <a:spcPts val="0"/>
              </a:spcBef>
              <a:spcAft>
                <a:spcPts val="0"/>
              </a:spcAft>
              <a:buSzPts val="4800"/>
              <a:buNone/>
              <a:defRPr sz="4800"/>
            </a:lvl9pPr>
          </a:lstStyle>
          <a:p>
            <a:endParaRPr/>
          </a:p>
        </p:txBody>
      </p:sp>
      <p:sp>
        <p:nvSpPr>
          <p:cNvPr id="67" name="Google Shape;67;p1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8"/>
        <p:cNvGrpSpPr/>
        <p:nvPr/>
      </p:nvGrpSpPr>
      <p:grpSpPr>
        <a:xfrm>
          <a:off x="0" y="0"/>
          <a:ext cx="0" cy="0"/>
          <a:chOff x="0" y="0"/>
          <a:chExt cx="0" cy="0"/>
        </a:xfrm>
      </p:grpSpPr>
      <p:sp>
        <p:nvSpPr>
          <p:cNvPr id="69" name="Google Shape;69;p17"/>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a:endParaRPr/>
          </a:p>
        </p:txBody>
      </p:sp>
      <p:sp>
        <p:nvSpPr>
          <p:cNvPr id="70" name="Google Shape;70;p17"/>
          <p:cNvSpPr txBox="1">
            <a:spLocks noGrp="1"/>
          </p:cNvSpPr>
          <p:nvPr>
            <p:ph type="body" idx="1"/>
          </p:nvPr>
        </p:nvSpPr>
        <p:spPr>
          <a:xfrm>
            <a:off x="311700" y="1228675"/>
            <a:ext cx="8520600" cy="33402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71" name="Google Shape;71;p1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72"/>
        <p:cNvGrpSpPr/>
        <p:nvPr/>
      </p:nvGrpSpPr>
      <p:grpSpPr>
        <a:xfrm>
          <a:off x="0" y="0"/>
          <a:ext cx="0" cy="0"/>
          <a:chOff x="0" y="0"/>
          <a:chExt cx="0" cy="0"/>
        </a:xfrm>
      </p:grpSpPr>
      <p:sp>
        <p:nvSpPr>
          <p:cNvPr id="73" name="Google Shape;73;p18"/>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a:endParaRPr/>
          </a:p>
        </p:txBody>
      </p:sp>
      <p:sp>
        <p:nvSpPr>
          <p:cNvPr id="74" name="Google Shape;74;p18"/>
          <p:cNvSpPr txBox="1">
            <a:spLocks noGrp="1"/>
          </p:cNvSpPr>
          <p:nvPr>
            <p:ph type="body" idx="1"/>
          </p:nvPr>
        </p:nvSpPr>
        <p:spPr>
          <a:xfrm>
            <a:off x="311700" y="1228675"/>
            <a:ext cx="3999900" cy="33402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5" name="Google Shape;75;p18"/>
          <p:cNvSpPr txBox="1">
            <a:spLocks noGrp="1"/>
          </p:cNvSpPr>
          <p:nvPr>
            <p:ph type="body" idx="2"/>
          </p:nvPr>
        </p:nvSpPr>
        <p:spPr>
          <a:xfrm>
            <a:off x="4832400" y="1228675"/>
            <a:ext cx="3999900" cy="33402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6" name="Google Shape;76;p1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7"/>
        <p:cNvGrpSpPr/>
        <p:nvPr/>
      </p:nvGrpSpPr>
      <p:grpSpPr>
        <a:xfrm>
          <a:off x="0" y="0"/>
          <a:ext cx="0" cy="0"/>
          <a:chOff x="0" y="0"/>
          <a:chExt cx="0" cy="0"/>
        </a:xfrm>
      </p:grpSpPr>
      <p:sp>
        <p:nvSpPr>
          <p:cNvPr id="78" name="Google Shape;78;p19"/>
          <p:cNvSpPr txBox="1">
            <a:spLocks noGrp="1"/>
          </p:cNvSpPr>
          <p:nvPr>
            <p:ph type="title"/>
          </p:nvPr>
        </p:nvSpPr>
        <p:spPr>
          <a:xfrm>
            <a:off x="304800" y="309350"/>
            <a:ext cx="8537700" cy="748200"/>
          </a:xfrm>
          <a:prstGeom prst="rect">
            <a:avLst/>
          </a:prstGeom>
        </p:spPr>
        <p:txBody>
          <a:bodyPr spcFirstLastPara="1" wrap="square" lIns="91425" tIns="91425" rIns="91425" bIns="91425" anchor="t"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79" name="Google Shape;79;p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80"/>
        <p:cNvGrpSpPr/>
        <p:nvPr/>
      </p:nvGrpSpPr>
      <p:grpSpPr>
        <a:xfrm>
          <a:off x="0" y="0"/>
          <a:ext cx="0" cy="0"/>
          <a:chOff x="0" y="0"/>
          <a:chExt cx="0" cy="0"/>
        </a:xfrm>
      </p:grpSpPr>
      <p:sp>
        <p:nvSpPr>
          <p:cNvPr id="81" name="Google Shape;81;p20"/>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a:endParaRPr/>
          </a:p>
        </p:txBody>
      </p:sp>
      <p:sp>
        <p:nvSpPr>
          <p:cNvPr id="82" name="Google Shape;82;p20"/>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83" name="Google Shape;83;p2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4"/>
        </a:solidFill>
        <a:effectLst/>
      </p:bgPr>
    </p:bg>
    <p:spTree>
      <p:nvGrpSpPr>
        <p:cNvPr id="1" name="Shape 84"/>
        <p:cNvGrpSpPr/>
        <p:nvPr/>
      </p:nvGrpSpPr>
      <p:grpSpPr>
        <a:xfrm>
          <a:off x="0" y="0"/>
          <a:ext cx="0" cy="0"/>
          <a:chOff x="0" y="0"/>
          <a:chExt cx="0" cy="0"/>
        </a:xfrm>
      </p:grpSpPr>
      <p:sp>
        <p:nvSpPr>
          <p:cNvPr id="85" name="Google Shape;85;p21"/>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a:endParaRPr/>
          </a:p>
        </p:txBody>
      </p:sp>
      <p:sp>
        <p:nvSpPr>
          <p:cNvPr id="86" name="Google Shape;86;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7"/>
        <p:cNvGrpSpPr/>
        <p:nvPr/>
      </p:nvGrpSpPr>
      <p:grpSpPr>
        <a:xfrm>
          <a:off x="0" y="0"/>
          <a:ext cx="0" cy="0"/>
          <a:chOff x="0" y="0"/>
          <a:chExt cx="0" cy="0"/>
        </a:xfrm>
      </p:grpSpPr>
      <p:sp>
        <p:nvSpPr>
          <p:cNvPr id="88" name="Google Shape;88;p22"/>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89" name="Google Shape;89;p22"/>
          <p:cNvCxnSpPr/>
          <p:nvPr/>
        </p:nvCxnSpPr>
        <p:spPr>
          <a:xfrm>
            <a:off x="5029675" y="4495500"/>
            <a:ext cx="468300" cy="0"/>
          </a:xfrm>
          <a:prstGeom prst="straightConnector1">
            <a:avLst/>
          </a:prstGeom>
          <a:noFill/>
          <a:ln w="28575" cap="flat" cmpd="sng">
            <a:solidFill>
              <a:schemeClr val="lt1"/>
            </a:solidFill>
            <a:prstDash val="solid"/>
            <a:round/>
            <a:headEnd type="none" w="sm" len="sm"/>
            <a:tailEnd type="none" w="sm" len="sm"/>
          </a:ln>
        </p:spPr>
      </p:cxnSp>
      <p:sp>
        <p:nvSpPr>
          <p:cNvPr id="90" name="Google Shape;90;p22"/>
          <p:cNvSpPr txBox="1">
            <a:spLocks noGrp="1"/>
          </p:cNvSpPr>
          <p:nvPr>
            <p:ph type="title"/>
          </p:nvPr>
        </p:nvSpPr>
        <p:spPr>
          <a:xfrm>
            <a:off x="265500" y="1081400"/>
            <a:ext cx="4045200" cy="1710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400"/>
              <a:buNone/>
              <a:defRPr sz="5400"/>
            </a:lvl1pPr>
            <a:lvl2pPr lvl="1" algn="ctr" rtl="0">
              <a:spcBef>
                <a:spcPts val="0"/>
              </a:spcBef>
              <a:spcAft>
                <a:spcPts val="0"/>
              </a:spcAft>
              <a:buSzPts val="5400"/>
              <a:buNone/>
              <a:defRPr sz="5400"/>
            </a:lvl2pPr>
            <a:lvl3pPr lvl="2" algn="ctr" rtl="0">
              <a:spcBef>
                <a:spcPts val="0"/>
              </a:spcBef>
              <a:spcAft>
                <a:spcPts val="0"/>
              </a:spcAft>
              <a:buSzPts val="5400"/>
              <a:buNone/>
              <a:defRPr sz="5400"/>
            </a:lvl3pPr>
            <a:lvl4pPr lvl="3" algn="ctr" rtl="0">
              <a:spcBef>
                <a:spcPts val="0"/>
              </a:spcBef>
              <a:spcAft>
                <a:spcPts val="0"/>
              </a:spcAft>
              <a:buSzPts val="5400"/>
              <a:buNone/>
              <a:defRPr sz="5400"/>
            </a:lvl4pPr>
            <a:lvl5pPr lvl="4" algn="ctr" rtl="0">
              <a:spcBef>
                <a:spcPts val="0"/>
              </a:spcBef>
              <a:spcAft>
                <a:spcPts val="0"/>
              </a:spcAft>
              <a:buSzPts val="5400"/>
              <a:buNone/>
              <a:defRPr sz="5400"/>
            </a:lvl5pPr>
            <a:lvl6pPr lvl="5" algn="ctr" rtl="0">
              <a:spcBef>
                <a:spcPts val="0"/>
              </a:spcBef>
              <a:spcAft>
                <a:spcPts val="0"/>
              </a:spcAft>
              <a:buSzPts val="5400"/>
              <a:buNone/>
              <a:defRPr sz="5400"/>
            </a:lvl6pPr>
            <a:lvl7pPr lvl="6" algn="ctr" rtl="0">
              <a:spcBef>
                <a:spcPts val="0"/>
              </a:spcBef>
              <a:spcAft>
                <a:spcPts val="0"/>
              </a:spcAft>
              <a:buSzPts val="5400"/>
              <a:buNone/>
              <a:defRPr sz="5400"/>
            </a:lvl7pPr>
            <a:lvl8pPr lvl="7" algn="ctr" rtl="0">
              <a:spcBef>
                <a:spcPts val="0"/>
              </a:spcBef>
              <a:spcAft>
                <a:spcPts val="0"/>
              </a:spcAft>
              <a:buSzPts val="5400"/>
              <a:buNone/>
              <a:defRPr sz="5400"/>
            </a:lvl8pPr>
            <a:lvl9pPr lvl="8" algn="ctr" rtl="0">
              <a:spcBef>
                <a:spcPts val="0"/>
              </a:spcBef>
              <a:spcAft>
                <a:spcPts val="0"/>
              </a:spcAft>
              <a:buSzPts val="5400"/>
              <a:buNone/>
              <a:defRPr sz="5400"/>
            </a:lvl9pPr>
          </a:lstStyle>
          <a:p>
            <a:endParaRPr/>
          </a:p>
        </p:txBody>
      </p:sp>
      <p:sp>
        <p:nvSpPr>
          <p:cNvPr id="91" name="Google Shape;91;p22"/>
          <p:cNvSpPr txBox="1">
            <a:spLocks noGrp="1"/>
          </p:cNvSpPr>
          <p:nvPr>
            <p:ph type="subTitle" idx="1"/>
          </p:nvPr>
        </p:nvSpPr>
        <p:spPr>
          <a:xfrm>
            <a:off x="265500" y="2845223"/>
            <a:ext cx="4045200" cy="1345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
        <p:nvSpPr>
          <p:cNvPr id="92" name="Google Shape;92;p22"/>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Clr>
                <a:schemeClr val="accent1"/>
              </a:buClr>
              <a:buSzPts val="1800"/>
              <a:buChar char="●"/>
              <a:defRPr>
                <a:solidFill>
                  <a:schemeClr val="accent1"/>
                </a:solidFill>
                <a:highlight>
                  <a:schemeClr val="lt1"/>
                </a:highlight>
              </a:defRPr>
            </a:lvl1pPr>
            <a:lvl2pPr marL="914400" lvl="1" indent="-317500" rtl="0">
              <a:spcBef>
                <a:spcPts val="1600"/>
              </a:spcBef>
              <a:spcAft>
                <a:spcPts val="0"/>
              </a:spcAft>
              <a:buClr>
                <a:schemeClr val="accent1"/>
              </a:buClr>
              <a:buSzPts val="1400"/>
              <a:buChar char="○"/>
              <a:defRPr>
                <a:solidFill>
                  <a:schemeClr val="accent1"/>
                </a:solidFill>
                <a:highlight>
                  <a:schemeClr val="lt1"/>
                </a:highlight>
              </a:defRPr>
            </a:lvl2pPr>
            <a:lvl3pPr marL="1371600" lvl="2" indent="-317500" rtl="0">
              <a:spcBef>
                <a:spcPts val="1600"/>
              </a:spcBef>
              <a:spcAft>
                <a:spcPts val="0"/>
              </a:spcAft>
              <a:buClr>
                <a:schemeClr val="accent1"/>
              </a:buClr>
              <a:buSzPts val="1400"/>
              <a:buChar char="■"/>
              <a:defRPr>
                <a:solidFill>
                  <a:schemeClr val="accent1"/>
                </a:solidFill>
                <a:highlight>
                  <a:schemeClr val="lt1"/>
                </a:highlight>
              </a:defRPr>
            </a:lvl3pPr>
            <a:lvl4pPr marL="1828800" lvl="3" indent="-317500" rtl="0">
              <a:spcBef>
                <a:spcPts val="1600"/>
              </a:spcBef>
              <a:spcAft>
                <a:spcPts val="0"/>
              </a:spcAft>
              <a:buClr>
                <a:schemeClr val="accent1"/>
              </a:buClr>
              <a:buSzPts val="1400"/>
              <a:buChar char="●"/>
              <a:defRPr>
                <a:solidFill>
                  <a:schemeClr val="accent1"/>
                </a:solidFill>
                <a:highlight>
                  <a:schemeClr val="lt1"/>
                </a:highlight>
              </a:defRPr>
            </a:lvl4pPr>
            <a:lvl5pPr marL="2286000" lvl="4" indent="-317500" rtl="0">
              <a:spcBef>
                <a:spcPts val="1600"/>
              </a:spcBef>
              <a:spcAft>
                <a:spcPts val="0"/>
              </a:spcAft>
              <a:buClr>
                <a:schemeClr val="accent1"/>
              </a:buClr>
              <a:buSzPts val="1400"/>
              <a:buChar char="○"/>
              <a:defRPr>
                <a:solidFill>
                  <a:schemeClr val="accent1"/>
                </a:solidFill>
                <a:highlight>
                  <a:schemeClr val="lt1"/>
                </a:highlight>
              </a:defRPr>
            </a:lvl5pPr>
            <a:lvl6pPr marL="2743200" lvl="5" indent="-317500" rtl="0">
              <a:spcBef>
                <a:spcPts val="1600"/>
              </a:spcBef>
              <a:spcAft>
                <a:spcPts val="0"/>
              </a:spcAft>
              <a:buClr>
                <a:schemeClr val="accent1"/>
              </a:buClr>
              <a:buSzPts val="1400"/>
              <a:buChar char="■"/>
              <a:defRPr>
                <a:solidFill>
                  <a:schemeClr val="accent1"/>
                </a:solidFill>
                <a:highlight>
                  <a:schemeClr val="lt1"/>
                </a:highlight>
              </a:defRPr>
            </a:lvl6pPr>
            <a:lvl7pPr marL="3200400" lvl="6" indent="-317500" rtl="0">
              <a:spcBef>
                <a:spcPts val="1600"/>
              </a:spcBef>
              <a:spcAft>
                <a:spcPts val="0"/>
              </a:spcAft>
              <a:buClr>
                <a:schemeClr val="accent1"/>
              </a:buClr>
              <a:buSzPts val="1400"/>
              <a:buChar char="●"/>
              <a:defRPr>
                <a:solidFill>
                  <a:schemeClr val="accent1"/>
                </a:solidFill>
                <a:highlight>
                  <a:schemeClr val="lt1"/>
                </a:highlight>
              </a:defRPr>
            </a:lvl7pPr>
            <a:lvl8pPr marL="3657600" lvl="7" indent="-317500" rtl="0">
              <a:spcBef>
                <a:spcPts val="1600"/>
              </a:spcBef>
              <a:spcAft>
                <a:spcPts val="0"/>
              </a:spcAft>
              <a:buClr>
                <a:schemeClr val="accent1"/>
              </a:buClr>
              <a:buSzPts val="1400"/>
              <a:buChar char="○"/>
              <a:defRPr>
                <a:solidFill>
                  <a:schemeClr val="accent1"/>
                </a:solidFill>
                <a:highlight>
                  <a:schemeClr val="lt1"/>
                </a:highlight>
              </a:defRPr>
            </a:lvl8pPr>
            <a:lvl9pPr marL="4114800" lvl="8" indent="-317500" rtl="0">
              <a:spcBef>
                <a:spcPts val="1600"/>
              </a:spcBef>
              <a:spcAft>
                <a:spcPts val="1600"/>
              </a:spcAft>
              <a:buClr>
                <a:schemeClr val="accent1"/>
              </a:buClr>
              <a:buSzPts val="1400"/>
              <a:buChar char="■"/>
              <a:defRPr>
                <a:solidFill>
                  <a:schemeClr val="accent1"/>
                </a:solidFill>
                <a:highlight>
                  <a:schemeClr val="lt1"/>
                </a:highlight>
              </a:defRPr>
            </a:lvl9pPr>
          </a:lstStyle>
          <a:p>
            <a:endParaRPr/>
          </a:p>
        </p:txBody>
      </p:sp>
      <p:sp>
        <p:nvSpPr>
          <p:cNvPr id="93" name="Google Shape;93;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4"/>
        <p:cNvGrpSpPr/>
        <p:nvPr/>
      </p:nvGrpSpPr>
      <p:grpSpPr>
        <a:xfrm>
          <a:off x="0" y="0"/>
          <a:ext cx="0" cy="0"/>
          <a:chOff x="0" y="0"/>
          <a:chExt cx="0" cy="0"/>
        </a:xfrm>
      </p:grpSpPr>
      <p:sp>
        <p:nvSpPr>
          <p:cNvPr id="95" name="Google Shape;95;p23"/>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Clr>
                <a:schemeClr val="accent1"/>
              </a:buClr>
              <a:buSzPts val="2400"/>
              <a:buFont typeface="Amatic SC"/>
              <a:buNone/>
              <a:defRPr sz="2400" b="1">
                <a:solidFill>
                  <a:schemeClr val="accent1"/>
                </a:solidFill>
                <a:latin typeface="Amatic SC"/>
                <a:ea typeface="Amatic SC"/>
                <a:cs typeface="Amatic SC"/>
                <a:sym typeface="Amatic SC"/>
              </a:defRPr>
            </a:lvl1pPr>
          </a:lstStyle>
          <a:p>
            <a:endParaRPr/>
          </a:p>
        </p:txBody>
      </p:sp>
      <p:sp>
        <p:nvSpPr>
          <p:cNvPr id="96" name="Google Shape;96;p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97"/>
        <p:cNvGrpSpPr/>
        <p:nvPr/>
      </p:nvGrpSpPr>
      <p:grpSpPr>
        <a:xfrm>
          <a:off x="0" y="0"/>
          <a:ext cx="0" cy="0"/>
          <a:chOff x="0" y="0"/>
          <a:chExt cx="0" cy="0"/>
        </a:xfrm>
      </p:grpSpPr>
      <p:sp>
        <p:nvSpPr>
          <p:cNvPr id="98" name="Google Shape;98;p24"/>
          <p:cNvSpPr txBox="1">
            <a:spLocks noGrp="1"/>
          </p:cNvSpPr>
          <p:nvPr>
            <p:ph type="title" hasCustomPrompt="1"/>
          </p:nvPr>
        </p:nvSpPr>
        <p:spPr>
          <a:xfrm>
            <a:off x="311700" y="1240275"/>
            <a:ext cx="8520600" cy="19818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2000"/>
              <a:buNone/>
              <a:defRPr sz="12000">
                <a:solidFill>
                  <a:schemeClr val="lt1"/>
                </a:solidFill>
                <a:highlight>
                  <a:schemeClr val="accent1"/>
                </a:highlight>
              </a:defRPr>
            </a:lvl1pPr>
            <a:lvl2pPr lvl="1" algn="ctr" rtl="0">
              <a:spcBef>
                <a:spcPts val="0"/>
              </a:spcBef>
              <a:spcAft>
                <a:spcPts val="0"/>
              </a:spcAft>
              <a:buClr>
                <a:schemeClr val="lt1"/>
              </a:buClr>
              <a:buSzPts val="12000"/>
              <a:buNone/>
              <a:defRPr sz="12000">
                <a:solidFill>
                  <a:schemeClr val="lt1"/>
                </a:solidFill>
                <a:highlight>
                  <a:schemeClr val="accent1"/>
                </a:highlight>
              </a:defRPr>
            </a:lvl2pPr>
            <a:lvl3pPr lvl="2" algn="ctr" rtl="0">
              <a:spcBef>
                <a:spcPts val="0"/>
              </a:spcBef>
              <a:spcAft>
                <a:spcPts val="0"/>
              </a:spcAft>
              <a:buClr>
                <a:schemeClr val="lt1"/>
              </a:buClr>
              <a:buSzPts val="12000"/>
              <a:buNone/>
              <a:defRPr sz="12000">
                <a:solidFill>
                  <a:schemeClr val="lt1"/>
                </a:solidFill>
                <a:highlight>
                  <a:schemeClr val="accent1"/>
                </a:highlight>
              </a:defRPr>
            </a:lvl3pPr>
            <a:lvl4pPr lvl="3" algn="ctr" rtl="0">
              <a:spcBef>
                <a:spcPts val="0"/>
              </a:spcBef>
              <a:spcAft>
                <a:spcPts val="0"/>
              </a:spcAft>
              <a:buClr>
                <a:schemeClr val="lt1"/>
              </a:buClr>
              <a:buSzPts val="12000"/>
              <a:buNone/>
              <a:defRPr sz="12000">
                <a:solidFill>
                  <a:schemeClr val="lt1"/>
                </a:solidFill>
                <a:highlight>
                  <a:schemeClr val="accent1"/>
                </a:highlight>
              </a:defRPr>
            </a:lvl4pPr>
            <a:lvl5pPr lvl="4" algn="ctr" rtl="0">
              <a:spcBef>
                <a:spcPts val="0"/>
              </a:spcBef>
              <a:spcAft>
                <a:spcPts val="0"/>
              </a:spcAft>
              <a:buClr>
                <a:schemeClr val="lt1"/>
              </a:buClr>
              <a:buSzPts val="12000"/>
              <a:buNone/>
              <a:defRPr sz="12000">
                <a:solidFill>
                  <a:schemeClr val="lt1"/>
                </a:solidFill>
                <a:highlight>
                  <a:schemeClr val="accent1"/>
                </a:highlight>
              </a:defRPr>
            </a:lvl5pPr>
            <a:lvl6pPr lvl="5" algn="ctr" rtl="0">
              <a:spcBef>
                <a:spcPts val="0"/>
              </a:spcBef>
              <a:spcAft>
                <a:spcPts val="0"/>
              </a:spcAft>
              <a:buClr>
                <a:schemeClr val="lt1"/>
              </a:buClr>
              <a:buSzPts val="12000"/>
              <a:buNone/>
              <a:defRPr sz="12000">
                <a:solidFill>
                  <a:schemeClr val="lt1"/>
                </a:solidFill>
                <a:highlight>
                  <a:schemeClr val="accent1"/>
                </a:highlight>
              </a:defRPr>
            </a:lvl6pPr>
            <a:lvl7pPr lvl="6" algn="ctr" rtl="0">
              <a:spcBef>
                <a:spcPts val="0"/>
              </a:spcBef>
              <a:spcAft>
                <a:spcPts val="0"/>
              </a:spcAft>
              <a:buClr>
                <a:schemeClr val="lt1"/>
              </a:buClr>
              <a:buSzPts val="12000"/>
              <a:buNone/>
              <a:defRPr sz="12000">
                <a:solidFill>
                  <a:schemeClr val="lt1"/>
                </a:solidFill>
                <a:highlight>
                  <a:schemeClr val="accent1"/>
                </a:highlight>
              </a:defRPr>
            </a:lvl7pPr>
            <a:lvl8pPr lvl="7" algn="ctr" rtl="0">
              <a:spcBef>
                <a:spcPts val="0"/>
              </a:spcBef>
              <a:spcAft>
                <a:spcPts val="0"/>
              </a:spcAft>
              <a:buClr>
                <a:schemeClr val="lt1"/>
              </a:buClr>
              <a:buSzPts val="12000"/>
              <a:buNone/>
              <a:defRPr sz="12000">
                <a:solidFill>
                  <a:schemeClr val="lt1"/>
                </a:solidFill>
                <a:highlight>
                  <a:schemeClr val="accent1"/>
                </a:highlight>
              </a:defRPr>
            </a:lvl8pPr>
            <a:lvl9pPr lvl="8" algn="ctr" rtl="0">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99" name="Google Shape;99;p24"/>
          <p:cNvSpPr txBox="1">
            <a:spLocks noGrp="1"/>
          </p:cNvSpPr>
          <p:nvPr>
            <p:ph type="body" idx="1"/>
          </p:nvPr>
        </p:nvSpPr>
        <p:spPr>
          <a:xfrm>
            <a:off x="311700" y="33046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Clr>
                <a:schemeClr val="accent1"/>
              </a:buClr>
              <a:buSzPts val="1800"/>
              <a:buChar char="●"/>
              <a:defRPr>
                <a:solidFill>
                  <a:schemeClr val="accent1"/>
                </a:solidFill>
                <a:highlight>
                  <a:schemeClr val="dk1"/>
                </a:highlight>
              </a:defRPr>
            </a:lvl1pPr>
            <a:lvl2pPr marL="914400" lvl="1" indent="-317500" algn="ctr" rtl="0">
              <a:spcBef>
                <a:spcPts val="1600"/>
              </a:spcBef>
              <a:spcAft>
                <a:spcPts val="0"/>
              </a:spcAft>
              <a:buClr>
                <a:schemeClr val="accent1"/>
              </a:buClr>
              <a:buSzPts val="1400"/>
              <a:buChar char="○"/>
              <a:defRPr>
                <a:solidFill>
                  <a:schemeClr val="accent1"/>
                </a:solidFill>
                <a:highlight>
                  <a:schemeClr val="dk1"/>
                </a:highlight>
              </a:defRPr>
            </a:lvl2pPr>
            <a:lvl3pPr marL="1371600" lvl="2" indent="-317500" algn="ctr" rtl="0">
              <a:spcBef>
                <a:spcPts val="1600"/>
              </a:spcBef>
              <a:spcAft>
                <a:spcPts val="0"/>
              </a:spcAft>
              <a:buClr>
                <a:schemeClr val="accent1"/>
              </a:buClr>
              <a:buSzPts val="1400"/>
              <a:buChar char="■"/>
              <a:defRPr>
                <a:solidFill>
                  <a:schemeClr val="accent1"/>
                </a:solidFill>
                <a:highlight>
                  <a:schemeClr val="dk1"/>
                </a:highlight>
              </a:defRPr>
            </a:lvl3pPr>
            <a:lvl4pPr marL="1828800" lvl="3" indent="-317500" algn="ctr" rtl="0">
              <a:spcBef>
                <a:spcPts val="1600"/>
              </a:spcBef>
              <a:spcAft>
                <a:spcPts val="0"/>
              </a:spcAft>
              <a:buClr>
                <a:schemeClr val="accent1"/>
              </a:buClr>
              <a:buSzPts val="1400"/>
              <a:buChar char="●"/>
              <a:defRPr>
                <a:solidFill>
                  <a:schemeClr val="accent1"/>
                </a:solidFill>
                <a:highlight>
                  <a:schemeClr val="dk1"/>
                </a:highlight>
              </a:defRPr>
            </a:lvl4pPr>
            <a:lvl5pPr marL="2286000" lvl="4" indent="-317500" algn="ctr" rtl="0">
              <a:spcBef>
                <a:spcPts val="1600"/>
              </a:spcBef>
              <a:spcAft>
                <a:spcPts val="0"/>
              </a:spcAft>
              <a:buClr>
                <a:schemeClr val="accent1"/>
              </a:buClr>
              <a:buSzPts val="1400"/>
              <a:buChar char="○"/>
              <a:defRPr>
                <a:solidFill>
                  <a:schemeClr val="accent1"/>
                </a:solidFill>
                <a:highlight>
                  <a:schemeClr val="dk1"/>
                </a:highlight>
              </a:defRPr>
            </a:lvl5pPr>
            <a:lvl6pPr marL="2743200" lvl="5" indent="-317500" algn="ctr" rtl="0">
              <a:spcBef>
                <a:spcPts val="1600"/>
              </a:spcBef>
              <a:spcAft>
                <a:spcPts val="0"/>
              </a:spcAft>
              <a:buClr>
                <a:schemeClr val="accent1"/>
              </a:buClr>
              <a:buSzPts val="1400"/>
              <a:buChar char="■"/>
              <a:defRPr>
                <a:solidFill>
                  <a:schemeClr val="accent1"/>
                </a:solidFill>
                <a:highlight>
                  <a:schemeClr val="dk1"/>
                </a:highlight>
              </a:defRPr>
            </a:lvl6pPr>
            <a:lvl7pPr marL="3200400" lvl="6" indent="-317500" algn="ctr" rtl="0">
              <a:spcBef>
                <a:spcPts val="1600"/>
              </a:spcBef>
              <a:spcAft>
                <a:spcPts val="0"/>
              </a:spcAft>
              <a:buClr>
                <a:schemeClr val="accent1"/>
              </a:buClr>
              <a:buSzPts val="1400"/>
              <a:buChar char="●"/>
              <a:defRPr>
                <a:solidFill>
                  <a:schemeClr val="accent1"/>
                </a:solidFill>
                <a:highlight>
                  <a:schemeClr val="dk1"/>
                </a:highlight>
              </a:defRPr>
            </a:lvl7pPr>
            <a:lvl8pPr marL="3657600" lvl="7" indent="-317500" algn="ctr" rtl="0">
              <a:spcBef>
                <a:spcPts val="1600"/>
              </a:spcBef>
              <a:spcAft>
                <a:spcPts val="0"/>
              </a:spcAft>
              <a:buClr>
                <a:schemeClr val="accent1"/>
              </a:buClr>
              <a:buSzPts val="1400"/>
              <a:buChar char="○"/>
              <a:defRPr>
                <a:solidFill>
                  <a:schemeClr val="accent1"/>
                </a:solidFill>
                <a:highlight>
                  <a:schemeClr val="dk1"/>
                </a:highlight>
              </a:defRPr>
            </a:lvl8pPr>
            <a:lvl9pPr marL="4114800" lvl="8" indent="-317500" algn="ctr" rtl="0">
              <a:spcBef>
                <a:spcPts val="1600"/>
              </a:spcBef>
              <a:spcAft>
                <a:spcPts val="1600"/>
              </a:spcAft>
              <a:buClr>
                <a:schemeClr val="accent1"/>
              </a:buClr>
              <a:buSzPts val="1400"/>
              <a:buChar char="■"/>
              <a:defRPr>
                <a:solidFill>
                  <a:schemeClr val="accent1"/>
                </a:solidFill>
                <a:highlight>
                  <a:schemeClr val="dk1"/>
                </a:highlight>
              </a:defRPr>
            </a:lvl9pPr>
          </a:lstStyle>
          <a:p>
            <a:endParaRPr/>
          </a:p>
        </p:txBody>
      </p:sp>
      <p:sp>
        <p:nvSpPr>
          <p:cNvPr id="100" name="Google Shape;100;p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01"/>
        <p:cNvGrpSpPr/>
        <p:nvPr/>
      </p:nvGrpSpPr>
      <p:grpSpPr>
        <a:xfrm>
          <a:off x="0" y="0"/>
          <a:ext cx="0" cy="0"/>
          <a:chOff x="0" y="0"/>
          <a:chExt cx="0" cy="0"/>
        </a:xfrm>
      </p:grpSpPr>
      <p:sp>
        <p:nvSpPr>
          <p:cNvPr id="102" name="Google Shape;102;p2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beach-day">
    <p:bg>
      <p:bgPr>
        <a:solidFill>
          <a:schemeClr val="lt1"/>
        </a:solidFill>
        <a:effectLst/>
      </p:bgPr>
    </p:bg>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311700" y="292850"/>
            <a:ext cx="8520600" cy="8010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9pPr>
          </a:lstStyle>
          <a:p>
            <a:endParaRPr/>
          </a:p>
        </p:txBody>
      </p:sp>
      <p:sp>
        <p:nvSpPr>
          <p:cNvPr id="58" name="Google Shape;58;p14"/>
          <p:cNvSpPr txBox="1">
            <a:spLocks noGrp="1"/>
          </p:cNvSpPr>
          <p:nvPr>
            <p:ph type="body" idx="1"/>
          </p:nvPr>
        </p:nvSpPr>
        <p:spPr>
          <a:xfrm>
            <a:off x="311700" y="1228675"/>
            <a:ext cx="8520600" cy="3340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marL="914400" lvl="1"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marL="1371600" lvl="2"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marL="1828800" lvl="3"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marL="2286000" lvl="4"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marL="2743200" lvl="5"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marL="3200400" lvl="6"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marL="3657600" lvl="7"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marL="4114800" lvl="8" indent="-3175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a:endParaRPr/>
          </a:p>
        </p:txBody>
      </p:sp>
      <p:sp>
        <p:nvSpPr>
          <p:cNvPr id="59" name="Google Shape;59;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accent1"/>
                </a:solidFill>
                <a:latin typeface="Source Code Pro"/>
                <a:ea typeface="Source Code Pro"/>
                <a:cs typeface="Source Code Pro"/>
                <a:sym typeface="Source Code Pro"/>
              </a:defRPr>
            </a:lvl1pPr>
            <a:lvl2pPr lvl="1" algn="r" rtl="0">
              <a:buNone/>
              <a:defRPr sz="1000">
                <a:solidFill>
                  <a:schemeClr val="accent1"/>
                </a:solidFill>
                <a:latin typeface="Source Code Pro"/>
                <a:ea typeface="Source Code Pro"/>
                <a:cs typeface="Source Code Pro"/>
                <a:sym typeface="Source Code Pro"/>
              </a:defRPr>
            </a:lvl2pPr>
            <a:lvl3pPr lvl="2" algn="r" rtl="0">
              <a:buNone/>
              <a:defRPr sz="1000">
                <a:solidFill>
                  <a:schemeClr val="accent1"/>
                </a:solidFill>
                <a:latin typeface="Source Code Pro"/>
                <a:ea typeface="Source Code Pro"/>
                <a:cs typeface="Source Code Pro"/>
                <a:sym typeface="Source Code Pro"/>
              </a:defRPr>
            </a:lvl3pPr>
            <a:lvl4pPr lvl="3" algn="r" rtl="0">
              <a:buNone/>
              <a:defRPr sz="1000">
                <a:solidFill>
                  <a:schemeClr val="accent1"/>
                </a:solidFill>
                <a:latin typeface="Source Code Pro"/>
                <a:ea typeface="Source Code Pro"/>
                <a:cs typeface="Source Code Pro"/>
                <a:sym typeface="Source Code Pro"/>
              </a:defRPr>
            </a:lvl4pPr>
            <a:lvl5pPr lvl="4" algn="r" rtl="0">
              <a:buNone/>
              <a:defRPr sz="1000">
                <a:solidFill>
                  <a:schemeClr val="accent1"/>
                </a:solidFill>
                <a:latin typeface="Source Code Pro"/>
                <a:ea typeface="Source Code Pro"/>
                <a:cs typeface="Source Code Pro"/>
                <a:sym typeface="Source Code Pro"/>
              </a:defRPr>
            </a:lvl5pPr>
            <a:lvl6pPr lvl="5" algn="r" rtl="0">
              <a:buNone/>
              <a:defRPr sz="1000">
                <a:solidFill>
                  <a:schemeClr val="accent1"/>
                </a:solidFill>
                <a:latin typeface="Source Code Pro"/>
                <a:ea typeface="Source Code Pro"/>
                <a:cs typeface="Source Code Pro"/>
                <a:sym typeface="Source Code Pro"/>
              </a:defRPr>
            </a:lvl6pPr>
            <a:lvl7pPr lvl="6" algn="r" rtl="0">
              <a:buNone/>
              <a:defRPr sz="1000">
                <a:solidFill>
                  <a:schemeClr val="accent1"/>
                </a:solidFill>
                <a:latin typeface="Source Code Pro"/>
                <a:ea typeface="Source Code Pro"/>
                <a:cs typeface="Source Code Pro"/>
                <a:sym typeface="Source Code Pro"/>
              </a:defRPr>
            </a:lvl7pPr>
            <a:lvl8pPr lvl="7" algn="r" rtl="0">
              <a:buNone/>
              <a:defRPr sz="1000">
                <a:solidFill>
                  <a:schemeClr val="accent1"/>
                </a:solidFill>
                <a:latin typeface="Source Code Pro"/>
                <a:ea typeface="Source Code Pro"/>
                <a:cs typeface="Source Code Pro"/>
                <a:sym typeface="Source Code Pro"/>
              </a:defRPr>
            </a:lvl8pPr>
            <a:lvl9pPr lvl="8" algn="r" rtl="0">
              <a:buNone/>
              <a:defRPr sz="1000">
                <a:solidFill>
                  <a:schemeClr val="accent1"/>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hyperlink" Target="http://www.maths-resources.com/countdown/" TargetMode="External"/><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2.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s://whiterosemaths.com/homelearning/year-6/"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hyperlink" Target="https://wrm-13b48.kxcdn.com/wp-content/uploads/2020/homelearning/year-6/Lesson-2-Y6-Summer-Block-1-WO5-Angles-in-a-triangle-2020.pdf"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hyperlink" Target="https://wrm-13b48.kxcdn.com/wp-content/uploads/2020/homelearning/year-6/Lesson-2-Y6-Summer-Block-1-ANS5-Angles-in-a-triangle-2020.pdf" TargetMode="Externa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hyperlink" Target="https://www.youtube.com/channel/UCAxW1XT0iEJo0TYlRfn6rYQ" TargetMode="External"/><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26"/>
          <p:cNvSpPr txBox="1">
            <a:spLocks noGrp="1"/>
          </p:cNvSpPr>
          <p:nvPr>
            <p:ph type="ctrTitle"/>
          </p:nvPr>
        </p:nvSpPr>
        <p:spPr>
          <a:xfrm>
            <a:off x="384000" y="72325"/>
            <a:ext cx="8520600" cy="94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7200"/>
              <a:t>Good MoRning Year 6!</a:t>
            </a:r>
            <a:endParaRPr sz="7200"/>
          </a:p>
        </p:txBody>
      </p:sp>
      <p:sp>
        <p:nvSpPr>
          <p:cNvPr id="108" name="Google Shape;108;p26"/>
          <p:cNvSpPr txBox="1">
            <a:spLocks noGrp="1"/>
          </p:cNvSpPr>
          <p:nvPr>
            <p:ph type="subTitle" idx="1"/>
          </p:nvPr>
        </p:nvSpPr>
        <p:spPr>
          <a:xfrm>
            <a:off x="384000" y="1340175"/>
            <a:ext cx="8520600" cy="3438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1800"/>
              <a:t>Happy fake Friday! Due to the bank holiday tomorrow, today is our last day of home learning this week. Well done on working so hard! Enjoy the long weekend staying safe with your family.</a:t>
            </a:r>
            <a:endParaRPr sz="1800"/>
          </a:p>
          <a:p>
            <a:pPr marL="0" lvl="0" indent="0" algn="l" rtl="0">
              <a:spcBef>
                <a:spcPts val="0"/>
              </a:spcBef>
              <a:spcAft>
                <a:spcPts val="0"/>
              </a:spcAft>
              <a:buNone/>
            </a:pPr>
            <a:r>
              <a:rPr lang="en-GB"/>
              <a:t> </a:t>
            </a:r>
            <a:endParaRPr/>
          </a:p>
          <a:p>
            <a:pPr marL="0" lvl="0" indent="0" algn="ctr" rtl="0">
              <a:spcBef>
                <a:spcPts val="0"/>
              </a:spcBef>
              <a:spcAft>
                <a:spcPts val="0"/>
              </a:spcAft>
              <a:buNone/>
            </a:pPr>
            <a:endParaRPr/>
          </a:p>
          <a:p>
            <a:pPr marL="0" lvl="0" indent="0" algn="ctr" rtl="0">
              <a:spcBef>
                <a:spcPts val="0"/>
              </a:spcBef>
              <a:spcAft>
                <a:spcPts val="0"/>
              </a:spcAft>
              <a:buNone/>
            </a:pPr>
            <a:endParaRPr/>
          </a:p>
          <a:p>
            <a:pPr marL="0" lvl="0" indent="0" algn="ctr" rtl="0">
              <a:spcBef>
                <a:spcPts val="0"/>
              </a:spcBef>
              <a:spcAft>
                <a:spcPts val="0"/>
              </a:spcAft>
              <a:buNone/>
            </a:pPr>
            <a:endParaRPr/>
          </a:p>
          <a:p>
            <a:pPr marL="0" lvl="0" indent="0" algn="ctr" rtl="0">
              <a:spcBef>
                <a:spcPts val="0"/>
              </a:spcBef>
              <a:spcAft>
                <a:spcPts val="0"/>
              </a:spcAft>
              <a:buNone/>
            </a:pPr>
            <a:r>
              <a:rPr lang="en-GB"/>
              <a:t>Mrs Jones, Miss Nolan and Mrs Crane</a:t>
            </a:r>
            <a:endParaRPr/>
          </a:p>
          <a:p>
            <a:pPr marL="0" lvl="0" indent="0" algn="ctr" rtl="0">
              <a:spcBef>
                <a:spcPts val="0"/>
              </a:spcBef>
              <a:spcAft>
                <a:spcPts val="0"/>
              </a:spcAft>
              <a:buNone/>
            </a:pPr>
            <a:endParaRPr/>
          </a:p>
        </p:txBody>
      </p:sp>
      <p:sp>
        <p:nvSpPr>
          <p:cNvPr id="109" name="Google Shape;109;p26"/>
          <p:cNvSpPr txBox="1"/>
          <p:nvPr/>
        </p:nvSpPr>
        <p:spPr>
          <a:xfrm>
            <a:off x="461225" y="3060925"/>
            <a:ext cx="1998600" cy="208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latin typeface="Source Code Pro"/>
              <a:ea typeface="Source Code Pro"/>
              <a:cs typeface="Source Code Pro"/>
              <a:sym typeface="Source Code Pro"/>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27"/>
          <p:cNvSpPr txBox="1"/>
          <p:nvPr/>
        </p:nvSpPr>
        <p:spPr>
          <a:xfrm>
            <a:off x="237550" y="196250"/>
            <a:ext cx="8551800" cy="753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600">
                <a:latin typeface="Calibri"/>
                <a:ea typeface="Calibri"/>
                <a:cs typeface="Calibri"/>
                <a:sym typeface="Calibri"/>
              </a:rPr>
              <a:t>As always, our day will start with Morning Maths. </a:t>
            </a:r>
            <a:endParaRPr sz="1600">
              <a:latin typeface="Calibri"/>
              <a:ea typeface="Calibri"/>
              <a:cs typeface="Calibri"/>
              <a:sym typeface="Calibri"/>
            </a:endParaRPr>
          </a:p>
          <a:p>
            <a:pPr marL="0" lvl="0" indent="0" algn="ctr" rtl="0">
              <a:spcBef>
                <a:spcPts val="0"/>
              </a:spcBef>
              <a:spcAft>
                <a:spcPts val="0"/>
              </a:spcAft>
              <a:buNone/>
            </a:pPr>
            <a:r>
              <a:rPr lang="en-GB" sz="1600">
                <a:latin typeface="Calibri"/>
                <a:ea typeface="Calibri"/>
                <a:cs typeface="Calibri"/>
                <a:sym typeface="Calibri"/>
              </a:rPr>
              <a:t>Give yourself 10 minutes to complete these questions and then try and tackle today’s countdown. If you finish within 10 minutes, check your work and see how many ways you can find to solve the countdown. </a:t>
            </a:r>
            <a:endParaRPr sz="1600">
              <a:latin typeface="Calibri"/>
              <a:ea typeface="Calibri"/>
              <a:cs typeface="Calibri"/>
              <a:sym typeface="Calibri"/>
            </a:endParaRPr>
          </a:p>
          <a:p>
            <a:pPr marL="0" lvl="0" indent="0" algn="ctr" rtl="0">
              <a:spcBef>
                <a:spcPts val="0"/>
              </a:spcBef>
              <a:spcAft>
                <a:spcPts val="0"/>
              </a:spcAft>
              <a:buNone/>
            </a:pPr>
            <a:r>
              <a:rPr lang="en-GB" sz="1600">
                <a:latin typeface="Calibri"/>
                <a:ea typeface="Calibri"/>
                <a:cs typeface="Calibri"/>
                <a:sym typeface="Calibri"/>
              </a:rPr>
              <a:t>After 10 minutes, check your answers using the next slide and the countdown solver (linked below) to see how to solve today’s problem.</a:t>
            </a:r>
            <a:r>
              <a:rPr lang="en-GB">
                <a:latin typeface="Source Code Pro"/>
                <a:ea typeface="Source Code Pro"/>
                <a:cs typeface="Source Code Pro"/>
                <a:sym typeface="Source Code Pro"/>
              </a:rPr>
              <a:t> </a:t>
            </a:r>
            <a:endParaRPr>
              <a:latin typeface="Source Code Pro"/>
              <a:ea typeface="Source Code Pro"/>
              <a:cs typeface="Source Code Pro"/>
              <a:sym typeface="Source Code Pro"/>
            </a:endParaRPr>
          </a:p>
          <a:p>
            <a:pPr marL="0" lvl="0" indent="0" algn="l" rtl="0">
              <a:spcBef>
                <a:spcPts val="0"/>
              </a:spcBef>
              <a:spcAft>
                <a:spcPts val="0"/>
              </a:spcAft>
              <a:buNone/>
            </a:pPr>
            <a:endParaRPr>
              <a:latin typeface="Source Code Pro"/>
              <a:ea typeface="Source Code Pro"/>
              <a:cs typeface="Source Code Pro"/>
              <a:sym typeface="Source Code Pro"/>
            </a:endParaRPr>
          </a:p>
        </p:txBody>
      </p:sp>
      <p:sp>
        <p:nvSpPr>
          <p:cNvPr id="115" name="Google Shape;115;p27"/>
          <p:cNvSpPr txBox="1"/>
          <p:nvPr/>
        </p:nvSpPr>
        <p:spPr>
          <a:xfrm>
            <a:off x="4844950" y="3852450"/>
            <a:ext cx="3000000" cy="495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t>Click the link below and type in the numbers and target to see how the countdown could be solved! </a:t>
            </a:r>
            <a:endParaRPr/>
          </a:p>
          <a:p>
            <a:pPr marL="0" lvl="0" indent="0" algn="l" rtl="0">
              <a:spcBef>
                <a:spcPts val="0"/>
              </a:spcBef>
              <a:spcAft>
                <a:spcPts val="0"/>
              </a:spcAft>
              <a:buNone/>
            </a:pPr>
            <a:r>
              <a:rPr lang="en-GB" sz="1100" u="sng">
                <a:solidFill>
                  <a:schemeClr val="hlink"/>
                </a:solidFill>
                <a:hlinkClick r:id="rId3"/>
              </a:rPr>
              <a:t>http://www.maths-resources.com/countdown/</a:t>
            </a:r>
            <a:endParaRPr/>
          </a:p>
        </p:txBody>
      </p:sp>
      <p:pic>
        <p:nvPicPr>
          <p:cNvPr id="116" name="Google Shape;116;p27"/>
          <p:cNvPicPr preferRelativeResize="0"/>
          <p:nvPr/>
        </p:nvPicPr>
        <p:blipFill>
          <a:blip r:embed="rId4">
            <a:alphaModFix/>
          </a:blip>
          <a:stretch>
            <a:fillRect/>
          </a:stretch>
        </p:blipFill>
        <p:spPr>
          <a:xfrm>
            <a:off x="437450" y="1982525"/>
            <a:ext cx="3516225" cy="2849750"/>
          </a:xfrm>
          <a:prstGeom prst="rect">
            <a:avLst/>
          </a:prstGeom>
          <a:noFill/>
          <a:ln>
            <a:noFill/>
          </a:ln>
        </p:spPr>
      </p:pic>
      <p:pic>
        <p:nvPicPr>
          <p:cNvPr id="117" name="Google Shape;117;p27"/>
          <p:cNvPicPr preferRelativeResize="0"/>
          <p:nvPr/>
        </p:nvPicPr>
        <p:blipFill>
          <a:blip r:embed="rId5">
            <a:alphaModFix/>
          </a:blip>
          <a:stretch>
            <a:fillRect/>
          </a:stretch>
        </p:blipFill>
        <p:spPr>
          <a:xfrm>
            <a:off x="4044100" y="2089300"/>
            <a:ext cx="4133850" cy="16764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8"/>
          <p:cNvSpPr txBox="1"/>
          <p:nvPr/>
        </p:nvSpPr>
        <p:spPr>
          <a:xfrm>
            <a:off x="237550" y="196250"/>
            <a:ext cx="8551800" cy="753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latin typeface="Source Code Pro"/>
              <a:ea typeface="Source Code Pro"/>
              <a:cs typeface="Source Code Pro"/>
              <a:sym typeface="Source Code Pro"/>
            </a:endParaRPr>
          </a:p>
        </p:txBody>
      </p:sp>
      <p:sp>
        <p:nvSpPr>
          <p:cNvPr id="123" name="Google Shape;123;p28"/>
          <p:cNvSpPr txBox="1"/>
          <p:nvPr/>
        </p:nvSpPr>
        <p:spPr>
          <a:xfrm>
            <a:off x="4844950" y="3852450"/>
            <a:ext cx="3000000" cy="49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4" name="Google Shape;124;p28"/>
          <p:cNvSpPr txBox="1"/>
          <p:nvPr/>
        </p:nvSpPr>
        <p:spPr>
          <a:xfrm>
            <a:off x="4499025" y="446175"/>
            <a:ext cx="4290300" cy="3284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700">
                <a:solidFill>
                  <a:srgbClr val="FF0000"/>
                </a:solidFill>
                <a:latin typeface="Calibri"/>
                <a:ea typeface="Calibri"/>
                <a:cs typeface="Calibri"/>
                <a:sym typeface="Calibri"/>
              </a:rPr>
              <a:t>Answers </a:t>
            </a:r>
            <a:endParaRPr sz="2700">
              <a:solidFill>
                <a:srgbClr val="FF0000"/>
              </a:solidFill>
              <a:latin typeface="Calibri"/>
              <a:ea typeface="Calibri"/>
              <a:cs typeface="Calibri"/>
              <a:sym typeface="Calibri"/>
            </a:endParaRPr>
          </a:p>
          <a:p>
            <a:pPr marL="0" lvl="0" indent="0" algn="l" rtl="0">
              <a:spcBef>
                <a:spcPts val="0"/>
              </a:spcBef>
              <a:spcAft>
                <a:spcPts val="0"/>
              </a:spcAft>
              <a:buNone/>
            </a:pPr>
            <a:endParaRPr sz="2700">
              <a:solidFill>
                <a:srgbClr val="FF0000"/>
              </a:solidFill>
              <a:latin typeface="Calibri"/>
              <a:ea typeface="Calibri"/>
              <a:cs typeface="Calibri"/>
              <a:sym typeface="Calibri"/>
            </a:endParaRPr>
          </a:p>
          <a:p>
            <a:pPr marL="457200" lvl="0" indent="-400050" algn="l" rtl="0">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1.1</a:t>
            </a:r>
            <a:endParaRPr sz="2700">
              <a:solidFill>
                <a:srgbClr val="FF0000"/>
              </a:solidFill>
              <a:latin typeface="Calibri"/>
              <a:ea typeface="Calibri"/>
              <a:cs typeface="Calibri"/>
              <a:sym typeface="Calibri"/>
            </a:endParaRPr>
          </a:p>
          <a:p>
            <a:pPr marL="457200" lvl="0" indent="-400050" algn="l" rtl="0">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35,370</a:t>
            </a:r>
            <a:endParaRPr sz="2700">
              <a:solidFill>
                <a:srgbClr val="FF0000"/>
              </a:solidFill>
              <a:latin typeface="Calibri"/>
              <a:ea typeface="Calibri"/>
              <a:cs typeface="Calibri"/>
              <a:sym typeface="Calibri"/>
            </a:endParaRPr>
          </a:p>
          <a:p>
            <a:pPr marL="457200" lvl="0" indent="-400050" algn="l" rtl="0">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25/50</a:t>
            </a:r>
            <a:endParaRPr sz="2700">
              <a:solidFill>
                <a:srgbClr val="FF0000"/>
              </a:solidFill>
              <a:latin typeface="Calibri"/>
              <a:ea typeface="Calibri"/>
              <a:cs typeface="Calibri"/>
              <a:sym typeface="Calibri"/>
            </a:endParaRPr>
          </a:p>
          <a:p>
            <a:pPr marL="457200" lvl="0" indent="-400050" algn="l" rtl="0">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25/100</a:t>
            </a:r>
            <a:endParaRPr sz="2700">
              <a:solidFill>
                <a:srgbClr val="FF0000"/>
              </a:solidFill>
              <a:latin typeface="Calibri"/>
              <a:ea typeface="Calibri"/>
              <a:cs typeface="Calibri"/>
              <a:sym typeface="Calibri"/>
            </a:endParaRPr>
          </a:p>
          <a:p>
            <a:pPr marL="457200" lvl="0" indent="-400050" algn="l" rtl="0">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78</a:t>
            </a:r>
            <a:endParaRPr sz="2700">
              <a:solidFill>
                <a:srgbClr val="FF0000"/>
              </a:solidFill>
              <a:latin typeface="Calibri"/>
              <a:ea typeface="Calibri"/>
              <a:cs typeface="Calibri"/>
              <a:sym typeface="Calibri"/>
            </a:endParaRPr>
          </a:p>
        </p:txBody>
      </p:sp>
      <p:pic>
        <p:nvPicPr>
          <p:cNvPr id="125" name="Google Shape;125;p28"/>
          <p:cNvPicPr preferRelativeResize="0"/>
          <p:nvPr/>
        </p:nvPicPr>
        <p:blipFill>
          <a:blip r:embed="rId3">
            <a:alphaModFix/>
          </a:blip>
          <a:stretch>
            <a:fillRect/>
          </a:stretch>
        </p:blipFill>
        <p:spPr>
          <a:xfrm>
            <a:off x="400275" y="446175"/>
            <a:ext cx="3884325" cy="31480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29"/>
        <p:cNvGrpSpPr/>
        <p:nvPr/>
      </p:nvGrpSpPr>
      <p:grpSpPr>
        <a:xfrm>
          <a:off x="0" y="0"/>
          <a:ext cx="0" cy="0"/>
          <a:chOff x="0" y="0"/>
          <a:chExt cx="0" cy="0"/>
        </a:xfrm>
      </p:grpSpPr>
      <p:sp>
        <p:nvSpPr>
          <p:cNvPr id="130" name="Google Shape;130;p29"/>
          <p:cNvSpPr txBox="1">
            <a:spLocks noGrp="1"/>
          </p:cNvSpPr>
          <p:nvPr>
            <p:ph type="subTitle" idx="1"/>
          </p:nvPr>
        </p:nvSpPr>
        <p:spPr>
          <a:xfrm>
            <a:off x="125850" y="2571750"/>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calculate interior angles of a triangle. </a:t>
            </a:r>
            <a:endParaRPr sz="2400" u="sng"/>
          </a:p>
        </p:txBody>
      </p:sp>
      <p:pic>
        <p:nvPicPr>
          <p:cNvPr id="131" name="Google Shape;131;p29"/>
          <p:cNvPicPr preferRelativeResize="0"/>
          <p:nvPr/>
        </p:nvPicPr>
        <p:blipFill>
          <a:blip r:embed="rId3">
            <a:alphaModFix/>
          </a:blip>
          <a:stretch>
            <a:fillRect/>
          </a:stretch>
        </p:blipFill>
        <p:spPr>
          <a:xfrm>
            <a:off x="3075325" y="142075"/>
            <a:ext cx="5624871" cy="2266950"/>
          </a:xfrm>
          <a:prstGeom prst="rect">
            <a:avLst/>
          </a:prstGeom>
          <a:noFill/>
          <a:ln>
            <a:noFill/>
          </a:ln>
        </p:spPr>
      </p:pic>
      <p:sp>
        <p:nvSpPr>
          <p:cNvPr id="132" name="Google Shape;132;p29"/>
          <p:cNvSpPr txBox="1"/>
          <p:nvPr/>
        </p:nvSpPr>
        <p:spPr>
          <a:xfrm>
            <a:off x="206550" y="594525"/>
            <a:ext cx="2643900" cy="1518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t>Maths today will be calculating angles in a triangle. </a:t>
            </a:r>
            <a:endParaRPr/>
          </a:p>
          <a:p>
            <a:pPr marL="0" lvl="0" indent="0" algn="ctr" rtl="0">
              <a:spcBef>
                <a:spcPts val="0"/>
              </a:spcBef>
              <a:spcAft>
                <a:spcPts val="0"/>
              </a:spcAft>
              <a:buNone/>
            </a:pPr>
            <a:r>
              <a:rPr lang="en-GB"/>
              <a:t>We may not be learning together in the classroom, but it is important to still remember our classroom beliefs. </a:t>
            </a:r>
            <a:endParaRPr/>
          </a:p>
        </p:txBody>
      </p:sp>
      <p:pic>
        <p:nvPicPr>
          <p:cNvPr id="133" name="Google Shape;133;p29"/>
          <p:cNvPicPr preferRelativeResize="0"/>
          <p:nvPr/>
        </p:nvPicPr>
        <p:blipFill>
          <a:blip r:embed="rId4">
            <a:alphaModFix/>
          </a:blip>
          <a:stretch>
            <a:fillRect/>
          </a:stretch>
        </p:blipFill>
        <p:spPr>
          <a:xfrm>
            <a:off x="707175" y="3237875"/>
            <a:ext cx="2857500" cy="1600200"/>
          </a:xfrm>
          <a:prstGeom prst="rect">
            <a:avLst/>
          </a:prstGeom>
          <a:noFill/>
          <a:ln>
            <a:noFill/>
          </a:ln>
        </p:spPr>
      </p:pic>
      <p:sp>
        <p:nvSpPr>
          <p:cNvPr id="134" name="Google Shape;134;p29"/>
          <p:cNvSpPr txBox="1"/>
          <p:nvPr/>
        </p:nvSpPr>
        <p:spPr>
          <a:xfrm>
            <a:off x="4110650" y="3366575"/>
            <a:ext cx="4275900" cy="1342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solidFill>
                  <a:srgbClr val="000000"/>
                </a:solidFill>
              </a:rPr>
              <a:t>Today we will not be using My Maths, but instead some White Rose videos and questions to help us to learn and then to test our understanding.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38"/>
        <p:cNvGrpSpPr/>
        <p:nvPr/>
      </p:nvGrpSpPr>
      <p:grpSpPr>
        <a:xfrm>
          <a:off x="0" y="0"/>
          <a:ext cx="0" cy="0"/>
          <a:chOff x="0" y="0"/>
          <a:chExt cx="0" cy="0"/>
        </a:xfrm>
      </p:grpSpPr>
      <p:sp>
        <p:nvSpPr>
          <p:cNvPr id="139" name="Google Shape;139;p30"/>
          <p:cNvSpPr txBox="1">
            <a:spLocks noGrp="1"/>
          </p:cNvSpPr>
          <p:nvPr>
            <p:ph type="subTitle" idx="1"/>
          </p:nvPr>
        </p:nvSpPr>
        <p:spPr>
          <a:xfrm>
            <a:off x="187800" y="2272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calculate interior angles of a triangle.</a:t>
            </a:r>
            <a:endParaRPr sz="2400" u="sng"/>
          </a:p>
        </p:txBody>
      </p:sp>
      <p:sp>
        <p:nvSpPr>
          <p:cNvPr id="140" name="Google Shape;140;p30"/>
          <p:cNvSpPr txBox="1"/>
          <p:nvPr/>
        </p:nvSpPr>
        <p:spPr>
          <a:xfrm>
            <a:off x="5133175" y="1019375"/>
            <a:ext cx="3552900" cy="2499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solidFill>
                  <a:srgbClr val="000000"/>
                </a:solidFill>
              </a:rPr>
              <a:t>To start the lesson, click on the image to the left of the screen. This will take you to the White Rose home learning website. </a:t>
            </a:r>
            <a:endParaRPr>
              <a:solidFill>
                <a:srgbClr val="000000"/>
              </a:solidFill>
            </a:endParaRPr>
          </a:p>
          <a:p>
            <a:pPr marL="0" lvl="0" indent="0" algn="ctr" rtl="0">
              <a:spcBef>
                <a:spcPts val="0"/>
              </a:spcBef>
              <a:spcAft>
                <a:spcPts val="0"/>
              </a:spcAft>
              <a:buNone/>
            </a:pPr>
            <a:endParaRPr>
              <a:solidFill>
                <a:srgbClr val="000000"/>
              </a:solidFill>
            </a:endParaRPr>
          </a:p>
          <a:p>
            <a:pPr marL="0" lvl="0" indent="0" algn="ctr" rtl="0">
              <a:spcBef>
                <a:spcPts val="0"/>
              </a:spcBef>
              <a:spcAft>
                <a:spcPts val="0"/>
              </a:spcAft>
              <a:buNone/>
            </a:pPr>
            <a:r>
              <a:rPr lang="en-GB">
                <a:solidFill>
                  <a:srgbClr val="000000"/>
                </a:solidFill>
              </a:rPr>
              <a:t>Click on:</a:t>
            </a:r>
            <a:endParaRPr>
              <a:solidFill>
                <a:srgbClr val="000000"/>
              </a:solidFill>
            </a:endParaRPr>
          </a:p>
          <a:p>
            <a:pPr marL="0" lvl="0" indent="0" algn="ctr" rtl="0">
              <a:spcBef>
                <a:spcPts val="0"/>
              </a:spcBef>
              <a:spcAft>
                <a:spcPts val="0"/>
              </a:spcAft>
              <a:buNone/>
            </a:pPr>
            <a:endParaRPr>
              <a:solidFill>
                <a:srgbClr val="000000"/>
              </a:solidFill>
            </a:endParaRPr>
          </a:p>
          <a:p>
            <a:pPr marL="0" lvl="0" indent="0" algn="ctr" rtl="0">
              <a:spcBef>
                <a:spcPts val="0"/>
              </a:spcBef>
              <a:spcAft>
                <a:spcPts val="0"/>
              </a:spcAft>
              <a:buNone/>
            </a:pPr>
            <a:r>
              <a:rPr lang="en-GB">
                <a:solidFill>
                  <a:srgbClr val="000000"/>
                </a:solidFill>
              </a:rPr>
              <a:t> </a:t>
            </a:r>
            <a:endParaRPr>
              <a:solidFill>
                <a:srgbClr val="000000"/>
              </a:solidFill>
            </a:endParaRPr>
          </a:p>
          <a:p>
            <a:pPr marL="0" lvl="0" indent="0" algn="ctr" rtl="0">
              <a:spcBef>
                <a:spcPts val="0"/>
              </a:spcBef>
              <a:spcAft>
                <a:spcPts val="0"/>
              </a:spcAft>
              <a:buNone/>
            </a:pPr>
            <a:endParaRPr>
              <a:solidFill>
                <a:srgbClr val="000000"/>
              </a:solidFill>
            </a:endParaRPr>
          </a:p>
          <a:p>
            <a:pPr marL="0" lvl="0" indent="0" algn="ctr" rtl="0">
              <a:spcBef>
                <a:spcPts val="0"/>
              </a:spcBef>
              <a:spcAft>
                <a:spcPts val="0"/>
              </a:spcAft>
              <a:buNone/>
            </a:pPr>
            <a:r>
              <a:rPr lang="en-GB">
                <a:solidFill>
                  <a:srgbClr val="000000"/>
                </a:solidFill>
              </a:rPr>
              <a:t>Then scroll down to </a:t>
            </a:r>
            <a:r>
              <a:rPr lang="en-GB" b="1">
                <a:solidFill>
                  <a:srgbClr val="000000"/>
                </a:solidFill>
              </a:rPr>
              <a:t>Lesson 2 - </a:t>
            </a:r>
            <a:r>
              <a:rPr lang="en-GB" b="1"/>
              <a:t>angles in a triangle</a:t>
            </a:r>
            <a:r>
              <a:rPr lang="en-GB" b="1">
                <a:solidFill>
                  <a:srgbClr val="000000"/>
                </a:solidFill>
              </a:rPr>
              <a:t> </a:t>
            </a:r>
            <a:r>
              <a:rPr lang="en-GB">
                <a:solidFill>
                  <a:srgbClr val="000000"/>
                </a:solidFill>
              </a:rPr>
              <a:t>and click play on the video. This will be a short vid</a:t>
            </a:r>
            <a:r>
              <a:rPr lang="en-GB"/>
              <a:t>eo </a:t>
            </a:r>
            <a:r>
              <a:rPr lang="en-GB">
                <a:solidFill>
                  <a:srgbClr val="000000"/>
                </a:solidFill>
              </a:rPr>
              <a:t>lesson. </a:t>
            </a:r>
            <a:endParaRPr>
              <a:solidFill>
                <a:srgbClr val="000000"/>
              </a:solidFill>
            </a:endParaRPr>
          </a:p>
          <a:p>
            <a:pPr marL="0" lvl="0" indent="0" algn="ctr" rtl="0">
              <a:spcBef>
                <a:spcPts val="0"/>
              </a:spcBef>
              <a:spcAft>
                <a:spcPts val="0"/>
              </a:spcAft>
              <a:buNone/>
            </a:pPr>
            <a:endParaRPr>
              <a:solidFill>
                <a:srgbClr val="000000"/>
              </a:solidFill>
            </a:endParaRPr>
          </a:p>
          <a:p>
            <a:pPr marL="0" lvl="0" indent="0" algn="ctr" rtl="0">
              <a:spcBef>
                <a:spcPts val="0"/>
              </a:spcBef>
              <a:spcAft>
                <a:spcPts val="0"/>
              </a:spcAft>
              <a:buNone/>
            </a:pPr>
            <a:r>
              <a:rPr lang="en-GB">
                <a:solidFill>
                  <a:srgbClr val="000000"/>
                </a:solidFill>
              </a:rPr>
              <a:t>Watch the video, pausing where necessary to have a go at the mini quizzes throughout. </a:t>
            </a:r>
            <a:endParaRPr>
              <a:solidFill>
                <a:srgbClr val="000000"/>
              </a:solidFill>
            </a:endParaRPr>
          </a:p>
          <a:p>
            <a:pPr marL="0" lvl="0" indent="0" algn="ctr" rtl="0">
              <a:spcBef>
                <a:spcPts val="0"/>
              </a:spcBef>
              <a:spcAft>
                <a:spcPts val="0"/>
              </a:spcAft>
              <a:buNone/>
            </a:pPr>
            <a:endParaRPr>
              <a:solidFill>
                <a:srgbClr val="000000"/>
              </a:solidFill>
            </a:endParaRPr>
          </a:p>
          <a:p>
            <a:pPr marL="0" lvl="0" indent="0" algn="ctr" rtl="0">
              <a:spcBef>
                <a:spcPts val="0"/>
              </a:spcBef>
              <a:spcAft>
                <a:spcPts val="0"/>
              </a:spcAft>
              <a:buNone/>
            </a:pPr>
            <a:r>
              <a:rPr lang="en-GB"/>
              <a:t> </a:t>
            </a:r>
            <a:endParaRPr/>
          </a:p>
          <a:p>
            <a:pPr marL="0" lvl="0" indent="0" algn="ctr" rtl="0">
              <a:spcBef>
                <a:spcPts val="0"/>
              </a:spcBef>
              <a:spcAft>
                <a:spcPts val="0"/>
              </a:spcAft>
              <a:buNone/>
            </a:pPr>
            <a:endParaRPr/>
          </a:p>
        </p:txBody>
      </p:sp>
      <p:pic>
        <p:nvPicPr>
          <p:cNvPr id="141" name="Google Shape;141;p30">
            <a:hlinkClick r:id="rId3"/>
          </p:cNvPr>
          <p:cNvPicPr preferRelativeResize="0"/>
          <p:nvPr/>
        </p:nvPicPr>
        <p:blipFill>
          <a:blip r:embed="rId4">
            <a:alphaModFix/>
          </a:blip>
          <a:stretch>
            <a:fillRect/>
          </a:stretch>
        </p:blipFill>
        <p:spPr>
          <a:xfrm>
            <a:off x="648175" y="1180500"/>
            <a:ext cx="3810000" cy="3371850"/>
          </a:xfrm>
          <a:prstGeom prst="rect">
            <a:avLst/>
          </a:prstGeom>
          <a:noFill/>
          <a:ln>
            <a:noFill/>
          </a:ln>
        </p:spPr>
      </p:pic>
      <p:pic>
        <p:nvPicPr>
          <p:cNvPr id="142" name="Google Shape;142;p30"/>
          <p:cNvPicPr preferRelativeResize="0"/>
          <p:nvPr/>
        </p:nvPicPr>
        <p:blipFill>
          <a:blip r:embed="rId5">
            <a:alphaModFix/>
          </a:blip>
          <a:stretch>
            <a:fillRect/>
          </a:stretch>
        </p:blipFill>
        <p:spPr>
          <a:xfrm>
            <a:off x="4660425" y="2270850"/>
            <a:ext cx="4295775" cy="4000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46"/>
        <p:cNvGrpSpPr/>
        <p:nvPr/>
      </p:nvGrpSpPr>
      <p:grpSpPr>
        <a:xfrm>
          <a:off x="0" y="0"/>
          <a:ext cx="0" cy="0"/>
          <a:chOff x="0" y="0"/>
          <a:chExt cx="0" cy="0"/>
        </a:xfrm>
      </p:grpSpPr>
      <p:sp>
        <p:nvSpPr>
          <p:cNvPr id="147" name="Google Shape;147;p31"/>
          <p:cNvSpPr txBox="1">
            <a:spLocks noGrp="1"/>
          </p:cNvSpPr>
          <p:nvPr>
            <p:ph type="subTitle" idx="1"/>
          </p:nvPr>
        </p:nvSpPr>
        <p:spPr>
          <a:xfrm>
            <a:off x="187800" y="2460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calculate interior angles of a triangle.</a:t>
            </a:r>
            <a:endParaRPr sz="2400" u="sng"/>
          </a:p>
        </p:txBody>
      </p:sp>
      <p:sp>
        <p:nvSpPr>
          <p:cNvPr id="148" name="Google Shape;148;p31"/>
          <p:cNvSpPr txBox="1"/>
          <p:nvPr/>
        </p:nvSpPr>
        <p:spPr>
          <a:xfrm>
            <a:off x="320175" y="898575"/>
            <a:ext cx="3842100" cy="37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A quick recap...</a:t>
            </a:r>
            <a:endParaRPr/>
          </a:p>
        </p:txBody>
      </p:sp>
      <p:pic>
        <p:nvPicPr>
          <p:cNvPr id="149" name="Google Shape;149;p31"/>
          <p:cNvPicPr preferRelativeResize="0"/>
          <p:nvPr/>
        </p:nvPicPr>
        <p:blipFill rotWithShape="1">
          <a:blip r:embed="rId3">
            <a:alphaModFix/>
          </a:blip>
          <a:srcRect l="14002" r="13742"/>
          <a:stretch/>
        </p:blipFill>
        <p:spPr>
          <a:xfrm>
            <a:off x="407625" y="1419425"/>
            <a:ext cx="4585751" cy="3568426"/>
          </a:xfrm>
          <a:prstGeom prst="rect">
            <a:avLst/>
          </a:prstGeom>
          <a:noFill/>
          <a:ln>
            <a:noFill/>
          </a:ln>
        </p:spPr>
      </p:pic>
      <p:pic>
        <p:nvPicPr>
          <p:cNvPr id="150" name="Google Shape;150;p31"/>
          <p:cNvPicPr preferRelativeResize="0"/>
          <p:nvPr/>
        </p:nvPicPr>
        <p:blipFill rotWithShape="1">
          <a:blip r:embed="rId4">
            <a:alphaModFix/>
          </a:blip>
          <a:srcRect l="17621" r="21148"/>
          <a:stretch/>
        </p:blipFill>
        <p:spPr>
          <a:xfrm>
            <a:off x="5230250" y="1551050"/>
            <a:ext cx="3599659" cy="330517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54"/>
        <p:cNvGrpSpPr/>
        <p:nvPr/>
      </p:nvGrpSpPr>
      <p:grpSpPr>
        <a:xfrm>
          <a:off x="0" y="0"/>
          <a:ext cx="0" cy="0"/>
          <a:chOff x="0" y="0"/>
          <a:chExt cx="0" cy="0"/>
        </a:xfrm>
      </p:grpSpPr>
      <p:sp>
        <p:nvSpPr>
          <p:cNvPr id="155" name="Google Shape;155;p32"/>
          <p:cNvSpPr txBox="1">
            <a:spLocks noGrp="1"/>
          </p:cNvSpPr>
          <p:nvPr>
            <p:ph type="subTitle" idx="1"/>
          </p:nvPr>
        </p:nvSpPr>
        <p:spPr>
          <a:xfrm>
            <a:off x="187800" y="2460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calculate interior angles of a triangle.</a:t>
            </a:r>
            <a:endParaRPr sz="2400" u="sng"/>
          </a:p>
        </p:txBody>
      </p:sp>
      <p:sp>
        <p:nvSpPr>
          <p:cNvPr id="156" name="Google Shape;156;p32"/>
          <p:cNvSpPr txBox="1"/>
          <p:nvPr/>
        </p:nvSpPr>
        <p:spPr>
          <a:xfrm>
            <a:off x="320175" y="898575"/>
            <a:ext cx="3842100" cy="37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A quick recap...</a:t>
            </a:r>
            <a:endParaRPr/>
          </a:p>
        </p:txBody>
      </p:sp>
      <p:pic>
        <p:nvPicPr>
          <p:cNvPr id="157" name="Google Shape;157;p32"/>
          <p:cNvPicPr preferRelativeResize="0"/>
          <p:nvPr/>
        </p:nvPicPr>
        <p:blipFill rotWithShape="1">
          <a:blip r:embed="rId3">
            <a:alphaModFix/>
          </a:blip>
          <a:srcRect l="14981" r="24485"/>
          <a:stretch/>
        </p:blipFill>
        <p:spPr>
          <a:xfrm>
            <a:off x="409025" y="1270275"/>
            <a:ext cx="3842100" cy="3568426"/>
          </a:xfrm>
          <a:prstGeom prst="rect">
            <a:avLst/>
          </a:prstGeom>
          <a:noFill/>
          <a:ln>
            <a:noFill/>
          </a:ln>
        </p:spPr>
      </p:pic>
      <p:pic>
        <p:nvPicPr>
          <p:cNvPr id="158" name="Google Shape;158;p32"/>
          <p:cNvPicPr preferRelativeResize="0"/>
          <p:nvPr/>
        </p:nvPicPr>
        <p:blipFill rotWithShape="1">
          <a:blip r:embed="rId4">
            <a:alphaModFix/>
          </a:blip>
          <a:srcRect l="16261" r="20391"/>
          <a:stretch/>
        </p:blipFill>
        <p:spPr>
          <a:xfrm>
            <a:off x="4814875" y="1517500"/>
            <a:ext cx="3463715" cy="307397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62"/>
        <p:cNvGrpSpPr/>
        <p:nvPr/>
      </p:nvGrpSpPr>
      <p:grpSpPr>
        <a:xfrm>
          <a:off x="0" y="0"/>
          <a:ext cx="0" cy="0"/>
          <a:chOff x="0" y="0"/>
          <a:chExt cx="0" cy="0"/>
        </a:xfrm>
      </p:grpSpPr>
      <p:sp>
        <p:nvSpPr>
          <p:cNvPr id="163" name="Google Shape;163;p33"/>
          <p:cNvSpPr txBox="1">
            <a:spLocks noGrp="1"/>
          </p:cNvSpPr>
          <p:nvPr>
            <p:ph type="subTitle" idx="1"/>
          </p:nvPr>
        </p:nvSpPr>
        <p:spPr>
          <a:xfrm>
            <a:off x="187800" y="2460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calculate interior angles of a triangle.</a:t>
            </a:r>
            <a:endParaRPr sz="2400" u="sng"/>
          </a:p>
        </p:txBody>
      </p:sp>
      <p:sp>
        <p:nvSpPr>
          <p:cNvPr id="164" name="Google Shape;164;p33"/>
          <p:cNvSpPr txBox="1"/>
          <p:nvPr/>
        </p:nvSpPr>
        <p:spPr>
          <a:xfrm>
            <a:off x="320175" y="898575"/>
            <a:ext cx="3842100" cy="37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A quick recap...</a:t>
            </a:r>
            <a:endParaRPr/>
          </a:p>
        </p:txBody>
      </p:sp>
      <p:pic>
        <p:nvPicPr>
          <p:cNvPr id="165" name="Google Shape;165;p33"/>
          <p:cNvPicPr preferRelativeResize="0"/>
          <p:nvPr/>
        </p:nvPicPr>
        <p:blipFill rotWithShape="1">
          <a:blip r:embed="rId3">
            <a:alphaModFix/>
          </a:blip>
          <a:srcRect l="16930" r="22536" b="13096"/>
          <a:stretch/>
        </p:blipFill>
        <p:spPr>
          <a:xfrm>
            <a:off x="187800" y="1419425"/>
            <a:ext cx="3083666" cy="2488950"/>
          </a:xfrm>
          <a:prstGeom prst="rect">
            <a:avLst/>
          </a:prstGeom>
          <a:noFill/>
          <a:ln>
            <a:noFill/>
          </a:ln>
        </p:spPr>
      </p:pic>
      <p:pic>
        <p:nvPicPr>
          <p:cNvPr id="166" name="Google Shape;166;p33"/>
          <p:cNvPicPr preferRelativeResize="0"/>
          <p:nvPr/>
        </p:nvPicPr>
        <p:blipFill rotWithShape="1">
          <a:blip r:embed="rId4">
            <a:alphaModFix/>
          </a:blip>
          <a:srcRect l="13207" r="22142"/>
          <a:stretch/>
        </p:blipFill>
        <p:spPr>
          <a:xfrm>
            <a:off x="3384525" y="1419425"/>
            <a:ext cx="2862026" cy="2488950"/>
          </a:xfrm>
          <a:prstGeom prst="rect">
            <a:avLst/>
          </a:prstGeom>
          <a:noFill/>
          <a:ln>
            <a:noFill/>
          </a:ln>
        </p:spPr>
      </p:pic>
      <p:pic>
        <p:nvPicPr>
          <p:cNvPr id="167" name="Google Shape;167;p33"/>
          <p:cNvPicPr preferRelativeResize="0"/>
          <p:nvPr/>
        </p:nvPicPr>
        <p:blipFill rotWithShape="1">
          <a:blip r:embed="rId5">
            <a:alphaModFix/>
          </a:blip>
          <a:srcRect l="30826" r="36372"/>
          <a:stretch/>
        </p:blipFill>
        <p:spPr>
          <a:xfrm>
            <a:off x="6543575" y="966725"/>
            <a:ext cx="2302974" cy="3947374"/>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71"/>
        <p:cNvGrpSpPr/>
        <p:nvPr/>
      </p:nvGrpSpPr>
      <p:grpSpPr>
        <a:xfrm>
          <a:off x="0" y="0"/>
          <a:ext cx="0" cy="0"/>
          <a:chOff x="0" y="0"/>
          <a:chExt cx="0" cy="0"/>
        </a:xfrm>
      </p:grpSpPr>
      <p:sp>
        <p:nvSpPr>
          <p:cNvPr id="172" name="Google Shape;172;p34"/>
          <p:cNvSpPr txBox="1">
            <a:spLocks noGrp="1"/>
          </p:cNvSpPr>
          <p:nvPr>
            <p:ph type="subTitle" idx="1"/>
          </p:nvPr>
        </p:nvSpPr>
        <p:spPr>
          <a:xfrm>
            <a:off x="187800" y="2272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calculate interior angles of a triangle.</a:t>
            </a:r>
            <a:endParaRPr sz="2400" u="sng"/>
          </a:p>
        </p:txBody>
      </p:sp>
      <p:sp>
        <p:nvSpPr>
          <p:cNvPr id="173" name="Google Shape;173;p34"/>
          <p:cNvSpPr txBox="1"/>
          <p:nvPr/>
        </p:nvSpPr>
        <p:spPr>
          <a:xfrm>
            <a:off x="5277800" y="1157513"/>
            <a:ext cx="3552900" cy="640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a:solidFill>
                  <a:schemeClr val="dk1"/>
                </a:solidFill>
              </a:rPr>
              <a:t>Now click the image on the left of the screen, this will take you to a short test where you can test your understanding.</a:t>
            </a:r>
            <a:endParaRPr>
              <a:solidFill>
                <a:schemeClr val="dk1"/>
              </a:solidFill>
            </a:endParaRPr>
          </a:p>
          <a:p>
            <a:pPr marL="0" lvl="0" indent="0" algn="ctr" rtl="0">
              <a:spcBef>
                <a:spcPts val="0"/>
              </a:spcBef>
              <a:spcAft>
                <a:spcPts val="0"/>
              </a:spcAft>
              <a:buClr>
                <a:schemeClr val="dk1"/>
              </a:buClr>
              <a:buSzPts val="1100"/>
              <a:buFont typeface="Arial"/>
              <a:buNone/>
            </a:pPr>
            <a:endParaRPr>
              <a:solidFill>
                <a:schemeClr val="dk1"/>
              </a:solidFill>
            </a:endParaRPr>
          </a:p>
          <a:p>
            <a:pPr marL="0" lvl="0" indent="0" algn="ctr" rtl="0">
              <a:spcBef>
                <a:spcPts val="0"/>
              </a:spcBef>
              <a:spcAft>
                <a:spcPts val="0"/>
              </a:spcAft>
              <a:buClr>
                <a:schemeClr val="dk1"/>
              </a:buClr>
              <a:buSzPts val="1100"/>
              <a:buFont typeface="Arial"/>
              <a:buNone/>
            </a:pPr>
            <a:endParaRPr>
              <a:solidFill>
                <a:schemeClr val="dk1"/>
              </a:solidFill>
            </a:endParaRPr>
          </a:p>
          <a:p>
            <a:pPr marL="0" lvl="0" indent="0" algn="ctr" rtl="0">
              <a:spcBef>
                <a:spcPts val="0"/>
              </a:spcBef>
              <a:spcAft>
                <a:spcPts val="0"/>
              </a:spcAft>
              <a:buClr>
                <a:schemeClr val="dk1"/>
              </a:buClr>
              <a:buSzPts val="1100"/>
              <a:buFont typeface="Arial"/>
              <a:buNone/>
            </a:pPr>
            <a:r>
              <a:rPr lang="en-GB">
                <a:solidFill>
                  <a:schemeClr val="dk1"/>
                </a:solidFill>
              </a:rPr>
              <a:t>Have a go at the questions, writing down your answers on some paper. If you have a paper pack, the questions are on the next few slides. </a:t>
            </a:r>
            <a:endParaRPr>
              <a:solidFill>
                <a:schemeClr val="dk1"/>
              </a:solidFill>
            </a:endParaRPr>
          </a:p>
          <a:p>
            <a:pPr marL="0" lvl="0" indent="0" algn="ctr" rtl="0">
              <a:spcBef>
                <a:spcPts val="0"/>
              </a:spcBef>
              <a:spcAft>
                <a:spcPts val="0"/>
              </a:spcAft>
              <a:buClr>
                <a:schemeClr val="dk1"/>
              </a:buClr>
              <a:buSzPts val="1100"/>
              <a:buFont typeface="Arial"/>
              <a:buNone/>
            </a:pPr>
            <a:endParaRPr>
              <a:solidFill>
                <a:schemeClr val="dk1"/>
              </a:solidFill>
            </a:endParaRPr>
          </a:p>
          <a:p>
            <a:pPr marL="0" lvl="0" indent="0" algn="ctr" rtl="0">
              <a:spcBef>
                <a:spcPts val="0"/>
              </a:spcBef>
              <a:spcAft>
                <a:spcPts val="0"/>
              </a:spcAft>
              <a:buClr>
                <a:schemeClr val="dk1"/>
              </a:buClr>
              <a:buSzPts val="1100"/>
              <a:buFont typeface="Arial"/>
              <a:buNone/>
            </a:pPr>
            <a:r>
              <a:rPr lang="en-GB">
                <a:solidFill>
                  <a:schemeClr val="dk1"/>
                </a:solidFill>
              </a:rPr>
              <a:t>Once you have completed, click the link below to mark your work against the answers.</a:t>
            </a:r>
            <a:endParaRPr>
              <a:solidFill>
                <a:schemeClr val="dk1"/>
              </a:solidFill>
            </a:endParaRPr>
          </a:p>
          <a:p>
            <a:pPr marL="0" lvl="0" indent="0" algn="ctr" rtl="0">
              <a:spcBef>
                <a:spcPts val="0"/>
              </a:spcBef>
              <a:spcAft>
                <a:spcPts val="0"/>
              </a:spcAft>
              <a:buNone/>
            </a:pPr>
            <a:endParaRPr/>
          </a:p>
        </p:txBody>
      </p:sp>
      <p:pic>
        <p:nvPicPr>
          <p:cNvPr id="174" name="Google Shape;174;p34">
            <a:hlinkClick r:id="rId3"/>
          </p:cNvPr>
          <p:cNvPicPr preferRelativeResize="0"/>
          <p:nvPr/>
        </p:nvPicPr>
        <p:blipFill>
          <a:blip r:embed="rId4">
            <a:alphaModFix/>
          </a:blip>
          <a:stretch>
            <a:fillRect/>
          </a:stretch>
        </p:blipFill>
        <p:spPr>
          <a:xfrm>
            <a:off x="187800" y="1279625"/>
            <a:ext cx="4972999" cy="3219129"/>
          </a:xfrm>
          <a:prstGeom prst="rect">
            <a:avLst/>
          </a:prstGeom>
          <a:noFill/>
          <a:ln>
            <a:noFill/>
          </a:ln>
        </p:spPr>
      </p:pic>
      <p:pic>
        <p:nvPicPr>
          <p:cNvPr id="175" name="Google Shape;175;p34">
            <a:hlinkClick r:id="rId5"/>
          </p:cNvPr>
          <p:cNvPicPr preferRelativeResize="0"/>
          <p:nvPr/>
        </p:nvPicPr>
        <p:blipFill>
          <a:blip r:embed="rId6">
            <a:alphaModFix/>
          </a:blip>
          <a:stretch>
            <a:fillRect/>
          </a:stretch>
        </p:blipFill>
        <p:spPr>
          <a:xfrm>
            <a:off x="6168399" y="4206113"/>
            <a:ext cx="1657350" cy="2000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79"/>
        <p:cNvGrpSpPr/>
        <p:nvPr/>
      </p:nvGrpSpPr>
      <p:grpSpPr>
        <a:xfrm>
          <a:off x="0" y="0"/>
          <a:ext cx="0" cy="0"/>
          <a:chOff x="0" y="0"/>
          <a:chExt cx="0" cy="0"/>
        </a:xfrm>
      </p:grpSpPr>
      <p:sp>
        <p:nvSpPr>
          <p:cNvPr id="180" name="Google Shape;180;p35"/>
          <p:cNvSpPr txBox="1">
            <a:spLocks noGrp="1"/>
          </p:cNvSpPr>
          <p:nvPr>
            <p:ph type="subTitle" idx="1"/>
          </p:nvPr>
        </p:nvSpPr>
        <p:spPr>
          <a:xfrm>
            <a:off x="187800" y="2460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calculate interior angles of a triangle.</a:t>
            </a:r>
            <a:endParaRPr sz="2400" u="sng"/>
          </a:p>
        </p:txBody>
      </p:sp>
      <p:sp>
        <p:nvSpPr>
          <p:cNvPr id="181" name="Google Shape;181;p35"/>
          <p:cNvSpPr txBox="1"/>
          <p:nvPr/>
        </p:nvSpPr>
        <p:spPr>
          <a:xfrm>
            <a:off x="320175" y="898575"/>
            <a:ext cx="3842100" cy="37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182" name="Google Shape;182;p35"/>
          <p:cNvPicPr preferRelativeResize="0"/>
          <p:nvPr/>
        </p:nvPicPr>
        <p:blipFill>
          <a:blip r:embed="rId3">
            <a:alphaModFix/>
          </a:blip>
          <a:stretch>
            <a:fillRect/>
          </a:stretch>
        </p:blipFill>
        <p:spPr>
          <a:xfrm>
            <a:off x="621275" y="898575"/>
            <a:ext cx="3029958" cy="4089275"/>
          </a:xfrm>
          <a:prstGeom prst="rect">
            <a:avLst/>
          </a:prstGeom>
          <a:noFill/>
          <a:ln>
            <a:noFill/>
          </a:ln>
        </p:spPr>
      </p:pic>
      <p:pic>
        <p:nvPicPr>
          <p:cNvPr id="183" name="Google Shape;183;p35"/>
          <p:cNvPicPr preferRelativeResize="0"/>
          <p:nvPr/>
        </p:nvPicPr>
        <p:blipFill>
          <a:blip r:embed="rId4">
            <a:alphaModFix/>
          </a:blip>
          <a:stretch>
            <a:fillRect/>
          </a:stretch>
        </p:blipFill>
        <p:spPr>
          <a:xfrm>
            <a:off x="4698900" y="898575"/>
            <a:ext cx="2873134" cy="40892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87"/>
        <p:cNvGrpSpPr/>
        <p:nvPr/>
      </p:nvGrpSpPr>
      <p:grpSpPr>
        <a:xfrm>
          <a:off x="0" y="0"/>
          <a:ext cx="0" cy="0"/>
          <a:chOff x="0" y="0"/>
          <a:chExt cx="0" cy="0"/>
        </a:xfrm>
      </p:grpSpPr>
      <p:sp>
        <p:nvSpPr>
          <p:cNvPr id="188" name="Google Shape;188;p36"/>
          <p:cNvSpPr txBox="1">
            <a:spLocks noGrp="1"/>
          </p:cNvSpPr>
          <p:nvPr>
            <p:ph type="subTitle" idx="1"/>
          </p:nvPr>
        </p:nvSpPr>
        <p:spPr>
          <a:xfrm>
            <a:off x="187800" y="2460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calculate interior angles of a triangle.</a:t>
            </a:r>
            <a:endParaRPr sz="2400" u="sng"/>
          </a:p>
        </p:txBody>
      </p:sp>
      <p:sp>
        <p:nvSpPr>
          <p:cNvPr id="189" name="Google Shape;189;p36"/>
          <p:cNvSpPr txBox="1"/>
          <p:nvPr/>
        </p:nvSpPr>
        <p:spPr>
          <a:xfrm>
            <a:off x="320175" y="898575"/>
            <a:ext cx="3842100" cy="37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190" name="Google Shape;190;p36"/>
          <p:cNvPicPr preferRelativeResize="0"/>
          <p:nvPr/>
        </p:nvPicPr>
        <p:blipFill>
          <a:blip r:embed="rId3">
            <a:alphaModFix/>
          </a:blip>
          <a:stretch>
            <a:fillRect/>
          </a:stretch>
        </p:blipFill>
        <p:spPr>
          <a:xfrm>
            <a:off x="320175" y="1309275"/>
            <a:ext cx="3762375" cy="2876550"/>
          </a:xfrm>
          <a:prstGeom prst="rect">
            <a:avLst/>
          </a:prstGeom>
          <a:noFill/>
          <a:ln>
            <a:noFill/>
          </a:ln>
        </p:spPr>
      </p:pic>
      <p:pic>
        <p:nvPicPr>
          <p:cNvPr id="191" name="Google Shape;191;p36"/>
          <p:cNvPicPr preferRelativeResize="0"/>
          <p:nvPr/>
        </p:nvPicPr>
        <p:blipFill>
          <a:blip r:embed="rId4">
            <a:alphaModFix/>
          </a:blip>
          <a:stretch>
            <a:fillRect/>
          </a:stretch>
        </p:blipFill>
        <p:spPr>
          <a:xfrm>
            <a:off x="4451025" y="1270275"/>
            <a:ext cx="4336325" cy="29545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95"/>
        <p:cNvGrpSpPr/>
        <p:nvPr/>
      </p:nvGrpSpPr>
      <p:grpSpPr>
        <a:xfrm>
          <a:off x="0" y="0"/>
          <a:ext cx="0" cy="0"/>
          <a:chOff x="0" y="0"/>
          <a:chExt cx="0" cy="0"/>
        </a:xfrm>
      </p:grpSpPr>
      <p:sp>
        <p:nvSpPr>
          <p:cNvPr id="196" name="Google Shape;196;p37"/>
          <p:cNvSpPr txBox="1">
            <a:spLocks noGrp="1"/>
          </p:cNvSpPr>
          <p:nvPr>
            <p:ph type="subTitle" idx="1"/>
          </p:nvPr>
        </p:nvSpPr>
        <p:spPr>
          <a:xfrm>
            <a:off x="187800" y="2460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calculate interior angles of a triangle.</a:t>
            </a:r>
            <a:endParaRPr sz="2400" u="sng"/>
          </a:p>
        </p:txBody>
      </p:sp>
      <p:sp>
        <p:nvSpPr>
          <p:cNvPr id="197" name="Google Shape;197;p37"/>
          <p:cNvSpPr txBox="1"/>
          <p:nvPr/>
        </p:nvSpPr>
        <p:spPr>
          <a:xfrm>
            <a:off x="320175" y="898575"/>
            <a:ext cx="3842100" cy="37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198" name="Google Shape;198;p37"/>
          <p:cNvPicPr preferRelativeResize="0"/>
          <p:nvPr/>
        </p:nvPicPr>
        <p:blipFill>
          <a:blip r:embed="rId3">
            <a:alphaModFix/>
          </a:blip>
          <a:stretch>
            <a:fillRect/>
          </a:stretch>
        </p:blipFill>
        <p:spPr>
          <a:xfrm>
            <a:off x="411300" y="971000"/>
            <a:ext cx="4160700" cy="3598725"/>
          </a:xfrm>
          <a:prstGeom prst="rect">
            <a:avLst/>
          </a:prstGeom>
          <a:noFill/>
          <a:ln>
            <a:noFill/>
          </a:ln>
        </p:spPr>
      </p:pic>
      <p:pic>
        <p:nvPicPr>
          <p:cNvPr id="199" name="Google Shape;199;p37"/>
          <p:cNvPicPr preferRelativeResize="0"/>
          <p:nvPr/>
        </p:nvPicPr>
        <p:blipFill>
          <a:blip r:embed="rId4">
            <a:alphaModFix/>
          </a:blip>
          <a:stretch>
            <a:fillRect/>
          </a:stretch>
        </p:blipFill>
        <p:spPr>
          <a:xfrm>
            <a:off x="4823550" y="1781775"/>
            <a:ext cx="3657600" cy="21526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203"/>
        <p:cNvGrpSpPr/>
        <p:nvPr/>
      </p:nvGrpSpPr>
      <p:grpSpPr>
        <a:xfrm>
          <a:off x="0" y="0"/>
          <a:ext cx="0" cy="0"/>
          <a:chOff x="0" y="0"/>
          <a:chExt cx="0" cy="0"/>
        </a:xfrm>
      </p:grpSpPr>
      <p:sp>
        <p:nvSpPr>
          <p:cNvPr id="204" name="Google Shape;204;p38"/>
          <p:cNvSpPr txBox="1">
            <a:spLocks noGrp="1"/>
          </p:cNvSpPr>
          <p:nvPr>
            <p:ph type="subTitle" idx="1"/>
          </p:nvPr>
        </p:nvSpPr>
        <p:spPr>
          <a:xfrm>
            <a:off x="187800" y="2460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calculate interior angles of a triangle.</a:t>
            </a:r>
            <a:endParaRPr sz="2400" u="sng"/>
          </a:p>
        </p:txBody>
      </p:sp>
      <p:sp>
        <p:nvSpPr>
          <p:cNvPr id="205" name="Google Shape;205;p38"/>
          <p:cNvSpPr txBox="1"/>
          <p:nvPr/>
        </p:nvSpPr>
        <p:spPr>
          <a:xfrm>
            <a:off x="320175" y="898575"/>
            <a:ext cx="3842100" cy="37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Answers</a:t>
            </a:r>
            <a:endParaRPr/>
          </a:p>
        </p:txBody>
      </p:sp>
      <p:pic>
        <p:nvPicPr>
          <p:cNvPr id="206" name="Google Shape;206;p38"/>
          <p:cNvPicPr preferRelativeResize="0"/>
          <p:nvPr/>
        </p:nvPicPr>
        <p:blipFill>
          <a:blip r:embed="rId3">
            <a:alphaModFix/>
          </a:blip>
          <a:stretch>
            <a:fillRect/>
          </a:stretch>
        </p:blipFill>
        <p:spPr>
          <a:xfrm>
            <a:off x="2185000" y="898575"/>
            <a:ext cx="6069374" cy="41028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210"/>
        <p:cNvGrpSpPr/>
        <p:nvPr/>
      </p:nvGrpSpPr>
      <p:grpSpPr>
        <a:xfrm>
          <a:off x="0" y="0"/>
          <a:ext cx="0" cy="0"/>
          <a:chOff x="0" y="0"/>
          <a:chExt cx="0" cy="0"/>
        </a:xfrm>
      </p:grpSpPr>
      <p:sp>
        <p:nvSpPr>
          <p:cNvPr id="211" name="Google Shape;211;p39"/>
          <p:cNvSpPr txBox="1">
            <a:spLocks noGrp="1"/>
          </p:cNvSpPr>
          <p:nvPr>
            <p:ph type="subTitle" idx="1"/>
          </p:nvPr>
        </p:nvSpPr>
        <p:spPr>
          <a:xfrm>
            <a:off x="187800" y="2460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calculate interior angles of a triangle.</a:t>
            </a:r>
            <a:endParaRPr sz="2400" u="sng"/>
          </a:p>
        </p:txBody>
      </p:sp>
      <p:sp>
        <p:nvSpPr>
          <p:cNvPr id="212" name="Google Shape;212;p39"/>
          <p:cNvSpPr txBox="1"/>
          <p:nvPr/>
        </p:nvSpPr>
        <p:spPr>
          <a:xfrm>
            <a:off x="320175" y="898575"/>
            <a:ext cx="3842100" cy="37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Answers</a:t>
            </a:r>
            <a:endParaRPr/>
          </a:p>
        </p:txBody>
      </p:sp>
      <p:pic>
        <p:nvPicPr>
          <p:cNvPr id="213" name="Google Shape;213;p39"/>
          <p:cNvPicPr preferRelativeResize="0"/>
          <p:nvPr/>
        </p:nvPicPr>
        <p:blipFill>
          <a:blip r:embed="rId3">
            <a:alphaModFix/>
          </a:blip>
          <a:stretch>
            <a:fillRect/>
          </a:stretch>
        </p:blipFill>
        <p:spPr>
          <a:xfrm>
            <a:off x="2445300" y="848975"/>
            <a:ext cx="5933025" cy="40316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17"/>
        <p:cNvGrpSpPr/>
        <p:nvPr/>
      </p:nvGrpSpPr>
      <p:grpSpPr>
        <a:xfrm>
          <a:off x="0" y="0"/>
          <a:ext cx="0" cy="0"/>
          <a:chOff x="0" y="0"/>
          <a:chExt cx="0" cy="0"/>
        </a:xfrm>
      </p:grpSpPr>
      <p:sp>
        <p:nvSpPr>
          <p:cNvPr id="218" name="Google Shape;218;p40"/>
          <p:cNvSpPr/>
          <p:nvPr/>
        </p:nvSpPr>
        <p:spPr>
          <a:xfrm>
            <a:off x="1565425" y="279550"/>
            <a:ext cx="6135900" cy="6708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5200">
                <a:solidFill>
                  <a:schemeClr val="dk1"/>
                </a:solidFill>
              </a:rPr>
              <a:t>Grammar</a:t>
            </a:r>
            <a:endParaRPr/>
          </a:p>
        </p:txBody>
      </p:sp>
      <p:sp>
        <p:nvSpPr>
          <p:cNvPr id="219" name="Google Shape;219;p40"/>
          <p:cNvSpPr/>
          <p:nvPr/>
        </p:nvSpPr>
        <p:spPr>
          <a:xfrm>
            <a:off x="628950" y="1481550"/>
            <a:ext cx="7953000" cy="3075000"/>
          </a:xfrm>
          <a:prstGeom prst="roundRect">
            <a:avLst>
              <a:gd name="adj" fmla="val 16667"/>
            </a:avLst>
          </a:prstGeom>
          <a:solidFill>
            <a:srgbClr val="FF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2400" b="1" u="sng"/>
              <a:t>Modal Verbs</a:t>
            </a:r>
            <a:endParaRPr sz="2400" b="1" u="sng"/>
          </a:p>
          <a:p>
            <a:pPr marL="0" lvl="0" indent="0" algn="ctr" rtl="0">
              <a:spcBef>
                <a:spcPts val="0"/>
              </a:spcBef>
              <a:spcAft>
                <a:spcPts val="0"/>
              </a:spcAft>
              <a:buNone/>
            </a:pPr>
            <a:endParaRPr sz="2400" b="1" u="sng"/>
          </a:p>
          <a:p>
            <a:pPr marL="0" lvl="0" indent="0" algn="ctr" rtl="0">
              <a:spcBef>
                <a:spcPts val="0"/>
              </a:spcBef>
              <a:spcAft>
                <a:spcPts val="0"/>
              </a:spcAft>
              <a:buNone/>
            </a:pPr>
            <a:r>
              <a:rPr lang="en-GB" sz="2400"/>
              <a:t>Today we will be learning about modal verbs and reminding ourselves of what they are. </a:t>
            </a:r>
            <a:endParaRPr sz="2400"/>
          </a:p>
          <a:p>
            <a:pPr marL="0" lvl="0" indent="0" algn="ctr" rtl="0">
              <a:spcBef>
                <a:spcPts val="0"/>
              </a:spcBef>
              <a:spcAft>
                <a:spcPts val="0"/>
              </a:spcAft>
              <a:buNone/>
            </a:pPr>
            <a:endParaRPr sz="2400"/>
          </a:p>
          <a:p>
            <a:pPr marL="0" lvl="0" indent="0" algn="ctr" rtl="0">
              <a:spcBef>
                <a:spcPts val="0"/>
              </a:spcBef>
              <a:spcAft>
                <a:spcPts val="0"/>
              </a:spcAft>
              <a:buNone/>
            </a:pPr>
            <a:r>
              <a:rPr lang="en-GB" sz="2400"/>
              <a:t>Please read through the next 4 slides and then try the challenges. </a:t>
            </a:r>
            <a:endParaRPr sz="24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23"/>
        <p:cNvGrpSpPr/>
        <p:nvPr/>
      </p:nvGrpSpPr>
      <p:grpSpPr>
        <a:xfrm>
          <a:off x="0" y="0"/>
          <a:ext cx="0" cy="0"/>
          <a:chOff x="0" y="0"/>
          <a:chExt cx="0" cy="0"/>
        </a:xfrm>
      </p:grpSpPr>
      <p:pic>
        <p:nvPicPr>
          <p:cNvPr id="224" name="Google Shape;224;p41"/>
          <p:cNvPicPr preferRelativeResize="0"/>
          <p:nvPr/>
        </p:nvPicPr>
        <p:blipFill>
          <a:blip r:embed="rId3">
            <a:alphaModFix/>
          </a:blip>
          <a:stretch>
            <a:fillRect/>
          </a:stretch>
        </p:blipFill>
        <p:spPr>
          <a:xfrm>
            <a:off x="1144775" y="109387"/>
            <a:ext cx="6612425" cy="4924724"/>
          </a:xfrm>
          <a:prstGeom prst="rect">
            <a:avLst/>
          </a:prstGeom>
          <a:noFill/>
          <a:ln>
            <a:noFill/>
          </a:ln>
        </p:spPr>
      </p:pic>
      <p:sp>
        <p:nvSpPr>
          <p:cNvPr id="225" name="Google Shape;225;p41"/>
          <p:cNvSpPr txBox="1"/>
          <p:nvPr/>
        </p:nvSpPr>
        <p:spPr>
          <a:xfrm>
            <a:off x="55900" y="4863950"/>
            <a:ext cx="866700" cy="15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Twinkl</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29"/>
        <p:cNvGrpSpPr/>
        <p:nvPr/>
      </p:nvGrpSpPr>
      <p:grpSpPr>
        <a:xfrm>
          <a:off x="0" y="0"/>
          <a:ext cx="0" cy="0"/>
          <a:chOff x="0" y="0"/>
          <a:chExt cx="0" cy="0"/>
        </a:xfrm>
      </p:grpSpPr>
      <p:pic>
        <p:nvPicPr>
          <p:cNvPr id="230" name="Google Shape;230;p42"/>
          <p:cNvPicPr preferRelativeResize="0"/>
          <p:nvPr/>
        </p:nvPicPr>
        <p:blipFill>
          <a:blip r:embed="rId3">
            <a:alphaModFix/>
          </a:blip>
          <a:stretch>
            <a:fillRect/>
          </a:stretch>
        </p:blipFill>
        <p:spPr>
          <a:xfrm>
            <a:off x="1382375" y="115713"/>
            <a:ext cx="6626400" cy="49120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34"/>
        <p:cNvGrpSpPr/>
        <p:nvPr/>
      </p:nvGrpSpPr>
      <p:grpSpPr>
        <a:xfrm>
          <a:off x="0" y="0"/>
          <a:ext cx="0" cy="0"/>
          <a:chOff x="0" y="0"/>
          <a:chExt cx="0" cy="0"/>
        </a:xfrm>
      </p:grpSpPr>
      <p:pic>
        <p:nvPicPr>
          <p:cNvPr id="235" name="Google Shape;235;p43"/>
          <p:cNvPicPr preferRelativeResize="0"/>
          <p:nvPr/>
        </p:nvPicPr>
        <p:blipFill>
          <a:blip r:embed="rId3">
            <a:alphaModFix/>
          </a:blip>
          <a:stretch>
            <a:fillRect/>
          </a:stretch>
        </p:blipFill>
        <p:spPr>
          <a:xfrm>
            <a:off x="1494200" y="152400"/>
            <a:ext cx="6584480" cy="4838699"/>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39"/>
        <p:cNvGrpSpPr/>
        <p:nvPr/>
      </p:nvGrpSpPr>
      <p:grpSpPr>
        <a:xfrm>
          <a:off x="0" y="0"/>
          <a:ext cx="0" cy="0"/>
          <a:chOff x="0" y="0"/>
          <a:chExt cx="0" cy="0"/>
        </a:xfrm>
      </p:grpSpPr>
      <p:pic>
        <p:nvPicPr>
          <p:cNvPr id="240" name="Google Shape;240;p44"/>
          <p:cNvPicPr preferRelativeResize="0"/>
          <p:nvPr/>
        </p:nvPicPr>
        <p:blipFill>
          <a:blip r:embed="rId3">
            <a:alphaModFix/>
          </a:blip>
          <a:stretch>
            <a:fillRect/>
          </a:stretch>
        </p:blipFill>
        <p:spPr>
          <a:xfrm>
            <a:off x="1382350" y="152400"/>
            <a:ext cx="6530165" cy="48387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44"/>
        <p:cNvGrpSpPr/>
        <p:nvPr/>
      </p:nvGrpSpPr>
      <p:grpSpPr>
        <a:xfrm>
          <a:off x="0" y="0"/>
          <a:ext cx="0" cy="0"/>
          <a:chOff x="0" y="0"/>
          <a:chExt cx="0" cy="0"/>
        </a:xfrm>
      </p:grpSpPr>
      <p:sp>
        <p:nvSpPr>
          <p:cNvPr id="245" name="Google Shape;245;p45"/>
          <p:cNvSpPr txBox="1"/>
          <p:nvPr/>
        </p:nvSpPr>
        <p:spPr>
          <a:xfrm>
            <a:off x="167725" y="167725"/>
            <a:ext cx="8749500" cy="2550000"/>
          </a:xfrm>
          <a:prstGeom prst="rect">
            <a:avLst/>
          </a:prstGeom>
          <a:solidFill>
            <a:srgbClr val="FFFFFF"/>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400" b="1"/>
              <a:t>Modal Verbs</a:t>
            </a:r>
            <a:endParaRPr sz="2400" b="1"/>
          </a:p>
          <a:p>
            <a:pPr marL="0" lvl="0" indent="0" algn="l" rtl="0">
              <a:spcBef>
                <a:spcPts val="0"/>
              </a:spcBef>
              <a:spcAft>
                <a:spcPts val="0"/>
              </a:spcAft>
              <a:buNone/>
            </a:pPr>
            <a:r>
              <a:rPr lang="en-GB" b="1" u="sng"/>
              <a:t>Activity One:</a:t>
            </a:r>
            <a:endParaRPr b="1" u="sng"/>
          </a:p>
          <a:p>
            <a:pPr marL="0" lvl="0" indent="0" algn="l" rtl="0">
              <a:spcBef>
                <a:spcPts val="0"/>
              </a:spcBef>
              <a:spcAft>
                <a:spcPts val="0"/>
              </a:spcAft>
              <a:buNone/>
            </a:pPr>
            <a:endParaRPr b="1" u="sng"/>
          </a:p>
          <a:p>
            <a:pPr marL="0" lvl="0" indent="0" algn="l" rtl="0">
              <a:spcBef>
                <a:spcPts val="0"/>
              </a:spcBef>
              <a:spcAft>
                <a:spcPts val="0"/>
              </a:spcAft>
              <a:buNone/>
            </a:pPr>
            <a:r>
              <a:rPr lang="en-GB" sz="1800"/>
              <a:t>Identify the modal verb in each sentence below.</a:t>
            </a:r>
            <a:endParaRPr sz="1800"/>
          </a:p>
          <a:p>
            <a:pPr marL="0" lvl="0" indent="0" algn="l" rtl="0">
              <a:spcBef>
                <a:spcPts val="0"/>
              </a:spcBef>
              <a:spcAft>
                <a:spcPts val="0"/>
              </a:spcAft>
              <a:buNone/>
            </a:pPr>
            <a:endParaRPr sz="1800"/>
          </a:p>
          <a:p>
            <a:pPr marL="0" lvl="0" indent="0" algn="l" rtl="0">
              <a:spcBef>
                <a:spcPts val="0"/>
              </a:spcBef>
              <a:spcAft>
                <a:spcPts val="0"/>
              </a:spcAft>
              <a:buNone/>
            </a:pPr>
            <a:r>
              <a:rPr lang="en-GB" sz="1800"/>
              <a:t>1) Steve could get some chicken.</a:t>
            </a:r>
            <a:endParaRPr sz="1800"/>
          </a:p>
          <a:p>
            <a:pPr marL="0" lvl="0" indent="0" algn="l" rtl="0">
              <a:spcBef>
                <a:spcPts val="0"/>
              </a:spcBef>
              <a:spcAft>
                <a:spcPts val="0"/>
              </a:spcAft>
              <a:buNone/>
            </a:pPr>
            <a:r>
              <a:rPr lang="en-GB" sz="1800"/>
              <a:t>2) Aaron ought to go home.</a:t>
            </a:r>
            <a:endParaRPr sz="1800"/>
          </a:p>
          <a:p>
            <a:pPr marL="0" lvl="0" indent="0" algn="l" rtl="0">
              <a:spcBef>
                <a:spcPts val="0"/>
              </a:spcBef>
              <a:spcAft>
                <a:spcPts val="0"/>
              </a:spcAft>
              <a:buNone/>
            </a:pPr>
            <a:r>
              <a:rPr lang="en-GB" sz="1800"/>
              <a:t>3) Barry won’t be having chips tonight.</a:t>
            </a:r>
            <a:endParaRPr sz="1800"/>
          </a:p>
          <a:p>
            <a:pPr marL="0" lvl="0" indent="0" algn="l" rtl="0">
              <a:spcBef>
                <a:spcPts val="0"/>
              </a:spcBef>
              <a:spcAft>
                <a:spcPts val="0"/>
              </a:spcAft>
              <a:buNone/>
            </a:pPr>
            <a:r>
              <a:rPr lang="en-GB" sz="1800"/>
              <a:t>4) Harry may go to the cinema later.</a:t>
            </a:r>
            <a:endParaRPr sz="1800"/>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246" name="Google Shape;246;p45"/>
          <p:cNvSpPr txBox="1"/>
          <p:nvPr/>
        </p:nvSpPr>
        <p:spPr>
          <a:xfrm>
            <a:off x="230575" y="2837300"/>
            <a:ext cx="8623800" cy="23061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Activity Two:</a:t>
            </a:r>
            <a:endParaRPr b="1" u="sng"/>
          </a:p>
          <a:p>
            <a:pPr marL="0" lvl="0" indent="0" algn="l" rtl="0">
              <a:spcBef>
                <a:spcPts val="0"/>
              </a:spcBef>
              <a:spcAft>
                <a:spcPts val="0"/>
              </a:spcAft>
              <a:buNone/>
            </a:pPr>
            <a:endParaRPr b="1" u="sng"/>
          </a:p>
          <a:p>
            <a:pPr marL="0" lvl="0" indent="0" algn="l" rtl="0">
              <a:spcBef>
                <a:spcPts val="0"/>
              </a:spcBef>
              <a:spcAft>
                <a:spcPts val="0"/>
              </a:spcAft>
              <a:buNone/>
            </a:pPr>
            <a:r>
              <a:rPr lang="en-GB" sz="1800"/>
              <a:t>Rewrite each sentence, changing the modal verb so that the possibility/ probability in the sentence is different.</a:t>
            </a:r>
            <a:endParaRPr sz="1800"/>
          </a:p>
          <a:p>
            <a:pPr marL="0" lvl="0" indent="0" algn="l" rtl="0">
              <a:spcBef>
                <a:spcPts val="0"/>
              </a:spcBef>
              <a:spcAft>
                <a:spcPts val="0"/>
              </a:spcAft>
              <a:buNone/>
            </a:pPr>
            <a:endParaRPr sz="900"/>
          </a:p>
          <a:p>
            <a:pPr marL="0" lvl="0" indent="0" algn="l" rtl="0">
              <a:spcBef>
                <a:spcPts val="0"/>
              </a:spcBef>
              <a:spcAft>
                <a:spcPts val="0"/>
              </a:spcAft>
              <a:buNone/>
            </a:pPr>
            <a:r>
              <a:rPr lang="en-GB" sz="1800"/>
              <a:t>1) Steve could get some chicken.</a:t>
            </a:r>
            <a:endParaRPr sz="1800"/>
          </a:p>
          <a:p>
            <a:pPr marL="0" lvl="0" indent="0" algn="l" rtl="0">
              <a:spcBef>
                <a:spcPts val="0"/>
              </a:spcBef>
              <a:spcAft>
                <a:spcPts val="0"/>
              </a:spcAft>
              <a:buNone/>
            </a:pPr>
            <a:r>
              <a:rPr lang="en-GB" sz="1800"/>
              <a:t>2) Aaron ought to go home.</a:t>
            </a:r>
            <a:endParaRPr sz="1800"/>
          </a:p>
          <a:p>
            <a:pPr marL="0" lvl="0" indent="0" algn="l" rtl="0">
              <a:spcBef>
                <a:spcPts val="0"/>
              </a:spcBef>
              <a:spcAft>
                <a:spcPts val="0"/>
              </a:spcAft>
              <a:buNone/>
            </a:pPr>
            <a:r>
              <a:rPr lang="en-GB" sz="1800"/>
              <a:t>3) Barry won’t be having chips tonight.</a:t>
            </a:r>
            <a:endParaRPr sz="1800"/>
          </a:p>
          <a:p>
            <a:pPr marL="0" lvl="0" indent="0" algn="l" rtl="0">
              <a:spcBef>
                <a:spcPts val="0"/>
              </a:spcBef>
              <a:spcAft>
                <a:spcPts val="0"/>
              </a:spcAft>
              <a:buNone/>
            </a:pPr>
            <a:r>
              <a:rPr lang="en-GB" sz="1800"/>
              <a:t>4) Harry may go to the cinema later.</a:t>
            </a:r>
            <a:endParaRPr sz="1800"/>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50"/>
        <p:cNvGrpSpPr/>
        <p:nvPr/>
      </p:nvGrpSpPr>
      <p:grpSpPr>
        <a:xfrm>
          <a:off x="0" y="0"/>
          <a:ext cx="0" cy="0"/>
          <a:chOff x="0" y="0"/>
          <a:chExt cx="0" cy="0"/>
        </a:xfrm>
      </p:grpSpPr>
      <p:sp>
        <p:nvSpPr>
          <p:cNvPr id="251" name="Google Shape;251;p46"/>
          <p:cNvSpPr txBox="1"/>
          <p:nvPr/>
        </p:nvSpPr>
        <p:spPr>
          <a:xfrm>
            <a:off x="167725" y="167725"/>
            <a:ext cx="8749500" cy="2550000"/>
          </a:xfrm>
          <a:prstGeom prst="rect">
            <a:avLst/>
          </a:prstGeom>
          <a:solidFill>
            <a:srgbClr val="FFFFFF"/>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400" b="1"/>
              <a:t>Modal Verbs - </a:t>
            </a:r>
            <a:r>
              <a:rPr lang="en-GB" sz="2400" b="1">
                <a:solidFill>
                  <a:srgbClr val="FF0000"/>
                </a:solidFill>
              </a:rPr>
              <a:t>Answers</a:t>
            </a:r>
            <a:endParaRPr sz="2400" b="1">
              <a:solidFill>
                <a:srgbClr val="FF0000"/>
              </a:solidFill>
            </a:endParaRPr>
          </a:p>
          <a:p>
            <a:pPr marL="0" lvl="0" indent="0" algn="l" rtl="0">
              <a:spcBef>
                <a:spcPts val="0"/>
              </a:spcBef>
              <a:spcAft>
                <a:spcPts val="0"/>
              </a:spcAft>
              <a:buNone/>
            </a:pPr>
            <a:r>
              <a:rPr lang="en-GB" b="1" u="sng"/>
              <a:t>Activity One:</a:t>
            </a:r>
            <a:endParaRPr b="1" u="sng"/>
          </a:p>
          <a:p>
            <a:pPr marL="0" lvl="0" indent="0" algn="l" rtl="0">
              <a:spcBef>
                <a:spcPts val="0"/>
              </a:spcBef>
              <a:spcAft>
                <a:spcPts val="0"/>
              </a:spcAft>
              <a:buNone/>
            </a:pPr>
            <a:endParaRPr b="1" u="sng"/>
          </a:p>
          <a:p>
            <a:pPr marL="0" lvl="0" indent="0" algn="l" rtl="0">
              <a:spcBef>
                <a:spcPts val="0"/>
              </a:spcBef>
              <a:spcAft>
                <a:spcPts val="0"/>
              </a:spcAft>
              <a:buNone/>
            </a:pPr>
            <a:r>
              <a:rPr lang="en-GB" sz="1800"/>
              <a:t>Identify the modal verb in each sentence below.</a:t>
            </a:r>
            <a:endParaRPr sz="1800"/>
          </a:p>
          <a:p>
            <a:pPr marL="0" lvl="0" indent="0" algn="l" rtl="0">
              <a:spcBef>
                <a:spcPts val="0"/>
              </a:spcBef>
              <a:spcAft>
                <a:spcPts val="0"/>
              </a:spcAft>
              <a:buNone/>
            </a:pPr>
            <a:endParaRPr sz="1800"/>
          </a:p>
          <a:p>
            <a:pPr marL="0" lvl="0" indent="0" algn="l" rtl="0">
              <a:spcBef>
                <a:spcPts val="0"/>
              </a:spcBef>
              <a:spcAft>
                <a:spcPts val="0"/>
              </a:spcAft>
              <a:buNone/>
            </a:pPr>
            <a:r>
              <a:rPr lang="en-GB" sz="1800"/>
              <a:t>1) Steve </a:t>
            </a:r>
            <a:r>
              <a:rPr lang="en-GB" sz="1800">
                <a:solidFill>
                  <a:srgbClr val="FF0000"/>
                </a:solidFill>
              </a:rPr>
              <a:t>could</a:t>
            </a:r>
            <a:r>
              <a:rPr lang="en-GB" sz="1800"/>
              <a:t> get some chicken.</a:t>
            </a:r>
            <a:endParaRPr sz="1800"/>
          </a:p>
          <a:p>
            <a:pPr marL="0" lvl="0" indent="0" algn="l" rtl="0">
              <a:spcBef>
                <a:spcPts val="0"/>
              </a:spcBef>
              <a:spcAft>
                <a:spcPts val="0"/>
              </a:spcAft>
              <a:buNone/>
            </a:pPr>
            <a:r>
              <a:rPr lang="en-GB" sz="1800"/>
              <a:t>2) Aaron </a:t>
            </a:r>
            <a:r>
              <a:rPr lang="en-GB" sz="1800">
                <a:solidFill>
                  <a:srgbClr val="FF0000"/>
                </a:solidFill>
              </a:rPr>
              <a:t>ought </a:t>
            </a:r>
            <a:r>
              <a:rPr lang="en-GB" sz="1800"/>
              <a:t>to go home.</a:t>
            </a:r>
            <a:endParaRPr sz="1800"/>
          </a:p>
          <a:p>
            <a:pPr marL="0" lvl="0" indent="0" algn="l" rtl="0">
              <a:spcBef>
                <a:spcPts val="0"/>
              </a:spcBef>
              <a:spcAft>
                <a:spcPts val="0"/>
              </a:spcAft>
              <a:buNone/>
            </a:pPr>
            <a:r>
              <a:rPr lang="en-GB" sz="1800"/>
              <a:t>3) Barry </a:t>
            </a:r>
            <a:r>
              <a:rPr lang="en-GB" sz="1800">
                <a:solidFill>
                  <a:srgbClr val="FF0000"/>
                </a:solidFill>
              </a:rPr>
              <a:t>won’t </a:t>
            </a:r>
            <a:r>
              <a:rPr lang="en-GB" sz="1800"/>
              <a:t>be having chips tonight.</a:t>
            </a:r>
            <a:endParaRPr sz="1800"/>
          </a:p>
          <a:p>
            <a:pPr marL="0" lvl="0" indent="0" algn="l" rtl="0">
              <a:spcBef>
                <a:spcPts val="0"/>
              </a:spcBef>
              <a:spcAft>
                <a:spcPts val="0"/>
              </a:spcAft>
              <a:buNone/>
            </a:pPr>
            <a:r>
              <a:rPr lang="en-GB" sz="1800"/>
              <a:t>4) Harry </a:t>
            </a:r>
            <a:r>
              <a:rPr lang="en-GB" sz="1800">
                <a:solidFill>
                  <a:srgbClr val="FF0000"/>
                </a:solidFill>
              </a:rPr>
              <a:t>may</a:t>
            </a:r>
            <a:r>
              <a:rPr lang="en-GB" sz="1800"/>
              <a:t> go to the cinema later.</a:t>
            </a:r>
            <a:endParaRPr sz="1800"/>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252" name="Google Shape;252;p46"/>
          <p:cNvSpPr txBox="1"/>
          <p:nvPr/>
        </p:nvSpPr>
        <p:spPr>
          <a:xfrm>
            <a:off x="230575" y="2837300"/>
            <a:ext cx="8623800" cy="23061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t>Activity Two:</a:t>
            </a:r>
            <a:endParaRPr b="1" u="sng" dirty="0"/>
          </a:p>
          <a:p>
            <a:pPr marL="0" lvl="0" indent="0" algn="l" rtl="0">
              <a:spcBef>
                <a:spcPts val="0"/>
              </a:spcBef>
              <a:spcAft>
                <a:spcPts val="0"/>
              </a:spcAft>
              <a:buNone/>
            </a:pPr>
            <a:endParaRPr b="1" u="sng" dirty="0"/>
          </a:p>
          <a:p>
            <a:pPr marL="0" lvl="0" indent="0" algn="l" rtl="0">
              <a:spcBef>
                <a:spcPts val="0"/>
              </a:spcBef>
              <a:spcAft>
                <a:spcPts val="0"/>
              </a:spcAft>
              <a:buNone/>
            </a:pPr>
            <a:r>
              <a:rPr lang="en-GB" sz="1800" dirty="0"/>
              <a:t>Rewrite each sentence, changing the modal verb so that the possibility/ probability in the sentence is different. </a:t>
            </a:r>
            <a:r>
              <a:rPr lang="en-GB" dirty="0">
                <a:solidFill>
                  <a:srgbClr val="FF0000"/>
                </a:solidFill>
              </a:rPr>
              <a:t>There are many options - these answers are just examples.</a:t>
            </a:r>
            <a:endParaRPr dirty="0">
              <a:solidFill>
                <a:srgbClr val="FF0000"/>
              </a:solidFill>
            </a:endParaRPr>
          </a:p>
          <a:p>
            <a:pPr marL="0" lvl="0" indent="0" algn="l" rtl="0">
              <a:spcBef>
                <a:spcPts val="0"/>
              </a:spcBef>
              <a:spcAft>
                <a:spcPts val="0"/>
              </a:spcAft>
              <a:buNone/>
            </a:pPr>
            <a:endParaRPr sz="900" dirty="0"/>
          </a:p>
          <a:p>
            <a:pPr marL="0" lvl="0" indent="0" algn="l" rtl="0">
              <a:spcBef>
                <a:spcPts val="0"/>
              </a:spcBef>
              <a:spcAft>
                <a:spcPts val="0"/>
              </a:spcAft>
              <a:buNone/>
            </a:pPr>
            <a:r>
              <a:rPr lang="en-GB" sz="1800" dirty="0"/>
              <a:t>1) Steve </a:t>
            </a:r>
            <a:r>
              <a:rPr lang="en-GB" sz="1800" dirty="0">
                <a:solidFill>
                  <a:srgbClr val="FF0000"/>
                </a:solidFill>
              </a:rPr>
              <a:t>will</a:t>
            </a:r>
            <a:r>
              <a:rPr lang="en-GB" sz="1800" dirty="0"/>
              <a:t> get some chicken.</a:t>
            </a:r>
            <a:endParaRPr sz="1800" dirty="0"/>
          </a:p>
          <a:p>
            <a:pPr marL="0" lvl="0" indent="0" algn="l" rtl="0">
              <a:spcBef>
                <a:spcPts val="0"/>
              </a:spcBef>
              <a:spcAft>
                <a:spcPts val="0"/>
              </a:spcAft>
              <a:buNone/>
            </a:pPr>
            <a:r>
              <a:rPr lang="en-GB" sz="1800" dirty="0"/>
              <a:t>2) Aaron </a:t>
            </a:r>
            <a:r>
              <a:rPr lang="en-GB" sz="1800" dirty="0" smtClean="0">
                <a:solidFill>
                  <a:srgbClr val="FF0000"/>
                </a:solidFill>
              </a:rPr>
              <a:t>must</a:t>
            </a:r>
            <a:r>
              <a:rPr lang="en-GB" sz="1800" dirty="0" smtClean="0"/>
              <a:t> </a:t>
            </a:r>
            <a:r>
              <a:rPr lang="en-GB" sz="1800" dirty="0"/>
              <a:t>go home.</a:t>
            </a:r>
            <a:endParaRPr sz="1800" dirty="0"/>
          </a:p>
          <a:p>
            <a:pPr marL="0" lvl="0" indent="0" algn="l" rtl="0">
              <a:spcBef>
                <a:spcPts val="0"/>
              </a:spcBef>
              <a:spcAft>
                <a:spcPts val="0"/>
              </a:spcAft>
              <a:buNone/>
            </a:pPr>
            <a:r>
              <a:rPr lang="en-GB" sz="1800" dirty="0"/>
              <a:t>3) Barry </a:t>
            </a:r>
            <a:r>
              <a:rPr lang="en-GB" sz="1800" dirty="0">
                <a:solidFill>
                  <a:srgbClr val="FF0000"/>
                </a:solidFill>
              </a:rPr>
              <a:t>will</a:t>
            </a:r>
            <a:r>
              <a:rPr lang="en-GB" sz="1800" dirty="0"/>
              <a:t> be having chips tonight.</a:t>
            </a:r>
            <a:endParaRPr sz="1800" dirty="0"/>
          </a:p>
          <a:p>
            <a:pPr marL="0" lvl="0" indent="0" algn="l" rtl="0">
              <a:spcBef>
                <a:spcPts val="0"/>
              </a:spcBef>
              <a:spcAft>
                <a:spcPts val="0"/>
              </a:spcAft>
              <a:buNone/>
            </a:pPr>
            <a:r>
              <a:rPr lang="en-GB" sz="1800" dirty="0"/>
              <a:t>4) Harry </a:t>
            </a:r>
            <a:r>
              <a:rPr lang="en-GB" sz="1800" dirty="0">
                <a:solidFill>
                  <a:srgbClr val="FF0000"/>
                </a:solidFill>
              </a:rPr>
              <a:t>can </a:t>
            </a:r>
            <a:r>
              <a:rPr lang="en-GB" sz="1800" dirty="0"/>
              <a:t>go to the cinema later.</a:t>
            </a:r>
            <a:endParaRPr sz="1800" dirty="0"/>
          </a:p>
          <a:p>
            <a:pPr marL="0" lvl="0" indent="0" algn="l" rtl="0">
              <a:spcBef>
                <a:spcPts val="0"/>
              </a:spcBef>
              <a:spcAft>
                <a:spcPts val="0"/>
              </a:spcAft>
              <a:buNone/>
            </a:pPr>
            <a:endParaRPr dirty="0"/>
          </a:p>
          <a:p>
            <a:pPr marL="0" lvl="0" indent="0" algn="l" rtl="0">
              <a:spcBef>
                <a:spcPts val="0"/>
              </a:spcBef>
              <a:spcAft>
                <a:spcPts val="0"/>
              </a:spcAft>
              <a:buNone/>
            </a:pPr>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56"/>
        <p:cNvGrpSpPr/>
        <p:nvPr/>
      </p:nvGrpSpPr>
      <p:grpSpPr>
        <a:xfrm>
          <a:off x="0" y="0"/>
          <a:ext cx="0" cy="0"/>
          <a:chOff x="0" y="0"/>
          <a:chExt cx="0" cy="0"/>
        </a:xfrm>
      </p:grpSpPr>
      <p:sp>
        <p:nvSpPr>
          <p:cNvPr id="257" name="Google Shape;257;p47"/>
          <p:cNvSpPr/>
          <p:nvPr/>
        </p:nvSpPr>
        <p:spPr>
          <a:xfrm>
            <a:off x="345950" y="335450"/>
            <a:ext cx="8587200" cy="936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							</a:t>
            </a:r>
            <a:r>
              <a:rPr lang="en-GB" b="1" u="sng"/>
              <a:t>Close Read</a:t>
            </a:r>
            <a:endParaRPr b="1" u="sng"/>
          </a:p>
          <a:p>
            <a:pPr marL="0" lvl="0" indent="0" algn="l" rtl="0">
              <a:spcBef>
                <a:spcPts val="0"/>
              </a:spcBef>
              <a:spcAft>
                <a:spcPts val="0"/>
              </a:spcAft>
              <a:buNone/>
            </a:pPr>
            <a:r>
              <a:rPr lang="en-GB"/>
              <a:t>Today’s English Lesson will be a close read activity based on The Tailor of Gloucester by Beatrix Potter </a:t>
            </a:r>
            <a:endParaRPr/>
          </a:p>
        </p:txBody>
      </p:sp>
      <p:sp>
        <p:nvSpPr>
          <p:cNvPr id="258" name="Google Shape;258;p47"/>
          <p:cNvSpPr txBox="1"/>
          <p:nvPr/>
        </p:nvSpPr>
        <p:spPr>
          <a:xfrm>
            <a:off x="866575" y="1347900"/>
            <a:ext cx="7701300" cy="3717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Teacher Notes</a:t>
            </a:r>
            <a:endParaRPr b="1" u="sng"/>
          </a:p>
          <a:p>
            <a:pPr marL="0" lvl="0" indent="0" algn="l" rtl="0">
              <a:spcBef>
                <a:spcPts val="0"/>
              </a:spcBef>
              <a:spcAft>
                <a:spcPts val="0"/>
              </a:spcAft>
              <a:buNone/>
            </a:pPr>
            <a:r>
              <a:rPr lang="en-GB"/>
              <a:t>The purpose of a close read activity is to gain an understanding of the text by reading it multiple times.</a:t>
            </a:r>
            <a:endParaRPr/>
          </a:p>
          <a:p>
            <a:pPr marL="0" lvl="0" indent="0" algn="l" rtl="0">
              <a:spcBef>
                <a:spcPts val="0"/>
              </a:spcBef>
              <a:spcAft>
                <a:spcPts val="0"/>
              </a:spcAft>
              <a:buNone/>
            </a:pPr>
            <a:endParaRPr/>
          </a:p>
          <a:p>
            <a:pPr marL="0" lvl="0" indent="0" algn="l" rtl="0">
              <a:spcBef>
                <a:spcPts val="0"/>
              </a:spcBef>
              <a:spcAft>
                <a:spcPts val="0"/>
              </a:spcAft>
              <a:buNone/>
            </a:pPr>
            <a:r>
              <a:rPr lang="en-GB" b="1" u="sng"/>
              <a:t>Close Read Instructions:</a:t>
            </a:r>
            <a:endParaRPr b="1" u="sng"/>
          </a:p>
          <a:p>
            <a:pPr marL="457200" lvl="0" indent="-317500" algn="l" rtl="0">
              <a:spcBef>
                <a:spcPts val="0"/>
              </a:spcBef>
              <a:spcAft>
                <a:spcPts val="0"/>
              </a:spcAft>
              <a:buSzPts val="1400"/>
              <a:buAutoNum type="arabicParenR"/>
            </a:pPr>
            <a:r>
              <a:rPr lang="en-GB"/>
              <a:t>Read the blurb about the text to gain an idea of the context.  Share your thoughts with an adult or sibling.</a:t>
            </a:r>
            <a:endParaRPr/>
          </a:p>
          <a:p>
            <a:pPr marL="457200" lvl="0" indent="-317500" algn="l" rtl="0">
              <a:spcBef>
                <a:spcPts val="0"/>
              </a:spcBef>
              <a:spcAft>
                <a:spcPts val="0"/>
              </a:spcAft>
              <a:buSzPts val="1400"/>
              <a:buAutoNum type="arabicParenR"/>
            </a:pPr>
            <a:r>
              <a:rPr lang="en-GB"/>
              <a:t>Look at the vocabulary highlighted. Do you know what the words mean?  If you are unsure, read the vocabulary slide to gain a better understanding. </a:t>
            </a:r>
            <a:endParaRPr/>
          </a:p>
          <a:p>
            <a:pPr marL="457200" lvl="0" indent="-317500" algn="l" rtl="0">
              <a:spcBef>
                <a:spcPts val="0"/>
              </a:spcBef>
              <a:spcAft>
                <a:spcPts val="0"/>
              </a:spcAft>
              <a:buSzPts val="1400"/>
              <a:buAutoNum type="arabicParenR"/>
            </a:pPr>
            <a:r>
              <a:rPr lang="en-GB"/>
              <a:t>Read the text to yourself and ask yourself the following questions:</a:t>
            </a:r>
            <a:endParaRPr/>
          </a:p>
          <a:p>
            <a:pPr marL="457200" lvl="0" indent="0" algn="l" rtl="0">
              <a:spcBef>
                <a:spcPts val="0"/>
              </a:spcBef>
              <a:spcAft>
                <a:spcPts val="0"/>
              </a:spcAft>
              <a:buNone/>
            </a:pPr>
            <a:r>
              <a:rPr lang="en-GB"/>
              <a:t>What did I just read? What did it say?  </a:t>
            </a:r>
            <a:r>
              <a:rPr lang="en-GB" i="1"/>
              <a:t>You can make notes or annotate the text.</a:t>
            </a:r>
            <a:endParaRPr i="1"/>
          </a:p>
          <a:p>
            <a:pPr marL="457200" lvl="0" indent="-317500" algn="l" rtl="0">
              <a:spcBef>
                <a:spcPts val="0"/>
              </a:spcBef>
              <a:spcAft>
                <a:spcPts val="0"/>
              </a:spcAft>
              <a:buSzPts val="1400"/>
              <a:buAutoNum type="arabicParenR"/>
            </a:pPr>
            <a:r>
              <a:rPr lang="en-GB"/>
              <a:t>Now read the text again with an adult - this will help you gain a better understanding.</a:t>
            </a:r>
            <a:endParaRPr/>
          </a:p>
          <a:p>
            <a:pPr marL="457200" lvl="0" indent="-317500" algn="l" rtl="0">
              <a:spcBef>
                <a:spcPts val="0"/>
              </a:spcBef>
              <a:spcAft>
                <a:spcPts val="0"/>
              </a:spcAft>
              <a:buSzPts val="1400"/>
              <a:buAutoNum type="arabicParenR"/>
            </a:pPr>
            <a:r>
              <a:rPr lang="en-GB"/>
              <a:t>Read the questions and now reread the text again to find evidence that will support your answers.</a:t>
            </a:r>
            <a:endParaRPr/>
          </a:p>
          <a:p>
            <a:pPr marL="457200" lvl="0" indent="-317500" algn="l" rtl="0">
              <a:spcBef>
                <a:spcPts val="0"/>
              </a:spcBef>
              <a:spcAft>
                <a:spcPts val="0"/>
              </a:spcAft>
              <a:buSzPts val="1400"/>
              <a:buAutoNum type="arabicParenR"/>
            </a:pPr>
            <a:r>
              <a:rPr lang="en-GB"/>
              <a:t>Answer the questions in writing.</a:t>
            </a:r>
            <a:endParaRPr/>
          </a:p>
          <a:p>
            <a:pPr marL="457200" lvl="0" indent="0" algn="l" rtl="0">
              <a:spcBef>
                <a:spcPts val="0"/>
              </a:spcBef>
              <a:spcAft>
                <a:spcPts val="0"/>
              </a:spcAft>
              <a:buNone/>
            </a:pPr>
            <a:endParaRPr i="1"/>
          </a:p>
          <a:p>
            <a:pPr marL="457200" lvl="0" indent="0" algn="l" rtl="0">
              <a:spcBef>
                <a:spcPts val="0"/>
              </a:spcBef>
              <a:spcAft>
                <a:spcPts val="0"/>
              </a:spcAft>
              <a:buNone/>
            </a:pPr>
            <a:r>
              <a:rPr lang="en-GB" i="1"/>
              <a:t>All close read texts are age appropriate.</a:t>
            </a:r>
            <a:endParaRPr i="1"/>
          </a:p>
          <a:p>
            <a:pPr marL="45720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62"/>
        <p:cNvGrpSpPr/>
        <p:nvPr/>
      </p:nvGrpSpPr>
      <p:grpSpPr>
        <a:xfrm>
          <a:off x="0" y="0"/>
          <a:ext cx="0" cy="0"/>
          <a:chOff x="0" y="0"/>
          <a:chExt cx="0" cy="0"/>
        </a:xfrm>
      </p:grpSpPr>
      <p:sp>
        <p:nvSpPr>
          <p:cNvPr id="263" name="Google Shape;263;p48"/>
          <p:cNvSpPr/>
          <p:nvPr/>
        </p:nvSpPr>
        <p:spPr>
          <a:xfrm>
            <a:off x="345950" y="116600"/>
            <a:ext cx="8587200" cy="689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48"/>
          <p:cNvSpPr txBox="1">
            <a:spLocks noGrp="1"/>
          </p:cNvSpPr>
          <p:nvPr>
            <p:ph type="ctrTitle"/>
          </p:nvPr>
        </p:nvSpPr>
        <p:spPr>
          <a:xfrm>
            <a:off x="379250" y="358400"/>
            <a:ext cx="8520600" cy="447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1800"/>
              <a:t>Close read - The Tailor of Gloucester by Beatrix Potter</a:t>
            </a:r>
            <a:endParaRPr sz="1800"/>
          </a:p>
          <a:p>
            <a:pPr marL="0" lvl="0" indent="0" algn="ctr" rtl="0">
              <a:lnSpc>
                <a:spcPct val="115000"/>
              </a:lnSpc>
              <a:spcBef>
                <a:spcPts val="0"/>
              </a:spcBef>
              <a:spcAft>
                <a:spcPts val="0"/>
              </a:spcAft>
              <a:buNone/>
            </a:pPr>
            <a:r>
              <a:rPr lang="en-GB" sz="1800" u="sng"/>
              <a:t>WALT: make inferences and deductions using evidence from the text.</a:t>
            </a:r>
            <a:endParaRPr sz="1800"/>
          </a:p>
        </p:txBody>
      </p:sp>
      <p:sp>
        <p:nvSpPr>
          <p:cNvPr id="265" name="Google Shape;265;p48"/>
          <p:cNvSpPr txBox="1"/>
          <p:nvPr/>
        </p:nvSpPr>
        <p:spPr>
          <a:xfrm>
            <a:off x="137300" y="1817725"/>
            <a:ext cx="6543600" cy="324180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a:solidFill>
                  <a:srgbClr val="181818"/>
                </a:solidFill>
              </a:rPr>
              <a:t>Beatrix Potter loved the countryside and she spent much of her otherwise conventional Victorian childhood drawing and studying animals. Her passion for the natural world lay behind the creation of her famous series of little books. A particular source of inspiration was the English Lake District where she lived for the last thirty years of her life as a farmer and land conservationist, working with the National Trust.</a:t>
            </a:r>
            <a:endParaRPr>
              <a:solidFill>
                <a:srgbClr val="181818"/>
              </a:solidFill>
            </a:endParaRPr>
          </a:p>
          <a:p>
            <a:pPr marL="0" lvl="0" indent="0" algn="l" rtl="0">
              <a:lnSpc>
                <a:spcPct val="115000"/>
              </a:lnSpc>
              <a:spcBef>
                <a:spcPts val="1100"/>
              </a:spcBef>
              <a:spcAft>
                <a:spcPts val="1100"/>
              </a:spcAft>
              <a:buNone/>
            </a:pPr>
            <a:r>
              <a:rPr lang="en-GB">
                <a:solidFill>
                  <a:srgbClr val="181818"/>
                </a:solidFill>
              </a:rPr>
              <a:t>She described </a:t>
            </a:r>
            <a:r>
              <a:rPr lang="en-GB" i="1">
                <a:solidFill>
                  <a:srgbClr val="181818"/>
                </a:solidFill>
              </a:rPr>
              <a:t>The Tailor of Gloucester</a:t>
            </a:r>
            <a:r>
              <a:rPr lang="en-GB">
                <a:solidFill>
                  <a:srgbClr val="181818"/>
                </a:solidFill>
              </a:rPr>
              <a:t> as her own favourite among her books. It was based on the true story of a tailor who left the unsewn pieces of a coat in his shop and found that the garment had been mysteriously finished for him in the night. It turned out that the real tailor's assistants were his apprentices, but in Beatrix Potter's version of the story the secret helpers are skilful little brown mice. </a:t>
            </a:r>
            <a:endParaRPr/>
          </a:p>
        </p:txBody>
      </p:sp>
      <p:sp>
        <p:nvSpPr>
          <p:cNvPr id="266" name="Google Shape;266;p48"/>
          <p:cNvSpPr txBox="1"/>
          <p:nvPr/>
        </p:nvSpPr>
        <p:spPr>
          <a:xfrm>
            <a:off x="1886875" y="1285875"/>
            <a:ext cx="1998600" cy="34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u="sng"/>
              <a:t>Blurb</a:t>
            </a:r>
            <a:endParaRPr sz="1800" u="sng"/>
          </a:p>
        </p:txBody>
      </p:sp>
      <p:pic>
        <p:nvPicPr>
          <p:cNvPr id="267" name="Google Shape;267;p48"/>
          <p:cNvPicPr preferRelativeResize="0"/>
          <p:nvPr/>
        </p:nvPicPr>
        <p:blipFill>
          <a:blip r:embed="rId3">
            <a:alphaModFix/>
          </a:blip>
          <a:stretch>
            <a:fillRect/>
          </a:stretch>
        </p:blipFill>
        <p:spPr>
          <a:xfrm>
            <a:off x="6833300" y="958700"/>
            <a:ext cx="2158300" cy="2694482"/>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71"/>
        <p:cNvGrpSpPr/>
        <p:nvPr/>
      </p:nvGrpSpPr>
      <p:grpSpPr>
        <a:xfrm>
          <a:off x="0" y="0"/>
          <a:ext cx="0" cy="0"/>
          <a:chOff x="0" y="0"/>
          <a:chExt cx="0" cy="0"/>
        </a:xfrm>
      </p:grpSpPr>
      <p:sp>
        <p:nvSpPr>
          <p:cNvPr id="272" name="Google Shape;272;p49"/>
          <p:cNvSpPr/>
          <p:nvPr/>
        </p:nvSpPr>
        <p:spPr>
          <a:xfrm>
            <a:off x="345950" y="116600"/>
            <a:ext cx="8587200" cy="689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49"/>
          <p:cNvSpPr txBox="1">
            <a:spLocks noGrp="1"/>
          </p:cNvSpPr>
          <p:nvPr>
            <p:ph type="ctrTitle"/>
          </p:nvPr>
        </p:nvSpPr>
        <p:spPr>
          <a:xfrm>
            <a:off x="379250" y="358400"/>
            <a:ext cx="8520600" cy="447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1800"/>
              <a:t>Close read - The Tailor of Gloucester </a:t>
            </a:r>
            <a:r>
              <a:rPr lang="en-GB" sz="1800" b="1"/>
              <a:t>Text</a:t>
            </a:r>
            <a:endParaRPr sz="1800" b="1"/>
          </a:p>
          <a:p>
            <a:pPr marL="0" lvl="0" indent="0" algn="ctr" rtl="0">
              <a:lnSpc>
                <a:spcPct val="115000"/>
              </a:lnSpc>
              <a:spcBef>
                <a:spcPts val="0"/>
              </a:spcBef>
              <a:spcAft>
                <a:spcPts val="0"/>
              </a:spcAft>
              <a:buNone/>
            </a:pPr>
            <a:r>
              <a:rPr lang="en-GB" sz="1800" u="sng"/>
              <a:t>WALT: make inferences and deductions using evidence from the text.</a:t>
            </a:r>
            <a:endParaRPr sz="1800"/>
          </a:p>
        </p:txBody>
      </p:sp>
      <p:sp>
        <p:nvSpPr>
          <p:cNvPr id="274" name="Google Shape;274;p49"/>
          <p:cNvSpPr txBox="1"/>
          <p:nvPr/>
        </p:nvSpPr>
        <p:spPr>
          <a:xfrm>
            <a:off x="151400" y="862450"/>
            <a:ext cx="8976300" cy="42810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a:solidFill>
                  <a:schemeClr val="dk1"/>
                </a:solidFill>
              </a:rPr>
              <a:t>‘In the time of swords and periwigs and full-skirted coats with flowered lappets – when gentlemen wore </a:t>
            </a:r>
            <a:r>
              <a:rPr lang="en-GB">
                <a:solidFill>
                  <a:schemeClr val="dk1"/>
                </a:solidFill>
                <a:highlight>
                  <a:srgbClr val="00FFFF"/>
                </a:highlight>
              </a:rPr>
              <a:t>ruffles, </a:t>
            </a:r>
            <a:r>
              <a:rPr lang="en-GB">
                <a:solidFill>
                  <a:schemeClr val="dk1"/>
                </a:solidFill>
              </a:rPr>
              <a:t>and gold-laced waistcoats of paduasoy [</a:t>
            </a:r>
            <a:r>
              <a:rPr lang="en-GB">
                <a:solidFill>
                  <a:schemeClr val="dk1"/>
                </a:solidFill>
                <a:highlight>
                  <a:srgbClr val="00FFFF"/>
                </a:highlight>
              </a:rPr>
              <a:t>luxurious</a:t>
            </a:r>
            <a:r>
              <a:rPr lang="en-GB">
                <a:solidFill>
                  <a:schemeClr val="dk1"/>
                </a:solidFill>
              </a:rPr>
              <a:t> strong corded silk] and taffeta – there lived a tailor in Gloucester. </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He sat in the window of a little shop in Westgate Street, cross legged on a table, from morning till dark. All day long while the light lasted he sewed and </a:t>
            </a:r>
            <a:r>
              <a:rPr lang="en-GB">
                <a:solidFill>
                  <a:schemeClr val="dk1"/>
                </a:solidFill>
                <a:highlight>
                  <a:srgbClr val="00FFFF"/>
                </a:highlight>
              </a:rPr>
              <a:t>snippeted</a:t>
            </a:r>
            <a:r>
              <a:rPr lang="en-GB">
                <a:solidFill>
                  <a:schemeClr val="dk1"/>
                </a:solidFill>
              </a:rPr>
              <a:t>, piecing out his satin and pompadour, and lustring; stuffs had strange names, and were very expensive in the days of the Tailor of Gloucester. </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But although he sewed fine silk for his neighbours, he himself was very, very poor – </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a little old man in spectacles, with a pinched face, old crooked fingers, and a suit of </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thread-bare clothes. He cut his coats without waste, according to his </a:t>
            </a:r>
            <a:r>
              <a:rPr lang="en-GB">
                <a:solidFill>
                  <a:schemeClr val="dk1"/>
                </a:solidFill>
                <a:highlight>
                  <a:srgbClr val="00FFFF"/>
                </a:highlight>
              </a:rPr>
              <a:t>embroidered </a:t>
            </a:r>
            <a:endParaRPr>
              <a:solidFill>
                <a:schemeClr val="dk1"/>
              </a:solidFill>
              <a:highlight>
                <a:srgbClr val="00FFFF"/>
              </a:highlight>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cloth; they were very small ends and snippets that lay about upon the table – </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“Too narrow breadths for nought – except waistcoats for mice,” said the tailor.</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One bitter cold day near Christmas-time the tailor began to make a coat – a coat of cherry-coloured corded silk embroidered with pansies and roses, and a cream coloured satin waistcoat – trimmed with gauze and green worsted chenille – for the Mayor of Gloucester.  </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p:txBody>
      </p:sp>
      <p:pic>
        <p:nvPicPr>
          <p:cNvPr id="275" name="Google Shape;275;p49"/>
          <p:cNvPicPr preferRelativeResize="0"/>
          <p:nvPr/>
        </p:nvPicPr>
        <p:blipFill>
          <a:blip r:embed="rId3">
            <a:alphaModFix/>
          </a:blip>
          <a:stretch>
            <a:fillRect/>
          </a:stretch>
        </p:blipFill>
        <p:spPr>
          <a:xfrm>
            <a:off x="7285150" y="2169361"/>
            <a:ext cx="1418500" cy="166717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79"/>
        <p:cNvGrpSpPr/>
        <p:nvPr/>
      </p:nvGrpSpPr>
      <p:grpSpPr>
        <a:xfrm>
          <a:off x="0" y="0"/>
          <a:ext cx="0" cy="0"/>
          <a:chOff x="0" y="0"/>
          <a:chExt cx="0" cy="0"/>
        </a:xfrm>
      </p:grpSpPr>
      <p:sp>
        <p:nvSpPr>
          <p:cNvPr id="280" name="Google Shape;280;p50"/>
          <p:cNvSpPr/>
          <p:nvPr/>
        </p:nvSpPr>
        <p:spPr>
          <a:xfrm>
            <a:off x="345950" y="116600"/>
            <a:ext cx="8587200" cy="689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50"/>
          <p:cNvSpPr txBox="1">
            <a:spLocks noGrp="1"/>
          </p:cNvSpPr>
          <p:nvPr>
            <p:ph type="ctrTitle"/>
          </p:nvPr>
        </p:nvSpPr>
        <p:spPr>
          <a:xfrm>
            <a:off x="379250" y="358400"/>
            <a:ext cx="8520600" cy="447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1800"/>
              <a:t>Close read - The Tailor of Gloucester </a:t>
            </a:r>
            <a:r>
              <a:rPr lang="en-GB" sz="1800" b="1"/>
              <a:t>Text</a:t>
            </a:r>
            <a:endParaRPr sz="1800" b="1"/>
          </a:p>
          <a:p>
            <a:pPr marL="0" lvl="0" indent="0" algn="ctr" rtl="0">
              <a:lnSpc>
                <a:spcPct val="115000"/>
              </a:lnSpc>
              <a:spcBef>
                <a:spcPts val="0"/>
              </a:spcBef>
              <a:spcAft>
                <a:spcPts val="0"/>
              </a:spcAft>
              <a:buNone/>
            </a:pPr>
            <a:r>
              <a:rPr lang="en-GB" sz="1800" u="sng"/>
              <a:t>WALT: make inferences and deductions using evidence from the text.</a:t>
            </a:r>
            <a:endParaRPr sz="1800"/>
          </a:p>
        </p:txBody>
      </p:sp>
      <p:sp>
        <p:nvSpPr>
          <p:cNvPr id="282" name="Google Shape;282;p50"/>
          <p:cNvSpPr txBox="1"/>
          <p:nvPr/>
        </p:nvSpPr>
        <p:spPr>
          <a:xfrm>
            <a:off x="151400" y="862450"/>
            <a:ext cx="8976300" cy="42810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a:solidFill>
                  <a:schemeClr val="dk1"/>
                </a:solidFill>
              </a:rPr>
              <a:t>The tailor worked and worked, and he talked to himself. He measured the silk, and </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turned it into shape with his </a:t>
            </a:r>
            <a:r>
              <a:rPr lang="en-GB">
                <a:solidFill>
                  <a:schemeClr val="dk1"/>
                </a:solidFill>
                <a:highlight>
                  <a:srgbClr val="00FFFF"/>
                </a:highlight>
              </a:rPr>
              <a:t>shears</a:t>
            </a:r>
            <a:r>
              <a:rPr lang="en-GB">
                <a:solidFill>
                  <a:schemeClr val="dk1"/>
                </a:solidFill>
              </a:rPr>
              <a:t>; the table was all littered with cherry-coloured </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snippets. “No breadth at all, and cut on the cross; it is no breadth at all; tippets for </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mice and ribbons for mobs! for mice!” said the Tailor of Gloucester.</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When the snow-flakes came down against the small leaded window-panes and shut </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out the light, the tailor had done his day’s work; all the silk and satin lay cut out upon </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the table. There were twelve pieces for the coat and four pieces for the waistcoat; and there were pocket flaps and cuffs, and buttons all in order. For the lining of the coat there was a fine yellow taffeta; and for the button-holes of the waistcoat, there was cherry-coloured twist. And everything was ready to sew together in the morning, all measured and </a:t>
            </a:r>
            <a:r>
              <a:rPr lang="en-GB">
                <a:solidFill>
                  <a:schemeClr val="dk1"/>
                </a:solidFill>
                <a:highlight>
                  <a:srgbClr val="00FFFF"/>
                </a:highlight>
              </a:rPr>
              <a:t>sufficient</a:t>
            </a:r>
            <a:r>
              <a:rPr lang="en-GB">
                <a:solidFill>
                  <a:schemeClr val="dk1"/>
                </a:solidFill>
              </a:rPr>
              <a:t> – except that there was wanting just one single skein of cherry-coloured twisted silk. </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The tailor came out of his shop at dark, for he did not sleep there at nights; he fastened the window and locked the door, and took away the key. No one lived there at night but little brown mice, and they run in and out without any keys!’</a:t>
            </a:r>
            <a:endParaRPr>
              <a:solidFill>
                <a:schemeClr val="dk1"/>
              </a:solidFill>
            </a:endParaRPr>
          </a:p>
        </p:txBody>
      </p:sp>
      <p:pic>
        <p:nvPicPr>
          <p:cNvPr id="283" name="Google Shape;283;p50"/>
          <p:cNvPicPr preferRelativeResize="0"/>
          <p:nvPr/>
        </p:nvPicPr>
        <p:blipFill>
          <a:blip r:embed="rId3">
            <a:alphaModFix/>
          </a:blip>
          <a:stretch>
            <a:fillRect/>
          </a:stretch>
        </p:blipFill>
        <p:spPr>
          <a:xfrm>
            <a:off x="7003170" y="862450"/>
            <a:ext cx="1748275" cy="145032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87"/>
        <p:cNvGrpSpPr/>
        <p:nvPr/>
      </p:nvGrpSpPr>
      <p:grpSpPr>
        <a:xfrm>
          <a:off x="0" y="0"/>
          <a:ext cx="0" cy="0"/>
          <a:chOff x="0" y="0"/>
          <a:chExt cx="0" cy="0"/>
        </a:xfrm>
      </p:grpSpPr>
      <p:sp>
        <p:nvSpPr>
          <p:cNvPr id="288" name="Google Shape;288;p51"/>
          <p:cNvSpPr/>
          <p:nvPr/>
        </p:nvSpPr>
        <p:spPr>
          <a:xfrm>
            <a:off x="345950" y="116600"/>
            <a:ext cx="8587200" cy="689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51"/>
          <p:cNvSpPr txBox="1">
            <a:spLocks noGrp="1"/>
          </p:cNvSpPr>
          <p:nvPr>
            <p:ph type="ctrTitle"/>
          </p:nvPr>
        </p:nvSpPr>
        <p:spPr>
          <a:xfrm>
            <a:off x="379250" y="358400"/>
            <a:ext cx="8520600" cy="447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1800"/>
              <a:t>Close read - The Tailor of Gloucester - </a:t>
            </a:r>
            <a:r>
              <a:rPr lang="en-GB" sz="1800" b="1">
                <a:highlight>
                  <a:srgbClr val="00FFFF"/>
                </a:highlight>
              </a:rPr>
              <a:t>Vocabulary </a:t>
            </a:r>
            <a:endParaRPr sz="1800" b="1">
              <a:highlight>
                <a:srgbClr val="00FFFF"/>
              </a:highlight>
            </a:endParaRPr>
          </a:p>
          <a:p>
            <a:pPr marL="0" lvl="0" indent="0" algn="ctr" rtl="0">
              <a:lnSpc>
                <a:spcPct val="115000"/>
              </a:lnSpc>
              <a:spcBef>
                <a:spcPts val="0"/>
              </a:spcBef>
              <a:spcAft>
                <a:spcPts val="0"/>
              </a:spcAft>
              <a:buNone/>
            </a:pPr>
            <a:r>
              <a:rPr lang="en-GB" sz="1800" u="sng"/>
              <a:t>WALT: make inferences and deductions using evidence from the text.</a:t>
            </a:r>
            <a:endParaRPr sz="1800"/>
          </a:p>
        </p:txBody>
      </p:sp>
      <p:sp>
        <p:nvSpPr>
          <p:cNvPr id="290" name="Google Shape;290;p51"/>
          <p:cNvSpPr txBox="1"/>
          <p:nvPr/>
        </p:nvSpPr>
        <p:spPr>
          <a:xfrm>
            <a:off x="167725" y="918350"/>
            <a:ext cx="8976300" cy="4049700"/>
          </a:xfrm>
          <a:prstGeom prst="rect">
            <a:avLst/>
          </a:prstGeom>
          <a:noFill/>
          <a:ln>
            <a:noFill/>
          </a:ln>
        </p:spPr>
        <p:txBody>
          <a:bodyPr spcFirstLastPara="1" wrap="square" lIns="91425" tIns="91425" rIns="91425" bIns="91425" anchor="t" anchorCtr="0">
            <a:noAutofit/>
          </a:bodyPr>
          <a:lstStyle/>
          <a:p>
            <a:pPr marL="0" lvl="0" indent="457200" algn="l" rtl="0">
              <a:lnSpc>
                <a:spcPct val="115000"/>
              </a:lnSpc>
              <a:spcBef>
                <a:spcPts val="0"/>
              </a:spcBef>
              <a:spcAft>
                <a:spcPts val="0"/>
              </a:spcAft>
              <a:buClr>
                <a:schemeClr val="dk1"/>
              </a:buClr>
              <a:buSzPts val="1100"/>
              <a:buFont typeface="Arial"/>
              <a:buNone/>
            </a:pPr>
            <a:r>
              <a:rPr lang="en-GB" sz="1800" b="1" u="sng">
                <a:solidFill>
                  <a:schemeClr val="dk1"/>
                </a:solidFill>
              </a:rPr>
              <a:t>Meaning of words:</a:t>
            </a:r>
            <a:endParaRPr sz="1800" b="1" u="sng">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sz="1800">
                <a:solidFill>
                  <a:schemeClr val="dk1"/>
                </a:solidFill>
                <a:highlight>
                  <a:srgbClr val="00FFFF"/>
                </a:highlight>
              </a:rPr>
              <a:t>ruffles - </a:t>
            </a:r>
            <a:r>
              <a:rPr lang="en-GB" sz="1800">
                <a:solidFill>
                  <a:srgbClr val="222222"/>
                </a:solidFill>
              </a:rPr>
              <a:t>ornament with or gather into a frill.</a:t>
            </a:r>
            <a:endParaRPr sz="1800">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sz="1800">
              <a:solidFill>
                <a:schemeClr val="dk1"/>
              </a:solidFill>
              <a:highlight>
                <a:srgbClr val="00FFFF"/>
              </a:highlight>
            </a:endParaRPr>
          </a:p>
          <a:p>
            <a:pPr marL="0" lvl="0" indent="0" algn="l" rtl="0">
              <a:lnSpc>
                <a:spcPct val="115000"/>
              </a:lnSpc>
              <a:spcBef>
                <a:spcPts val="0"/>
              </a:spcBef>
              <a:spcAft>
                <a:spcPts val="0"/>
              </a:spcAft>
              <a:buClr>
                <a:schemeClr val="dk1"/>
              </a:buClr>
              <a:buSzPts val="1100"/>
              <a:buFont typeface="Arial"/>
              <a:buNone/>
            </a:pPr>
            <a:r>
              <a:rPr lang="en-GB" sz="1800">
                <a:solidFill>
                  <a:schemeClr val="dk1"/>
                </a:solidFill>
                <a:highlight>
                  <a:srgbClr val="00FFFF"/>
                </a:highlight>
              </a:rPr>
              <a:t>luxurious</a:t>
            </a:r>
            <a:r>
              <a:rPr lang="en-GB" sz="1800">
                <a:solidFill>
                  <a:schemeClr val="dk1"/>
                </a:solidFill>
              </a:rPr>
              <a:t> - </a:t>
            </a:r>
            <a:r>
              <a:rPr lang="en-GB" sz="1800">
                <a:solidFill>
                  <a:srgbClr val="222222"/>
                </a:solidFill>
              </a:rPr>
              <a:t>extremely comfortable or elegant, especially when involving great expense.</a:t>
            </a:r>
            <a:endParaRPr sz="1800">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sz="1800">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sz="1800">
                <a:solidFill>
                  <a:schemeClr val="dk1"/>
                </a:solidFill>
                <a:highlight>
                  <a:srgbClr val="00FFFF"/>
                </a:highlight>
              </a:rPr>
              <a:t>Snippeted </a:t>
            </a:r>
            <a:r>
              <a:rPr lang="en-GB" sz="1800">
                <a:solidFill>
                  <a:schemeClr val="dk1"/>
                </a:solidFill>
              </a:rPr>
              <a:t>cut </a:t>
            </a:r>
            <a:r>
              <a:rPr lang="en-GB" sz="1800">
                <a:solidFill>
                  <a:srgbClr val="222222"/>
                </a:solidFill>
              </a:rPr>
              <a:t>a small piece or a brief extract.</a:t>
            </a:r>
            <a:endParaRPr sz="1800">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sz="1800">
              <a:solidFill>
                <a:schemeClr val="dk1"/>
              </a:solidFill>
              <a:highlight>
                <a:srgbClr val="00FFFF"/>
              </a:highlight>
            </a:endParaRPr>
          </a:p>
          <a:p>
            <a:pPr marL="0" lvl="0" indent="0" algn="l" rtl="0">
              <a:lnSpc>
                <a:spcPct val="115000"/>
              </a:lnSpc>
              <a:spcBef>
                <a:spcPts val="0"/>
              </a:spcBef>
              <a:spcAft>
                <a:spcPts val="0"/>
              </a:spcAft>
              <a:buClr>
                <a:schemeClr val="dk1"/>
              </a:buClr>
              <a:buSzPts val="1100"/>
              <a:buFont typeface="Arial"/>
              <a:buNone/>
            </a:pPr>
            <a:r>
              <a:rPr lang="en-GB" sz="1800">
                <a:solidFill>
                  <a:schemeClr val="dk1"/>
                </a:solidFill>
                <a:highlight>
                  <a:srgbClr val="00FFFF"/>
                </a:highlight>
              </a:rPr>
              <a:t>embroidered</a:t>
            </a:r>
            <a:r>
              <a:rPr lang="en-GB" sz="1800">
                <a:solidFill>
                  <a:schemeClr val="dk1"/>
                </a:solidFill>
              </a:rPr>
              <a:t> - </a:t>
            </a:r>
            <a:r>
              <a:rPr lang="en-GB" sz="1800">
                <a:solidFill>
                  <a:srgbClr val="222222"/>
                </a:solidFill>
              </a:rPr>
              <a:t>decorated with patterns sewn on with thread.</a:t>
            </a:r>
            <a:endParaRPr sz="1800">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sz="1800">
              <a:solidFill>
                <a:schemeClr val="dk1"/>
              </a:solidFill>
              <a:highlight>
                <a:srgbClr val="00FFFF"/>
              </a:highlight>
            </a:endParaRPr>
          </a:p>
          <a:p>
            <a:pPr marL="0" lvl="0" indent="0" algn="l" rtl="0">
              <a:lnSpc>
                <a:spcPct val="115000"/>
              </a:lnSpc>
              <a:spcBef>
                <a:spcPts val="0"/>
              </a:spcBef>
              <a:spcAft>
                <a:spcPts val="0"/>
              </a:spcAft>
              <a:buClr>
                <a:schemeClr val="dk1"/>
              </a:buClr>
              <a:buSzPts val="1100"/>
              <a:buFont typeface="Arial"/>
              <a:buNone/>
            </a:pPr>
            <a:r>
              <a:rPr lang="en-GB" sz="1800">
                <a:solidFill>
                  <a:schemeClr val="dk1"/>
                </a:solidFill>
                <a:highlight>
                  <a:srgbClr val="00FFFF"/>
                </a:highlight>
              </a:rPr>
              <a:t>Shears</a:t>
            </a:r>
            <a:r>
              <a:rPr lang="en-GB" sz="1800">
                <a:solidFill>
                  <a:schemeClr val="dk1"/>
                </a:solidFill>
              </a:rPr>
              <a:t> - </a:t>
            </a:r>
            <a:r>
              <a:rPr lang="en-GB" sz="1800">
                <a:solidFill>
                  <a:srgbClr val="222222"/>
                </a:solidFill>
              </a:rPr>
              <a:t>a cutting instrument in which two blades move past each other, like scissors but typically larger.</a:t>
            </a:r>
            <a:endParaRPr sz="1800">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sz="1200">
              <a:solidFill>
                <a:schemeClr val="dk1"/>
              </a:solidFill>
              <a:highlight>
                <a:srgbClr val="00FFFF"/>
              </a:highlight>
            </a:endParaRPr>
          </a:p>
          <a:p>
            <a:pPr marL="0" lvl="0" indent="0" algn="l" rtl="0">
              <a:lnSpc>
                <a:spcPct val="115000"/>
              </a:lnSpc>
              <a:spcBef>
                <a:spcPts val="0"/>
              </a:spcBef>
              <a:spcAft>
                <a:spcPts val="0"/>
              </a:spcAft>
              <a:buClr>
                <a:schemeClr val="dk1"/>
              </a:buClr>
              <a:buSzPts val="1100"/>
              <a:buFont typeface="Arial"/>
              <a:buNone/>
            </a:pPr>
            <a:r>
              <a:rPr lang="en-GB" sz="1800">
                <a:solidFill>
                  <a:schemeClr val="dk1"/>
                </a:solidFill>
                <a:highlight>
                  <a:srgbClr val="00FFFF"/>
                </a:highlight>
              </a:rPr>
              <a:t>Sufficient</a:t>
            </a:r>
            <a:r>
              <a:rPr lang="en-GB" sz="1800">
                <a:solidFill>
                  <a:schemeClr val="dk1"/>
                </a:solidFill>
              </a:rPr>
              <a:t> - </a:t>
            </a:r>
            <a:r>
              <a:rPr lang="en-GB" sz="1800">
                <a:solidFill>
                  <a:srgbClr val="222222"/>
                </a:solidFill>
              </a:rPr>
              <a:t>enough; adequate.</a:t>
            </a:r>
            <a:endParaRPr sz="1800">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highlight>
                <a:srgbClr val="00FFFF"/>
              </a:highlight>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highlight>
                <a:srgbClr val="00FFFF"/>
              </a:highlight>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highlight>
                <a:srgbClr val="00FFFF"/>
              </a:highlight>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highlight>
                <a:srgbClr val="00FFFF"/>
              </a:highlight>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highlight>
                <a:srgbClr val="00FFFF"/>
              </a:highlight>
            </a:endParaRPr>
          </a:p>
          <a:p>
            <a:pPr marL="457200" lvl="0" indent="0" algn="l" rtl="0">
              <a:lnSpc>
                <a:spcPct val="115000"/>
              </a:lnSpc>
              <a:spcBef>
                <a:spcPts val="0"/>
              </a:spcBef>
              <a:spcAft>
                <a:spcPts val="0"/>
              </a:spcAft>
              <a:buClr>
                <a:schemeClr val="dk1"/>
              </a:buClr>
              <a:buSzPts val="1100"/>
              <a:buFont typeface="Arial"/>
              <a:buNone/>
            </a:pPr>
            <a:endParaRPr sz="1800">
              <a:solidFill>
                <a:schemeClr val="dk1"/>
              </a:solidFill>
            </a:endParaRPr>
          </a:p>
          <a:p>
            <a:pPr marL="0" lvl="0" indent="457200" algn="l" rtl="0">
              <a:lnSpc>
                <a:spcPct val="115000"/>
              </a:lnSpc>
              <a:spcBef>
                <a:spcPts val="0"/>
              </a:spcBef>
              <a:spcAft>
                <a:spcPts val="0"/>
              </a:spcAft>
              <a:buClr>
                <a:schemeClr val="dk1"/>
              </a:buClr>
              <a:buSzPts val="1100"/>
              <a:buFont typeface="Arial"/>
              <a:buNone/>
            </a:pPr>
            <a:endParaRPr sz="1800">
              <a:solidFill>
                <a:schemeClr val="dk1"/>
              </a:solidFill>
            </a:endParaRPr>
          </a:p>
          <a:p>
            <a:pPr marL="0" lvl="0" indent="457200" algn="l" rtl="0">
              <a:lnSpc>
                <a:spcPct val="115000"/>
              </a:lnSpc>
              <a:spcBef>
                <a:spcPts val="0"/>
              </a:spcBef>
              <a:spcAft>
                <a:spcPts val="0"/>
              </a:spcAft>
              <a:buClr>
                <a:schemeClr val="dk1"/>
              </a:buClr>
              <a:buSzPts val="1100"/>
              <a:buFont typeface="Arial"/>
              <a:buNone/>
            </a:pPr>
            <a:endParaRPr sz="1800">
              <a:solidFill>
                <a:schemeClr val="dk1"/>
              </a:solidFill>
            </a:endParaRPr>
          </a:p>
          <a:p>
            <a:pPr marL="0" lvl="0" indent="457200" algn="l" rtl="0">
              <a:lnSpc>
                <a:spcPct val="115000"/>
              </a:lnSpc>
              <a:spcBef>
                <a:spcPts val="0"/>
              </a:spcBef>
              <a:spcAft>
                <a:spcPts val="0"/>
              </a:spcAft>
              <a:buClr>
                <a:schemeClr val="dk1"/>
              </a:buClr>
              <a:buSzPts val="1100"/>
              <a:buFont typeface="Arial"/>
              <a:buNone/>
            </a:pPr>
            <a:endParaRPr sz="1800">
              <a:solidFill>
                <a:schemeClr val="dk1"/>
              </a:solidFill>
            </a:endParaRPr>
          </a:p>
          <a:p>
            <a:pPr marL="0" lvl="0" indent="457200" algn="l" rtl="0">
              <a:lnSpc>
                <a:spcPct val="115000"/>
              </a:lnSpc>
              <a:spcBef>
                <a:spcPts val="0"/>
              </a:spcBef>
              <a:spcAft>
                <a:spcPts val="0"/>
              </a:spcAft>
              <a:buClr>
                <a:schemeClr val="dk1"/>
              </a:buClr>
              <a:buSzPts val="1100"/>
              <a:buFont typeface="Arial"/>
              <a:buNone/>
            </a:pPr>
            <a:endParaRPr sz="1800">
              <a:solidFill>
                <a:schemeClr val="dk1"/>
              </a:solidFill>
            </a:endParaRPr>
          </a:p>
          <a:p>
            <a:pPr marL="0" lvl="0" indent="457200" algn="l" rtl="0">
              <a:lnSpc>
                <a:spcPct val="115000"/>
              </a:lnSpc>
              <a:spcBef>
                <a:spcPts val="0"/>
              </a:spcBef>
              <a:spcAft>
                <a:spcPts val="0"/>
              </a:spcAft>
              <a:buClr>
                <a:schemeClr val="dk1"/>
              </a:buClr>
              <a:buSzPts val="1100"/>
              <a:buFont typeface="Arial"/>
              <a:buNone/>
            </a:pPr>
            <a:endParaRPr sz="1800">
              <a:solidFill>
                <a:schemeClr val="dk1"/>
              </a:solidFill>
            </a:endParaRPr>
          </a:p>
          <a:p>
            <a:pPr marL="0" lvl="0" indent="457200" algn="l" rtl="0">
              <a:lnSpc>
                <a:spcPct val="115000"/>
              </a:lnSpc>
              <a:spcBef>
                <a:spcPts val="0"/>
              </a:spcBef>
              <a:spcAft>
                <a:spcPts val="0"/>
              </a:spcAft>
              <a:buClr>
                <a:schemeClr val="dk1"/>
              </a:buClr>
              <a:buSzPts val="1100"/>
              <a:buFont typeface="Arial"/>
              <a:buNone/>
            </a:pPr>
            <a:endParaRPr sz="1800">
              <a:solidFill>
                <a:schemeClr val="dk1"/>
              </a:solidFill>
              <a:highlight>
                <a:srgbClr val="00FFFF"/>
              </a:highlight>
            </a:endParaRPr>
          </a:p>
          <a:p>
            <a:pPr marL="0" lvl="0" indent="457200" algn="l" rtl="0">
              <a:lnSpc>
                <a:spcPct val="115000"/>
              </a:lnSpc>
              <a:spcBef>
                <a:spcPts val="0"/>
              </a:spcBef>
              <a:spcAft>
                <a:spcPts val="0"/>
              </a:spcAft>
              <a:buClr>
                <a:schemeClr val="dk1"/>
              </a:buClr>
              <a:buSzPts val="1100"/>
              <a:buFont typeface="Arial"/>
              <a:buNone/>
            </a:pPr>
            <a:endParaRPr>
              <a:solidFill>
                <a:schemeClr val="dk1"/>
              </a:solidFill>
              <a:highlight>
                <a:srgbClr val="00FFFF"/>
              </a:highlight>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94"/>
        <p:cNvGrpSpPr/>
        <p:nvPr/>
      </p:nvGrpSpPr>
      <p:grpSpPr>
        <a:xfrm>
          <a:off x="0" y="0"/>
          <a:ext cx="0" cy="0"/>
          <a:chOff x="0" y="0"/>
          <a:chExt cx="0" cy="0"/>
        </a:xfrm>
      </p:grpSpPr>
      <p:sp>
        <p:nvSpPr>
          <p:cNvPr id="295" name="Google Shape;295;p52"/>
          <p:cNvSpPr/>
          <p:nvPr/>
        </p:nvSpPr>
        <p:spPr>
          <a:xfrm>
            <a:off x="345950" y="116600"/>
            <a:ext cx="8587200" cy="689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52"/>
          <p:cNvSpPr txBox="1">
            <a:spLocks noGrp="1"/>
          </p:cNvSpPr>
          <p:nvPr>
            <p:ph type="ctrTitle"/>
          </p:nvPr>
        </p:nvSpPr>
        <p:spPr>
          <a:xfrm>
            <a:off x="379250" y="358400"/>
            <a:ext cx="8520600" cy="447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1800"/>
              <a:t>Close read - The Tailor of Gloucester </a:t>
            </a:r>
            <a:r>
              <a:rPr lang="en-GB" sz="1800" b="1" u="sng"/>
              <a:t>Questions</a:t>
            </a:r>
            <a:endParaRPr sz="1800" b="1" u="sng"/>
          </a:p>
          <a:p>
            <a:pPr marL="0" lvl="0" indent="0" algn="ctr" rtl="0">
              <a:lnSpc>
                <a:spcPct val="115000"/>
              </a:lnSpc>
              <a:spcBef>
                <a:spcPts val="0"/>
              </a:spcBef>
              <a:spcAft>
                <a:spcPts val="0"/>
              </a:spcAft>
              <a:buNone/>
            </a:pPr>
            <a:r>
              <a:rPr lang="en-GB" sz="1800" u="sng"/>
              <a:t>WALT: make inferences and deductions using evidence from the text.</a:t>
            </a:r>
            <a:endParaRPr sz="1800"/>
          </a:p>
        </p:txBody>
      </p:sp>
      <p:sp>
        <p:nvSpPr>
          <p:cNvPr id="297" name="Google Shape;297;p52"/>
          <p:cNvSpPr txBox="1"/>
          <p:nvPr/>
        </p:nvSpPr>
        <p:spPr>
          <a:xfrm>
            <a:off x="595325" y="1799025"/>
            <a:ext cx="5700900" cy="27708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1100"/>
              </a:spcAft>
              <a:buNone/>
            </a:pPr>
            <a:endParaRPr sz="1200">
              <a:solidFill>
                <a:srgbClr val="111111"/>
              </a:solidFill>
            </a:endParaRPr>
          </a:p>
        </p:txBody>
      </p:sp>
      <p:sp>
        <p:nvSpPr>
          <p:cNvPr id="298" name="Google Shape;298;p52"/>
          <p:cNvSpPr txBox="1"/>
          <p:nvPr/>
        </p:nvSpPr>
        <p:spPr>
          <a:xfrm>
            <a:off x="167725" y="908500"/>
            <a:ext cx="8765400" cy="3997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t>1. In which position did the tailor sit to do his work? </a:t>
            </a:r>
            <a:endParaRPr sz="1800"/>
          </a:p>
          <a:p>
            <a:pPr marL="0" lvl="0" indent="0" algn="l" rtl="0">
              <a:spcBef>
                <a:spcPts val="0"/>
              </a:spcBef>
              <a:spcAft>
                <a:spcPts val="0"/>
              </a:spcAft>
              <a:buNone/>
            </a:pPr>
            <a:r>
              <a:rPr lang="en-GB" sz="1800"/>
              <a:t>2. What do you think Beatrix Potter meant when she used the word ‘snippeted’? </a:t>
            </a:r>
            <a:endParaRPr sz="1800"/>
          </a:p>
          <a:p>
            <a:pPr marL="0" lvl="0" indent="0" algn="l" rtl="0">
              <a:spcBef>
                <a:spcPts val="0"/>
              </a:spcBef>
              <a:spcAft>
                <a:spcPts val="0"/>
              </a:spcAft>
              <a:buNone/>
            </a:pPr>
            <a:r>
              <a:rPr lang="en-GB" sz="1800"/>
              <a:t>3. How did the Tailor of Gloucester’s attire differ from those of his neighbours? </a:t>
            </a:r>
            <a:endParaRPr sz="1800"/>
          </a:p>
          <a:p>
            <a:pPr marL="0" lvl="0" indent="0" algn="l" rtl="0">
              <a:spcBef>
                <a:spcPts val="0"/>
              </a:spcBef>
              <a:spcAft>
                <a:spcPts val="0"/>
              </a:spcAft>
              <a:buNone/>
            </a:pPr>
            <a:r>
              <a:rPr lang="en-GB" sz="1800"/>
              <a:t>4. “Too narrow breadths for nought – except waistcoats for mice.”  What do you think this means? </a:t>
            </a:r>
            <a:endParaRPr sz="1800"/>
          </a:p>
          <a:p>
            <a:pPr marL="0" lvl="0" indent="0" algn="l" rtl="0">
              <a:spcBef>
                <a:spcPts val="0"/>
              </a:spcBef>
              <a:spcAft>
                <a:spcPts val="0"/>
              </a:spcAft>
              <a:buNone/>
            </a:pPr>
            <a:r>
              <a:rPr lang="en-GB" sz="1800"/>
              <a:t>5. Why do you think the tailor cut out fabric for his coats without waste? </a:t>
            </a: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r>
              <a:rPr lang="en-GB" sz="1800"/>
              <a:t> Use a dictionary to help find the meanings of the following words as used in the passage: </a:t>
            </a:r>
            <a:endParaRPr sz="1800"/>
          </a:p>
          <a:p>
            <a:pPr marL="457200" lvl="0" indent="-342900" algn="l" rtl="0">
              <a:spcBef>
                <a:spcPts val="0"/>
              </a:spcBef>
              <a:spcAft>
                <a:spcPts val="0"/>
              </a:spcAft>
              <a:buSzPts val="1800"/>
              <a:buChar char="●"/>
            </a:pPr>
            <a:r>
              <a:rPr lang="en-GB" sz="1800"/>
              <a:t>periwig</a:t>
            </a:r>
            <a:endParaRPr sz="1800"/>
          </a:p>
          <a:p>
            <a:pPr marL="457200" lvl="0" indent="-342900" algn="l" rtl="0">
              <a:spcBef>
                <a:spcPts val="0"/>
              </a:spcBef>
              <a:spcAft>
                <a:spcPts val="0"/>
              </a:spcAft>
              <a:buSzPts val="1800"/>
              <a:buChar char="●"/>
            </a:pPr>
            <a:r>
              <a:rPr lang="en-GB" sz="1800"/>
              <a:t>lappet </a:t>
            </a:r>
            <a:endParaRPr sz="1800"/>
          </a:p>
          <a:p>
            <a:pPr marL="457200" lvl="0" indent="-342900" algn="l" rtl="0">
              <a:spcBef>
                <a:spcPts val="0"/>
              </a:spcBef>
              <a:spcAft>
                <a:spcPts val="0"/>
              </a:spcAft>
              <a:buSzPts val="1800"/>
              <a:buChar char="●"/>
            </a:pPr>
            <a:r>
              <a:rPr lang="en-GB" sz="1800"/>
              <a:t>threadbare</a:t>
            </a:r>
            <a:endParaRPr sz="1800"/>
          </a:p>
          <a:p>
            <a:pPr marL="457200" lvl="0" indent="-342900" algn="l" rtl="0">
              <a:spcBef>
                <a:spcPts val="0"/>
              </a:spcBef>
              <a:spcAft>
                <a:spcPts val="0"/>
              </a:spcAft>
              <a:buSzPts val="1800"/>
              <a:buChar char="●"/>
            </a:pPr>
            <a:r>
              <a:rPr lang="en-GB" sz="1800"/>
              <a:t>chenille </a:t>
            </a:r>
            <a:endParaRPr sz="18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302"/>
        <p:cNvGrpSpPr/>
        <p:nvPr/>
      </p:nvGrpSpPr>
      <p:grpSpPr>
        <a:xfrm>
          <a:off x="0" y="0"/>
          <a:ext cx="0" cy="0"/>
          <a:chOff x="0" y="0"/>
          <a:chExt cx="0" cy="0"/>
        </a:xfrm>
      </p:grpSpPr>
      <p:sp>
        <p:nvSpPr>
          <p:cNvPr id="303" name="Google Shape;303;p53"/>
          <p:cNvSpPr/>
          <p:nvPr/>
        </p:nvSpPr>
        <p:spPr>
          <a:xfrm>
            <a:off x="345950" y="116600"/>
            <a:ext cx="8587200" cy="689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53"/>
          <p:cNvSpPr txBox="1">
            <a:spLocks noGrp="1"/>
          </p:cNvSpPr>
          <p:nvPr>
            <p:ph type="ctrTitle"/>
          </p:nvPr>
        </p:nvSpPr>
        <p:spPr>
          <a:xfrm>
            <a:off x="379250" y="358400"/>
            <a:ext cx="8520600" cy="447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1800"/>
              <a:t>Close read - The Tailor of Gloucester </a:t>
            </a:r>
            <a:r>
              <a:rPr lang="en-GB" sz="1800" b="1" u="sng">
                <a:solidFill>
                  <a:srgbClr val="FF0000"/>
                </a:solidFill>
              </a:rPr>
              <a:t>Answers</a:t>
            </a:r>
            <a:endParaRPr sz="1800" b="1" u="sng">
              <a:solidFill>
                <a:srgbClr val="FF0000"/>
              </a:solidFill>
            </a:endParaRPr>
          </a:p>
          <a:p>
            <a:pPr marL="0" lvl="0" indent="0" algn="ctr" rtl="0">
              <a:lnSpc>
                <a:spcPct val="115000"/>
              </a:lnSpc>
              <a:spcBef>
                <a:spcPts val="0"/>
              </a:spcBef>
              <a:spcAft>
                <a:spcPts val="0"/>
              </a:spcAft>
              <a:buNone/>
            </a:pPr>
            <a:r>
              <a:rPr lang="en-GB" sz="1800" u="sng"/>
              <a:t>WALT: make inferences and deductions using evidence from the text.</a:t>
            </a:r>
            <a:endParaRPr sz="1800"/>
          </a:p>
        </p:txBody>
      </p:sp>
      <p:sp>
        <p:nvSpPr>
          <p:cNvPr id="305" name="Google Shape;305;p53"/>
          <p:cNvSpPr txBox="1"/>
          <p:nvPr/>
        </p:nvSpPr>
        <p:spPr>
          <a:xfrm>
            <a:off x="595325" y="1799025"/>
            <a:ext cx="5700900" cy="27708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1100"/>
              </a:spcAft>
              <a:buNone/>
            </a:pPr>
            <a:endParaRPr sz="1200">
              <a:solidFill>
                <a:srgbClr val="111111"/>
              </a:solidFill>
            </a:endParaRPr>
          </a:p>
        </p:txBody>
      </p:sp>
      <p:sp>
        <p:nvSpPr>
          <p:cNvPr id="306" name="Google Shape;306;p53"/>
          <p:cNvSpPr txBox="1"/>
          <p:nvPr/>
        </p:nvSpPr>
        <p:spPr>
          <a:xfrm>
            <a:off x="167725" y="908500"/>
            <a:ext cx="8765400" cy="3997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1. In which position did the tailor sit to do his work? </a:t>
            </a:r>
            <a:endParaRPr/>
          </a:p>
          <a:p>
            <a:pPr marL="0" lvl="0" indent="0" algn="l" rtl="0">
              <a:spcBef>
                <a:spcPts val="0"/>
              </a:spcBef>
              <a:spcAft>
                <a:spcPts val="0"/>
              </a:spcAft>
              <a:buNone/>
            </a:pPr>
            <a:r>
              <a:rPr lang="en-GB">
                <a:solidFill>
                  <a:srgbClr val="FF0000"/>
                </a:solidFill>
              </a:rPr>
              <a:t>The tailor sat cross legged on his table to do his work. </a:t>
            </a:r>
            <a:endParaRPr>
              <a:solidFill>
                <a:srgbClr val="FF0000"/>
              </a:solidFill>
            </a:endParaRPr>
          </a:p>
          <a:p>
            <a:pPr marL="0" lvl="0" indent="0" algn="l" rtl="0">
              <a:spcBef>
                <a:spcPts val="0"/>
              </a:spcBef>
              <a:spcAft>
                <a:spcPts val="0"/>
              </a:spcAft>
              <a:buNone/>
            </a:pPr>
            <a:r>
              <a:rPr lang="en-GB"/>
              <a:t>2. What do you think Beatrix Potter meant when she used the word ‘snippeted’? </a:t>
            </a:r>
            <a:endParaRPr/>
          </a:p>
          <a:p>
            <a:pPr marL="0" lvl="0" indent="0" algn="l" rtl="0">
              <a:spcBef>
                <a:spcPts val="0"/>
              </a:spcBef>
              <a:spcAft>
                <a:spcPts val="0"/>
              </a:spcAft>
              <a:buNone/>
            </a:pPr>
            <a:r>
              <a:rPr lang="en-GB">
                <a:solidFill>
                  <a:srgbClr val="FF0000"/>
                </a:solidFill>
              </a:rPr>
              <a:t>An answer that suggests Beatrix Potter was describing the tailor cutting out pieces of cloth.</a:t>
            </a:r>
            <a:endParaRPr>
              <a:solidFill>
                <a:srgbClr val="FF0000"/>
              </a:solidFill>
            </a:endParaRPr>
          </a:p>
          <a:p>
            <a:pPr marL="0" lvl="0" indent="0" algn="l" rtl="0">
              <a:spcBef>
                <a:spcPts val="0"/>
              </a:spcBef>
              <a:spcAft>
                <a:spcPts val="0"/>
              </a:spcAft>
              <a:buNone/>
            </a:pPr>
            <a:r>
              <a:rPr lang="en-GB"/>
              <a:t>3. How did the Tailor of Gloucester’s attire differ from those of his neighbours? </a:t>
            </a:r>
            <a:endParaRPr/>
          </a:p>
          <a:p>
            <a:pPr marL="0" lvl="0" indent="0" algn="l" rtl="0">
              <a:spcBef>
                <a:spcPts val="0"/>
              </a:spcBef>
              <a:spcAft>
                <a:spcPts val="0"/>
              </a:spcAft>
              <a:buNone/>
            </a:pPr>
            <a:r>
              <a:rPr lang="en-GB">
                <a:solidFill>
                  <a:srgbClr val="FF0000"/>
                </a:solidFill>
              </a:rPr>
              <a:t>The tailor’s attire was that of thread-bare clothes whereas his neighbours wore fine silks. </a:t>
            </a:r>
            <a:endParaRPr>
              <a:solidFill>
                <a:srgbClr val="FF0000"/>
              </a:solidFill>
            </a:endParaRPr>
          </a:p>
          <a:p>
            <a:pPr marL="0" lvl="0" indent="0" algn="l" rtl="0">
              <a:spcBef>
                <a:spcPts val="0"/>
              </a:spcBef>
              <a:spcAft>
                <a:spcPts val="0"/>
              </a:spcAft>
              <a:buNone/>
            </a:pPr>
            <a:r>
              <a:rPr lang="en-GB"/>
              <a:t>4. “Too narrow breadths for nought – except waistcoats for mice.”  What do you think this means? </a:t>
            </a:r>
            <a:endParaRPr/>
          </a:p>
          <a:p>
            <a:pPr marL="0" lvl="0" indent="0" algn="l" rtl="0">
              <a:spcBef>
                <a:spcPts val="0"/>
              </a:spcBef>
              <a:spcAft>
                <a:spcPts val="0"/>
              </a:spcAft>
              <a:buNone/>
            </a:pPr>
            <a:r>
              <a:rPr lang="en-GB">
                <a:solidFill>
                  <a:srgbClr val="FF0000"/>
                </a:solidFill>
              </a:rPr>
              <a:t>An answer to suggest that it means the tiny offcuts are too small for him to use. </a:t>
            </a:r>
            <a:endParaRPr>
              <a:solidFill>
                <a:srgbClr val="FF0000"/>
              </a:solidFill>
            </a:endParaRPr>
          </a:p>
          <a:p>
            <a:pPr marL="0" lvl="0" indent="0" algn="l" rtl="0">
              <a:spcBef>
                <a:spcPts val="0"/>
              </a:spcBef>
              <a:spcAft>
                <a:spcPts val="0"/>
              </a:spcAft>
              <a:buNone/>
            </a:pPr>
            <a:r>
              <a:rPr lang="en-GB"/>
              <a:t>5. Why do you think the tailor cut out fabric for his coats without waste? </a:t>
            </a:r>
            <a:endParaRPr/>
          </a:p>
          <a:p>
            <a:pPr marL="0" lvl="0" indent="0" algn="l" rtl="0">
              <a:spcBef>
                <a:spcPts val="0"/>
              </a:spcBef>
              <a:spcAft>
                <a:spcPts val="0"/>
              </a:spcAft>
              <a:buNone/>
            </a:pPr>
            <a:r>
              <a:rPr lang="en-GB">
                <a:solidFill>
                  <a:srgbClr val="FF0000"/>
                </a:solidFill>
              </a:rPr>
              <a:t>An answer that suggests the tailor cut out fabric for his coats without waste so that he could make as many coats as possible out of the fabric to save him money. </a:t>
            </a:r>
            <a:endParaRPr/>
          </a:p>
          <a:p>
            <a:pPr marL="0" lvl="0" indent="0" algn="l" rtl="0">
              <a:spcBef>
                <a:spcPts val="0"/>
              </a:spcBef>
              <a:spcAft>
                <a:spcPts val="0"/>
              </a:spcAft>
              <a:buNone/>
            </a:pPr>
            <a:endParaRPr/>
          </a:p>
          <a:p>
            <a:pPr marL="0" lvl="0" indent="0" algn="l" rtl="0">
              <a:spcBef>
                <a:spcPts val="0"/>
              </a:spcBef>
              <a:spcAft>
                <a:spcPts val="0"/>
              </a:spcAft>
              <a:buNone/>
            </a:pPr>
            <a:r>
              <a:rPr lang="en-GB"/>
              <a:t> Use a dictionary to help find the meanings of the </a:t>
            </a:r>
            <a:endParaRPr/>
          </a:p>
          <a:p>
            <a:pPr marL="0" lvl="0" indent="0" algn="l" rtl="0">
              <a:spcBef>
                <a:spcPts val="0"/>
              </a:spcBef>
              <a:spcAft>
                <a:spcPts val="0"/>
              </a:spcAft>
              <a:buNone/>
            </a:pPr>
            <a:r>
              <a:rPr lang="en-GB"/>
              <a:t>following words as used in the passage: </a:t>
            </a:r>
            <a:endParaRPr/>
          </a:p>
          <a:p>
            <a:pPr marL="457200" lvl="0" indent="-317500" algn="l" rtl="0">
              <a:spcBef>
                <a:spcPts val="0"/>
              </a:spcBef>
              <a:spcAft>
                <a:spcPts val="0"/>
              </a:spcAft>
              <a:buSzPts val="1400"/>
              <a:buChar char="●"/>
            </a:pPr>
            <a:r>
              <a:rPr lang="en-GB"/>
              <a:t>periwig</a:t>
            </a:r>
            <a:endParaRPr/>
          </a:p>
          <a:p>
            <a:pPr marL="457200" lvl="0" indent="-317500" algn="l" rtl="0">
              <a:spcBef>
                <a:spcPts val="0"/>
              </a:spcBef>
              <a:spcAft>
                <a:spcPts val="0"/>
              </a:spcAft>
              <a:buSzPts val="1400"/>
              <a:buChar char="●"/>
            </a:pPr>
            <a:r>
              <a:rPr lang="en-GB"/>
              <a:t>lappet </a:t>
            </a:r>
            <a:endParaRPr/>
          </a:p>
          <a:p>
            <a:pPr marL="457200" lvl="0" indent="-317500" algn="l" rtl="0">
              <a:spcBef>
                <a:spcPts val="0"/>
              </a:spcBef>
              <a:spcAft>
                <a:spcPts val="0"/>
              </a:spcAft>
              <a:buSzPts val="1400"/>
              <a:buChar char="●"/>
            </a:pPr>
            <a:r>
              <a:rPr lang="en-GB"/>
              <a:t>threadbare</a:t>
            </a:r>
            <a:endParaRPr/>
          </a:p>
          <a:p>
            <a:pPr marL="457200" lvl="0" indent="-317500" algn="l" rtl="0">
              <a:spcBef>
                <a:spcPts val="0"/>
              </a:spcBef>
              <a:spcAft>
                <a:spcPts val="0"/>
              </a:spcAft>
              <a:buSzPts val="1400"/>
              <a:buChar char="●"/>
            </a:pPr>
            <a:r>
              <a:rPr lang="en-GB"/>
              <a:t>chenille </a:t>
            </a:r>
            <a:endParaRPr/>
          </a:p>
        </p:txBody>
      </p:sp>
      <p:sp>
        <p:nvSpPr>
          <p:cNvPr id="307" name="Google Shape;307;p53"/>
          <p:cNvSpPr txBox="1"/>
          <p:nvPr/>
        </p:nvSpPr>
        <p:spPr>
          <a:xfrm>
            <a:off x="4710225" y="3164900"/>
            <a:ext cx="4121400" cy="1978500"/>
          </a:xfrm>
          <a:prstGeom prst="rect">
            <a:avLst/>
          </a:prstGeom>
          <a:noFill/>
          <a:ln>
            <a:noFill/>
          </a:ln>
        </p:spPr>
        <p:txBody>
          <a:bodyPr spcFirstLastPara="1" wrap="square" lIns="91425" tIns="91425" rIns="91425" bIns="91425" anchor="t" anchorCtr="0">
            <a:noAutofit/>
          </a:bodyPr>
          <a:lstStyle/>
          <a:p>
            <a:pPr marL="457200" lvl="0" indent="-317500" algn="l" rtl="0">
              <a:spcBef>
                <a:spcPts val="0"/>
              </a:spcBef>
              <a:spcAft>
                <a:spcPts val="0"/>
              </a:spcAft>
              <a:buClr>
                <a:srgbClr val="FF0000"/>
              </a:buClr>
              <a:buSzPts val="1400"/>
              <a:buChar char="●"/>
            </a:pPr>
            <a:r>
              <a:rPr lang="en-GB">
                <a:solidFill>
                  <a:srgbClr val="FF0000"/>
                </a:solidFill>
              </a:rPr>
              <a:t>periwig: a wig </a:t>
            </a:r>
            <a:endParaRPr>
              <a:solidFill>
                <a:srgbClr val="FF0000"/>
              </a:solidFill>
            </a:endParaRPr>
          </a:p>
          <a:p>
            <a:pPr marL="457200" lvl="0" indent="-317500" algn="l" rtl="0">
              <a:spcBef>
                <a:spcPts val="0"/>
              </a:spcBef>
              <a:spcAft>
                <a:spcPts val="0"/>
              </a:spcAft>
              <a:buClr>
                <a:srgbClr val="FF0000"/>
              </a:buClr>
              <a:buSzPts val="1400"/>
              <a:buChar char="●"/>
            </a:pPr>
            <a:r>
              <a:rPr lang="en-GB">
                <a:solidFill>
                  <a:srgbClr val="FF0000"/>
                </a:solidFill>
              </a:rPr>
              <a:t>lappet: a decorative flap, fold or overhanging part of a garment</a:t>
            </a:r>
            <a:endParaRPr>
              <a:solidFill>
                <a:srgbClr val="FF0000"/>
              </a:solidFill>
            </a:endParaRPr>
          </a:p>
          <a:p>
            <a:pPr marL="457200" lvl="0" indent="-317500" algn="l" rtl="0">
              <a:spcBef>
                <a:spcPts val="0"/>
              </a:spcBef>
              <a:spcAft>
                <a:spcPts val="0"/>
              </a:spcAft>
              <a:buClr>
                <a:srgbClr val="FF0000"/>
              </a:buClr>
              <a:buSzPts val="1400"/>
              <a:buChar char="●"/>
            </a:pPr>
            <a:r>
              <a:rPr lang="en-GB">
                <a:solidFill>
                  <a:srgbClr val="FF0000"/>
                </a:solidFill>
              </a:rPr>
              <a:t>threadbare: material or clothes which have become worn out and are frayed and thin with age. </a:t>
            </a:r>
            <a:endParaRPr>
              <a:solidFill>
                <a:srgbClr val="FF0000"/>
              </a:solidFill>
            </a:endParaRPr>
          </a:p>
          <a:p>
            <a:pPr marL="457200" lvl="0" indent="-317500" algn="l" rtl="0">
              <a:spcBef>
                <a:spcPts val="0"/>
              </a:spcBef>
              <a:spcAft>
                <a:spcPts val="0"/>
              </a:spcAft>
              <a:buClr>
                <a:srgbClr val="FF0000"/>
              </a:buClr>
              <a:buSzPts val="1400"/>
              <a:buChar char="●"/>
            </a:pPr>
            <a:r>
              <a:rPr lang="en-GB">
                <a:solidFill>
                  <a:srgbClr val="FF0000"/>
                </a:solidFill>
              </a:rPr>
              <a:t>chenille: a thick, soft material. Chenille is French for caterpillar and the fabric is supposed to look like caterpillars </a:t>
            </a:r>
            <a:endParaRPr>
              <a:solidFill>
                <a:srgbClr val="FF0000"/>
              </a:solidFill>
            </a:endParaRPr>
          </a:p>
        </p:txBody>
      </p:sp>
      <p:cxnSp>
        <p:nvCxnSpPr>
          <p:cNvPr id="308" name="Google Shape;308;p53"/>
          <p:cNvCxnSpPr/>
          <p:nvPr/>
        </p:nvCxnSpPr>
        <p:spPr>
          <a:xfrm rot="10800000" flipH="1">
            <a:off x="2012675" y="3807900"/>
            <a:ext cx="2767500" cy="503100"/>
          </a:xfrm>
          <a:prstGeom prst="straightConnector1">
            <a:avLst/>
          </a:prstGeom>
          <a:noFill/>
          <a:ln w="76200" cap="flat" cmpd="sng">
            <a:solidFill>
              <a:srgbClr val="FF0000"/>
            </a:solidFill>
            <a:prstDash val="solid"/>
            <a:round/>
            <a:headEnd type="none" w="med" len="med"/>
            <a:tailEnd type="triangle" w="med" len="med"/>
          </a:ln>
        </p:spPr>
      </p:cxn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54"/>
          <p:cNvSpPr txBox="1">
            <a:spLocks noGrp="1"/>
          </p:cNvSpPr>
          <p:nvPr>
            <p:ph type="ctrTitle"/>
          </p:nvPr>
        </p:nvSpPr>
        <p:spPr>
          <a:xfrm>
            <a:off x="384000" y="72325"/>
            <a:ext cx="8520600" cy="94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7200"/>
              <a:t>Good Afternoon Year 6!</a:t>
            </a:r>
            <a:endParaRPr sz="7200"/>
          </a:p>
        </p:txBody>
      </p:sp>
      <p:sp>
        <p:nvSpPr>
          <p:cNvPr id="314" name="Google Shape;314;p54"/>
          <p:cNvSpPr txBox="1">
            <a:spLocks noGrp="1"/>
          </p:cNvSpPr>
          <p:nvPr>
            <p:ph type="subTitle" idx="1"/>
          </p:nvPr>
        </p:nvSpPr>
        <p:spPr>
          <a:xfrm>
            <a:off x="384000" y="1198075"/>
            <a:ext cx="8520600" cy="2504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1400"/>
              <a:t>Let’s start our afternoon with a quick burst of energy! </a:t>
            </a:r>
            <a:endParaRPr sz="1400"/>
          </a:p>
          <a:p>
            <a:pPr marL="0" lvl="0" indent="0" algn="ctr" rtl="0">
              <a:spcBef>
                <a:spcPts val="0"/>
              </a:spcBef>
              <a:spcAft>
                <a:spcPts val="0"/>
              </a:spcAft>
              <a:buNone/>
            </a:pPr>
            <a:endParaRPr sz="1400"/>
          </a:p>
          <a:p>
            <a:pPr marL="0" lvl="0" indent="0" algn="ctr" rtl="0">
              <a:spcBef>
                <a:spcPts val="0"/>
              </a:spcBef>
              <a:spcAft>
                <a:spcPts val="0"/>
              </a:spcAft>
              <a:buNone/>
            </a:pPr>
            <a:r>
              <a:rPr lang="en-GB" sz="1400"/>
              <a:t>Get your PE kit at the ready because at the start of each afternoon session we will be joining Joe Wicks for our daily workout. </a:t>
            </a:r>
            <a:endParaRPr sz="1400"/>
          </a:p>
          <a:p>
            <a:pPr marL="0" lvl="0" indent="0" algn="ctr" rtl="0">
              <a:spcBef>
                <a:spcPts val="0"/>
              </a:spcBef>
              <a:spcAft>
                <a:spcPts val="0"/>
              </a:spcAft>
              <a:buNone/>
            </a:pPr>
            <a:r>
              <a:rPr lang="en-GB" sz="1400"/>
              <a:t>Do as much as you can and over the week you should find you are getting fitter and finding it easier. </a:t>
            </a:r>
            <a:endParaRPr sz="1400"/>
          </a:p>
          <a:p>
            <a:pPr marL="0" lvl="0" indent="0" algn="ctr" rtl="0">
              <a:spcBef>
                <a:spcPts val="0"/>
              </a:spcBef>
              <a:spcAft>
                <a:spcPts val="0"/>
              </a:spcAft>
              <a:buNone/>
            </a:pPr>
            <a:r>
              <a:rPr lang="en-GB" sz="1400"/>
              <a:t>Let’s go!</a:t>
            </a:r>
            <a:endParaRPr sz="1400"/>
          </a:p>
          <a:p>
            <a:pPr marL="0" lvl="0" indent="0" algn="ctr" rtl="0">
              <a:spcBef>
                <a:spcPts val="0"/>
              </a:spcBef>
              <a:spcAft>
                <a:spcPts val="0"/>
              </a:spcAft>
              <a:buNone/>
            </a:pPr>
            <a:r>
              <a:rPr lang="en-GB" sz="1400"/>
              <a:t>Click the youtube link below and select today’s date from the videos listed. </a:t>
            </a:r>
            <a:r>
              <a:rPr lang="en-GB"/>
              <a:t> </a:t>
            </a:r>
            <a:endParaRPr/>
          </a:p>
          <a:p>
            <a:pPr marL="0" lvl="0" indent="0" algn="ctr" rtl="0">
              <a:spcBef>
                <a:spcPts val="0"/>
              </a:spcBef>
              <a:spcAft>
                <a:spcPts val="0"/>
              </a:spcAft>
              <a:buNone/>
            </a:pPr>
            <a:endParaRPr/>
          </a:p>
        </p:txBody>
      </p:sp>
      <p:sp>
        <p:nvSpPr>
          <p:cNvPr id="315" name="Google Shape;315;p54"/>
          <p:cNvSpPr txBox="1"/>
          <p:nvPr/>
        </p:nvSpPr>
        <p:spPr>
          <a:xfrm>
            <a:off x="3976400" y="3882325"/>
            <a:ext cx="4410300" cy="485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u="sng">
                <a:solidFill>
                  <a:schemeClr val="hlink"/>
                </a:solidFill>
                <a:hlinkClick r:id="rId3"/>
              </a:rPr>
              <a:t>https://www.youtube.com/channel/UCAxW1XT0iEJo0TYlRfn6rYQ</a:t>
            </a:r>
            <a:endParaRPr/>
          </a:p>
        </p:txBody>
      </p:sp>
      <p:pic>
        <p:nvPicPr>
          <p:cNvPr id="316" name="Google Shape;316;p54"/>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20"/>
        <p:cNvGrpSpPr/>
        <p:nvPr/>
      </p:nvGrpSpPr>
      <p:grpSpPr>
        <a:xfrm>
          <a:off x="0" y="0"/>
          <a:ext cx="0" cy="0"/>
          <a:chOff x="0" y="0"/>
          <a:chExt cx="0" cy="0"/>
        </a:xfrm>
      </p:grpSpPr>
      <p:sp>
        <p:nvSpPr>
          <p:cNvPr id="321" name="Google Shape;321;p55"/>
          <p:cNvSpPr/>
          <p:nvPr/>
        </p:nvSpPr>
        <p:spPr>
          <a:xfrm>
            <a:off x="2308500" y="213975"/>
            <a:ext cx="4527000" cy="1182300"/>
          </a:xfrm>
          <a:prstGeom prst="roundRect">
            <a:avLst>
              <a:gd name="adj" fmla="val 16667"/>
            </a:avLst>
          </a:prstGeom>
          <a:solidFill>
            <a:schemeClr val="lt2"/>
          </a:solidFill>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2400" b="1" u="sng">
                <a:latin typeface="Comfortaa"/>
                <a:ea typeface="Comfortaa"/>
                <a:cs typeface="Comfortaa"/>
                <a:sym typeface="Comfortaa"/>
              </a:rPr>
              <a:t>Design and Technology</a:t>
            </a:r>
            <a:endParaRPr sz="2400" b="1" u="sng">
              <a:latin typeface="Comfortaa"/>
              <a:ea typeface="Comfortaa"/>
              <a:cs typeface="Comfortaa"/>
              <a:sym typeface="Comfortaa"/>
            </a:endParaRPr>
          </a:p>
          <a:p>
            <a:pPr marL="0" lvl="0" indent="0" algn="ctr" rtl="0">
              <a:spcBef>
                <a:spcPts val="0"/>
              </a:spcBef>
              <a:spcAft>
                <a:spcPts val="0"/>
              </a:spcAft>
              <a:buNone/>
            </a:pPr>
            <a:r>
              <a:rPr lang="en-GB" sz="3000" b="1">
                <a:latin typeface="Comfortaa"/>
                <a:ea typeface="Comfortaa"/>
                <a:cs typeface="Comfortaa"/>
                <a:sym typeface="Comfortaa"/>
              </a:rPr>
              <a:t>Cooking</a:t>
            </a:r>
            <a:endParaRPr sz="3000" b="1">
              <a:latin typeface="Comfortaa"/>
              <a:ea typeface="Comfortaa"/>
              <a:cs typeface="Comfortaa"/>
              <a:sym typeface="Comfortaa"/>
            </a:endParaRPr>
          </a:p>
        </p:txBody>
      </p:sp>
      <p:sp>
        <p:nvSpPr>
          <p:cNvPr id="322" name="Google Shape;322;p55"/>
          <p:cNvSpPr/>
          <p:nvPr/>
        </p:nvSpPr>
        <p:spPr>
          <a:xfrm>
            <a:off x="427925" y="1689175"/>
            <a:ext cx="8243100" cy="3119400"/>
          </a:xfrm>
          <a:prstGeom prst="roundRect">
            <a:avLst>
              <a:gd name="adj" fmla="val 16667"/>
            </a:avLst>
          </a:prstGeom>
          <a:solidFill>
            <a:schemeClr val="lt2"/>
          </a:solidFill>
          <a:ln w="38100" cap="flat" cmpd="sng">
            <a:solidFill>
              <a:srgbClr val="66666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sz="2000" b="1">
                <a:latin typeface="Comfortaa"/>
                <a:ea typeface="Comfortaa"/>
                <a:cs typeface="Comfortaa"/>
                <a:sym typeface="Comfortaa"/>
              </a:rPr>
              <a:t>Aims of the week for DT:</a:t>
            </a:r>
            <a:endParaRPr sz="2000" b="1">
              <a:latin typeface="Comfortaa"/>
              <a:ea typeface="Comfortaa"/>
              <a:cs typeface="Comfortaa"/>
              <a:sym typeface="Comfortaa"/>
            </a:endParaRPr>
          </a:p>
          <a:p>
            <a:pPr marL="0" lvl="0" indent="0" algn="l" rtl="0">
              <a:spcBef>
                <a:spcPts val="0"/>
              </a:spcBef>
              <a:spcAft>
                <a:spcPts val="0"/>
              </a:spcAft>
              <a:buNone/>
            </a:pPr>
            <a:endParaRPr sz="2000" b="1">
              <a:latin typeface="Comfortaa"/>
              <a:ea typeface="Comfortaa"/>
              <a:cs typeface="Comfortaa"/>
              <a:sym typeface="Comfortaa"/>
            </a:endParaRPr>
          </a:p>
          <a:p>
            <a:pPr marL="457200" lvl="0" indent="-355600" algn="l" rtl="0">
              <a:spcBef>
                <a:spcPts val="0"/>
              </a:spcBef>
              <a:spcAft>
                <a:spcPts val="0"/>
              </a:spcAft>
              <a:buSzPts val="2000"/>
              <a:buFont typeface="Comfortaa"/>
              <a:buChar char="●"/>
            </a:pPr>
            <a:r>
              <a:rPr lang="en-GB" sz="2000">
                <a:latin typeface="Comfortaa"/>
                <a:ea typeface="Comfortaa"/>
                <a:cs typeface="Comfortaa"/>
                <a:sym typeface="Comfortaa"/>
              </a:rPr>
              <a:t>To understand that fruit and vegetables are seasonal</a:t>
            </a:r>
            <a:endParaRPr sz="2000">
              <a:latin typeface="Comfortaa"/>
              <a:ea typeface="Comfortaa"/>
              <a:cs typeface="Comfortaa"/>
              <a:sym typeface="Comfortaa"/>
            </a:endParaRPr>
          </a:p>
          <a:p>
            <a:pPr marL="457200" lvl="0" indent="0" algn="l" rtl="0">
              <a:spcBef>
                <a:spcPts val="0"/>
              </a:spcBef>
              <a:spcAft>
                <a:spcPts val="0"/>
              </a:spcAft>
              <a:buNone/>
            </a:pPr>
            <a:endParaRPr sz="2000">
              <a:latin typeface="Comfortaa"/>
              <a:ea typeface="Comfortaa"/>
              <a:cs typeface="Comfortaa"/>
              <a:sym typeface="Comfortaa"/>
            </a:endParaRPr>
          </a:p>
          <a:p>
            <a:pPr marL="457200" lvl="0" indent="-355600" algn="l" rtl="0">
              <a:spcBef>
                <a:spcPts val="0"/>
              </a:spcBef>
              <a:spcAft>
                <a:spcPts val="0"/>
              </a:spcAft>
              <a:buSzPts val="2000"/>
              <a:buFont typeface="Comfortaa"/>
              <a:buChar char="●"/>
            </a:pPr>
            <a:r>
              <a:rPr lang="en-GB" sz="2000">
                <a:latin typeface="Comfortaa"/>
                <a:ea typeface="Comfortaa"/>
                <a:cs typeface="Comfortaa"/>
                <a:sym typeface="Comfortaa"/>
              </a:rPr>
              <a:t>To apply our knowledge of healthy eating</a:t>
            </a:r>
            <a:endParaRPr sz="2000">
              <a:latin typeface="Comfortaa"/>
              <a:ea typeface="Comfortaa"/>
              <a:cs typeface="Comfortaa"/>
              <a:sym typeface="Comfortaa"/>
            </a:endParaRPr>
          </a:p>
          <a:p>
            <a:pPr marL="457200" lvl="0" indent="0" algn="l" rtl="0">
              <a:spcBef>
                <a:spcPts val="0"/>
              </a:spcBef>
              <a:spcAft>
                <a:spcPts val="0"/>
              </a:spcAft>
              <a:buNone/>
            </a:pPr>
            <a:endParaRPr sz="2000">
              <a:latin typeface="Comfortaa"/>
              <a:ea typeface="Comfortaa"/>
              <a:cs typeface="Comfortaa"/>
              <a:sym typeface="Comfortaa"/>
            </a:endParaRPr>
          </a:p>
          <a:p>
            <a:pPr marL="457200" lvl="0" indent="-355600" algn="l" rtl="0">
              <a:spcBef>
                <a:spcPts val="0"/>
              </a:spcBef>
              <a:spcAft>
                <a:spcPts val="0"/>
              </a:spcAft>
              <a:buSzPts val="2000"/>
              <a:buFont typeface="Comfortaa"/>
              <a:buChar char="●"/>
            </a:pPr>
            <a:r>
              <a:rPr lang="en-GB" sz="2000">
                <a:latin typeface="Comfortaa"/>
                <a:ea typeface="Comfortaa"/>
                <a:cs typeface="Comfortaa"/>
                <a:sym typeface="Comfortaa"/>
              </a:rPr>
              <a:t>To design, prepare and evaluate a healthy meal</a:t>
            </a:r>
            <a:endParaRPr sz="2000">
              <a:latin typeface="Comfortaa"/>
              <a:ea typeface="Comfortaa"/>
              <a:cs typeface="Comfortaa"/>
              <a:sym typeface="Comfortaa"/>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26"/>
        <p:cNvGrpSpPr/>
        <p:nvPr/>
      </p:nvGrpSpPr>
      <p:grpSpPr>
        <a:xfrm>
          <a:off x="0" y="0"/>
          <a:ext cx="0" cy="0"/>
          <a:chOff x="0" y="0"/>
          <a:chExt cx="0" cy="0"/>
        </a:xfrm>
      </p:grpSpPr>
      <p:sp>
        <p:nvSpPr>
          <p:cNvPr id="327" name="Google Shape;327;p56"/>
          <p:cNvSpPr/>
          <p:nvPr/>
        </p:nvSpPr>
        <p:spPr>
          <a:xfrm>
            <a:off x="2308500" y="213975"/>
            <a:ext cx="4527000" cy="1182300"/>
          </a:xfrm>
          <a:prstGeom prst="roundRect">
            <a:avLst>
              <a:gd name="adj" fmla="val 16667"/>
            </a:avLst>
          </a:prstGeom>
          <a:solidFill>
            <a:schemeClr val="lt2"/>
          </a:solidFill>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2400" b="1" u="sng">
                <a:latin typeface="Comfortaa"/>
                <a:ea typeface="Comfortaa"/>
                <a:cs typeface="Comfortaa"/>
                <a:sym typeface="Comfortaa"/>
              </a:rPr>
              <a:t>Design and Technology</a:t>
            </a:r>
            <a:endParaRPr sz="2400" b="1" u="sng">
              <a:latin typeface="Comfortaa"/>
              <a:ea typeface="Comfortaa"/>
              <a:cs typeface="Comfortaa"/>
              <a:sym typeface="Comfortaa"/>
            </a:endParaRPr>
          </a:p>
          <a:p>
            <a:pPr marL="0" lvl="0" indent="0" algn="ctr" rtl="0">
              <a:spcBef>
                <a:spcPts val="0"/>
              </a:spcBef>
              <a:spcAft>
                <a:spcPts val="0"/>
              </a:spcAft>
              <a:buNone/>
            </a:pPr>
            <a:r>
              <a:rPr lang="en-GB" sz="3000" b="1">
                <a:latin typeface="Comfortaa"/>
                <a:ea typeface="Comfortaa"/>
                <a:cs typeface="Comfortaa"/>
                <a:sym typeface="Comfortaa"/>
              </a:rPr>
              <a:t>Activity</a:t>
            </a:r>
            <a:endParaRPr sz="3000" b="1">
              <a:latin typeface="Comfortaa"/>
              <a:ea typeface="Comfortaa"/>
              <a:cs typeface="Comfortaa"/>
              <a:sym typeface="Comfortaa"/>
            </a:endParaRPr>
          </a:p>
        </p:txBody>
      </p:sp>
      <p:sp>
        <p:nvSpPr>
          <p:cNvPr id="328" name="Google Shape;328;p56"/>
          <p:cNvSpPr/>
          <p:nvPr/>
        </p:nvSpPr>
        <p:spPr>
          <a:xfrm>
            <a:off x="427925" y="1689175"/>
            <a:ext cx="8243100" cy="3119400"/>
          </a:xfrm>
          <a:prstGeom prst="roundRect">
            <a:avLst>
              <a:gd name="adj" fmla="val 16667"/>
            </a:avLst>
          </a:prstGeom>
          <a:solidFill>
            <a:schemeClr val="lt2"/>
          </a:solidFill>
          <a:ln w="38100" cap="flat" cmpd="sng">
            <a:solidFill>
              <a:srgbClr val="66666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000" b="1">
              <a:latin typeface="Comfortaa"/>
              <a:ea typeface="Comfortaa"/>
              <a:cs typeface="Comfortaa"/>
              <a:sym typeface="Comfortaa"/>
            </a:endParaRPr>
          </a:p>
          <a:p>
            <a:pPr marL="457200" lvl="0" indent="-355600" algn="l" rtl="0">
              <a:spcBef>
                <a:spcPts val="0"/>
              </a:spcBef>
              <a:spcAft>
                <a:spcPts val="0"/>
              </a:spcAft>
              <a:buSzPts val="2000"/>
              <a:buFont typeface="Comfortaa"/>
              <a:buChar char="●"/>
            </a:pPr>
            <a:r>
              <a:rPr lang="en-GB" sz="2000">
                <a:latin typeface="Comfortaa"/>
                <a:ea typeface="Comfortaa"/>
                <a:cs typeface="Comfortaa"/>
                <a:sym typeface="Comfortaa"/>
              </a:rPr>
              <a:t>Use your meal planner to create a recipe</a:t>
            </a:r>
            <a:endParaRPr sz="2000">
              <a:latin typeface="Comfortaa"/>
              <a:ea typeface="Comfortaa"/>
              <a:cs typeface="Comfortaa"/>
              <a:sym typeface="Comfortaa"/>
            </a:endParaRPr>
          </a:p>
          <a:p>
            <a:pPr marL="457200" lvl="0" indent="0" algn="l" rtl="0">
              <a:spcBef>
                <a:spcPts val="0"/>
              </a:spcBef>
              <a:spcAft>
                <a:spcPts val="0"/>
              </a:spcAft>
              <a:buNone/>
            </a:pPr>
            <a:endParaRPr sz="2000">
              <a:latin typeface="Comfortaa"/>
              <a:ea typeface="Comfortaa"/>
              <a:cs typeface="Comfortaa"/>
              <a:sym typeface="Comfortaa"/>
            </a:endParaRPr>
          </a:p>
          <a:p>
            <a:pPr marL="457200" lvl="0" indent="0" algn="l" rtl="0">
              <a:spcBef>
                <a:spcPts val="0"/>
              </a:spcBef>
              <a:spcAft>
                <a:spcPts val="0"/>
              </a:spcAft>
              <a:buNone/>
            </a:pPr>
            <a:r>
              <a:rPr lang="en-GB" sz="2000" b="1">
                <a:solidFill>
                  <a:schemeClr val="dk1"/>
                </a:solidFill>
                <a:latin typeface="Comfortaa"/>
                <a:ea typeface="Comfortaa"/>
                <a:cs typeface="Comfortaa"/>
                <a:sym typeface="Comfortaa"/>
              </a:rPr>
              <a:t>Choose from the following options:</a:t>
            </a:r>
            <a:endParaRPr sz="2000" b="1">
              <a:solidFill>
                <a:schemeClr val="dk1"/>
              </a:solidFill>
              <a:latin typeface="Comfortaa"/>
              <a:ea typeface="Comfortaa"/>
              <a:cs typeface="Comfortaa"/>
              <a:sym typeface="Comfortaa"/>
            </a:endParaRPr>
          </a:p>
          <a:p>
            <a:pPr marL="457200" lvl="0" indent="0" algn="l" rtl="0">
              <a:spcBef>
                <a:spcPts val="0"/>
              </a:spcBef>
              <a:spcAft>
                <a:spcPts val="0"/>
              </a:spcAft>
              <a:buNone/>
            </a:pPr>
            <a:endParaRPr sz="2000" b="1">
              <a:solidFill>
                <a:schemeClr val="dk1"/>
              </a:solidFill>
              <a:latin typeface="Comfortaa"/>
              <a:ea typeface="Comfortaa"/>
              <a:cs typeface="Comfortaa"/>
              <a:sym typeface="Comfortaa"/>
            </a:endParaRPr>
          </a:p>
          <a:p>
            <a:pPr marL="457200" lvl="0" indent="-355600" algn="l" rtl="0">
              <a:spcBef>
                <a:spcPts val="0"/>
              </a:spcBef>
              <a:spcAft>
                <a:spcPts val="0"/>
              </a:spcAft>
              <a:buSzPts val="2000"/>
              <a:buFont typeface="Comfortaa"/>
              <a:buChar char="●"/>
            </a:pPr>
            <a:r>
              <a:rPr lang="en-GB" sz="2000">
                <a:latin typeface="Comfortaa"/>
                <a:ea typeface="Comfortaa"/>
                <a:cs typeface="Comfortaa"/>
                <a:sym typeface="Comfortaa"/>
              </a:rPr>
              <a:t>With the permission and help of an adult, use your recipe to create your meal</a:t>
            </a:r>
            <a:endParaRPr sz="2000">
              <a:latin typeface="Comfortaa"/>
              <a:ea typeface="Comfortaa"/>
              <a:cs typeface="Comfortaa"/>
              <a:sym typeface="Comfortaa"/>
            </a:endParaRPr>
          </a:p>
          <a:p>
            <a:pPr marL="457200" lvl="0" indent="-355600" algn="l" rtl="0">
              <a:spcBef>
                <a:spcPts val="0"/>
              </a:spcBef>
              <a:spcAft>
                <a:spcPts val="0"/>
              </a:spcAft>
              <a:buSzPts val="2000"/>
              <a:buFont typeface="Comfortaa"/>
              <a:buChar char="●"/>
            </a:pPr>
            <a:r>
              <a:rPr lang="en-GB" sz="2000">
                <a:latin typeface="Comfortaa"/>
                <a:ea typeface="Comfortaa"/>
                <a:cs typeface="Comfortaa"/>
                <a:sym typeface="Comfortaa"/>
              </a:rPr>
              <a:t>Use your recipe to create a labelled picture or collage of your meal</a:t>
            </a:r>
            <a:endParaRPr sz="2000">
              <a:latin typeface="Comfortaa"/>
              <a:ea typeface="Comfortaa"/>
              <a:cs typeface="Comfortaa"/>
              <a:sym typeface="Comfortaa"/>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32"/>
        <p:cNvGrpSpPr/>
        <p:nvPr/>
      </p:nvGrpSpPr>
      <p:grpSpPr>
        <a:xfrm>
          <a:off x="0" y="0"/>
          <a:ext cx="0" cy="0"/>
          <a:chOff x="0" y="0"/>
          <a:chExt cx="0" cy="0"/>
        </a:xfrm>
      </p:grpSpPr>
      <p:pic>
        <p:nvPicPr>
          <p:cNvPr id="333" name="Google Shape;333;p57"/>
          <p:cNvPicPr preferRelativeResize="0"/>
          <p:nvPr/>
        </p:nvPicPr>
        <p:blipFill rotWithShape="1">
          <a:blip r:embed="rId3">
            <a:alphaModFix/>
          </a:blip>
          <a:srcRect l="5571" t="9095" b="47384"/>
          <a:stretch/>
        </p:blipFill>
        <p:spPr>
          <a:xfrm>
            <a:off x="-112625" y="0"/>
            <a:ext cx="9636076" cy="5143500"/>
          </a:xfrm>
          <a:prstGeom prst="rect">
            <a:avLst/>
          </a:prstGeom>
          <a:noFill/>
          <a:ln>
            <a:noFill/>
          </a:ln>
        </p:spPr>
      </p:pic>
      <p:sp>
        <p:nvSpPr>
          <p:cNvPr id="334" name="Google Shape;334;p57"/>
          <p:cNvSpPr txBox="1"/>
          <p:nvPr/>
        </p:nvSpPr>
        <p:spPr>
          <a:xfrm>
            <a:off x="3108075" y="123850"/>
            <a:ext cx="3772500" cy="326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600" u="sng">
                <a:latin typeface="Comfortaa"/>
                <a:ea typeface="Comfortaa"/>
                <a:cs typeface="Comfortaa"/>
                <a:sym typeface="Comfortaa"/>
              </a:rPr>
              <a:t>Recipe</a:t>
            </a:r>
            <a:endParaRPr sz="1600" u="sng">
              <a:latin typeface="Comfortaa"/>
              <a:ea typeface="Comfortaa"/>
              <a:cs typeface="Comfortaa"/>
              <a:sym typeface="Comfortaa"/>
            </a:endParaRPr>
          </a:p>
        </p:txBody>
      </p:sp>
      <p:sp>
        <p:nvSpPr>
          <p:cNvPr id="335" name="Google Shape;335;p57"/>
          <p:cNvSpPr txBox="1"/>
          <p:nvPr/>
        </p:nvSpPr>
        <p:spPr>
          <a:xfrm>
            <a:off x="704200" y="501475"/>
            <a:ext cx="4971300" cy="326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u="sng">
                <a:latin typeface="Comfortaa"/>
                <a:ea typeface="Comfortaa"/>
                <a:cs typeface="Comfortaa"/>
                <a:sym typeface="Comfortaa"/>
              </a:rPr>
              <a:t>What I will make</a:t>
            </a:r>
            <a:endParaRPr sz="1600">
              <a:latin typeface="Comfortaa"/>
              <a:ea typeface="Comfortaa"/>
              <a:cs typeface="Comfortaa"/>
              <a:sym typeface="Comfortaa"/>
            </a:endParaRPr>
          </a:p>
        </p:txBody>
      </p:sp>
      <p:sp>
        <p:nvSpPr>
          <p:cNvPr id="336" name="Google Shape;336;p57"/>
          <p:cNvSpPr txBox="1"/>
          <p:nvPr/>
        </p:nvSpPr>
        <p:spPr>
          <a:xfrm>
            <a:off x="704200" y="2025100"/>
            <a:ext cx="4971300" cy="326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u="sng">
                <a:latin typeface="Comfortaa"/>
                <a:ea typeface="Comfortaa"/>
                <a:cs typeface="Comfortaa"/>
                <a:sym typeface="Comfortaa"/>
              </a:rPr>
              <a:t>Ingredients</a:t>
            </a:r>
            <a:endParaRPr sz="1600" u="sng">
              <a:latin typeface="Comfortaa"/>
              <a:ea typeface="Comfortaa"/>
              <a:cs typeface="Comfortaa"/>
              <a:sym typeface="Comfortaa"/>
            </a:endParaRPr>
          </a:p>
        </p:txBody>
      </p:sp>
      <p:sp>
        <p:nvSpPr>
          <p:cNvPr id="337" name="Google Shape;337;p57"/>
          <p:cNvSpPr txBox="1"/>
          <p:nvPr/>
        </p:nvSpPr>
        <p:spPr>
          <a:xfrm>
            <a:off x="704200" y="2802125"/>
            <a:ext cx="4971300" cy="326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u="sng">
                <a:latin typeface="Comfortaa"/>
                <a:ea typeface="Comfortaa"/>
                <a:cs typeface="Comfortaa"/>
                <a:sym typeface="Comfortaa"/>
              </a:rPr>
              <a:t>Equipment</a:t>
            </a:r>
            <a:endParaRPr sz="1600">
              <a:latin typeface="Comfortaa"/>
              <a:ea typeface="Comfortaa"/>
              <a:cs typeface="Comfortaa"/>
              <a:sym typeface="Comfortaa"/>
            </a:endParaRPr>
          </a:p>
        </p:txBody>
      </p:sp>
      <p:sp>
        <p:nvSpPr>
          <p:cNvPr id="338" name="Google Shape;338;p57"/>
          <p:cNvSpPr txBox="1"/>
          <p:nvPr/>
        </p:nvSpPr>
        <p:spPr>
          <a:xfrm>
            <a:off x="704200" y="3548725"/>
            <a:ext cx="4971300" cy="326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u="sng">
                <a:latin typeface="Comfortaa"/>
                <a:ea typeface="Comfortaa"/>
                <a:cs typeface="Comfortaa"/>
                <a:sym typeface="Comfortaa"/>
              </a:rPr>
              <a:t>Instructions</a:t>
            </a:r>
            <a:endParaRPr sz="1600">
              <a:latin typeface="Comfortaa"/>
              <a:ea typeface="Comfortaa"/>
              <a:cs typeface="Comfortaa"/>
              <a:sym typeface="Comfortaa"/>
            </a:endParaRPr>
          </a:p>
        </p:txBody>
      </p:sp>
      <p:sp>
        <p:nvSpPr>
          <p:cNvPr id="339" name="Google Shape;339;p57"/>
          <p:cNvSpPr txBox="1"/>
          <p:nvPr/>
        </p:nvSpPr>
        <p:spPr>
          <a:xfrm>
            <a:off x="704200" y="1263288"/>
            <a:ext cx="4971300" cy="326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u="sng">
                <a:latin typeface="Comfortaa"/>
                <a:ea typeface="Comfortaa"/>
                <a:cs typeface="Comfortaa"/>
                <a:sym typeface="Comfortaa"/>
              </a:rPr>
              <a:t>Why I have chosen this meal</a:t>
            </a:r>
            <a:endParaRPr sz="1600">
              <a:latin typeface="Comfortaa"/>
              <a:ea typeface="Comfortaa"/>
              <a:cs typeface="Comfortaa"/>
              <a:sym typeface="Comfortaa"/>
            </a:endParaRPr>
          </a:p>
        </p:txBody>
      </p:sp>
      <p:sp>
        <p:nvSpPr>
          <p:cNvPr id="340" name="Google Shape;340;p57"/>
          <p:cNvSpPr/>
          <p:nvPr/>
        </p:nvSpPr>
        <p:spPr>
          <a:xfrm rot="649470">
            <a:off x="6621484" y="506680"/>
            <a:ext cx="2499982" cy="2331118"/>
          </a:xfrm>
          <a:prstGeom prst="roundRect">
            <a:avLst>
              <a:gd name="adj" fmla="val 16667"/>
            </a:avLst>
          </a:prstGeom>
          <a:solidFill>
            <a:srgbClr val="FFD966"/>
          </a:solidFill>
          <a:ln w="38100" cap="flat" cmpd="sng">
            <a:solidFill>
              <a:srgbClr val="E6913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latin typeface="Comfortaa"/>
                <a:ea typeface="Comfortaa"/>
                <a:cs typeface="Comfortaa"/>
                <a:sym typeface="Comfortaa"/>
              </a:rPr>
              <a:t>Use paper to create a recipe for your chosen seasonal, balanced meal.</a:t>
            </a:r>
            <a:endParaRPr>
              <a:latin typeface="Comfortaa"/>
              <a:ea typeface="Comfortaa"/>
              <a:cs typeface="Comfortaa"/>
              <a:sym typeface="Comfortaa"/>
            </a:endParaRPr>
          </a:p>
          <a:p>
            <a:pPr marL="0" lvl="0" indent="0" algn="l" rtl="0">
              <a:spcBef>
                <a:spcPts val="0"/>
              </a:spcBef>
              <a:spcAft>
                <a:spcPts val="0"/>
              </a:spcAft>
              <a:buNone/>
            </a:pPr>
            <a:endParaRPr>
              <a:latin typeface="Comfortaa"/>
              <a:ea typeface="Comfortaa"/>
              <a:cs typeface="Comfortaa"/>
              <a:sym typeface="Comfortaa"/>
            </a:endParaRPr>
          </a:p>
          <a:p>
            <a:pPr marL="0" lvl="0" indent="0" algn="l" rtl="0">
              <a:spcBef>
                <a:spcPts val="0"/>
              </a:spcBef>
              <a:spcAft>
                <a:spcPts val="0"/>
              </a:spcAft>
              <a:buNone/>
            </a:pPr>
            <a:r>
              <a:rPr lang="en-GB">
                <a:latin typeface="Comfortaa"/>
                <a:ea typeface="Comfortaa"/>
                <a:cs typeface="Comfortaa"/>
                <a:sym typeface="Comfortaa"/>
              </a:rPr>
              <a:t>Feel free to illustrate your recipe. Ideas for how you could present your recipe are on the following slide.</a:t>
            </a:r>
            <a:endParaRPr>
              <a:latin typeface="Comfortaa"/>
              <a:ea typeface="Comfortaa"/>
              <a:cs typeface="Comfortaa"/>
              <a:sym typeface="Comfortaa"/>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44"/>
        <p:cNvGrpSpPr/>
        <p:nvPr/>
      </p:nvGrpSpPr>
      <p:grpSpPr>
        <a:xfrm>
          <a:off x="0" y="0"/>
          <a:ext cx="0" cy="0"/>
          <a:chOff x="0" y="0"/>
          <a:chExt cx="0" cy="0"/>
        </a:xfrm>
      </p:grpSpPr>
      <p:pic>
        <p:nvPicPr>
          <p:cNvPr id="345" name="Google Shape;345;p58"/>
          <p:cNvPicPr preferRelativeResize="0"/>
          <p:nvPr/>
        </p:nvPicPr>
        <p:blipFill>
          <a:blip r:embed="rId3">
            <a:alphaModFix/>
          </a:blip>
          <a:stretch>
            <a:fillRect/>
          </a:stretch>
        </p:blipFill>
        <p:spPr>
          <a:xfrm>
            <a:off x="226750" y="1145800"/>
            <a:ext cx="5521975" cy="2657624"/>
          </a:xfrm>
          <a:prstGeom prst="rect">
            <a:avLst/>
          </a:prstGeom>
          <a:noFill/>
          <a:ln w="9525" cap="flat" cmpd="sng">
            <a:solidFill>
              <a:schemeClr val="dk2"/>
            </a:solidFill>
            <a:prstDash val="solid"/>
            <a:round/>
            <a:headEnd type="none" w="sm" len="sm"/>
            <a:tailEnd type="none" w="sm" len="sm"/>
          </a:ln>
        </p:spPr>
      </p:pic>
      <p:pic>
        <p:nvPicPr>
          <p:cNvPr id="346" name="Google Shape;346;p58"/>
          <p:cNvPicPr preferRelativeResize="0"/>
          <p:nvPr/>
        </p:nvPicPr>
        <p:blipFill>
          <a:blip r:embed="rId4">
            <a:alphaModFix/>
          </a:blip>
          <a:stretch>
            <a:fillRect/>
          </a:stretch>
        </p:blipFill>
        <p:spPr>
          <a:xfrm>
            <a:off x="5907150" y="491450"/>
            <a:ext cx="2971850" cy="4160600"/>
          </a:xfrm>
          <a:prstGeom prst="rect">
            <a:avLst/>
          </a:prstGeom>
          <a:noFill/>
          <a:ln w="9525" cap="flat" cmpd="sng">
            <a:solidFill>
              <a:srgbClr val="000000"/>
            </a:solidFill>
            <a:prstDash val="solid"/>
            <a:round/>
            <a:headEnd type="none" w="sm" len="sm"/>
            <a:tailEnd type="none" w="sm" len="sm"/>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50"/>
        <p:cNvGrpSpPr/>
        <p:nvPr/>
      </p:nvGrpSpPr>
      <p:grpSpPr>
        <a:xfrm>
          <a:off x="0" y="0"/>
          <a:ext cx="0" cy="0"/>
          <a:chOff x="0" y="0"/>
          <a:chExt cx="0" cy="0"/>
        </a:xfrm>
      </p:grpSpPr>
      <p:pic>
        <p:nvPicPr>
          <p:cNvPr id="351" name="Google Shape;351;p59"/>
          <p:cNvPicPr preferRelativeResize="0"/>
          <p:nvPr/>
        </p:nvPicPr>
        <p:blipFill rotWithShape="1">
          <a:blip r:embed="rId3">
            <a:alphaModFix/>
          </a:blip>
          <a:srcRect l="5571" t="9095" b="47384"/>
          <a:stretch/>
        </p:blipFill>
        <p:spPr>
          <a:xfrm>
            <a:off x="-112625" y="0"/>
            <a:ext cx="9636076" cy="5143500"/>
          </a:xfrm>
          <a:prstGeom prst="rect">
            <a:avLst/>
          </a:prstGeom>
          <a:noFill/>
          <a:ln>
            <a:noFill/>
          </a:ln>
        </p:spPr>
      </p:pic>
      <p:sp>
        <p:nvSpPr>
          <p:cNvPr id="352" name="Google Shape;352;p59"/>
          <p:cNvSpPr txBox="1"/>
          <p:nvPr/>
        </p:nvSpPr>
        <p:spPr>
          <a:xfrm>
            <a:off x="3108075" y="123850"/>
            <a:ext cx="3772500" cy="326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600" u="sng">
                <a:latin typeface="Comfortaa"/>
                <a:ea typeface="Comfortaa"/>
                <a:cs typeface="Comfortaa"/>
                <a:sym typeface="Comfortaa"/>
              </a:rPr>
              <a:t>Evaluation</a:t>
            </a:r>
            <a:endParaRPr sz="1600" u="sng">
              <a:latin typeface="Comfortaa"/>
              <a:ea typeface="Comfortaa"/>
              <a:cs typeface="Comfortaa"/>
              <a:sym typeface="Comfortaa"/>
            </a:endParaRPr>
          </a:p>
        </p:txBody>
      </p:sp>
      <p:sp>
        <p:nvSpPr>
          <p:cNvPr id="353" name="Google Shape;353;p59"/>
          <p:cNvSpPr txBox="1"/>
          <p:nvPr/>
        </p:nvSpPr>
        <p:spPr>
          <a:xfrm>
            <a:off x="704200" y="501475"/>
            <a:ext cx="4971300" cy="326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u="sng">
                <a:latin typeface="Comfortaa"/>
                <a:ea typeface="Comfortaa"/>
                <a:cs typeface="Comfortaa"/>
                <a:sym typeface="Comfortaa"/>
              </a:rPr>
              <a:t>Skills I used:</a:t>
            </a:r>
            <a:endParaRPr sz="1600">
              <a:latin typeface="Comfortaa"/>
              <a:ea typeface="Comfortaa"/>
              <a:cs typeface="Comfortaa"/>
              <a:sym typeface="Comfortaa"/>
            </a:endParaRPr>
          </a:p>
        </p:txBody>
      </p:sp>
      <p:sp>
        <p:nvSpPr>
          <p:cNvPr id="354" name="Google Shape;354;p59"/>
          <p:cNvSpPr txBox="1"/>
          <p:nvPr/>
        </p:nvSpPr>
        <p:spPr>
          <a:xfrm>
            <a:off x="704200" y="2025100"/>
            <a:ext cx="4971300" cy="326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u="sng">
                <a:latin typeface="Comfortaa"/>
                <a:ea typeface="Comfortaa"/>
                <a:cs typeface="Comfortaa"/>
                <a:sym typeface="Comfortaa"/>
              </a:rPr>
              <a:t>What I would do differently next time:</a:t>
            </a:r>
            <a:endParaRPr sz="1600" u="sng">
              <a:latin typeface="Comfortaa"/>
              <a:ea typeface="Comfortaa"/>
              <a:cs typeface="Comfortaa"/>
              <a:sym typeface="Comfortaa"/>
            </a:endParaRPr>
          </a:p>
        </p:txBody>
      </p:sp>
      <p:sp>
        <p:nvSpPr>
          <p:cNvPr id="355" name="Google Shape;355;p59"/>
          <p:cNvSpPr txBox="1"/>
          <p:nvPr/>
        </p:nvSpPr>
        <p:spPr>
          <a:xfrm>
            <a:off x="704200" y="2802125"/>
            <a:ext cx="4971300" cy="326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u="sng">
                <a:latin typeface="Comfortaa"/>
                <a:ea typeface="Comfortaa"/>
                <a:cs typeface="Comfortaa"/>
                <a:sym typeface="Comfortaa"/>
              </a:rPr>
              <a:t>What I learnt:</a:t>
            </a:r>
            <a:endParaRPr sz="1600">
              <a:latin typeface="Comfortaa"/>
              <a:ea typeface="Comfortaa"/>
              <a:cs typeface="Comfortaa"/>
              <a:sym typeface="Comfortaa"/>
            </a:endParaRPr>
          </a:p>
        </p:txBody>
      </p:sp>
      <p:sp>
        <p:nvSpPr>
          <p:cNvPr id="356" name="Google Shape;356;p59"/>
          <p:cNvSpPr txBox="1"/>
          <p:nvPr/>
        </p:nvSpPr>
        <p:spPr>
          <a:xfrm>
            <a:off x="704200" y="1263288"/>
            <a:ext cx="4971300" cy="326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u="sng">
                <a:latin typeface="Comfortaa"/>
                <a:ea typeface="Comfortaa"/>
                <a:cs typeface="Comfortaa"/>
                <a:sym typeface="Comfortaa"/>
              </a:rPr>
              <a:t>What went well:</a:t>
            </a:r>
            <a:endParaRPr sz="1600">
              <a:latin typeface="Comfortaa"/>
              <a:ea typeface="Comfortaa"/>
              <a:cs typeface="Comfortaa"/>
              <a:sym typeface="Comfortaa"/>
            </a:endParaRPr>
          </a:p>
        </p:txBody>
      </p:sp>
      <p:sp>
        <p:nvSpPr>
          <p:cNvPr id="357" name="Google Shape;357;p59"/>
          <p:cNvSpPr/>
          <p:nvPr/>
        </p:nvSpPr>
        <p:spPr>
          <a:xfrm rot="649470">
            <a:off x="6682980" y="512515"/>
            <a:ext cx="2499982" cy="1676263"/>
          </a:xfrm>
          <a:prstGeom prst="roundRect">
            <a:avLst>
              <a:gd name="adj" fmla="val 16667"/>
            </a:avLst>
          </a:prstGeom>
          <a:solidFill>
            <a:srgbClr val="FFD966"/>
          </a:solidFill>
          <a:ln w="38100" cap="flat" cmpd="sng">
            <a:solidFill>
              <a:srgbClr val="E6913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latin typeface="Comfortaa"/>
                <a:ea typeface="Comfortaa"/>
                <a:cs typeface="Comfortaa"/>
                <a:sym typeface="Comfortaa"/>
              </a:rPr>
              <a:t>Write an evaluation using the following subheadings.</a:t>
            </a:r>
            <a:endParaRPr>
              <a:latin typeface="Comfortaa"/>
              <a:ea typeface="Comfortaa"/>
              <a:cs typeface="Comfortaa"/>
              <a:sym typeface="Comfortaa"/>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361"/>
        <p:cNvGrpSpPr/>
        <p:nvPr/>
      </p:nvGrpSpPr>
      <p:grpSpPr>
        <a:xfrm>
          <a:off x="0" y="0"/>
          <a:ext cx="0" cy="0"/>
          <a:chOff x="0" y="0"/>
          <a:chExt cx="0" cy="0"/>
        </a:xfrm>
      </p:grpSpPr>
      <p:sp>
        <p:nvSpPr>
          <p:cNvPr id="362" name="Google Shape;362;p60"/>
          <p:cNvSpPr txBox="1">
            <a:spLocks noGrp="1"/>
          </p:cNvSpPr>
          <p:nvPr>
            <p:ph type="ctrTitle"/>
          </p:nvPr>
        </p:nvSpPr>
        <p:spPr>
          <a:xfrm>
            <a:off x="3178253" y="2202050"/>
            <a:ext cx="57387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sz="4000"/>
          </a:p>
          <a:p>
            <a:pPr marL="0" lvl="0" indent="0" algn="ctr" rtl="0">
              <a:spcBef>
                <a:spcPts val="0"/>
              </a:spcBef>
              <a:spcAft>
                <a:spcPts val="0"/>
              </a:spcAft>
              <a:buClr>
                <a:schemeClr val="dk1"/>
              </a:buClr>
              <a:buSzPts val="1100"/>
              <a:buFont typeface="Arial"/>
              <a:buNone/>
            </a:pPr>
            <a:r>
              <a:rPr lang="en-GB" sz="4000"/>
              <a:t>Well done on another great week! </a:t>
            </a:r>
            <a:endParaRPr sz="4000"/>
          </a:p>
          <a:p>
            <a:pPr marL="0" lvl="0" indent="0" algn="ctr" rtl="0">
              <a:spcBef>
                <a:spcPts val="0"/>
              </a:spcBef>
              <a:spcAft>
                <a:spcPts val="0"/>
              </a:spcAft>
              <a:buClr>
                <a:schemeClr val="dk1"/>
              </a:buClr>
              <a:buSzPts val="1100"/>
              <a:buFont typeface="Arial"/>
              <a:buNone/>
            </a:pPr>
            <a:r>
              <a:rPr lang="en-GB" sz="4000"/>
              <a:t>Enjoy your long weekend with your family and stay safe!</a:t>
            </a:r>
            <a:endParaRPr sz="4000"/>
          </a:p>
        </p:txBody>
      </p:sp>
      <p:pic>
        <p:nvPicPr>
          <p:cNvPr id="363" name="Google Shape;363;p60"/>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2363</Words>
  <Application>Microsoft Office PowerPoint</Application>
  <PresentationFormat>On-screen Show (16:9)</PresentationFormat>
  <Paragraphs>247</Paragraphs>
  <Slides>35</Slides>
  <Notes>35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35</vt:i4>
      </vt:variant>
    </vt:vector>
  </HeadingPairs>
  <TitlesOfParts>
    <vt:vector size="42" baseType="lpstr">
      <vt:lpstr>Amatic SC</vt:lpstr>
      <vt:lpstr>Calibri</vt:lpstr>
      <vt:lpstr>Source Code Pro</vt:lpstr>
      <vt:lpstr>Arial</vt:lpstr>
      <vt:lpstr>Comfortaa</vt:lpstr>
      <vt:lpstr>Simple Light</vt:lpstr>
      <vt:lpstr>Beach Day</vt:lpstr>
      <vt:lpstr>Good MoRning Year 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Close read - The Tailor of Gloucester by Beatrix Potter WALT: make inferences and deductions using evidence from the text.</vt:lpstr>
      <vt:lpstr>Close read - The Tailor of Gloucester Text WALT: make inferences and deductions using evidence from the text.</vt:lpstr>
      <vt:lpstr>Close read - The Tailor of Gloucester Text WALT: make inferences and deductions using evidence from the text.</vt:lpstr>
      <vt:lpstr>Close read - The Tailor of Gloucester - Vocabulary  WALT: make inferences and deductions using evidence from the text.</vt:lpstr>
      <vt:lpstr>Close read - The Tailor of Gloucester Questions WALT: make inferences and deductions using evidence from the text.</vt:lpstr>
      <vt:lpstr>Close read - The Tailor of Gloucester Answers WALT: make inferences and deductions using evidence from the text.</vt:lpstr>
      <vt:lpstr>Good Afternoon Year 6!</vt:lpstr>
      <vt:lpstr>PowerPoint Presentation</vt:lpstr>
      <vt:lpstr>PowerPoint Presentation</vt:lpstr>
      <vt:lpstr>PowerPoint Presentation</vt:lpstr>
      <vt:lpstr>PowerPoint Presentation</vt:lpstr>
      <vt:lpstr>PowerPoint Presentation</vt:lpstr>
      <vt:lpstr> Well done on another great week!  Enjoy your long weekend with your family and stay safe!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 Year 6!</dc:title>
  <dc:creator>Nolan S</dc:creator>
  <cp:lastModifiedBy>Nolan S</cp:lastModifiedBy>
  <cp:revision>1</cp:revision>
  <dcterms:modified xsi:type="dcterms:W3CDTF">2020-04-29T17:06:55Z</dcterms:modified>
</cp:coreProperties>
</file>