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0"/>
  </p:notesMasterIdLst>
  <p:sldIdLst>
    <p:sldId id="256" r:id="rId2"/>
    <p:sldId id="344" r:id="rId3"/>
    <p:sldId id="345" r:id="rId4"/>
    <p:sldId id="346" r:id="rId5"/>
    <p:sldId id="347" r:id="rId6"/>
    <p:sldId id="348" r:id="rId7"/>
    <p:sldId id="349" r:id="rId8"/>
    <p:sldId id="350" r:id="rId9"/>
    <p:sldId id="351" r:id="rId10"/>
    <p:sldId id="352" r:id="rId11"/>
    <p:sldId id="353" r:id="rId12"/>
    <p:sldId id="354" r:id="rId13"/>
    <p:sldId id="355" r:id="rId14"/>
    <p:sldId id="356" r:id="rId15"/>
    <p:sldId id="357" r:id="rId16"/>
    <p:sldId id="358" r:id="rId17"/>
    <p:sldId id="359" r:id="rId18"/>
    <p:sldId id="360" r:id="rId19"/>
    <p:sldId id="361" r:id="rId20"/>
    <p:sldId id="362" r:id="rId21"/>
    <p:sldId id="363" r:id="rId22"/>
    <p:sldId id="364" r:id="rId23"/>
    <p:sldId id="365" r:id="rId24"/>
    <p:sldId id="366" r:id="rId25"/>
    <p:sldId id="367" r:id="rId26"/>
    <p:sldId id="368" r:id="rId27"/>
    <p:sldId id="369" r:id="rId28"/>
    <p:sldId id="370" r:id="rId2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0" roundtripDataSignature="AMtx7mjnOmdMN4uOkRBtjO6qSpLBgCBAmA=="/>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24" autoAdjust="0"/>
    <p:restoredTop sz="94660"/>
  </p:normalViewPr>
  <p:slideViewPr>
    <p:cSldViewPr snapToGrid="0">
      <p:cViewPr varScale="1">
        <p:scale>
          <a:sx n="65" d="100"/>
          <a:sy n="65" d="100"/>
        </p:scale>
        <p:origin x="9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40"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6729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2428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3887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25856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32144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42849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55946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61018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2474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76552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74568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6540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63746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56042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01918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93153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45452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87725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569135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40534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59495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71784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35049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12824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812009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46766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922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3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3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3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3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3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4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4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4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4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4"/>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4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5"/>
        <p:cNvGrpSpPr/>
        <p:nvPr/>
      </p:nvGrpSpPr>
      <p:grpSpPr>
        <a:xfrm>
          <a:off x="0" y="0"/>
          <a:ext cx="0" cy="0"/>
          <a:chOff x="0" y="0"/>
          <a:chExt cx="0" cy="0"/>
        </a:xfrm>
      </p:grpSpPr>
      <p:sp>
        <p:nvSpPr>
          <p:cNvPr id="6" name="Google Shape;6;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7000">
              <a:srgbClr val="92D050"/>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25069" y="5764244"/>
            <a:ext cx="9144000" cy="975769"/>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6000"/>
              <a:buFont typeface="Arial"/>
              <a:buNone/>
            </a:pPr>
            <a:r>
              <a:rPr lang="en-GB" u="sng" dirty="0" smtClean="0">
                <a:latin typeface="Comic Sans MS" panose="030F0702030302020204" pitchFamily="66" charset="0"/>
                <a:ea typeface="Arial"/>
                <a:cs typeface="Arial"/>
                <a:sym typeface="Arial"/>
              </a:rPr>
              <a:t>Phonics learning- Week 12 </a:t>
            </a:r>
            <a:r>
              <a:rPr lang="en-GB" dirty="0" smtClean="0">
                <a:latin typeface="Comic Sans MS" panose="030F0702030302020204" pitchFamily="66" charset="0"/>
                <a:ea typeface="Arial"/>
                <a:cs typeface="Arial"/>
                <a:sym typeface="Arial"/>
              </a:rPr>
              <a:t/>
            </a:r>
            <a:br>
              <a:rPr lang="en-GB" dirty="0" smtClean="0">
                <a:latin typeface="Comic Sans MS" panose="030F0702030302020204" pitchFamily="66" charset="0"/>
                <a:ea typeface="Arial"/>
                <a:cs typeface="Arial"/>
                <a:sym typeface="Arial"/>
              </a:rPr>
            </a:br>
            <a:r>
              <a:rPr lang="en-GB" sz="4400" dirty="0">
                <a:latin typeface="Comic Sans MS" panose="030F0702030302020204" pitchFamily="66" charset="0"/>
                <a:ea typeface="Arial"/>
                <a:cs typeface="Arial"/>
                <a:sym typeface="Arial"/>
              </a:rPr>
              <a:t/>
            </a:r>
            <a:br>
              <a:rPr lang="en-GB" sz="4400" dirty="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This week we are going to be recapping all of the digraphs, trigraphs and consonant blends that we have been learning throughout our ‘home learning time’ and previously in school</a:t>
            </a:r>
            <a:r>
              <a:rPr lang="en-GB" sz="3600" dirty="0" smtClean="0">
                <a:latin typeface="Comic Sans MS" panose="030F0702030302020204" pitchFamily="66" charset="0"/>
                <a:ea typeface="Arial"/>
                <a:cs typeface="Arial"/>
                <a:sym typeface="Arial"/>
              </a:rPr>
              <a:t>. </a:t>
            </a:r>
            <a:r>
              <a:rPr lang="en-GB" sz="3600" dirty="0" smtClean="0">
                <a:latin typeface="Comic Sans MS" panose="030F0702030302020204" pitchFamily="66" charset="0"/>
                <a:ea typeface="Arial"/>
                <a:cs typeface="Arial"/>
                <a:sym typeface="Arial"/>
              </a:rPr>
              <a:t/>
            </a:r>
            <a:br>
              <a:rPr lang="en-GB" sz="3600" dirty="0" smtClean="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   </a:t>
            </a:r>
            <a:br>
              <a:rPr lang="en-GB" sz="3600" dirty="0" smtClean="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I have made </a:t>
            </a:r>
            <a:r>
              <a:rPr lang="en-GB" sz="3600" u="sng" dirty="0" smtClean="0">
                <a:latin typeface="Comic Sans MS" panose="030F0702030302020204" pitchFamily="66" charset="0"/>
                <a:ea typeface="Arial"/>
                <a:cs typeface="Arial"/>
                <a:sym typeface="Arial"/>
              </a:rPr>
              <a:t>separate slides </a:t>
            </a:r>
            <a:r>
              <a:rPr lang="en-GB" sz="3600" dirty="0" smtClean="0">
                <a:latin typeface="Comic Sans MS" panose="030F0702030302020204" pitchFamily="66" charset="0"/>
                <a:ea typeface="Arial"/>
                <a:cs typeface="Arial"/>
                <a:sym typeface="Arial"/>
              </a:rPr>
              <a:t>for </a:t>
            </a:r>
            <a:r>
              <a:rPr lang="en-GB" sz="3600" dirty="0" smtClean="0">
                <a:solidFill>
                  <a:srgbClr val="0000FF"/>
                </a:solidFill>
                <a:latin typeface="Comic Sans MS" panose="030F0702030302020204" pitchFamily="66" charset="0"/>
                <a:ea typeface="Arial"/>
                <a:cs typeface="Arial"/>
                <a:sym typeface="Arial"/>
              </a:rPr>
              <a:t>single sounds</a:t>
            </a:r>
            <a:r>
              <a:rPr lang="en-GB" sz="3600" dirty="0" smtClean="0">
                <a:latin typeface="Comic Sans MS" panose="030F0702030302020204" pitchFamily="66" charset="0"/>
                <a:ea typeface="Arial"/>
                <a:cs typeface="Arial"/>
                <a:sym typeface="Arial"/>
              </a:rPr>
              <a:t>, </a:t>
            </a:r>
            <a:r>
              <a:rPr lang="en-GB" sz="3600" dirty="0" smtClean="0">
                <a:solidFill>
                  <a:srgbClr val="002060"/>
                </a:solidFill>
                <a:latin typeface="Comic Sans MS" panose="030F0702030302020204" pitchFamily="66" charset="0"/>
                <a:ea typeface="Arial"/>
                <a:cs typeface="Arial"/>
                <a:sym typeface="Arial"/>
              </a:rPr>
              <a:t>digraphs &amp; trigraphs </a:t>
            </a:r>
            <a:r>
              <a:rPr lang="en-GB" sz="3600" dirty="0" smtClean="0">
                <a:latin typeface="Comic Sans MS" panose="030F0702030302020204" pitchFamily="66" charset="0"/>
                <a:ea typeface="Arial"/>
                <a:cs typeface="Arial"/>
                <a:sym typeface="Arial"/>
              </a:rPr>
              <a:t>and </a:t>
            </a:r>
            <a:r>
              <a:rPr lang="en-GB" sz="3600" dirty="0" smtClean="0">
                <a:solidFill>
                  <a:srgbClr val="660066"/>
                </a:solidFill>
                <a:latin typeface="Comic Sans MS" panose="030F0702030302020204" pitchFamily="66" charset="0"/>
                <a:ea typeface="Arial"/>
                <a:cs typeface="Arial"/>
                <a:sym typeface="Arial"/>
              </a:rPr>
              <a:t>consonant blends</a:t>
            </a:r>
            <a:r>
              <a:rPr lang="en-GB" sz="3600" dirty="0" smtClean="0">
                <a:latin typeface="Comic Sans MS" panose="030F0702030302020204" pitchFamily="66" charset="0"/>
                <a:ea typeface="Arial"/>
                <a:cs typeface="Arial"/>
                <a:sym typeface="Arial"/>
              </a:rPr>
              <a:t>. This will be a great assessment tool to see how well your child has retained the sounds and see which they still need to practise.</a:t>
            </a:r>
            <a:br>
              <a:rPr lang="en-GB" sz="3600" dirty="0" smtClean="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Please choose the appropriate sounds to focus on for your child’s phonics ability. </a:t>
            </a:r>
            <a:r>
              <a:rPr lang="en-GB" sz="3600" dirty="0" smtClean="0">
                <a:latin typeface="Comic Sans MS" panose="030F0702030302020204" pitchFamily="66" charset="0"/>
                <a:ea typeface="Arial"/>
                <a:cs typeface="Arial"/>
                <a:sym typeface="Wingdings" panose="05000000000000000000" pitchFamily="2" charset="2"/>
              </a:rPr>
              <a:t> </a:t>
            </a:r>
            <a:endParaRPr sz="4900" dirty="0">
              <a:latin typeface="Comic Sans MS" panose="030F0702030302020204" pitchFamily="66" charset="0"/>
              <a:ea typeface="Arial"/>
              <a:cs typeface="Arial"/>
              <a:sym typeface="Arial"/>
            </a:endParaRPr>
          </a:p>
        </p:txBody>
      </p:sp>
      <p:pic>
        <p:nvPicPr>
          <p:cNvPr id="2" name="Picture 1"/>
          <p:cNvPicPr>
            <a:picLocks noChangeAspect="1"/>
          </p:cNvPicPr>
          <p:nvPr/>
        </p:nvPicPr>
        <p:blipFill>
          <a:blip r:embed="rId3"/>
          <a:stretch>
            <a:fillRect/>
          </a:stretch>
        </p:blipFill>
        <p:spPr>
          <a:xfrm>
            <a:off x="9461476" y="1956914"/>
            <a:ext cx="2730524" cy="456187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37000">
              <a:srgbClr val="92D050"/>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528738" y="4494540"/>
            <a:ext cx="9144000" cy="975769"/>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6000"/>
              <a:buFont typeface="Arial"/>
              <a:buNone/>
            </a:pPr>
            <a:r>
              <a:rPr lang="en-GB" u="sng" dirty="0" smtClean="0">
                <a:solidFill>
                  <a:srgbClr val="0000FF"/>
                </a:solidFill>
                <a:latin typeface="Comic Sans MS" panose="030F0702030302020204" pitchFamily="66" charset="0"/>
                <a:ea typeface="Arial"/>
                <a:cs typeface="Arial"/>
                <a:sym typeface="Arial"/>
              </a:rPr>
              <a:t>Single sound flashcards</a:t>
            </a:r>
            <a:br>
              <a:rPr lang="en-GB" u="sng" dirty="0" smtClean="0">
                <a:solidFill>
                  <a:srgbClr val="0000FF"/>
                </a:solidFill>
                <a:latin typeface="Comic Sans MS" panose="030F0702030302020204" pitchFamily="66" charset="0"/>
                <a:ea typeface="Arial"/>
                <a:cs typeface="Arial"/>
                <a:sym typeface="Arial"/>
              </a:rPr>
            </a:br>
            <a:r>
              <a:rPr lang="en-GB" u="sng" dirty="0" smtClean="0">
                <a:solidFill>
                  <a:srgbClr val="0000FF"/>
                </a:solidFill>
                <a:latin typeface="Comic Sans MS" panose="030F0702030302020204" pitchFamily="66" charset="0"/>
                <a:ea typeface="Arial"/>
                <a:cs typeface="Arial"/>
                <a:sym typeface="Arial"/>
              </a:rPr>
              <a:t/>
            </a:r>
            <a:br>
              <a:rPr lang="en-GB" u="sng" dirty="0" smtClean="0">
                <a:solidFill>
                  <a:srgbClr val="0000FF"/>
                </a:solidFill>
                <a:latin typeface="Comic Sans MS" panose="030F0702030302020204" pitchFamily="66" charset="0"/>
                <a:ea typeface="Arial"/>
                <a:cs typeface="Arial"/>
                <a:sym typeface="Arial"/>
              </a:rPr>
            </a:br>
            <a:r>
              <a:rPr lang="en-GB" b="1" dirty="0" smtClean="0">
                <a:solidFill>
                  <a:srgbClr val="0000FF"/>
                </a:solidFill>
                <a:latin typeface="Comic Sans MS" panose="030F0702030302020204" pitchFamily="66" charset="0"/>
                <a:ea typeface="Arial"/>
                <a:cs typeface="Arial"/>
                <a:sym typeface="Arial"/>
              </a:rPr>
              <a:t>Go through the slides one by one asking your child to say the sound.</a:t>
            </a:r>
            <a:endParaRPr b="1" dirty="0">
              <a:solidFill>
                <a:srgbClr val="0000FF"/>
              </a:solidFill>
              <a:latin typeface="Comic Sans MS" panose="030F0702030302020204" pitchFamily="66" charset="0"/>
              <a:ea typeface="Arial"/>
              <a:cs typeface="Arial"/>
              <a:sym typeface="Arial"/>
            </a:endParaRPr>
          </a:p>
        </p:txBody>
      </p:sp>
    </p:spTree>
    <p:extLst>
      <p:ext uri="{BB962C8B-B14F-4D97-AF65-F5344CB8AC3E}">
        <p14:creationId xmlns:p14="http://schemas.microsoft.com/office/powerpoint/2010/main" val="2597719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a:solidFill>
                  <a:srgbClr val="0000FF"/>
                </a:solidFill>
                <a:latin typeface="CCW Precursive 1" panose="03050602040000000000" pitchFamily="66" charset="0"/>
                <a:ea typeface="Arial"/>
                <a:cs typeface="Arial"/>
                <a:sym typeface="Arial"/>
              </a:rPr>
              <a:t>s</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3605385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a</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3091628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t</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2879601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a:solidFill>
                  <a:srgbClr val="0000FF"/>
                </a:solidFill>
                <a:latin typeface="CCW Precursive 1" panose="03050602040000000000" pitchFamily="66" charset="0"/>
                <a:ea typeface="Arial"/>
                <a:cs typeface="Arial"/>
                <a:sym typeface="Arial"/>
              </a:rPr>
              <a:t>i</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25663295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p</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38830202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n</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1330860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c</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1177185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a:solidFill>
                  <a:srgbClr val="0000FF"/>
                </a:solidFill>
                <a:latin typeface="CCW Precursive 1" panose="03050602040000000000" pitchFamily="66" charset="0"/>
                <a:ea typeface="Arial"/>
                <a:cs typeface="Arial"/>
                <a:sym typeface="Arial"/>
              </a:rPr>
              <a:t>k</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12536568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e</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1966740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h</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30530331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r</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3422497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m</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38116991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d</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735200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g</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24761161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o</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6604439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a:solidFill>
                  <a:srgbClr val="0000FF"/>
                </a:solidFill>
                <a:latin typeface="CCW Precursive 1" panose="03050602040000000000" pitchFamily="66" charset="0"/>
                <a:ea typeface="Arial"/>
                <a:cs typeface="Arial"/>
                <a:sym typeface="Arial"/>
              </a:rPr>
              <a:t>u</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15874177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882231"/>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l</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42679477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f</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13964710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110627" y="6489596"/>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a:solidFill>
                  <a:srgbClr val="0000FF"/>
                </a:solidFill>
                <a:latin typeface="CCW Precursive 1" panose="03050602040000000000" pitchFamily="66" charset="0"/>
                <a:ea typeface="Arial"/>
                <a:cs typeface="Arial"/>
                <a:sym typeface="Arial"/>
              </a:rPr>
              <a:t>b</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21500926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j</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4020485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z</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13834490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w</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36497103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v</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32069713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y</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1871136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x</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22155896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dirty="0" smtClean="0">
                <a:solidFill>
                  <a:srgbClr val="0000FF"/>
                </a:solidFill>
                <a:latin typeface="CCW Precursive 1" panose="03050602040000000000" pitchFamily="66" charset="0"/>
                <a:ea typeface="Arial"/>
                <a:cs typeface="Arial"/>
                <a:sym typeface="Arial"/>
              </a:rPr>
              <a:t>q</a:t>
            </a:r>
            <a:endParaRPr sz="41300" dirty="0">
              <a:solidFill>
                <a:srgbClr val="0000FF"/>
              </a:solidFill>
              <a:latin typeface="CCW Precursive 1" panose="03050602040000000000" pitchFamily="66" charset="0"/>
              <a:ea typeface="Arial"/>
              <a:cs typeface="Arial"/>
              <a:sym typeface="Arial"/>
            </a:endParaRPr>
          </a:p>
        </p:txBody>
      </p:sp>
    </p:spTree>
    <p:extLst>
      <p:ext uri="{BB962C8B-B14F-4D97-AF65-F5344CB8AC3E}">
        <p14:creationId xmlns:p14="http://schemas.microsoft.com/office/powerpoint/2010/main" val="1370071969"/>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378</TotalTime>
  <Words>33</Words>
  <Application>Microsoft Office PowerPoint</Application>
  <PresentationFormat>Widescreen</PresentationFormat>
  <Paragraphs>28</Paragraphs>
  <Slides>28</Slides>
  <Notes>28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CCW Precursive 1</vt:lpstr>
      <vt:lpstr>Comic Sans MS</vt:lpstr>
      <vt:lpstr>Wingdings</vt:lpstr>
      <vt:lpstr>Office Theme</vt:lpstr>
      <vt:lpstr>Phonics learning- Week 12   This week we are going to be recapping all of the digraphs, trigraphs and consonant blends that we have been learning throughout our ‘home learning time’ and previously in school.      I have made separate slides for single sounds, digraphs &amp; trigraphs and consonant blends. This will be a great assessment tool to see how well your child has retained the sounds and see which they still need to practise. Please choose the appropriate sounds to focus on for your child’s phonics ability.  </vt:lpstr>
      <vt:lpstr>Single sound flashcards  Go through the slides one by one asking your child to say the sound.</vt:lpstr>
      <vt:lpstr>s</vt:lpstr>
      <vt:lpstr>a</vt:lpstr>
      <vt:lpstr>t</vt:lpstr>
      <vt:lpstr>i</vt:lpstr>
      <vt:lpstr>p</vt:lpstr>
      <vt:lpstr>n</vt:lpstr>
      <vt:lpstr>c</vt:lpstr>
      <vt:lpstr>k</vt:lpstr>
      <vt:lpstr>e</vt:lpstr>
      <vt:lpstr>h</vt:lpstr>
      <vt:lpstr>r</vt:lpstr>
      <vt:lpstr>m</vt:lpstr>
      <vt:lpstr>d</vt:lpstr>
      <vt:lpstr>g</vt:lpstr>
      <vt:lpstr>o</vt:lpstr>
      <vt:lpstr>u</vt:lpstr>
      <vt:lpstr>l</vt:lpstr>
      <vt:lpstr>f</vt:lpstr>
      <vt:lpstr>b</vt:lpstr>
      <vt:lpstr>j</vt:lpstr>
      <vt:lpstr>z</vt:lpstr>
      <vt:lpstr>w</vt:lpstr>
      <vt:lpstr>v</vt:lpstr>
      <vt:lpstr>y</vt:lpstr>
      <vt:lpstr>x</vt:lpstr>
      <vt:lpstr>q</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learning</dc:title>
  <dc:creator>Knight R</dc:creator>
  <cp:lastModifiedBy>Knight R</cp:lastModifiedBy>
  <cp:revision>50</cp:revision>
  <dcterms:created xsi:type="dcterms:W3CDTF">2020-04-17T12:03:34Z</dcterms:created>
  <dcterms:modified xsi:type="dcterms:W3CDTF">2020-07-02T14:32:14Z</dcterms:modified>
</cp:coreProperties>
</file>