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y="5143500" cx="9144000"/>
  <p:notesSz cx="6858000" cy="9144000"/>
  <p:embeddedFontLst>
    <p:embeddedFont>
      <p:font typeface="Cedarville Cursive"/>
      <p:regular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CD398D93-C16F-4FF8-84C8-C172A85EE92E}">
  <a:tblStyle styleId="{CD398D93-C16F-4FF8-84C8-C172A85EE92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CedarvilleCursive-regular.fntdata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7d1f8c911_0_4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7d1f8c911_0_4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89f1aa029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89f1aa029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89f1aa0292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89f1aa0292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89f1aa0292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89f1aa0292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89f1aa0292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89f1aa0292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8aa62cab0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8aa62cab0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8aa62cab01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8aa62cab01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aa62cab01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aa62cab01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8aa62cab01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8aa62cab01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8aa62cab01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8aa62cab01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>
            <a:off x="1551400" y="3083975"/>
            <a:ext cx="6485400" cy="1062300"/>
          </a:xfrm>
          <a:prstGeom prst="roundRect">
            <a:avLst>
              <a:gd fmla="val 16667" name="adj"/>
            </a:avLst>
          </a:prstGeom>
          <a:solidFill>
            <a:srgbClr val="65C5E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/>
          <p:nvPr/>
        </p:nvSpPr>
        <p:spPr>
          <a:xfrm>
            <a:off x="1146100" y="1271900"/>
            <a:ext cx="7296000" cy="1562100"/>
          </a:xfrm>
          <a:prstGeom prst="roundRect">
            <a:avLst>
              <a:gd fmla="val 16667" name="adj"/>
            </a:avLst>
          </a:prstGeom>
          <a:solidFill>
            <a:srgbClr val="FFEF0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type="ctrTitle"/>
          </p:nvPr>
        </p:nvSpPr>
        <p:spPr>
          <a:xfrm>
            <a:off x="479800" y="1388150"/>
            <a:ext cx="8520600" cy="1329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week’s theme is</a:t>
            </a:r>
            <a:endParaRPr/>
          </a:p>
        </p:txBody>
      </p:sp>
      <p:sp>
        <p:nvSpPr>
          <p:cNvPr id="63" name="Google Shape;63;p14"/>
          <p:cNvSpPr txBox="1"/>
          <p:nvPr>
            <p:ph idx="1" type="subTitle"/>
          </p:nvPr>
        </p:nvSpPr>
        <p:spPr>
          <a:xfrm>
            <a:off x="1463050" y="3151475"/>
            <a:ext cx="6554100" cy="9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</a:t>
            </a:r>
            <a:endParaRPr b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Day 1 - 29.6.20</a:t>
            </a:r>
            <a:endParaRPr b="1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17128">
            <a:off x="329086" y="313223"/>
            <a:ext cx="2311397" cy="1515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409691">
            <a:off x="6484875" y="449605"/>
            <a:ext cx="2544925" cy="13917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idx="1" type="subTitle"/>
          </p:nvPr>
        </p:nvSpPr>
        <p:spPr>
          <a:xfrm>
            <a:off x="964425" y="2571750"/>
            <a:ext cx="6903600" cy="1887000"/>
          </a:xfrm>
          <a:prstGeom prst="rect">
            <a:avLst/>
          </a:prstGeom>
          <a:solidFill>
            <a:srgbClr val="FFFFFF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/>
              <a:t>Spellings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406400" lvl="0" marL="457200" rtl="0" algn="l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-GB"/>
              <a:t>Writing  = A Day in the Life of an Alien 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5"/>
          <p:cNvSpPr/>
          <p:nvPr/>
        </p:nvSpPr>
        <p:spPr>
          <a:xfrm>
            <a:off x="964425" y="319800"/>
            <a:ext cx="6974400" cy="17892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3783" y="501600"/>
            <a:ext cx="4995692" cy="142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/>
        </p:nvSpPr>
        <p:spPr>
          <a:xfrm>
            <a:off x="223625" y="223625"/>
            <a:ext cx="8698200" cy="65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Monday - Spelling and handwriting practice</a:t>
            </a:r>
            <a:r>
              <a:rPr lang="en-GB" sz="2400"/>
              <a:t>. 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knowledge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doubtful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knuckle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gnome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environment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He had no knowledge about the missing gnome.</a:t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78" name="Google Shape;78;p16"/>
          <p:cNvSpPr txBox="1"/>
          <p:nvPr/>
        </p:nvSpPr>
        <p:spPr>
          <a:xfrm>
            <a:off x="511975" y="988225"/>
            <a:ext cx="8155800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</a:rPr>
              <a:t>Copy out these words out twice in your best joined handwriting.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/>
        </p:nvSpPr>
        <p:spPr>
          <a:xfrm>
            <a:off x="223625" y="223625"/>
            <a:ext cx="8698200" cy="65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Monday - Spelling </a:t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84" name="Google Shape;84;p17"/>
          <p:cNvSpPr txBox="1"/>
          <p:nvPr/>
        </p:nvSpPr>
        <p:spPr>
          <a:xfrm>
            <a:off x="306350" y="725575"/>
            <a:ext cx="8457000" cy="79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50" u="sng">
                <a:solidFill>
                  <a:srgbClr val="4D5156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Silent Letters </a:t>
            </a:r>
            <a:endParaRPr b="1" sz="2050" u="sng">
              <a:solidFill>
                <a:srgbClr val="4D5156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50" u="sng">
                <a:solidFill>
                  <a:srgbClr val="4D5156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Can you write the missing spelling words in the sentence below. </a:t>
            </a:r>
            <a:endParaRPr sz="2400" u="sng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6350" y="1709125"/>
            <a:ext cx="6040599" cy="33215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7"/>
          <p:cNvSpPr txBox="1"/>
          <p:nvPr/>
        </p:nvSpPr>
        <p:spPr>
          <a:xfrm>
            <a:off x="7029975" y="1910675"/>
            <a:ext cx="1806000" cy="2918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sword 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knowledge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gnome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doubtful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writing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knuckle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wrong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numb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Environment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knight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/>
        </p:nvSpPr>
        <p:spPr>
          <a:xfrm>
            <a:off x="223625" y="223625"/>
            <a:ext cx="8698200" cy="65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darville Cursive"/>
                <a:ea typeface="Cedarville Cursive"/>
                <a:cs typeface="Cedarville Cursive"/>
                <a:sym typeface="Cedarville Cursive"/>
              </a:rPr>
              <a:t>Monday - </a:t>
            </a:r>
            <a:r>
              <a:rPr lang="en-GB" sz="2400">
                <a:solidFill>
                  <a:srgbClr val="FF0000"/>
                </a:solidFill>
                <a:latin typeface="Cedarville Cursive"/>
                <a:ea typeface="Cedarville Cursive"/>
                <a:cs typeface="Cedarville Cursive"/>
                <a:sym typeface="Cedarville Cursive"/>
              </a:rPr>
              <a:t>Answers</a:t>
            </a:r>
            <a:endParaRPr sz="2400">
              <a:solidFill>
                <a:srgbClr val="FF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  <p:sp>
        <p:nvSpPr>
          <p:cNvPr id="92" name="Google Shape;92;p18"/>
          <p:cNvSpPr txBox="1"/>
          <p:nvPr/>
        </p:nvSpPr>
        <p:spPr>
          <a:xfrm>
            <a:off x="559075" y="741700"/>
            <a:ext cx="7687200" cy="886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550" u="sng">
                <a:solidFill>
                  <a:srgbClr val="4D5156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Silent Letters </a:t>
            </a:r>
            <a:endParaRPr b="1" sz="1550" u="sng">
              <a:solidFill>
                <a:srgbClr val="4D5156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50" u="sng">
                <a:solidFill>
                  <a:srgbClr val="4D5156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Can you write the missing spelling words in the sentence below. </a:t>
            </a:r>
            <a:endParaRPr sz="1050">
              <a:solidFill>
                <a:srgbClr val="4D5156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550">
                <a:solidFill>
                  <a:srgbClr val="FF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Look at the answers below and check how many you got right.</a:t>
            </a:r>
            <a:endParaRPr sz="1550">
              <a:solidFill>
                <a:srgbClr val="FF0000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9075" y="1748675"/>
            <a:ext cx="7827514" cy="32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/>
          <p:nvPr>
            <p:ph idx="1" type="subTitle"/>
          </p:nvPr>
        </p:nvSpPr>
        <p:spPr>
          <a:xfrm>
            <a:off x="311700" y="641275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- Session 1  </a:t>
            </a:r>
            <a:endParaRPr/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9250" y="1803047"/>
            <a:ext cx="5270051" cy="294727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9"/>
          <p:cNvSpPr/>
          <p:nvPr/>
        </p:nvSpPr>
        <p:spPr>
          <a:xfrm>
            <a:off x="4808050" y="1104175"/>
            <a:ext cx="4276800" cy="2473800"/>
          </a:xfrm>
          <a:prstGeom prst="cloudCallout">
            <a:avLst>
              <a:gd fmla="val -65033" name="adj1"/>
              <a:gd fmla="val 24015" name="adj2"/>
            </a:avLst>
          </a:prstGeom>
          <a:solidFill>
            <a:srgbClr val="FFFFFF"/>
          </a:solidFill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 u="sng"/>
              <a:t>Thinking Points</a:t>
            </a:r>
            <a:endParaRPr b="1" sz="1600" u="sng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Who is this?  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What is it?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What are they doing? </a:t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Where are they from? Where have they landed?</a:t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 txBox="1"/>
          <p:nvPr>
            <p:ph idx="1" type="subTitle"/>
          </p:nvPr>
        </p:nvSpPr>
        <p:spPr>
          <a:xfrm>
            <a:off x="311700" y="221950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 - A Day in the Life of an Alien </a:t>
            </a:r>
            <a:endParaRPr/>
          </a:p>
        </p:txBody>
      </p:sp>
      <p:pic>
        <p:nvPicPr>
          <p:cNvPr id="106" name="Google Shape;10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5275" y="2348150"/>
            <a:ext cx="3998700" cy="223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7988" y="2348150"/>
            <a:ext cx="4044887" cy="223627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0"/>
          <p:cNvSpPr txBox="1"/>
          <p:nvPr/>
        </p:nvSpPr>
        <p:spPr>
          <a:xfrm>
            <a:off x="176250" y="1320150"/>
            <a:ext cx="8791500" cy="6429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Humans have five senses.  What senses does the alien have?  Write down a list of ideas about what senses this alien may have.</a:t>
            </a:r>
            <a:endParaRPr sz="16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/>
          <p:nvPr>
            <p:ph idx="1" type="subTitle"/>
          </p:nvPr>
        </p:nvSpPr>
        <p:spPr>
          <a:xfrm>
            <a:off x="311700" y="221950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 - A Day in the Life of an Alien </a:t>
            </a:r>
            <a:endParaRPr/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5275" y="2348150"/>
            <a:ext cx="3998700" cy="223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7988" y="2348150"/>
            <a:ext cx="4044887" cy="2236275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1"/>
          <p:cNvSpPr txBox="1"/>
          <p:nvPr/>
        </p:nvSpPr>
        <p:spPr>
          <a:xfrm>
            <a:off x="176250" y="1320150"/>
            <a:ext cx="8791500" cy="6429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What has the alien discovered?  What do you think the alien is looking at? Write down some ideas about what he has discovered.</a:t>
            </a:r>
            <a:endParaRPr sz="16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/>
          <p:nvPr>
            <p:ph idx="1" type="subTitle"/>
          </p:nvPr>
        </p:nvSpPr>
        <p:spPr>
          <a:xfrm>
            <a:off x="311700" y="221950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 - A Day in the Life of an Alien </a:t>
            </a:r>
            <a:endParaRPr/>
          </a:p>
        </p:txBody>
      </p:sp>
      <p:pic>
        <p:nvPicPr>
          <p:cNvPr id="122" name="Google Shape;12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314196">
            <a:off x="7161558" y="762693"/>
            <a:ext cx="1737037" cy="97144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3" name="Google Shape;123;p22"/>
          <p:cNvGraphicFramePr/>
          <p:nvPr/>
        </p:nvGraphicFramePr>
        <p:xfrm>
          <a:off x="519200" y="1897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{CD398D93-C16F-4FF8-84C8-C172A85EE92E}</a:tableStyleId>
              </a:tblPr>
              <a:tblGrid>
                <a:gridCol w="2312375"/>
                <a:gridCol w="2312375"/>
                <a:gridCol w="2312375"/>
              </a:tblGrid>
              <a:tr h="91992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</a:rPr>
                        <a:t>Where are they visiting?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</a:rPr>
                        <a:t>What places have they passed?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</a:rPr>
                        <a:t>What did they see?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</a:rPr>
                        <a:t>What does it look like?</a:t>
                      </a:r>
                      <a:endParaRPr b="1" sz="900"/>
                    </a:p>
                  </a:txBody>
                  <a:tcPr marT="91425" marB="91425" marR="91425" marL="91425">
                    <a:lnL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</a:rPr>
                        <a:t>Did anything exciting happen?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</a:rPr>
                        <a:t>What did they do?</a:t>
                      </a:r>
                      <a:endParaRPr b="1" sz="11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</a:rPr>
                        <a:t>What did they experience?</a:t>
                      </a:r>
                      <a:endParaRPr b="1"/>
                    </a:p>
                  </a:txBody>
                  <a:tcPr marT="91425" marB="91425" marR="91425" marL="91425">
                    <a:lnL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How did they feel?</a:t>
                      </a:r>
                      <a:endParaRPr b="1" sz="1100"/>
                    </a:p>
                  </a:txBody>
                  <a:tcPr marT="91425" marB="91425" marR="91425" marL="91425">
                    <a:lnL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</a:tr>
              <a:tr h="10011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4" name="Google Shape;124;p22"/>
          <p:cNvSpPr txBox="1"/>
          <p:nvPr/>
        </p:nvSpPr>
        <p:spPr>
          <a:xfrm>
            <a:off x="1858925" y="1146100"/>
            <a:ext cx="4346700" cy="54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Ship’s Log - Use the table to help prompt ideas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/>
          <p:nvPr>
            <p:ph idx="1" type="subTitle"/>
          </p:nvPr>
        </p:nvSpPr>
        <p:spPr>
          <a:xfrm>
            <a:off x="311700" y="221950"/>
            <a:ext cx="8520600" cy="713100"/>
          </a:xfrm>
          <a:prstGeom prst="rect">
            <a:avLst/>
          </a:prstGeom>
          <a:solidFill>
            <a:srgbClr val="FFFF00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Writing  - A Day in the Life of an Alien </a:t>
            </a:r>
            <a:endParaRPr/>
          </a:p>
        </p:txBody>
      </p:sp>
      <p:pic>
        <p:nvPicPr>
          <p:cNvPr id="130" name="Google Shape;13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81479">
            <a:off x="474475" y="2765372"/>
            <a:ext cx="3117227" cy="1743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201298">
            <a:off x="5731800" y="2975529"/>
            <a:ext cx="2986801" cy="1651293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3"/>
          <p:cNvSpPr txBox="1"/>
          <p:nvPr/>
        </p:nvSpPr>
        <p:spPr>
          <a:xfrm>
            <a:off x="176250" y="1320150"/>
            <a:ext cx="8791500" cy="6429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/>
              <a:t>A Ship’s Log</a:t>
            </a:r>
            <a:endParaRPr sz="2800"/>
          </a:p>
        </p:txBody>
      </p:sp>
      <p:sp>
        <p:nvSpPr>
          <p:cNvPr id="133" name="Google Shape;133;p23"/>
          <p:cNvSpPr/>
          <p:nvPr/>
        </p:nvSpPr>
        <p:spPr>
          <a:xfrm>
            <a:off x="3214675" y="2082575"/>
            <a:ext cx="3158700" cy="2949600"/>
          </a:xfrm>
          <a:prstGeom prst="ellipse">
            <a:avLst/>
          </a:prstGeom>
          <a:solidFill>
            <a:srgbClr val="FFFFFF"/>
          </a:solidFill>
          <a:ln cap="flat" cmpd="sng" w="7620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/>
              <a:t>The captain of a ship keeps a detailed log of their daily discoveries and events. </a:t>
            </a:r>
            <a:endParaRPr sz="16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solidFill>
                  <a:srgbClr val="666666"/>
                </a:solidFill>
              </a:rPr>
              <a:t>Write the ship's log for the blue alien recording his discoveries.</a:t>
            </a:r>
            <a:endParaRPr b="1" sz="1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