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9"/>
  </p:notesMasterIdLst>
  <p:sldIdLst>
    <p:sldId id="256" r:id="rId2"/>
    <p:sldId id="257" r:id="rId3"/>
    <p:sldId id="259" r:id="rId4"/>
    <p:sldId id="260" r:id="rId5"/>
    <p:sldId id="261" r:id="rId6"/>
    <p:sldId id="262" r:id="rId7"/>
    <p:sldId id="263" r:id="rId8"/>
    <p:sldId id="266" r:id="rId9"/>
    <p:sldId id="264" r:id="rId10"/>
    <p:sldId id="265" r:id="rId11"/>
    <p:sldId id="267" r:id="rId12"/>
    <p:sldId id="268" r:id="rId13"/>
    <p:sldId id="272" r:id="rId14"/>
    <p:sldId id="270" r:id="rId15"/>
    <p:sldId id="271" r:id="rId16"/>
    <p:sldId id="269" r:id="rId17"/>
    <p:sldId id="273" r:id="rId18"/>
    <p:sldId id="274" r:id="rId19"/>
    <p:sldId id="275" r:id="rId20"/>
    <p:sldId id="276" r:id="rId21"/>
    <p:sldId id="277" r:id="rId22"/>
    <p:sldId id="278" r:id="rId23"/>
    <p:sldId id="280" r:id="rId24"/>
    <p:sldId id="282" r:id="rId25"/>
    <p:sldId id="283" r:id="rId26"/>
    <p:sldId id="284" r:id="rId27"/>
    <p:sldId id="281" r:id="rId2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40" roundtripDataSignature="AMtx7mjnOmdMN4uOkRBtjO6qSpLBgCBAm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jpe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701040" y="8153"/>
            <a:ext cx="9144000" cy="9757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dirty="0">
                <a:latin typeface="Arial"/>
                <a:ea typeface="Arial"/>
                <a:cs typeface="Arial"/>
                <a:sym typeface="Arial"/>
              </a:rPr>
              <a:t>Phonics learning</a:t>
            </a:r>
            <a:endParaRPr dirty="0">
              <a:latin typeface="Arial"/>
              <a:ea typeface="Arial"/>
              <a:cs typeface="Arial"/>
              <a:sym typeface="Arial"/>
            </a:endParaRPr>
          </a:p>
        </p:txBody>
      </p:sp>
      <p:sp>
        <p:nvSpPr>
          <p:cNvPr id="85" name="Google Shape;85;p1"/>
          <p:cNvSpPr txBox="1">
            <a:spLocks noGrp="1"/>
          </p:cNvSpPr>
          <p:nvPr>
            <p:ph type="subTitle" idx="1"/>
          </p:nvPr>
        </p:nvSpPr>
        <p:spPr>
          <a:xfrm>
            <a:off x="275088" y="2495401"/>
            <a:ext cx="6269147" cy="1631577"/>
          </a:xfrm>
          <a:prstGeom prst="rect">
            <a:avLst/>
          </a:prstGeom>
          <a:noFill/>
          <a:ln>
            <a:noFill/>
          </a:ln>
        </p:spPr>
        <p:txBody>
          <a:bodyPr spcFirstLastPara="1" wrap="square" lIns="91425" tIns="45700" rIns="91425" bIns="45700" anchor="t" anchorCtr="0">
            <a:normAutofit/>
          </a:bodyPr>
          <a:lstStyle/>
          <a:p>
            <a:pPr marL="742950" lvl="0" indent="-742950" algn="l" rtl="0">
              <a:lnSpc>
                <a:spcPct val="70000"/>
              </a:lnSpc>
              <a:spcBef>
                <a:spcPts val="0"/>
              </a:spcBef>
              <a:spcAft>
                <a:spcPts val="0"/>
              </a:spcAft>
              <a:buClr>
                <a:srgbClr val="0070C0"/>
              </a:buClr>
              <a:buSzPts val="2590"/>
              <a:buFont typeface="Calibri"/>
              <a:buAutoNum type="arabicPeriod"/>
            </a:pPr>
            <a:r>
              <a:rPr lang="en-GB" sz="1800" dirty="0">
                <a:solidFill>
                  <a:srgbClr val="0070C0"/>
                </a:solidFill>
                <a:latin typeface="Arial"/>
                <a:ea typeface="Arial"/>
                <a:cs typeface="Arial"/>
                <a:sym typeface="Arial"/>
              </a:rPr>
              <a:t>find the sound (sound mat) </a:t>
            </a:r>
            <a:endParaRPr sz="1600" dirty="0"/>
          </a:p>
          <a:p>
            <a:pPr marL="742950" lvl="0" indent="-742950" algn="l" rtl="0">
              <a:lnSpc>
                <a:spcPct val="70000"/>
              </a:lnSpc>
              <a:spcBef>
                <a:spcPts val="1000"/>
              </a:spcBef>
              <a:spcAft>
                <a:spcPts val="0"/>
              </a:spcAft>
              <a:buClr>
                <a:srgbClr val="0070C0"/>
              </a:buClr>
              <a:buSzPts val="2590"/>
              <a:buFont typeface="Calibri"/>
              <a:buAutoNum type="arabicPeriod"/>
            </a:pPr>
            <a:r>
              <a:rPr lang="en-GB" sz="1800" dirty="0">
                <a:solidFill>
                  <a:srgbClr val="0070C0"/>
                </a:solidFill>
                <a:latin typeface="Arial"/>
                <a:ea typeface="Arial"/>
                <a:cs typeface="Arial"/>
                <a:sym typeface="Arial"/>
              </a:rPr>
              <a:t>do the action (action sheet) </a:t>
            </a:r>
            <a:endParaRPr sz="1600" dirty="0"/>
          </a:p>
          <a:p>
            <a:pPr marL="742950" lvl="0" indent="-742950" algn="l" rtl="0">
              <a:lnSpc>
                <a:spcPct val="70000"/>
              </a:lnSpc>
              <a:spcBef>
                <a:spcPts val="1000"/>
              </a:spcBef>
              <a:spcAft>
                <a:spcPts val="0"/>
              </a:spcAft>
              <a:buClr>
                <a:srgbClr val="0070C0"/>
              </a:buClr>
              <a:buSzPts val="2590"/>
              <a:buFont typeface="Calibri"/>
              <a:buAutoNum type="arabicPeriod"/>
            </a:pPr>
            <a:r>
              <a:rPr lang="en-GB" sz="1800" dirty="0">
                <a:solidFill>
                  <a:srgbClr val="0070C0"/>
                </a:solidFill>
                <a:latin typeface="Arial"/>
                <a:ea typeface="Arial"/>
                <a:cs typeface="Arial"/>
                <a:sym typeface="Arial"/>
              </a:rPr>
              <a:t>read the </a:t>
            </a:r>
            <a:r>
              <a:rPr lang="en-GB" sz="1800" dirty="0" smtClean="0">
                <a:solidFill>
                  <a:srgbClr val="0070C0"/>
                </a:solidFill>
                <a:latin typeface="Arial"/>
                <a:ea typeface="Arial"/>
                <a:cs typeface="Arial"/>
                <a:sym typeface="Arial"/>
              </a:rPr>
              <a:t>sound within a word </a:t>
            </a:r>
            <a:r>
              <a:rPr lang="en-GB" sz="1800" dirty="0">
                <a:solidFill>
                  <a:srgbClr val="0070C0"/>
                </a:solidFill>
                <a:latin typeface="Arial"/>
                <a:ea typeface="Arial"/>
                <a:cs typeface="Arial"/>
                <a:sym typeface="Arial"/>
              </a:rPr>
              <a:t>(reading ladders</a:t>
            </a:r>
            <a:r>
              <a:rPr lang="en-GB" sz="1800" dirty="0" smtClean="0">
                <a:solidFill>
                  <a:srgbClr val="0070C0"/>
                </a:solidFill>
                <a:latin typeface="Arial"/>
                <a:ea typeface="Arial"/>
                <a:cs typeface="Arial"/>
                <a:sym typeface="Arial"/>
              </a:rPr>
              <a:t>)</a:t>
            </a:r>
          </a:p>
          <a:p>
            <a:pPr marL="742950" lvl="0" indent="-742950" algn="l" rtl="0">
              <a:lnSpc>
                <a:spcPct val="70000"/>
              </a:lnSpc>
              <a:spcBef>
                <a:spcPts val="1000"/>
              </a:spcBef>
              <a:spcAft>
                <a:spcPts val="0"/>
              </a:spcAft>
              <a:buClr>
                <a:srgbClr val="0070C0"/>
              </a:buClr>
              <a:buSzPts val="2590"/>
              <a:buFont typeface="Calibri"/>
              <a:buAutoNum type="arabicPeriod"/>
            </a:pPr>
            <a:r>
              <a:rPr lang="en-GB" sz="1800" dirty="0">
                <a:solidFill>
                  <a:srgbClr val="0070C0"/>
                </a:solidFill>
                <a:latin typeface="Arial"/>
                <a:ea typeface="Arial"/>
                <a:cs typeface="Arial"/>
                <a:sym typeface="Arial"/>
              </a:rPr>
              <a:t>p</a:t>
            </a:r>
            <a:r>
              <a:rPr lang="en-GB" sz="1800" dirty="0" smtClean="0">
                <a:solidFill>
                  <a:srgbClr val="0070C0"/>
                </a:solidFill>
                <a:latin typeface="Arial"/>
                <a:ea typeface="Arial"/>
                <a:cs typeface="Arial"/>
                <a:sym typeface="Arial"/>
              </a:rPr>
              <a:t>ractise writing sentences </a:t>
            </a:r>
            <a:endParaRPr lang="en-GB" sz="1800" dirty="0" smtClean="0">
              <a:solidFill>
                <a:srgbClr val="0070C0"/>
              </a:solidFill>
              <a:latin typeface="Arial"/>
              <a:ea typeface="Arial"/>
              <a:cs typeface="Arial"/>
              <a:sym typeface="Arial"/>
            </a:endParaRPr>
          </a:p>
          <a:p>
            <a:pPr marL="742950" lvl="0" indent="-742950" algn="l" rtl="0">
              <a:lnSpc>
                <a:spcPct val="70000"/>
              </a:lnSpc>
              <a:spcBef>
                <a:spcPts val="1000"/>
              </a:spcBef>
              <a:spcAft>
                <a:spcPts val="0"/>
              </a:spcAft>
              <a:buClr>
                <a:srgbClr val="0070C0"/>
              </a:buClr>
              <a:buSzPts val="2590"/>
              <a:buFont typeface="Calibri"/>
              <a:buAutoNum type="arabicPeriod"/>
            </a:pPr>
            <a:r>
              <a:rPr lang="en-GB" sz="1800" dirty="0" smtClean="0">
                <a:solidFill>
                  <a:srgbClr val="0070C0"/>
                </a:solidFill>
                <a:latin typeface="Arial"/>
                <a:cs typeface="Arial"/>
                <a:sym typeface="Arial"/>
              </a:rPr>
              <a:t>recognise and read tricky words within the text. </a:t>
            </a:r>
            <a:endParaRPr sz="1600" dirty="0"/>
          </a:p>
        </p:txBody>
      </p:sp>
      <p:pic>
        <p:nvPicPr>
          <p:cNvPr id="86" name="Google Shape;86;p1"/>
          <p:cNvPicPr preferRelativeResize="0"/>
          <p:nvPr/>
        </p:nvPicPr>
        <p:blipFill rotWithShape="1">
          <a:blip r:embed="rId3">
            <a:alphaModFix/>
          </a:blip>
          <a:srcRect/>
          <a:stretch/>
        </p:blipFill>
        <p:spPr>
          <a:xfrm>
            <a:off x="6605353" y="1938664"/>
            <a:ext cx="4346550" cy="1874982"/>
          </a:xfrm>
          <a:prstGeom prst="rect">
            <a:avLst/>
          </a:prstGeom>
          <a:noFill/>
          <a:ln>
            <a:noFill/>
          </a:ln>
        </p:spPr>
      </p:pic>
      <p:sp>
        <p:nvSpPr>
          <p:cNvPr id="87" name="Google Shape;87;p1"/>
          <p:cNvSpPr/>
          <p:nvPr/>
        </p:nvSpPr>
        <p:spPr>
          <a:xfrm>
            <a:off x="275088" y="4150833"/>
            <a:ext cx="8338736" cy="19389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i="1" dirty="0" smtClean="0">
                <a:solidFill>
                  <a:srgbClr val="00B050"/>
                </a:solidFill>
              </a:rPr>
              <a:t>It is really important to also continue to practise recognising tricky words. The feedback we have had from parents is great! The children seem to really enjoy reading their tricky word snakes as fast as possible so please keep going with this! </a:t>
            </a:r>
            <a:r>
              <a:rPr lang="en-GB" sz="2400" i="1" dirty="0" smtClean="0">
                <a:solidFill>
                  <a:srgbClr val="00B050"/>
                </a:solidFill>
                <a:sym typeface="Wingdings" panose="05000000000000000000" pitchFamily="2" charset="2"/>
              </a:rPr>
              <a:t> </a:t>
            </a:r>
            <a:endParaRPr sz="2400" i="1" dirty="0">
              <a:solidFill>
                <a:srgbClr val="00B050"/>
              </a:solidFill>
              <a:sym typeface="Arial"/>
            </a:endParaRPr>
          </a:p>
        </p:txBody>
      </p:sp>
      <p:pic>
        <p:nvPicPr>
          <p:cNvPr id="88" name="Google Shape;88;p1"/>
          <p:cNvPicPr preferRelativeResize="0"/>
          <p:nvPr/>
        </p:nvPicPr>
        <p:blipFill rotWithShape="1">
          <a:blip r:embed="rId4">
            <a:alphaModFix/>
          </a:blip>
          <a:srcRect t="51979"/>
          <a:stretch/>
        </p:blipFill>
        <p:spPr>
          <a:xfrm>
            <a:off x="8778628" y="3570070"/>
            <a:ext cx="1967137" cy="1326776"/>
          </a:xfrm>
          <a:prstGeom prst="rect">
            <a:avLst/>
          </a:prstGeom>
          <a:noFill/>
          <a:ln>
            <a:noFill/>
          </a:ln>
        </p:spPr>
      </p:pic>
      <p:sp>
        <p:nvSpPr>
          <p:cNvPr id="90" name="Google Shape;90;p1"/>
          <p:cNvSpPr/>
          <p:nvPr/>
        </p:nvSpPr>
        <p:spPr>
          <a:xfrm>
            <a:off x="481275" y="797286"/>
            <a:ext cx="10939759"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smtClean="0">
                <a:solidFill>
                  <a:srgbClr val="7030A0"/>
                </a:solidFill>
                <a:latin typeface="Arial"/>
                <a:ea typeface="Arial"/>
                <a:cs typeface="Arial"/>
                <a:sym typeface="Arial"/>
              </a:rPr>
              <a:t>Your child </a:t>
            </a:r>
            <a:r>
              <a:rPr lang="en-GB" sz="2800" dirty="0" smtClean="0">
                <a:solidFill>
                  <a:srgbClr val="7030A0"/>
                </a:solidFill>
              </a:rPr>
              <a:t>has previously been </a:t>
            </a:r>
            <a:r>
              <a:rPr lang="en-GB" sz="2800" dirty="0" smtClean="0">
                <a:solidFill>
                  <a:srgbClr val="7030A0"/>
                </a:solidFill>
                <a:latin typeface="Arial"/>
                <a:ea typeface="Arial"/>
                <a:cs typeface="Arial"/>
                <a:sym typeface="Arial"/>
              </a:rPr>
              <a:t>learning a new sound each day. This week is going to be a ‘recap week’ to consolidate what they have learned so far. </a:t>
            </a:r>
            <a:endParaRPr sz="2800" dirty="0">
              <a:solidFill>
                <a:srgbClr val="7030A0"/>
              </a:solidFill>
              <a:latin typeface="Arial"/>
              <a:ea typeface="Arial"/>
              <a:cs typeface="Arial"/>
              <a:sym typeface="Arial"/>
            </a:endParaRPr>
          </a:p>
        </p:txBody>
      </p:sp>
      <p:pic>
        <p:nvPicPr>
          <p:cNvPr id="91" name="Google Shape;91;p1"/>
          <p:cNvPicPr preferRelativeResize="0"/>
          <p:nvPr/>
        </p:nvPicPr>
        <p:blipFill rotWithShape="1">
          <a:blip r:embed="rId5">
            <a:alphaModFix/>
          </a:blip>
          <a:srcRect l="17754" t="27144" r="31120" b="14521"/>
          <a:stretch/>
        </p:blipFill>
        <p:spPr>
          <a:xfrm>
            <a:off x="8778628" y="4957900"/>
            <a:ext cx="2474184" cy="158721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ctrTitle"/>
          </p:nvPr>
        </p:nvSpPr>
        <p:spPr>
          <a:xfrm>
            <a:off x="701040" y="470262"/>
            <a:ext cx="9144000" cy="9757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a:latin typeface="Arial"/>
                <a:ea typeface="Arial"/>
                <a:cs typeface="Arial"/>
                <a:sym typeface="Arial"/>
              </a:rPr>
              <a:t>Phonics reading ladders</a:t>
            </a:r>
            <a:endParaRPr>
              <a:latin typeface="Arial"/>
              <a:ea typeface="Arial"/>
              <a:cs typeface="Arial"/>
              <a:sym typeface="Arial"/>
            </a:endParaRPr>
          </a:p>
        </p:txBody>
      </p:sp>
      <p:sp>
        <p:nvSpPr>
          <p:cNvPr id="97" name="Google Shape;97;p2"/>
          <p:cNvSpPr txBox="1">
            <a:spLocks noGrp="1"/>
          </p:cNvSpPr>
          <p:nvPr>
            <p:ph type="subTitle" idx="1"/>
          </p:nvPr>
        </p:nvSpPr>
        <p:spPr>
          <a:xfrm>
            <a:off x="701040" y="2381044"/>
            <a:ext cx="6352903" cy="2657121"/>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0070C0"/>
              </a:buClr>
              <a:buSzPts val="3600"/>
              <a:buNone/>
            </a:pPr>
            <a:r>
              <a:rPr lang="en-GB" sz="3600" dirty="0">
                <a:solidFill>
                  <a:srgbClr val="0070C0"/>
                </a:solidFill>
                <a:latin typeface="Arial"/>
                <a:ea typeface="Arial"/>
                <a:cs typeface="Arial"/>
                <a:sym typeface="Arial"/>
              </a:rPr>
              <a:t>Encourage your child to segment (sound out) and blend each of these words on the appropriate reading ladder for each day. </a:t>
            </a:r>
            <a:endParaRPr sz="3600" i="1" dirty="0">
              <a:solidFill>
                <a:srgbClr val="0070C0"/>
              </a:solidFill>
              <a:latin typeface="Arial"/>
              <a:ea typeface="Arial"/>
              <a:cs typeface="Arial"/>
              <a:sym typeface="Arial"/>
            </a:endParaRPr>
          </a:p>
        </p:txBody>
      </p:sp>
      <p:pic>
        <p:nvPicPr>
          <p:cNvPr id="98" name="Google Shape;98;p2"/>
          <p:cNvPicPr preferRelativeResize="0"/>
          <p:nvPr/>
        </p:nvPicPr>
        <p:blipFill rotWithShape="1">
          <a:blip r:embed="rId3">
            <a:alphaModFix/>
          </a:blip>
          <a:srcRect/>
          <a:stretch/>
        </p:blipFill>
        <p:spPr>
          <a:xfrm>
            <a:off x="8355025" y="1306824"/>
            <a:ext cx="3486150" cy="51244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97056" y="221673"/>
            <a:ext cx="11160615" cy="619298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BD6EE"/>
        </a:solidFill>
        <a:effectLst/>
      </p:bgPr>
    </p:bg>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1069145" y="1645284"/>
            <a:ext cx="10775852" cy="3095527"/>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FF0000"/>
              </a:buClr>
              <a:buSzPts val="16600"/>
              <a:buFont typeface="Calibri"/>
              <a:buNone/>
            </a:pPr>
            <a:r>
              <a:rPr lang="en-GB" sz="16600" dirty="0">
                <a:solidFill>
                  <a:srgbClr val="FF0000"/>
                </a:solidFill>
              </a:rPr>
              <a:t>Week </a:t>
            </a:r>
            <a:r>
              <a:rPr lang="en-GB" sz="16600" dirty="0" smtClean="0">
                <a:solidFill>
                  <a:srgbClr val="FF0000"/>
                </a:solidFill>
              </a:rPr>
              <a:t>5</a:t>
            </a:r>
            <a:br>
              <a:rPr lang="en-GB" sz="16600" dirty="0" smtClean="0">
                <a:solidFill>
                  <a:srgbClr val="FF0000"/>
                </a:solidFill>
              </a:rPr>
            </a:br>
            <a:r>
              <a:rPr lang="en-GB" sz="9600" dirty="0" smtClean="0">
                <a:solidFill>
                  <a:srgbClr val="FF0000"/>
                </a:solidFill>
              </a:rPr>
              <a:t>w/c</a:t>
            </a:r>
            <a:r>
              <a:rPr lang="en-GB" sz="9600" dirty="0">
                <a:solidFill>
                  <a:srgbClr val="FF0000"/>
                </a:solidFill>
              </a:rPr>
              <a:t>: </a:t>
            </a:r>
            <a:r>
              <a:rPr lang="en-GB" sz="9600" dirty="0" smtClean="0">
                <a:solidFill>
                  <a:srgbClr val="FF0000"/>
                </a:solidFill>
              </a:rPr>
              <a:t>18.5.20</a:t>
            </a:r>
            <a:endParaRPr sz="9600"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58492" y="-221565"/>
            <a:ext cx="11878888" cy="975769"/>
          </a:xfrm>
          <a:prstGeom prst="rect">
            <a:avLst/>
          </a:prstGeom>
          <a:noFill/>
          <a:ln>
            <a:noFill/>
          </a:ln>
        </p:spPr>
        <p:txBody>
          <a:bodyPr spcFirstLastPara="1" wrap="square" lIns="91425" tIns="45700" rIns="91425" bIns="45700" anchor="b" anchorCtr="0">
            <a:normAutofit fontScale="92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Quick game: </a:t>
            </a:r>
            <a:r>
              <a:rPr lang="en-GB" sz="3900" dirty="0" smtClean="0">
                <a:solidFill>
                  <a:srgbClr val="00B050"/>
                </a:solidFill>
                <a:latin typeface="Comic Sans MS" panose="030F0702030302020204" pitchFamily="66" charset="0"/>
                <a:ea typeface="Arial"/>
                <a:cs typeface="Arial"/>
                <a:sym typeface="Arial"/>
              </a:rPr>
              <a:t>point to the picture and say the sound …</a:t>
            </a:r>
            <a:endParaRPr lang="en-GB" sz="3900" dirty="0">
              <a:solidFill>
                <a:srgbClr val="00B050"/>
              </a:solidFill>
              <a:latin typeface="Comic Sans MS" panose="030F0702030302020204" pitchFamily="66" charset="0"/>
              <a:ea typeface="Arial"/>
              <a:cs typeface="Arial"/>
              <a:sym typeface="Arial"/>
            </a:endParaRPr>
          </a:p>
        </p:txBody>
      </p:sp>
      <p:pic>
        <p:nvPicPr>
          <p:cNvPr id="5" name="Picture 4"/>
          <p:cNvPicPr>
            <a:picLocks noChangeAspect="1"/>
          </p:cNvPicPr>
          <p:nvPr/>
        </p:nvPicPr>
        <p:blipFill>
          <a:blip r:embed="rId2"/>
          <a:stretch>
            <a:fillRect/>
          </a:stretch>
        </p:blipFill>
        <p:spPr>
          <a:xfrm>
            <a:off x="616094" y="2238374"/>
            <a:ext cx="1209675" cy="1390650"/>
          </a:xfrm>
          <a:prstGeom prst="rect">
            <a:avLst/>
          </a:prstGeom>
        </p:spPr>
      </p:pic>
      <p:pic>
        <p:nvPicPr>
          <p:cNvPr id="6" name="Picture 5"/>
          <p:cNvPicPr>
            <a:picLocks noChangeAspect="1"/>
          </p:cNvPicPr>
          <p:nvPr/>
        </p:nvPicPr>
        <p:blipFill>
          <a:blip r:embed="rId3"/>
          <a:stretch>
            <a:fillRect/>
          </a:stretch>
        </p:blipFill>
        <p:spPr>
          <a:xfrm>
            <a:off x="5991548" y="2143123"/>
            <a:ext cx="1228725" cy="1381125"/>
          </a:xfrm>
          <a:prstGeom prst="rect">
            <a:avLst/>
          </a:prstGeom>
        </p:spPr>
      </p:pic>
      <p:pic>
        <p:nvPicPr>
          <p:cNvPr id="7" name="Picture 6"/>
          <p:cNvPicPr>
            <a:picLocks noChangeAspect="1"/>
          </p:cNvPicPr>
          <p:nvPr/>
        </p:nvPicPr>
        <p:blipFill>
          <a:blip r:embed="rId4"/>
          <a:stretch>
            <a:fillRect/>
          </a:stretch>
        </p:blipFill>
        <p:spPr>
          <a:xfrm>
            <a:off x="3202457" y="4870304"/>
            <a:ext cx="1400175" cy="1285875"/>
          </a:xfrm>
          <a:prstGeom prst="rect">
            <a:avLst/>
          </a:prstGeom>
        </p:spPr>
      </p:pic>
      <p:pic>
        <p:nvPicPr>
          <p:cNvPr id="8" name="Picture 7"/>
          <p:cNvPicPr>
            <a:picLocks noChangeAspect="1"/>
          </p:cNvPicPr>
          <p:nvPr/>
        </p:nvPicPr>
        <p:blipFill>
          <a:blip r:embed="rId5"/>
          <a:stretch>
            <a:fillRect/>
          </a:stretch>
        </p:blipFill>
        <p:spPr>
          <a:xfrm>
            <a:off x="8768411" y="2143123"/>
            <a:ext cx="1657350" cy="1485900"/>
          </a:xfrm>
          <a:prstGeom prst="rect">
            <a:avLst/>
          </a:prstGeom>
        </p:spPr>
      </p:pic>
      <p:pic>
        <p:nvPicPr>
          <p:cNvPr id="9" name="Picture 8"/>
          <p:cNvPicPr>
            <a:picLocks noChangeAspect="1"/>
          </p:cNvPicPr>
          <p:nvPr/>
        </p:nvPicPr>
        <p:blipFill>
          <a:blip r:embed="rId6"/>
          <a:stretch>
            <a:fillRect/>
          </a:stretch>
        </p:blipFill>
        <p:spPr>
          <a:xfrm>
            <a:off x="3088157" y="2290760"/>
            <a:ext cx="1514475" cy="1190625"/>
          </a:xfrm>
          <a:prstGeom prst="rect">
            <a:avLst/>
          </a:prstGeom>
        </p:spPr>
      </p:pic>
      <p:pic>
        <p:nvPicPr>
          <p:cNvPr id="10" name="Picture 9"/>
          <p:cNvPicPr>
            <a:picLocks noChangeAspect="1"/>
          </p:cNvPicPr>
          <p:nvPr/>
        </p:nvPicPr>
        <p:blipFill>
          <a:blip r:embed="rId7"/>
          <a:stretch>
            <a:fillRect/>
          </a:stretch>
        </p:blipFill>
        <p:spPr>
          <a:xfrm>
            <a:off x="8893319" y="4791073"/>
            <a:ext cx="1628775" cy="1390650"/>
          </a:xfrm>
          <a:prstGeom prst="rect">
            <a:avLst/>
          </a:prstGeom>
        </p:spPr>
      </p:pic>
      <p:pic>
        <p:nvPicPr>
          <p:cNvPr id="11" name="Picture 10"/>
          <p:cNvPicPr>
            <a:picLocks noChangeAspect="1"/>
          </p:cNvPicPr>
          <p:nvPr/>
        </p:nvPicPr>
        <p:blipFill>
          <a:blip r:embed="rId8"/>
          <a:stretch>
            <a:fillRect/>
          </a:stretch>
        </p:blipFill>
        <p:spPr>
          <a:xfrm>
            <a:off x="616094" y="4784578"/>
            <a:ext cx="1400175" cy="1457325"/>
          </a:xfrm>
          <a:prstGeom prst="rect">
            <a:avLst/>
          </a:prstGeom>
        </p:spPr>
      </p:pic>
      <p:pic>
        <p:nvPicPr>
          <p:cNvPr id="12" name="Picture 11"/>
          <p:cNvPicPr>
            <a:picLocks noChangeAspect="1"/>
          </p:cNvPicPr>
          <p:nvPr/>
        </p:nvPicPr>
        <p:blipFill>
          <a:blip r:embed="rId9"/>
          <a:stretch>
            <a:fillRect/>
          </a:stretch>
        </p:blipFill>
        <p:spPr>
          <a:xfrm>
            <a:off x="5997936" y="4808392"/>
            <a:ext cx="1504950" cy="1409700"/>
          </a:xfrm>
          <a:prstGeom prst="rect">
            <a:avLst/>
          </a:prstGeom>
        </p:spPr>
      </p:pic>
      <p:pic>
        <p:nvPicPr>
          <p:cNvPr id="13" name="Picture 12"/>
          <p:cNvPicPr>
            <a:picLocks noChangeAspect="1"/>
          </p:cNvPicPr>
          <p:nvPr/>
        </p:nvPicPr>
        <p:blipFill>
          <a:blip r:embed="rId2"/>
          <a:stretch>
            <a:fillRect/>
          </a:stretch>
        </p:blipFill>
        <p:spPr>
          <a:xfrm>
            <a:off x="2796995" y="754976"/>
            <a:ext cx="810924" cy="932243"/>
          </a:xfrm>
          <a:prstGeom prst="rect">
            <a:avLst/>
          </a:prstGeom>
        </p:spPr>
      </p:pic>
      <p:sp>
        <p:nvSpPr>
          <p:cNvPr id="14" name="Rectangle 13"/>
          <p:cNvSpPr/>
          <p:nvPr/>
        </p:nvSpPr>
        <p:spPr>
          <a:xfrm>
            <a:off x="89347" y="1060816"/>
            <a:ext cx="1258678" cy="307777"/>
          </a:xfrm>
          <a:prstGeom prst="rect">
            <a:avLst/>
          </a:prstGeom>
        </p:spPr>
        <p:txBody>
          <a:bodyPr wrap="none">
            <a:spAutoFit/>
          </a:bodyPr>
          <a:lstStyle/>
          <a:p>
            <a:r>
              <a:rPr lang="en-GB" dirty="0" smtClean="0">
                <a:solidFill>
                  <a:srgbClr val="00B050"/>
                </a:solidFill>
                <a:latin typeface="Comic Sans MS" panose="030F0702030302020204" pitchFamily="66" charset="0"/>
              </a:rPr>
              <a:t>For example:</a:t>
            </a:r>
            <a:endParaRPr lang="en-GB" dirty="0"/>
          </a:p>
        </p:txBody>
      </p:sp>
      <p:sp>
        <p:nvSpPr>
          <p:cNvPr id="15" name="Oval Callout 14"/>
          <p:cNvSpPr/>
          <p:nvPr/>
        </p:nvSpPr>
        <p:spPr>
          <a:xfrm>
            <a:off x="3772873" y="748582"/>
            <a:ext cx="1447368" cy="932243"/>
          </a:xfrm>
          <a:prstGeom prst="wedgeEllipseCallout">
            <a:avLst>
              <a:gd name="adj1" fmla="val -59122"/>
              <a:gd name="adj2" fmla="val 906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985038" y="903137"/>
            <a:ext cx="1023037" cy="646331"/>
          </a:xfrm>
          <a:prstGeom prst="rect">
            <a:avLst/>
          </a:prstGeom>
        </p:spPr>
        <p:txBody>
          <a:bodyPr wrap="none">
            <a:spAutoFit/>
          </a:bodyPr>
          <a:lstStyle/>
          <a:p>
            <a:r>
              <a:rPr lang="en-GB" sz="3600" dirty="0" smtClean="0">
                <a:solidFill>
                  <a:srgbClr val="00B050"/>
                </a:solidFill>
                <a:latin typeface="Comic Sans MS" panose="030F0702030302020204" pitchFamily="66" charset="0"/>
              </a:rPr>
              <a:t>“ay”</a:t>
            </a:r>
            <a:endParaRPr lang="en-GB" sz="3600" dirty="0"/>
          </a:p>
        </p:txBody>
      </p:sp>
      <p:pic>
        <p:nvPicPr>
          <p:cNvPr id="1026" name="Picture 2" descr="Color image cartoon human hand pointing Royalty Free Vector"/>
          <p:cNvPicPr>
            <a:picLocks noChangeAspect="1" noChangeArrowheads="1"/>
          </p:cNvPicPr>
          <p:nvPr/>
        </p:nvPicPr>
        <p:blipFill rotWithShape="1">
          <a:blip r:embed="rId10">
            <a:extLst>
              <a:ext uri="{28A0092B-C50C-407E-A947-70E740481C1C}">
                <a14:useLocalDpi xmlns:a14="http://schemas.microsoft.com/office/drawing/2010/main" val="0"/>
              </a:ext>
            </a:extLst>
          </a:blip>
          <a:srcRect t="1" b="15910"/>
          <a:stretch/>
        </p:blipFill>
        <p:spPr bwMode="auto">
          <a:xfrm rot="5590653">
            <a:off x="1838935" y="806106"/>
            <a:ext cx="815087" cy="1057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830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0"/>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Monday – </a:t>
            </a:r>
            <a:r>
              <a:rPr lang="en-GB" sz="2800" dirty="0" smtClean="0">
                <a:solidFill>
                  <a:srgbClr val="00B050"/>
                </a:solidFill>
                <a:latin typeface="Comic Sans MS" panose="030F0702030302020204" pitchFamily="66" charset="0"/>
                <a:ea typeface="Arial"/>
                <a:cs typeface="Arial"/>
                <a:sym typeface="Arial"/>
              </a:rPr>
              <a:t>Read the words containing previously taught sounds. </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The first two digraphs are underlined to help you.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400" dirty="0">
              <a:solidFill>
                <a:srgbClr val="00B050"/>
              </a:solidFill>
              <a:latin typeface="Comic Sans MS" panose="030F0702030302020204" pitchFamily="66" charset="0"/>
              <a:ea typeface="Arial"/>
              <a:cs typeface="Arial"/>
              <a:sym typeface="Arial"/>
            </a:endParaRPr>
          </a:p>
        </p:txBody>
      </p:sp>
      <p:pic>
        <p:nvPicPr>
          <p:cNvPr id="6" name="Picture 5"/>
          <p:cNvPicPr>
            <a:picLocks noChangeAspect="1"/>
          </p:cNvPicPr>
          <p:nvPr/>
        </p:nvPicPr>
        <p:blipFill>
          <a:blip r:embed="rId2"/>
          <a:stretch>
            <a:fillRect/>
          </a:stretch>
        </p:blipFill>
        <p:spPr>
          <a:xfrm>
            <a:off x="2466571" y="1157720"/>
            <a:ext cx="7693731" cy="5700280"/>
          </a:xfrm>
          <a:prstGeom prst="rect">
            <a:avLst/>
          </a:prstGeom>
        </p:spPr>
      </p:pic>
    </p:spTree>
    <p:extLst>
      <p:ext uri="{BB962C8B-B14F-4D97-AF65-F5344CB8AC3E}">
        <p14:creationId xmlns:p14="http://schemas.microsoft.com/office/powerpoint/2010/main" val="551045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850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Monday – </a:t>
            </a:r>
            <a:r>
              <a:rPr lang="en-GB" sz="2800" dirty="0" smtClean="0">
                <a:solidFill>
                  <a:srgbClr val="00B050"/>
                </a:solidFill>
                <a:latin typeface="Comic Sans MS" panose="030F0702030302020204" pitchFamily="66" charset="0"/>
                <a:ea typeface="Arial"/>
                <a:cs typeface="Arial"/>
                <a:sym typeface="Arial"/>
              </a:rPr>
              <a:t>Can you think of any sentences you could write about these words?</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Could you write a silly sentence including more than one of these words?</a:t>
            </a:r>
          </a:p>
        </p:txBody>
      </p:sp>
      <p:pic>
        <p:nvPicPr>
          <p:cNvPr id="6" name="Picture 5"/>
          <p:cNvPicPr>
            <a:picLocks noChangeAspect="1"/>
          </p:cNvPicPr>
          <p:nvPr/>
        </p:nvPicPr>
        <p:blipFill>
          <a:blip r:embed="rId2"/>
          <a:stretch>
            <a:fillRect/>
          </a:stretch>
        </p:blipFill>
        <p:spPr>
          <a:xfrm>
            <a:off x="270311" y="1306058"/>
            <a:ext cx="3124053" cy="2254560"/>
          </a:xfrm>
          <a:prstGeom prst="rect">
            <a:avLst/>
          </a:prstGeom>
        </p:spPr>
      </p:pic>
      <p:pic>
        <p:nvPicPr>
          <p:cNvPr id="7" name="Picture 6"/>
          <p:cNvPicPr>
            <a:picLocks noChangeAspect="1"/>
          </p:cNvPicPr>
          <p:nvPr/>
        </p:nvPicPr>
        <p:blipFill>
          <a:blip r:embed="rId3"/>
          <a:stretch>
            <a:fillRect/>
          </a:stretch>
        </p:blipFill>
        <p:spPr>
          <a:xfrm>
            <a:off x="2672628" y="3933824"/>
            <a:ext cx="1914525" cy="2143125"/>
          </a:xfrm>
          <a:prstGeom prst="rect">
            <a:avLst/>
          </a:prstGeom>
        </p:spPr>
      </p:pic>
      <p:cxnSp>
        <p:nvCxnSpPr>
          <p:cNvPr id="9" name="Straight Connector 8"/>
          <p:cNvCxnSpPr/>
          <p:nvPr/>
        </p:nvCxnSpPr>
        <p:spPr>
          <a:xfrm>
            <a:off x="2812473" y="6076949"/>
            <a:ext cx="85898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110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Monday – </a:t>
            </a:r>
            <a:r>
              <a:rPr lang="en-GB" sz="2800" dirty="0" smtClean="0">
                <a:solidFill>
                  <a:srgbClr val="00B050"/>
                </a:solidFill>
                <a:latin typeface="Comic Sans MS" panose="030F0702030302020204" pitchFamily="66" charset="0"/>
                <a:ea typeface="Arial"/>
                <a:cs typeface="Arial"/>
                <a:sym typeface="Arial"/>
              </a:rPr>
              <a:t>Can you read these sentences containing the previously taught </a:t>
            </a:r>
            <a:r>
              <a:rPr lang="en-GB" sz="2800" i="1" u="sng" dirty="0" smtClean="0">
                <a:solidFill>
                  <a:srgbClr val="00B050"/>
                </a:solidFill>
                <a:latin typeface="Comic Sans MS" panose="030F0702030302020204" pitchFamily="66" charset="0"/>
                <a:ea typeface="Arial"/>
                <a:cs typeface="Arial"/>
                <a:sym typeface="Arial"/>
              </a:rPr>
              <a:t>tricky words</a:t>
            </a:r>
            <a:r>
              <a:rPr lang="en-GB" sz="2800" dirty="0" smtClean="0">
                <a:solidFill>
                  <a:srgbClr val="00B050"/>
                </a:solidFill>
                <a:latin typeface="Comic Sans MS" panose="030F0702030302020204" pitchFamily="66" charset="0"/>
                <a:ea typeface="Arial"/>
                <a:cs typeface="Arial"/>
                <a:sym typeface="Arial"/>
              </a:rPr>
              <a:t>?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800" dirty="0" smtClean="0">
              <a:solidFill>
                <a:srgbClr val="00B050"/>
              </a:solidFill>
              <a:latin typeface="Comic Sans MS" panose="030F0702030302020204" pitchFamily="66" charset="0"/>
              <a:ea typeface="Arial"/>
              <a:cs typeface="Arial"/>
              <a:sym typeface="Arial"/>
            </a:endParaRPr>
          </a:p>
        </p:txBody>
      </p:sp>
      <p:sp>
        <p:nvSpPr>
          <p:cNvPr id="2" name="Rectangle 1"/>
          <p:cNvSpPr/>
          <p:nvPr/>
        </p:nvSpPr>
        <p:spPr>
          <a:xfrm>
            <a:off x="2781514" y="3795687"/>
            <a:ext cx="9604449" cy="2800767"/>
          </a:xfrm>
          <a:prstGeom prst="rect">
            <a:avLst/>
          </a:prstGeom>
        </p:spPr>
        <p:txBody>
          <a:bodyPr wrap="square">
            <a:spAutoFit/>
          </a:bodyPr>
          <a:lstStyle/>
          <a:p>
            <a:r>
              <a:rPr lang="en-GB" sz="4400" dirty="0" smtClean="0">
                <a:solidFill>
                  <a:schemeClr val="tx1"/>
                </a:solidFill>
                <a:latin typeface="Comic Sans MS" panose="030F0702030302020204" pitchFamily="66" charset="0"/>
              </a:rPr>
              <a:t>The little boy looked very lost. </a:t>
            </a:r>
            <a:br>
              <a:rPr lang="en-GB" sz="4400" dirty="0" smtClean="0">
                <a:solidFill>
                  <a:schemeClr val="tx1"/>
                </a:solidFill>
                <a:latin typeface="Comic Sans MS" panose="030F0702030302020204" pitchFamily="66" charset="0"/>
              </a:rPr>
            </a:br>
            <a:r>
              <a:rPr lang="en-GB" sz="4400" dirty="0" smtClean="0">
                <a:solidFill>
                  <a:schemeClr val="tx1"/>
                </a:solidFill>
                <a:latin typeface="Comic Sans MS" panose="030F0702030302020204" pitchFamily="66" charset="0"/>
              </a:rPr>
              <a:t>He had not been here before.</a:t>
            </a:r>
          </a:p>
          <a:p>
            <a:r>
              <a:rPr lang="en-GB" sz="4400" dirty="0" smtClean="0">
                <a:solidFill>
                  <a:schemeClr val="tx1"/>
                </a:solidFill>
                <a:latin typeface="Comic Sans MS" panose="030F0702030302020204" pitchFamily="66" charset="0"/>
              </a:rPr>
              <a:t/>
            </a:r>
            <a:br>
              <a:rPr lang="en-GB" sz="4400" dirty="0" smtClean="0">
                <a:solidFill>
                  <a:schemeClr val="tx1"/>
                </a:solidFill>
                <a:latin typeface="Comic Sans MS" panose="030F0702030302020204" pitchFamily="66" charset="0"/>
              </a:rPr>
            </a:br>
            <a:r>
              <a:rPr lang="en-GB" sz="4400" dirty="0" smtClean="0">
                <a:solidFill>
                  <a:schemeClr val="tx1"/>
                </a:solidFill>
                <a:latin typeface="Comic Sans MS" panose="030F0702030302020204" pitchFamily="66" charset="0"/>
              </a:rPr>
              <a:t>What is he going to do now? </a:t>
            </a:r>
            <a:endParaRPr lang="en-GB" sz="4400" dirty="0">
              <a:solidFill>
                <a:schemeClr val="tx1"/>
              </a:solidFill>
            </a:endParaRPr>
          </a:p>
        </p:txBody>
      </p:sp>
      <p:pic>
        <p:nvPicPr>
          <p:cNvPr id="2050" name="Picture 2" descr="Lost Kid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l="16650" r="20463"/>
          <a:stretch/>
        </p:blipFill>
        <p:spPr bwMode="auto">
          <a:xfrm>
            <a:off x="595745" y="3683398"/>
            <a:ext cx="1690255" cy="268778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artoon forest | Forest cartoon, Forest wallpaper, Cartoon art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39" y="1136608"/>
            <a:ext cx="3810000" cy="2390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627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0"/>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Tuesday – </a:t>
            </a:r>
            <a:r>
              <a:rPr lang="en-GB" sz="2800" dirty="0" smtClean="0">
                <a:solidFill>
                  <a:srgbClr val="00B050"/>
                </a:solidFill>
                <a:latin typeface="Comic Sans MS" panose="030F0702030302020204" pitchFamily="66" charset="0"/>
                <a:ea typeface="Arial"/>
                <a:cs typeface="Arial"/>
                <a:sym typeface="Arial"/>
              </a:rPr>
              <a:t>Read the words containing previously taught sounds. </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The first two digraphs are underlined to help you.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400" dirty="0">
              <a:solidFill>
                <a:srgbClr val="00B050"/>
              </a:solidFill>
              <a:latin typeface="Comic Sans MS" panose="030F0702030302020204" pitchFamily="66" charset="0"/>
              <a:ea typeface="Arial"/>
              <a:cs typeface="Arial"/>
              <a:sym typeface="Arial"/>
            </a:endParaRPr>
          </a:p>
        </p:txBody>
      </p:sp>
      <p:pic>
        <p:nvPicPr>
          <p:cNvPr id="2" name="Picture 1"/>
          <p:cNvPicPr>
            <a:picLocks noChangeAspect="1"/>
          </p:cNvPicPr>
          <p:nvPr/>
        </p:nvPicPr>
        <p:blipFill>
          <a:blip r:embed="rId2"/>
          <a:stretch>
            <a:fillRect/>
          </a:stretch>
        </p:blipFill>
        <p:spPr>
          <a:xfrm>
            <a:off x="2788227" y="1274618"/>
            <a:ext cx="7551028" cy="5694218"/>
          </a:xfrm>
          <a:prstGeom prst="rect">
            <a:avLst/>
          </a:prstGeom>
        </p:spPr>
      </p:pic>
    </p:spTree>
    <p:extLst>
      <p:ext uri="{BB962C8B-B14F-4D97-AF65-F5344CB8AC3E}">
        <p14:creationId xmlns:p14="http://schemas.microsoft.com/office/powerpoint/2010/main" val="2815504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77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Tuesday – </a:t>
            </a:r>
            <a:r>
              <a:rPr lang="en-GB" sz="2800" dirty="0" smtClean="0">
                <a:solidFill>
                  <a:srgbClr val="00B050"/>
                </a:solidFill>
                <a:latin typeface="Comic Sans MS" panose="030F0702030302020204" pitchFamily="66" charset="0"/>
                <a:ea typeface="Arial"/>
                <a:cs typeface="Arial"/>
                <a:sym typeface="Arial"/>
              </a:rPr>
              <a:t>Can you think of any sentences you could write about these words?</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Could you write a silly sentence including more than one of these words?</a:t>
            </a:r>
          </a:p>
        </p:txBody>
      </p:sp>
      <p:pic>
        <p:nvPicPr>
          <p:cNvPr id="7" name="Picture 6"/>
          <p:cNvPicPr>
            <a:picLocks noChangeAspect="1"/>
          </p:cNvPicPr>
          <p:nvPr/>
        </p:nvPicPr>
        <p:blipFill>
          <a:blip r:embed="rId2"/>
          <a:stretch>
            <a:fillRect/>
          </a:stretch>
        </p:blipFill>
        <p:spPr>
          <a:xfrm>
            <a:off x="2672628" y="3933824"/>
            <a:ext cx="1914525" cy="2143125"/>
          </a:xfrm>
          <a:prstGeom prst="rect">
            <a:avLst/>
          </a:prstGeom>
        </p:spPr>
      </p:pic>
      <p:cxnSp>
        <p:nvCxnSpPr>
          <p:cNvPr id="9" name="Straight Connector 8"/>
          <p:cNvCxnSpPr/>
          <p:nvPr/>
        </p:nvCxnSpPr>
        <p:spPr>
          <a:xfrm>
            <a:off x="2812473" y="6076949"/>
            <a:ext cx="85898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3"/>
          <a:stretch>
            <a:fillRect/>
          </a:stretch>
        </p:blipFill>
        <p:spPr>
          <a:xfrm>
            <a:off x="585354" y="1571928"/>
            <a:ext cx="1798926" cy="1356567"/>
          </a:xfrm>
          <a:prstGeom prst="rect">
            <a:avLst/>
          </a:prstGeom>
        </p:spPr>
      </p:pic>
    </p:spTree>
    <p:extLst>
      <p:ext uri="{BB962C8B-B14F-4D97-AF65-F5344CB8AC3E}">
        <p14:creationId xmlns:p14="http://schemas.microsoft.com/office/powerpoint/2010/main" val="2502716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Tuesday – </a:t>
            </a:r>
            <a:r>
              <a:rPr lang="en-GB" sz="2800" dirty="0" smtClean="0">
                <a:solidFill>
                  <a:srgbClr val="00B050"/>
                </a:solidFill>
                <a:latin typeface="Comic Sans MS" panose="030F0702030302020204" pitchFamily="66" charset="0"/>
                <a:ea typeface="Arial"/>
                <a:cs typeface="Arial"/>
                <a:sym typeface="Arial"/>
              </a:rPr>
              <a:t>Can you read these sentences containing the previously taught </a:t>
            </a:r>
            <a:r>
              <a:rPr lang="en-GB" sz="2800" i="1" u="sng" dirty="0" smtClean="0">
                <a:solidFill>
                  <a:srgbClr val="00B050"/>
                </a:solidFill>
                <a:latin typeface="Comic Sans MS" panose="030F0702030302020204" pitchFamily="66" charset="0"/>
                <a:ea typeface="Arial"/>
                <a:cs typeface="Arial"/>
                <a:sym typeface="Arial"/>
              </a:rPr>
              <a:t>tricky words</a:t>
            </a:r>
            <a:r>
              <a:rPr lang="en-GB" sz="2800" dirty="0" smtClean="0">
                <a:solidFill>
                  <a:srgbClr val="00B050"/>
                </a:solidFill>
                <a:latin typeface="Comic Sans MS" panose="030F0702030302020204" pitchFamily="66" charset="0"/>
                <a:ea typeface="Arial"/>
                <a:cs typeface="Arial"/>
                <a:sym typeface="Arial"/>
              </a:rPr>
              <a:t>?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800" dirty="0" smtClean="0">
              <a:solidFill>
                <a:srgbClr val="00B050"/>
              </a:solidFill>
              <a:latin typeface="Comic Sans MS" panose="030F0702030302020204" pitchFamily="66" charset="0"/>
              <a:ea typeface="Arial"/>
              <a:cs typeface="Arial"/>
              <a:sym typeface="Arial"/>
            </a:endParaRPr>
          </a:p>
        </p:txBody>
      </p:sp>
      <p:sp>
        <p:nvSpPr>
          <p:cNvPr id="2" name="Rectangle 1"/>
          <p:cNvSpPr/>
          <p:nvPr/>
        </p:nvSpPr>
        <p:spPr>
          <a:xfrm>
            <a:off x="1640379" y="3014862"/>
            <a:ext cx="10238509" cy="2800767"/>
          </a:xfrm>
          <a:prstGeom prst="rect">
            <a:avLst/>
          </a:prstGeom>
        </p:spPr>
        <p:txBody>
          <a:bodyPr wrap="square">
            <a:spAutoFit/>
          </a:bodyPr>
          <a:lstStyle/>
          <a:p>
            <a:r>
              <a:rPr lang="en-GB" sz="4400" dirty="0" smtClean="0">
                <a:solidFill>
                  <a:schemeClr val="tx1"/>
                </a:solidFill>
                <a:latin typeface="Comic Sans MS" panose="030F0702030302020204" pitchFamily="66" charset="0"/>
              </a:rPr>
              <a:t>The girl asked “Where are you going?”</a:t>
            </a:r>
          </a:p>
          <a:p>
            <a:r>
              <a:rPr lang="en-GB" sz="4400" dirty="0" smtClean="0">
                <a:solidFill>
                  <a:schemeClr val="tx1"/>
                </a:solidFill>
                <a:latin typeface="Comic Sans MS" panose="030F0702030302020204" pitchFamily="66" charset="0"/>
              </a:rPr>
              <a:t> </a:t>
            </a:r>
          </a:p>
          <a:p>
            <a:r>
              <a:rPr lang="en-GB" sz="4400" dirty="0" smtClean="0">
                <a:solidFill>
                  <a:schemeClr val="tx1"/>
                </a:solidFill>
                <a:latin typeface="Comic Sans MS" panose="030F0702030302020204" pitchFamily="66" charset="0"/>
              </a:rPr>
              <a:t>Mum said “I am only going over there. </a:t>
            </a:r>
            <a:br>
              <a:rPr lang="en-GB" sz="4400" dirty="0" smtClean="0">
                <a:solidFill>
                  <a:schemeClr val="tx1"/>
                </a:solidFill>
                <a:latin typeface="Comic Sans MS" panose="030F0702030302020204" pitchFamily="66" charset="0"/>
              </a:rPr>
            </a:br>
            <a:r>
              <a:rPr lang="en-GB" sz="4400" dirty="0" smtClean="0">
                <a:solidFill>
                  <a:schemeClr val="tx1"/>
                </a:solidFill>
                <a:latin typeface="Comic Sans MS" panose="030F0702030302020204" pitchFamily="66" charset="0"/>
              </a:rPr>
              <a:t>Do you want to come with me?”</a:t>
            </a:r>
            <a:endParaRPr lang="en-GB" sz="4400" dirty="0">
              <a:solidFill>
                <a:schemeClr val="tx1"/>
              </a:solidFill>
            </a:endParaRPr>
          </a:p>
        </p:txBody>
      </p:sp>
      <p:pic>
        <p:nvPicPr>
          <p:cNvPr id="7170" name="Picture 2" descr="Confused Kid Cartoon Stock Illustrations – 1,093 Confused Kid ..."/>
          <p:cNvPicPr>
            <a:picLocks noChangeAspect="1" noChangeArrowheads="1"/>
          </p:cNvPicPr>
          <p:nvPr/>
        </p:nvPicPr>
        <p:blipFill rotWithShape="1">
          <a:blip r:embed="rId2">
            <a:extLst>
              <a:ext uri="{28A0092B-C50C-407E-A947-70E740481C1C}">
                <a14:useLocalDpi xmlns:a14="http://schemas.microsoft.com/office/drawing/2010/main" val="0"/>
              </a:ext>
            </a:extLst>
          </a:blip>
          <a:srcRect l="18678" t="12322" r="14131" b="10572"/>
          <a:stretch/>
        </p:blipFill>
        <p:spPr bwMode="auto">
          <a:xfrm>
            <a:off x="19397" y="1634837"/>
            <a:ext cx="1620982" cy="212188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ome - Work Rest Play Mum"/>
          <p:cNvPicPr>
            <a:picLocks noChangeAspect="1" noChangeArrowheads="1"/>
          </p:cNvPicPr>
          <p:nvPr/>
        </p:nvPicPr>
        <p:blipFill rotWithShape="1">
          <a:blip r:embed="rId3">
            <a:extLst>
              <a:ext uri="{28A0092B-C50C-407E-A947-70E740481C1C}">
                <a14:useLocalDpi xmlns:a14="http://schemas.microsoft.com/office/drawing/2010/main" val="0"/>
              </a:ext>
            </a:extLst>
          </a:blip>
          <a:srcRect l="13566" r="7894"/>
          <a:stretch/>
        </p:blipFill>
        <p:spPr bwMode="auto">
          <a:xfrm>
            <a:off x="116379" y="3841812"/>
            <a:ext cx="1524000" cy="2067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012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0"/>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Wednesday – </a:t>
            </a:r>
            <a:r>
              <a:rPr lang="en-GB" sz="2800" dirty="0" smtClean="0">
                <a:solidFill>
                  <a:srgbClr val="00B050"/>
                </a:solidFill>
                <a:latin typeface="Comic Sans MS" panose="030F0702030302020204" pitchFamily="66" charset="0"/>
                <a:ea typeface="Arial"/>
                <a:cs typeface="Arial"/>
                <a:sym typeface="Arial"/>
              </a:rPr>
              <a:t>Read the words containing previously taught sounds. </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The first two digraphs are underlined to help you.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400" dirty="0">
              <a:solidFill>
                <a:srgbClr val="00B050"/>
              </a:solidFill>
              <a:latin typeface="Comic Sans MS" panose="030F0702030302020204" pitchFamily="66" charset="0"/>
              <a:ea typeface="Arial"/>
              <a:cs typeface="Arial"/>
              <a:sym typeface="Arial"/>
            </a:endParaRPr>
          </a:p>
        </p:txBody>
      </p:sp>
      <p:pic>
        <p:nvPicPr>
          <p:cNvPr id="3" name="Picture 2"/>
          <p:cNvPicPr>
            <a:picLocks noChangeAspect="1"/>
          </p:cNvPicPr>
          <p:nvPr/>
        </p:nvPicPr>
        <p:blipFill>
          <a:blip r:embed="rId2"/>
          <a:stretch>
            <a:fillRect/>
          </a:stretch>
        </p:blipFill>
        <p:spPr>
          <a:xfrm>
            <a:off x="2055667" y="1189326"/>
            <a:ext cx="7670224" cy="5655984"/>
          </a:xfrm>
          <a:prstGeom prst="rect">
            <a:avLst/>
          </a:prstGeom>
        </p:spPr>
      </p:pic>
    </p:spTree>
    <p:extLst>
      <p:ext uri="{BB962C8B-B14F-4D97-AF65-F5344CB8AC3E}">
        <p14:creationId xmlns:p14="http://schemas.microsoft.com/office/powerpoint/2010/main" val="534957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77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Wednesday – </a:t>
            </a:r>
            <a:r>
              <a:rPr lang="en-GB" sz="2800" dirty="0" smtClean="0">
                <a:solidFill>
                  <a:srgbClr val="00B050"/>
                </a:solidFill>
                <a:latin typeface="Comic Sans MS" panose="030F0702030302020204" pitchFamily="66" charset="0"/>
                <a:ea typeface="Arial"/>
                <a:cs typeface="Arial"/>
                <a:sym typeface="Arial"/>
              </a:rPr>
              <a:t>Can you think of any sentences you could write about these words?</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Could you write a silly sentence including more than one of these words?</a:t>
            </a:r>
          </a:p>
        </p:txBody>
      </p:sp>
      <p:pic>
        <p:nvPicPr>
          <p:cNvPr id="7" name="Picture 6"/>
          <p:cNvPicPr>
            <a:picLocks noChangeAspect="1"/>
          </p:cNvPicPr>
          <p:nvPr/>
        </p:nvPicPr>
        <p:blipFill>
          <a:blip r:embed="rId2"/>
          <a:stretch>
            <a:fillRect/>
          </a:stretch>
        </p:blipFill>
        <p:spPr>
          <a:xfrm>
            <a:off x="2672628" y="3933824"/>
            <a:ext cx="1914525" cy="2143125"/>
          </a:xfrm>
          <a:prstGeom prst="rect">
            <a:avLst/>
          </a:prstGeom>
        </p:spPr>
      </p:pic>
      <p:cxnSp>
        <p:nvCxnSpPr>
          <p:cNvPr id="9" name="Straight Connector 8"/>
          <p:cNvCxnSpPr/>
          <p:nvPr/>
        </p:nvCxnSpPr>
        <p:spPr>
          <a:xfrm>
            <a:off x="2812473" y="6076949"/>
            <a:ext cx="85898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a:stretch>
            <a:fillRect/>
          </a:stretch>
        </p:blipFill>
        <p:spPr>
          <a:xfrm>
            <a:off x="171450" y="1244744"/>
            <a:ext cx="2959678" cy="2182451"/>
          </a:xfrm>
          <a:prstGeom prst="rect">
            <a:avLst/>
          </a:prstGeom>
        </p:spPr>
      </p:pic>
    </p:spTree>
    <p:extLst>
      <p:ext uri="{BB962C8B-B14F-4D97-AF65-F5344CB8AC3E}">
        <p14:creationId xmlns:p14="http://schemas.microsoft.com/office/powerpoint/2010/main" val="480832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Wednesday – </a:t>
            </a:r>
            <a:r>
              <a:rPr lang="en-GB" sz="2800" dirty="0" smtClean="0">
                <a:solidFill>
                  <a:srgbClr val="00B050"/>
                </a:solidFill>
                <a:latin typeface="Comic Sans MS" panose="030F0702030302020204" pitchFamily="66" charset="0"/>
                <a:ea typeface="Arial"/>
                <a:cs typeface="Arial"/>
                <a:sym typeface="Arial"/>
              </a:rPr>
              <a:t>Can you read these sentences containing the previously taught </a:t>
            </a:r>
            <a:r>
              <a:rPr lang="en-GB" sz="2800" i="1" u="sng" dirty="0" smtClean="0">
                <a:solidFill>
                  <a:srgbClr val="00B050"/>
                </a:solidFill>
                <a:latin typeface="Comic Sans MS" panose="030F0702030302020204" pitchFamily="66" charset="0"/>
                <a:ea typeface="Arial"/>
                <a:cs typeface="Arial"/>
                <a:sym typeface="Arial"/>
              </a:rPr>
              <a:t>tricky words</a:t>
            </a:r>
            <a:r>
              <a:rPr lang="en-GB" sz="2800" dirty="0" smtClean="0">
                <a:solidFill>
                  <a:srgbClr val="00B050"/>
                </a:solidFill>
                <a:latin typeface="Comic Sans MS" panose="030F0702030302020204" pitchFamily="66" charset="0"/>
                <a:ea typeface="Arial"/>
                <a:cs typeface="Arial"/>
                <a:sym typeface="Arial"/>
              </a:rPr>
              <a:t>?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800" dirty="0" smtClean="0">
              <a:solidFill>
                <a:srgbClr val="00B050"/>
              </a:solidFill>
              <a:latin typeface="Comic Sans MS" panose="030F0702030302020204" pitchFamily="66" charset="0"/>
              <a:ea typeface="Arial"/>
              <a:cs typeface="Arial"/>
              <a:sym typeface="Arial"/>
            </a:endParaRPr>
          </a:p>
        </p:txBody>
      </p:sp>
      <p:sp>
        <p:nvSpPr>
          <p:cNvPr id="2" name="Rectangle 1"/>
          <p:cNvSpPr/>
          <p:nvPr/>
        </p:nvSpPr>
        <p:spPr>
          <a:xfrm>
            <a:off x="498764" y="4760535"/>
            <a:ext cx="11380124" cy="1446550"/>
          </a:xfrm>
          <a:prstGeom prst="rect">
            <a:avLst/>
          </a:prstGeom>
        </p:spPr>
        <p:txBody>
          <a:bodyPr wrap="square">
            <a:spAutoFit/>
          </a:bodyPr>
          <a:lstStyle/>
          <a:p>
            <a:r>
              <a:rPr lang="en-GB" sz="4400" dirty="0" smtClean="0">
                <a:solidFill>
                  <a:schemeClr val="tx1"/>
                </a:solidFill>
                <a:latin typeface="Comic Sans MS" panose="030F0702030302020204" pitchFamily="66" charset="0"/>
              </a:rPr>
              <a:t>The dog did not want to eat any more of his dinner because he was too full up!</a:t>
            </a:r>
            <a:endParaRPr lang="en-GB" sz="4400" dirty="0">
              <a:solidFill>
                <a:schemeClr val="tx1"/>
              </a:solidFill>
            </a:endParaRPr>
          </a:p>
        </p:txBody>
      </p:sp>
      <p:pic>
        <p:nvPicPr>
          <p:cNvPr id="8194" name="Picture 2" descr="Free Dog Eating Cliparts, Download Free Clip Art, Free Clip Art on ..."/>
          <p:cNvPicPr>
            <a:picLocks noChangeAspect="1" noChangeArrowheads="1"/>
          </p:cNvPicPr>
          <p:nvPr/>
        </p:nvPicPr>
        <p:blipFill rotWithShape="1">
          <a:blip r:embed="rId2">
            <a:extLst>
              <a:ext uri="{28A0092B-C50C-407E-A947-70E740481C1C}">
                <a14:useLocalDpi xmlns:a14="http://schemas.microsoft.com/office/drawing/2010/main" val="0"/>
              </a:ext>
            </a:extLst>
          </a:blip>
          <a:srcRect b="7162"/>
          <a:stretch/>
        </p:blipFill>
        <p:spPr bwMode="auto">
          <a:xfrm>
            <a:off x="4561320" y="1595726"/>
            <a:ext cx="3308062" cy="2934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141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0"/>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Thursday – </a:t>
            </a:r>
            <a:r>
              <a:rPr lang="en-GB" sz="2800" dirty="0" smtClean="0">
                <a:solidFill>
                  <a:srgbClr val="00B050"/>
                </a:solidFill>
                <a:latin typeface="Comic Sans MS" panose="030F0702030302020204" pitchFamily="66" charset="0"/>
                <a:ea typeface="Arial"/>
                <a:cs typeface="Arial"/>
                <a:sym typeface="Arial"/>
              </a:rPr>
              <a:t>Read the words containing previously taught sounds. </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The first two digraphs are underlined to help you.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400" dirty="0">
              <a:solidFill>
                <a:srgbClr val="00B050"/>
              </a:solidFill>
              <a:latin typeface="Comic Sans MS" panose="030F0702030302020204" pitchFamily="66" charset="0"/>
              <a:ea typeface="Arial"/>
              <a:cs typeface="Arial"/>
              <a:sym typeface="Arial"/>
            </a:endParaRPr>
          </a:p>
        </p:txBody>
      </p:sp>
      <p:pic>
        <p:nvPicPr>
          <p:cNvPr id="2" name="Picture 1"/>
          <p:cNvPicPr>
            <a:picLocks noChangeAspect="1"/>
          </p:cNvPicPr>
          <p:nvPr/>
        </p:nvPicPr>
        <p:blipFill>
          <a:blip r:embed="rId2"/>
          <a:stretch>
            <a:fillRect/>
          </a:stretch>
        </p:blipFill>
        <p:spPr>
          <a:xfrm>
            <a:off x="2411990" y="1185430"/>
            <a:ext cx="7507865" cy="5515332"/>
          </a:xfrm>
          <a:prstGeom prst="rect">
            <a:avLst/>
          </a:prstGeom>
        </p:spPr>
      </p:pic>
    </p:spTree>
    <p:extLst>
      <p:ext uri="{BB962C8B-B14F-4D97-AF65-F5344CB8AC3E}">
        <p14:creationId xmlns:p14="http://schemas.microsoft.com/office/powerpoint/2010/main" val="122561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77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Thursday – </a:t>
            </a:r>
            <a:r>
              <a:rPr lang="en-GB" sz="2800" dirty="0" smtClean="0">
                <a:solidFill>
                  <a:srgbClr val="00B050"/>
                </a:solidFill>
                <a:latin typeface="Comic Sans MS" panose="030F0702030302020204" pitchFamily="66" charset="0"/>
                <a:ea typeface="Arial"/>
                <a:cs typeface="Arial"/>
                <a:sym typeface="Arial"/>
              </a:rPr>
              <a:t>Can you think of any sentences you could write about these words?</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Could you write a silly sentence including more than one of these words?</a:t>
            </a:r>
          </a:p>
        </p:txBody>
      </p:sp>
      <p:pic>
        <p:nvPicPr>
          <p:cNvPr id="7" name="Picture 6"/>
          <p:cNvPicPr>
            <a:picLocks noChangeAspect="1"/>
          </p:cNvPicPr>
          <p:nvPr/>
        </p:nvPicPr>
        <p:blipFill>
          <a:blip r:embed="rId2"/>
          <a:stretch>
            <a:fillRect/>
          </a:stretch>
        </p:blipFill>
        <p:spPr>
          <a:xfrm>
            <a:off x="2672628" y="3933824"/>
            <a:ext cx="1914525" cy="2143125"/>
          </a:xfrm>
          <a:prstGeom prst="rect">
            <a:avLst/>
          </a:prstGeom>
        </p:spPr>
      </p:pic>
      <p:cxnSp>
        <p:nvCxnSpPr>
          <p:cNvPr id="9" name="Straight Connector 8"/>
          <p:cNvCxnSpPr/>
          <p:nvPr/>
        </p:nvCxnSpPr>
        <p:spPr>
          <a:xfrm>
            <a:off x="2812473" y="6076949"/>
            <a:ext cx="85898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3"/>
          <a:stretch>
            <a:fillRect/>
          </a:stretch>
        </p:blipFill>
        <p:spPr>
          <a:xfrm>
            <a:off x="361518" y="1551847"/>
            <a:ext cx="2797319" cy="2054931"/>
          </a:xfrm>
          <a:prstGeom prst="rect">
            <a:avLst/>
          </a:prstGeom>
        </p:spPr>
      </p:pic>
    </p:spTree>
    <p:extLst>
      <p:ext uri="{BB962C8B-B14F-4D97-AF65-F5344CB8AC3E}">
        <p14:creationId xmlns:p14="http://schemas.microsoft.com/office/powerpoint/2010/main" val="1071500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Thursday – </a:t>
            </a:r>
            <a:r>
              <a:rPr lang="en-GB" sz="2800" dirty="0" smtClean="0">
                <a:solidFill>
                  <a:srgbClr val="00B050"/>
                </a:solidFill>
                <a:latin typeface="Comic Sans MS" panose="030F0702030302020204" pitchFamily="66" charset="0"/>
                <a:ea typeface="Arial"/>
                <a:cs typeface="Arial"/>
                <a:sym typeface="Arial"/>
              </a:rPr>
              <a:t>Can you read these sentences containing the previously taught </a:t>
            </a:r>
            <a:r>
              <a:rPr lang="en-GB" sz="2800" i="1" u="sng" dirty="0" smtClean="0">
                <a:solidFill>
                  <a:srgbClr val="00B050"/>
                </a:solidFill>
                <a:latin typeface="Comic Sans MS" panose="030F0702030302020204" pitchFamily="66" charset="0"/>
                <a:ea typeface="Arial"/>
                <a:cs typeface="Arial"/>
                <a:sym typeface="Arial"/>
              </a:rPr>
              <a:t>tricky words</a:t>
            </a:r>
            <a:r>
              <a:rPr lang="en-GB" sz="2800" dirty="0" smtClean="0">
                <a:solidFill>
                  <a:srgbClr val="00B050"/>
                </a:solidFill>
                <a:latin typeface="Comic Sans MS" panose="030F0702030302020204" pitchFamily="66" charset="0"/>
                <a:ea typeface="Arial"/>
                <a:cs typeface="Arial"/>
                <a:sym typeface="Arial"/>
              </a:rPr>
              <a:t>?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800" dirty="0" smtClean="0">
              <a:solidFill>
                <a:srgbClr val="00B050"/>
              </a:solidFill>
              <a:latin typeface="Comic Sans MS" panose="030F0702030302020204" pitchFamily="66" charset="0"/>
              <a:ea typeface="Arial"/>
              <a:cs typeface="Arial"/>
              <a:sym typeface="Arial"/>
            </a:endParaRPr>
          </a:p>
        </p:txBody>
      </p:sp>
      <p:sp>
        <p:nvSpPr>
          <p:cNvPr id="2" name="Rectangle 1"/>
          <p:cNvSpPr/>
          <p:nvPr/>
        </p:nvSpPr>
        <p:spPr>
          <a:xfrm>
            <a:off x="498764" y="5300863"/>
            <a:ext cx="11380124" cy="1446550"/>
          </a:xfrm>
          <a:prstGeom prst="rect">
            <a:avLst/>
          </a:prstGeom>
        </p:spPr>
        <p:txBody>
          <a:bodyPr wrap="square">
            <a:spAutoFit/>
          </a:bodyPr>
          <a:lstStyle/>
          <a:p>
            <a:pPr algn="ctr"/>
            <a:r>
              <a:rPr lang="en-GB" sz="4400" dirty="0" smtClean="0">
                <a:solidFill>
                  <a:schemeClr val="tx1"/>
                </a:solidFill>
                <a:latin typeface="Comic Sans MS" panose="030F0702030302020204" pitchFamily="66" charset="0"/>
              </a:rPr>
              <a:t>There are only 218 days left until Christmas!  </a:t>
            </a:r>
            <a:endParaRPr lang="en-GB" sz="4400" dirty="0">
              <a:solidFill>
                <a:schemeClr val="tx1"/>
              </a:solidFill>
            </a:endParaRPr>
          </a:p>
        </p:txBody>
      </p:sp>
      <p:pic>
        <p:nvPicPr>
          <p:cNvPr id="11266" name="Picture 2" descr="christmas decorations - latest news, breaking stories and commen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4997" y="1313885"/>
            <a:ext cx="5783694" cy="38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2613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0"/>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Friday – </a:t>
            </a:r>
            <a:r>
              <a:rPr lang="en-GB" sz="2800" dirty="0" smtClean="0">
                <a:solidFill>
                  <a:srgbClr val="00B050"/>
                </a:solidFill>
                <a:latin typeface="Comic Sans MS" panose="030F0702030302020204" pitchFamily="66" charset="0"/>
                <a:ea typeface="Arial"/>
                <a:cs typeface="Arial"/>
                <a:sym typeface="Arial"/>
              </a:rPr>
              <a:t>Read the words containing previously taught sounds. </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The first two digraphs are underlined to help you.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400" dirty="0">
              <a:solidFill>
                <a:srgbClr val="00B050"/>
              </a:solidFill>
              <a:latin typeface="Comic Sans MS" panose="030F0702030302020204" pitchFamily="66" charset="0"/>
              <a:ea typeface="Arial"/>
              <a:cs typeface="Arial"/>
              <a:sym typeface="Arial"/>
            </a:endParaRPr>
          </a:p>
        </p:txBody>
      </p:sp>
      <p:pic>
        <p:nvPicPr>
          <p:cNvPr id="3" name="Picture 2"/>
          <p:cNvPicPr>
            <a:picLocks noChangeAspect="1"/>
          </p:cNvPicPr>
          <p:nvPr/>
        </p:nvPicPr>
        <p:blipFill>
          <a:blip r:embed="rId2"/>
          <a:stretch>
            <a:fillRect/>
          </a:stretch>
        </p:blipFill>
        <p:spPr>
          <a:xfrm>
            <a:off x="2726314" y="1100460"/>
            <a:ext cx="7557098" cy="5591286"/>
          </a:xfrm>
          <a:prstGeom prst="rect">
            <a:avLst/>
          </a:prstGeom>
        </p:spPr>
      </p:pic>
    </p:spTree>
    <p:extLst>
      <p:ext uri="{BB962C8B-B14F-4D97-AF65-F5344CB8AC3E}">
        <p14:creationId xmlns:p14="http://schemas.microsoft.com/office/powerpoint/2010/main" val="43308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850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Friday – </a:t>
            </a:r>
            <a:r>
              <a:rPr lang="en-GB" sz="2800" dirty="0" smtClean="0">
                <a:solidFill>
                  <a:srgbClr val="00B050"/>
                </a:solidFill>
                <a:latin typeface="Comic Sans MS" panose="030F0702030302020204" pitchFamily="66" charset="0"/>
                <a:ea typeface="Arial"/>
                <a:cs typeface="Arial"/>
                <a:sym typeface="Arial"/>
              </a:rPr>
              <a:t>Can you think of any sentences you could write about these words?</a:t>
            </a:r>
          </a:p>
          <a:p>
            <a:pPr algn="ctr">
              <a:buSzPts val="6000"/>
              <a:buFont typeface="Arial"/>
              <a:buNone/>
            </a:pPr>
            <a:r>
              <a:rPr lang="en-GB" sz="2800" dirty="0" smtClean="0">
                <a:solidFill>
                  <a:srgbClr val="00B050"/>
                </a:solidFill>
                <a:latin typeface="Comic Sans MS" panose="030F0702030302020204" pitchFamily="66" charset="0"/>
                <a:ea typeface="Arial"/>
                <a:cs typeface="Arial"/>
                <a:sym typeface="Arial"/>
              </a:rPr>
              <a:t>Could you write a silly sentence including more than one of these words?</a:t>
            </a:r>
          </a:p>
        </p:txBody>
      </p:sp>
      <p:pic>
        <p:nvPicPr>
          <p:cNvPr id="7" name="Picture 6"/>
          <p:cNvPicPr>
            <a:picLocks noChangeAspect="1"/>
          </p:cNvPicPr>
          <p:nvPr/>
        </p:nvPicPr>
        <p:blipFill>
          <a:blip r:embed="rId2"/>
          <a:stretch>
            <a:fillRect/>
          </a:stretch>
        </p:blipFill>
        <p:spPr>
          <a:xfrm>
            <a:off x="2672628" y="3933824"/>
            <a:ext cx="1914525" cy="2143125"/>
          </a:xfrm>
          <a:prstGeom prst="rect">
            <a:avLst/>
          </a:prstGeom>
        </p:spPr>
      </p:pic>
      <p:cxnSp>
        <p:nvCxnSpPr>
          <p:cNvPr id="9" name="Straight Connector 8"/>
          <p:cNvCxnSpPr/>
          <p:nvPr/>
        </p:nvCxnSpPr>
        <p:spPr>
          <a:xfrm>
            <a:off x="2812473" y="6076949"/>
            <a:ext cx="858981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a:stretch>
            <a:fillRect/>
          </a:stretch>
        </p:blipFill>
        <p:spPr>
          <a:xfrm>
            <a:off x="426459" y="1256176"/>
            <a:ext cx="3619068" cy="2677647"/>
          </a:xfrm>
          <a:prstGeom prst="rect">
            <a:avLst/>
          </a:prstGeom>
        </p:spPr>
      </p:pic>
    </p:spTree>
    <p:extLst>
      <p:ext uri="{BB962C8B-B14F-4D97-AF65-F5344CB8AC3E}">
        <p14:creationId xmlns:p14="http://schemas.microsoft.com/office/powerpoint/2010/main" val="12235219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84;p1"/>
          <p:cNvSpPr txBox="1">
            <a:spLocks/>
          </p:cNvSpPr>
          <p:nvPr/>
        </p:nvSpPr>
        <p:spPr>
          <a:xfrm>
            <a:off x="0" y="160839"/>
            <a:ext cx="11878888" cy="975769"/>
          </a:xfrm>
          <a:prstGeom prst="rect">
            <a:avLst/>
          </a:prstGeom>
          <a:noFill/>
          <a:ln>
            <a:noFill/>
          </a:ln>
        </p:spPr>
        <p:txBody>
          <a:bodyPr spcFirstLastPara="1" wrap="square" lIns="91425" tIns="45700" rIns="91425" bIns="45700" anchor="b" anchorCtr="0">
            <a:normAutofit fontScale="92500" lnSpcReduction="1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6000"/>
              <a:buFont typeface="Arial"/>
              <a:buNone/>
            </a:pPr>
            <a:r>
              <a:rPr lang="en-GB" dirty="0" smtClean="0">
                <a:solidFill>
                  <a:srgbClr val="00B050"/>
                </a:solidFill>
                <a:latin typeface="Comic Sans MS" panose="030F0702030302020204" pitchFamily="66" charset="0"/>
                <a:ea typeface="Arial"/>
                <a:cs typeface="Arial"/>
                <a:sym typeface="Arial"/>
              </a:rPr>
              <a:t>Friday – </a:t>
            </a:r>
            <a:r>
              <a:rPr lang="en-GB" sz="2800" dirty="0" smtClean="0">
                <a:solidFill>
                  <a:srgbClr val="00B050"/>
                </a:solidFill>
                <a:latin typeface="Comic Sans MS" panose="030F0702030302020204" pitchFamily="66" charset="0"/>
                <a:ea typeface="Arial"/>
                <a:cs typeface="Arial"/>
                <a:sym typeface="Arial"/>
              </a:rPr>
              <a:t>Can you read these sentences containing the previously taught </a:t>
            </a:r>
            <a:r>
              <a:rPr lang="en-GB" sz="2800" i="1" u="sng" dirty="0" smtClean="0">
                <a:solidFill>
                  <a:srgbClr val="00B050"/>
                </a:solidFill>
                <a:latin typeface="Comic Sans MS" panose="030F0702030302020204" pitchFamily="66" charset="0"/>
                <a:ea typeface="Arial"/>
                <a:cs typeface="Arial"/>
                <a:sym typeface="Arial"/>
              </a:rPr>
              <a:t>tricky words</a:t>
            </a:r>
            <a:r>
              <a:rPr lang="en-GB" sz="2800" dirty="0" smtClean="0">
                <a:solidFill>
                  <a:srgbClr val="00B050"/>
                </a:solidFill>
                <a:latin typeface="Comic Sans MS" panose="030F0702030302020204" pitchFamily="66" charset="0"/>
                <a:ea typeface="Arial"/>
                <a:cs typeface="Arial"/>
                <a:sym typeface="Arial"/>
              </a:rPr>
              <a:t>? </a:t>
            </a:r>
            <a:r>
              <a:rPr lang="en-GB" sz="2800" dirty="0" smtClean="0">
                <a:solidFill>
                  <a:srgbClr val="00B050"/>
                </a:solidFill>
                <a:latin typeface="Comic Sans MS" panose="030F0702030302020204" pitchFamily="66" charset="0"/>
                <a:ea typeface="Arial"/>
                <a:cs typeface="Arial"/>
                <a:sym typeface="Wingdings" panose="05000000000000000000" pitchFamily="2" charset="2"/>
              </a:rPr>
              <a:t> </a:t>
            </a:r>
            <a:endParaRPr lang="en-GB" sz="2800" dirty="0" smtClean="0">
              <a:solidFill>
                <a:srgbClr val="00B050"/>
              </a:solidFill>
              <a:latin typeface="Comic Sans MS" panose="030F0702030302020204" pitchFamily="66" charset="0"/>
              <a:ea typeface="Arial"/>
              <a:cs typeface="Arial"/>
              <a:sym typeface="Arial"/>
            </a:endParaRPr>
          </a:p>
        </p:txBody>
      </p:sp>
      <p:sp>
        <p:nvSpPr>
          <p:cNvPr id="2" name="Rectangle 1"/>
          <p:cNvSpPr/>
          <p:nvPr/>
        </p:nvSpPr>
        <p:spPr>
          <a:xfrm>
            <a:off x="360217" y="4845280"/>
            <a:ext cx="11380124" cy="2800767"/>
          </a:xfrm>
          <a:prstGeom prst="rect">
            <a:avLst/>
          </a:prstGeom>
        </p:spPr>
        <p:txBody>
          <a:bodyPr wrap="square">
            <a:spAutoFit/>
          </a:bodyPr>
          <a:lstStyle/>
          <a:p>
            <a:pPr algn="ctr"/>
            <a:r>
              <a:rPr lang="en-GB" sz="4400" dirty="0" smtClean="0">
                <a:solidFill>
                  <a:schemeClr val="tx1"/>
                </a:solidFill>
                <a:latin typeface="Comic Sans MS" panose="030F0702030302020204" pitchFamily="66" charset="0"/>
              </a:rPr>
              <a:t>There are so many r</a:t>
            </a:r>
            <a:r>
              <a:rPr lang="en-GB" sz="4400" u="sng" dirty="0" smtClean="0">
                <a:solidFill>
                  <a:schemeClr val="tx1"/>
                </a:solidFill>
                <a:latin typeface="Comic Sans MS" panose="030F0702030302020204" pitchFamily="66" charset="0"/>
              </a:rPr>
              <a:t>ea</a:t>
            </a:r>
            <a:r>
              <a:rPr lang="en-GB" sz="4400" dirty="0" smtClean="0">
                <a:solidFill>
                  <a:schemeClr val="tx1"/>
                </a:solidFill>
                <a:latin typeface="Comic Sans MS" panose="030F0702030302020204" pitchFamily="66" charset="0"/>
              </a:rPr>
              <a:t>sons to be happy so keep smiling!</a:t>
            </a:r>
          </a:p>
          <a:p>
            <a:pPr algn="ctr"/>
            <a:r>
              <a:rPr lang="en-GB" sz="4400" dirty="0" smtClean="0">
                <a:solidFill>
                  <a:schemeClr val="tx1"/>
                </a:solidFill>
                <a:latin typeface="Comic Sans MS" panose="030F0702030302020204" pitchFamily="66" charset="0"/>
              </a:rPr>
              <a:t> </a:t>
            </a:r>
            <a:r>
              <a:rPr lang="en-GB" sz="4400" dirty="0" smtClean="0">
                <a:solidFill>
                  <a:schemeClr val="tx1"/>
                </a:solidFill>
                <a:latin typeface="Comic Sans MS" panose="030F0702030302020204" pitchFamily="66" charset="0"/>
                <a:sym typeface="Wingdings" panose="05000000000000000000" pitchFamily="2" charset="2"/>
              </a:rPr>
              <a:t></a:t>
            </a:r>
            <a:endParaRPr lang="en-GB" sz="4400" dirty="0" smtClean="0">
              <a:solidFill>
                <a:schemeClr val="tx1"/>
              </a:solidFill>
              <a:latin typeface="Comic Sans MS" panose="030F0702030302020204" pitchFamily="66" charset="0"/>
            </a:endParaRPr>
          </a:p>
          <a:p>
            <a:pPr algn="ctr"/>
            <a:endParaRPr lang="en-GB" sz="4400" dirty="0">
              <a:solidFill>
                <a:schemeClr val="tx1"/>
              </a:solidFill>
            </a:endParaRPr>
          </a:p>
        </p:txBody>
      </p:sp>
      <p:pic>
        <p:nvPicPr>
          <p:cNvPr id="14338" name="Picture 2" descr="4x8 layout on custom built table for garage.. | Smiley, Tanda lucu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3849" y="1448955"/>
            <a:ext cx="3612861" cy="3034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399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0491" y="2443306"/>
            <a:ext cx="10515600" cy="1325563"/>
          </a:xfrm>
        </p:spPr>
        <p:txBody>
          <a:bodyPr>
            <a:normAutofit fontScale="90000"/>
          </a:bodyPr>
          <a:lstStyle/>
          <a:p>
            <a:pPr algn="ctr"/>
            <a:r>
              <a:rPr lang="en-GB" sz="6000" dirty="0" smtClean="0">
                <a:latin typeface="Comic Sans MS" panose="030F0702030302020204" pitchFamily="66" charset="0"/>
              </a:rPr>
              <a:t>Tricky word snakes to continue practising… </a:t>
            </a:r>
            <a:r>
              <a:rPr lang="en-GB" sz="6000" dirty="0" smtClean="0">
                <a:latin typeface="Comic Sans MS" panose="030F0702030302020204" pitchFamily="66" charset="0"/>
                <a:sym typeface="Wingdings" panose="05000000000000000000" pitchFamily="2" charset="2"/>
              </a:rPr>
              <a:t> </a:t>
            </a:r>
            <a:endParaRPr lang="en-GB" sz="6000" dirty="0">
              <a:latin typeface="Comic Sans MS" panose="030F0702030302020204" pitchFamily="66" charset="0"/>
            </a:endParaRPr>
          </a:p>
        </p:txBody>
      </p:sp>
    </p:spTree>
    <p:extLst>
      <p:ext uri="{BB962C8B-B14F-4D97-AF65-F5344CB8AC3E}">
        <p14:creationId xmlns:p14="http://schemas.microsoft.com/office/powerpoint/2010/main" val="397639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38713" y="105798"/>
            <a:ext cx="9899846" cy="6752202"/>
          </a:xfrm>
          <a:prstGeom prst="rect">
            <a:avLst/>
          </a:prstGeom>
        </p:spPr>
      </p:pic>
    </p:spTree>
    <p:extLst>
      <p:ext uri="{BB962C8B-B14F-4D97-AF65-F5344CB8AC3E}">
        <p14:creationId xmlns:p14="http://schemas.microsoft.com/office/powerpoint/2010/main" val="1895778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40679" y="-19118"/>
            <a:ext cx="9857203" cy="6877118"/>
          </a:xfrm>
          <a:prstGeom prst="rect">
            <a:avLst/>
          </a:prstGeom>
        </p:spPr>
      </p:pic>
    </p:spTree>
    <p:extLst>
      <p:ext uri="{BB962C8B-B14F-4D97-AF65-F5344CB8AC3E}">
        <p14:creationId xmlns:p14="http://schemas.microsoft.com/office/powerpoint/2010/main" val="261934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78340" y="-1"/>
            <a:ext cx="9819543" cy="6843153"/>
          </a:xfrm>
          <a:prstGeom prst="rect">
            <a:avLst/>
          </a:prstGeom>
        </p:spPr>
      </p:pic>
    </p:spTree>
    <p:extLst>
      <p:ext uri="{BB962C8B-B14F-4D97-AF65-F5344CB8AC3E}">
        <p14:creationId xmlns:p14="http://schemas.microsoft.com/office/powerpoint/2010/main" val="1925220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33120" y="0"/>
            <a:ext cx="9936628" cy="6955639"/>
          </a:xfrm>
          <a:prstGeom prst="rect">
            <a:avLst/>
          </a:prstGeom>
        </p:spPr>
      </p:pic>
    </p:spTree>
    <p:extLst>
      <p:ext uri="{BB962C8B-B14F-4D97-AF65-F5344CB8AC3E}">
        <p14:creationId xmlns:p14="http://schemas.microsoft.com/office/powerpoint/2010/main" val="2828252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93934" y="0"/>
            <a:ext cx="9735137" cy="6834772"/>
          </a:xfrm>
          <a:prstGeom prst="rect">
            <a:avLst/>
          </a:prstGeom>
        </p:spPr>
      </p:pic>
    </p:spTree>
    <p:extLst>
      <p:ext uri="{BB962C8B-B14F-4D97-AF65-F5344CB8AC3E}">
        <p14:creationId xmlns:p14="http://schemas.microsoft.com/office/powerpoint/2010/main" val="8246270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65578" y="0"/>
            <a:ext cx="9805695" cy="6845008"/>
          </a:xfrm>
          <a:prstGeom prst="rect">
            <a:avLst/>
          </a:prstGeom>
        </p:spPr>
      </p:pic>
    </p:spTree>
    <p:extLst>
      <p:ext uri="{BB962C8B-B14F-4D97-AF65-F5344CB8AC3E}">
        <p14:creationId xmlns:p14="http://schemas.microsoft.com/office/powerpoint/2010/main" val="3197850181"/>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565</Words>
  <Application>Microsoft Office PowerPoint</Application>
  <PresentationFormat>Widescreen</PresentationFormat>
  <Paragraphs>49</Paragraphs>
  <Slides>27</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Comic Sans MS</vt:lpstr>
      <vt:lpstr>Wingdings</vt:lpstr>
      <vt:lpstr>Office Theme</vt:lpstr>
      <vt:lpstr>Phonics learning</vt:lpstr>
      <vt:lpstr>Phonics reading ladders</vt:lpstr>
      <vt:lpstr>PowerPoint Presentation</vt:lpstr>
      <vt:lpstr>Week 5 w/c: 18.5.20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Tricky word snakes to continue practising… 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learning</dc:title>
  <dc:creator>Knight R</dc:creator>
  <cp:lastModifiedBy>Knight R</cp:lastModifiedBy>
  <cp:revision>16</cp:revision>
  <dcterms:created xsi:type="dcterms:W3CDTF">2020-04-17T12:03:34Z</dcterms:created>
  <dcterms:modified xsi:type="dcterms:W3CDTF">2020-05-12T16:22:44Z</dcterms:modified>
</cp:coreProperties>
</file>