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71" r:id="rId4"/>
    <p:sldMasterId id="2147483672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</p:sldIdLst>
  <p:sldSz cy="5143500" cx="9144000"/>
  <p:notesSz cx="6858000" cy="9144000"/>
  <p:embeddedFontLst>
    <p:embeddedFont>
      <p:font typeface="Amatic SC"/>
      <p:regular r:id="rId25"/>
      <p:bold r:id="rId26"/>
    </p:embeddedFont>
    <p:embeddedFont>
      <p:font typeface="Source Code Pro"/>
      <p:regular r:id="rId27"/>
      <p:bold r:id="rId28"/>
      <p:italic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font" Target="fonts/AmaticSC-bold.fntdata"/><Relationship Id="rId25" Type="http://schemas.openxmlformats.org/officeDocument/2006/relationships/font" Target="fonts/AmaticSC-regular.fntdata"/><Relationship Id="rId28" Type="http://schemas.openxmlformats.org/officeDocument/2006/relationships/font" Target="fonts/SourceCodePro-bold.fntdata"/><Relationship Id="rId27" Type="http://schemas.openxmlformats.org/officeDocument/2006/relationships/font" Target="fonts/SourceCodePro-regular.fntdata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29" Type="http://schemas.openxmlformats.org/officeDocument/2006/relationships/font" Target="fonts/SourceCodePro-italic.fnt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0" Type="http://schemas.openxmlformats.org/officeDocument/2006/relationships/font" Target="fonts/SourceCodePro-boldItalic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online-stopwatch.com/timer/20minutes/" TargetMode="Externa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8a051c40e0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8a051c40e0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89f888022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89f888022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881b94766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881b94766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Children complete in maths book.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They have 15 minutes to complete independently.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Spend 10 minutes at the end of the session going through the answers and the children self mark. 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881b94766d_0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881b94766d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89344fead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89344fead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Teacher Notes -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Discuss daily worries with children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89344fead4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89344fead4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Teacher Notes -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Discuss and celebrate what has gone well for the children this week.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89344fead4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89344fead4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Teacher Notes -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Discuss and share 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78450f3184_0_42:notes"/>
          <p:cNvSpPr txBox="1"/>
          <p:nvPr>
            <p:ph idx="1" type="body"/>
          </p:nvPr>
        </p:nvSpPr>
        <p:spPr>
          <a:xfrm>
            <a:off x="685782" y="434338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g78450f3184_0_42:notes"/>
          <p:cNvSpPr/>
          <p:nvPr>
            <p:ph idx="2" type="sldImg"/>
          </p:nvPr>
        </p:nvSpPr>
        <p:spPr>
          <a:xfrm>
            <a:off x="1143206" y="68578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88227bf4a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88227bf4a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Notes: 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8201e56a98_2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8201e56a98_2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Notes: </a:t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8201e56a98_2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8201e56a98_2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Notes: </a:t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8201e56a98_2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8201e56a98_2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Notes: </a:t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8201e56a98_2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8201e56a98_2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Notes: </a:t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8201e56a98_2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8201e56a98_2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Once the children are clear they have 20 minutes to complete the questions independently.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2"/>
              </a:rPr>
              <a:t>https://www.online-stopwatch.com/timer/20minutes/</a:t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8201e56a98_2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8201e56a98_2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Notes: </a:t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8201e56a98_2_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8201e56a98_2_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Notes: </a:t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8201e56a98_2_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0" name="Google Shape;230;g8201e56a98_2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Notes: </a:t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8201e56a98_2_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8201e56a98_2_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Notes: 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dk1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5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63" name="Google Shape;63;p15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64" name="Google Shape;64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67" name="Google Shape;67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71" name="Google Shape;71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74" name="Google Shape;74;p18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5" name="Google Shape;75;p18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9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79" name="Google Shape;79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82" name="Google Shape;82;p2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3" name="Google Shape;83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4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1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6" name="Google Shape;86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2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89" name="Google Shape;89;p22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90" name="Google Shape;90;p22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91" name="Google Shape;91;p22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92" name="Google Shape;92;p22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93" name="Google Shape;93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3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96" name="Google Shape;96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4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99" name="Google Shape;99;p24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beach-day">
    <p:bg>
      <p:bgPr>
        <a:solidFill>
          <a:schemeClr val="lt1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58" name="Google Shape;58;p1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59" name="Google Shape;59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Relationship Id="rId4" Type="http://schemas.openxmlformats.org/officeDocument/2006/relationships/image" Target="../media/image7.png"/><Relationship Id="rId5" Type="http://schemas.openxmlformats.org/officeDocument/2006/relationships/image" Target="../media/image1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Relationship Id="rId4" Type="http://schemas.openxmlformats.org/officeDocument/2006/relationships/image" Target="../media/image7.png"/><Relationship Id="rId5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Relationship Id="rId4" Type="http://schemas.openxmlformats.org/officeDocument/2006/relationships/image" Target="../media/image1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Relationship Id="rId4" Type="http://schemas.openxmlformats.org/officeDocument/2006/relationships/image" Target="../media/image14.png"/><Relationship Id="rId5" Type="http://schemas.openxmlformats.org/officeDocument/2006/relationships/image" Target="../media/image5.png"/><Relationship Id="rId6" Type="http://schemas.openxmlformats.org/officeDocument/2006/relationships/image" Target="../media/image1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s://www.online-stopwatch.com/timer/20minutes/" TargetMode="External"/><Relationship Id="rId4" Type="http://schemas.openxmlformats.org/officeDocument/2006/relationships/image" Target="../media/image1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6"/>
          <p:cNvSpPr txBox="1"/>
          <p:nvPr>
            <p:ph type="ctrTitle"/>
          </p:nvPr>
        </p:nvSpPr>
        <p:spPr>
          <a:xfrm>
            <a:off x="384000" y="72325"/>
            <a:ext cx="8520600" cy="945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/>
              <a:t>Good MoRning Year 6!</a:t>
            </a:r>
            <a:endParaRPr sz="7200"/>
          </a:p>
        </p:txBody>
      </p:sp>
      <p:sp>
        <p:nvSpPr>
          <p:cNvPr id="108" name="Google Shape;108;p26"/>
          <p:cNvSpPr txBox="1"/>
          <p:nvPr>
            <p:ph idx="1" type="subTitle"/>
          </p:nvPr>
        </p:nvSpPr>
        <p:spPr>
          <a:xfrm>
            <a:off x="384000" y="1216225"/>
            <a:ext cx="8520600" cy="3438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Well done on another fantastic week! </a:t>
            </a:r>
            <a:endParaRPr sz="1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 </a:t>
            </a:r>
            <a:endParaRPr sz="1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Please follow the instructions on each page to help you - we look forward to hear about how you have got on!</a:t>
            </a:r>
            <a:endParaRPr sz="1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Mrs Jones and Miss Nolan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7"/>
          <p:cNvSpPr/>
          <p:nvPr/>
        </p:nvSpPr>
        <p:spPr>
          <a:xfrm>
            <a:off x="1551400" y="3083975"/>
            <a:ext cx="6485400" cy="1062300"/>
          </a:xfrm>
          <a:prstGeom prst="roundRect">
            <a:avLst>
              <a:gd fmla="val 16667" name="adj"/>
            </a:avLst>
          </a:prstGeom>
          <a:solidFill>
            <a:srgbClr val="65C5E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27"/>
          <p:cNvSpPr/>
          <p:nvPr/>
        </p:nvSpPr>
        <p:spPr>
          <a:xfrm>
            <a:off x="1146100" y="1271900"/>
            <a:ext cx="7296000" cy="1562100"/>
          </a:xfrm>
          <a:prstGeom prst="roundRect">
            <a:avLst>
              <a:gd fmla="val 16667" name="adj"/>
            </a:avLst>
          </a:prstGeom>
          <a:solidFill>
            <a:srgbClr val="FFEF0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27"/>
          <p:cNvSpPr txBox="1"/>
          <p:nvPr>
            <p:ph type="ctrTitle"/>
          </p:nvPr>
        </p:nvSpPr>
        <p:spPr>
          <a:xfrm>
            <a:off x="479800" y="1388150"/>
            <a:ext cx="8520600" cy="1329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This week’s theme is</a:t>
            </a:r>
            <a:endParaRPr/>
          </a:p>
        </p:txBody>
      </p:sp>
      <p:sp>
        <p:nvSpPr>
          <p:cNvPr id="116" name="Google Shape;116;p27"/>
          <p:cNvSpPr txBox="1"/>
          <p:nvPr>
            <p:ph idx="1" type="subTitle"/>
          </p:nvPr>
        </p:nvSpPr>
        <p:spPr>
          <a:xfrm>
            <a:off x="1463050" y="3151475"/>
            <a:ext cx="6554100" cy="92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</a:t>
            </a:r>
            <a:endParaRPr b="1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Day 5 - 3.7.20</a:t>
            </a:r>
            <a:endParaRPr b="1"/>
          </a:p>
        </p:txBody>
      </p:sp>
      <p:pic>
        <p:nvPicPr>
          <p:cNvPr id="117" name="Google Shape;117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17128">
            <a:off x="329086" y="313223"/>
            <a:ext cx="2311397" cy="15158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409691">
            <a:off x="6484875" y="449605"/>
            <a:ext cx="2544925" cy="13917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8"/>
          <p:cNvSpPr txBox="1"/>
          <p:nvPr/>
        </p:nvSpPr>
        <p:spPr>
          <a:xfrm>
            <a:off x="258950" y="129450"/>
            <a:ext cx="5390700" cy="52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/>
              <a:t>Morning Maths</a:t>
            </a:r>
            <a:endParaRPr b="1" sz="1800" u="sng"/>
          </a:p>
        </p:txBody>
      </p:sp>
      <p:sp>
        <p:nvSpPr>
          <p:cNvPr id="124" name="Google Shape;124;p28"/>
          <p:cNvSpPr txBox="1"/>
          <p:nvPr/>
        </p:nvSpPr>
        <p:spPr>
          <a:xfrm>
            <a:off x="117575" y="659250"/>
            <a:ext cx="4048800" cy="2193000"/>
          </a:xfrm>
          <a:prstGeom prst="rect">
            <a:avLst/>
          </a:prstGeom>
          <a:solidFill>
            <a:srgbClr val="CFE2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AutoNum type="arabicPeriod"/>
            </a:pPr>
            <a:r>
              <a:rPr lang="en-GB" sz="2400">
                <a:solidFill>
                  <a:srgbClr val="222222"/>
                </a:solidFill>
              </a:rPr>
              <a:t>1342 x 34 = </a:t>
            </a:r>
            <a:endParaRPr sz="2400">
              <a:solidFill>
                <a:srgbClr val="222222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AutoNum type="arabicPeriod"/>
            </a:pPr>
            <a:r>
              <a:rPr lang="en-GB" sz="2400">
                <a:solidFill>
                  <a:srgbClr val="222222"/>
                </a:solidFill>
              </a:rPr>
              <a:t>¼ x ⅜ = </a:t>
            </a:r>
            <a:endParaRPr sz="2400">
              <a:solidFill>
                <a:srgbClr val="222222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AutoNum type="arabicPeriod"/>
            </a:pPr>
            <a:r>
              <a:rPr lang="en-GB" sz="2400">
                <a:solidFill>
                  <a:srgbClr val="222222"/>
                </a:solidFill>
              </a:rPr>
              <a:t>94829.34 - 29472.1 </a:t>
            </a:r>
            <a:endParaRPr sz="2400">
              <a:solidFill>
                <a:srgbClr val="222222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AutoNum type="arabicPeriod"/>
            </a:pPr>
            <a:r>
              <a:rPr lang="en-GB" sz="2400">
                <a:solidFill>
                  <a:srgbClr val="222222"/>
                </a:solidFill>
              </a:rPr>
              <a:t>3 - 2.04 </a:t>
            </a:r>
            <a:endParaRPr sz="2400">
              <a:solidFill>
                <a:srgbClr val="222222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AutoNum type="arabicPeriod"/>
            </a:pPr>
            <a:r>
              <a:rPr lang="en-GB" sz="2400">
                <a:solidFill>
                  <a:srgbClr val="222222"/>
                </a:solidFill>
              </a:rPr>
              <a:t>37.5% x 200 </a:t>
            </a:r>
            <a:endParaRPr sz="2400">
              <a:solidFill>
                <a:srgbClr val="22222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</a:rPr>
              <a:t>6. </a:t>
            </a: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5x + 7 = 19 + 3x</a:t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</a:rPr>
              <a:t>7.  </a:t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0000"/>
                </a:solidFill>
              </a:rPr>
              <a:t> </a:t>
            </a:r>
            <a:endParaRPr sz="24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</a:endParaRPr>
          </a:p>
        </p:txBody>
      </p:sp>
      <p:sp>
        <p:nvSpPr>
          <p:cNvPr id="125" name="Google Shape;125;p28"/>
          <p:cNvSpPr txBox="1"/>
          <p:nvPr/>
        </p:nvSpPr>
        <p:spPr>
          <a:xfrm>
            <a:off x="4388450" y="290775"/>
            <a:ext cx="4470000" cy="44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8. </a:t>
            </a:r>
            <a:r>
              <a:rPr lang="en-GB"/>
              <a:t> </a:t>
            </a:r>
            <a:endParaRPr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9. </a:t>
            </a:r>
            <a:r>
              <a:rPr lang="en-GB"/>
              <a:t> If n is 16, what is 4n + 12 x 2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10.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 </a:t>
            </a:r>
            <a:endParaRPr sz="1800">
              <a:solidFill>
                <a:srgbClr val="22222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</p:txBody>
      </p:sp>
      <p:pic>
        <p:nvPicPr>
          <p:cNvPr id="126" name="Google Shape;126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9675" y="3429525"/>
            <a:ext cx="2278675" cy="13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17249" y="129451"/>
            <a:ext cx="4048800" cy="2928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17250" y="3651950"/>
            <a:ext cx="2990550" cy="1244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9"/>
          <p:cNvSpPr txBox="1"/>
          <p:nvPr/>
        </p:nvSpPr>
        <p:spPr>
          <a:xfrm>
            <a:off x="258950" y="129450"/>
            <a:ext cx="5390700" cy="52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>
                <a:solidFill>
                  <a:srgbClr val="FF0000"/>
                </a:solidFill>
              </a:rPr>
              <a:t>ANSWERS</a:t>
            </a:r>
            <a:endParaRPr b="1" sz="1800" u="sng">
              <a:solidFill>
                <a:srgbClr val="FF0000"/>
              </a:solidFill>
            </a:endParaRPr>
          </a:p>
        </p:txBody>
      </p:sp>
      <p:sp>
        <p:nvSpPr>
          <p:cNvPr id="134" name="Google Shape;134;p29"/>
          <p:cNvSpPr txBox="1"/>
          <p:nvPr/>
        </p:nvSpPr>
        <p:spPr>
          <a:xfrm>
            <a:off x="117575" y="659250"/>
            <a:ext cx="4048800" cy="1621200"/>
          </a:xfrm>
          <a:prstGeom prst="rect">
            <a:avLst/>
          </a:prstGeom>
          <a:solidFill>
            <a:srgbClr val="CFE2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AutoNum type="arabicPeriod"/>
            </a:pPr>
            <a:r>
              <a:rPr lang="en-GB" sz="1800">
                <a:solidFill>
                  <a:srgbClr val="222222"/>
                </a:solidFill>
              </a:rPr>
              <a:t>1342 x 34 = </a:t>
            </a:r>
            <a:r>
              <a:rPr lang="en-GB" sz="1800">
                <a:solidFill>
                  <a:srgbClr val="FF0000"/>
                </a:solidFill>
              </a:rPr>
              <a:t>45,628</a:t>
            </a:r>
            <a:endParaRPr sz="1800">
              <a:solidFill>
                <a:srgbClr val="FF0000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AutoNum type="arabicPeriod"/>
            </a:pPr>
            <a:r>
              <a:rPr lang="en-GB" sz="1800">
                <a:solidFill>
                  <a:srgbClr val="222222"/>
                </a:solidFill>
              </a:rPr>
              <a:t>¼ x ⅜ = </a:t>
            </a:r>
            <a:r>
              <a:rPr lang="en-GB" sz="1800">
                <a:solidFill>
                  <a:srgbClr val="FF0000"/>
                </a:solidFill>
              </a:rPr>
              <a:t>3/32</a:t>
            </a:r>
            <a:endParaRPr sz="1800">
              <a:solidFill>
                <a:srgbClr val="FF0000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AutoNum type="arabicPeriod"/>
            </a:pPr>
            <a:r>
              <a:rPr lang="en-GB" sz="1800">
                <a:solidFill>
                  <a:srgbClr val="222222"/>
                </a:solidFill>
              </a:rPr>
              <a:t>94829.34 - 29472.1 = </a:t>
            </a:r>
            <a:r>
              <a:rPr lang="en-GB" sz="1800">
                <a:solidFill>
                  <a:srgbClr val="FF0000"/>
                </a:solidFill>
              </a:rPr>
              <a:t>65,357.24</a:t>
            </a:r>
            <a:endParaRPr sz="1800">
              <a:solidFill>
                <a:srgbClr val="FF0000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AutoNum type="arabicPeriod"/>
            </a:pPr>
            <a:r>
              <a:rPr lang="en-GB" sz="1800">
                <a:solidFill>
                  <a:srgbClr val="222222"/>
                </a:solidFill>
              </a:rPr>
              <a:t>3 - 2.04 = </a:t>
            </a:r>
            <a:r>
              <a:rPr lang="en-GB" sz="1800">
                <a:solidFill>
                  <a:srgbClr val="FF0000"/>
                </a:solidFill>
              </a:rPr>
              <a:t>0.96</a:t>
            </a:r>
            <a:endParaRPr sz="1800">
              <a:solidFill>
                <a:srgbClr val="FF0000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AutoNum type="arabicPeriod"/>
            </a:pPr>
            <a:r>
              <a:rPr lang="en-GB" sz="1800">
                <a:solidFill>
                  <a:srgbClr val="222222"/>
                </a:solidFill>
              </a:rPr>
              <a:t>37.5% x 200 = </a:t>
            </a:r>
            <a:r>
              <a:rPr lang="en-GB" sz="1800">
                <a:solidFill>
                  <a:srgbClr val="FF0000"/>
                </a:solidFill>
              </a:rPr>
              <a:t>75</a:t>
            </a:r>
            <a:endParaRPr sz="12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</a:rPr>
              <a:t>6. </a:t>
            </a: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5x + 7 = 19 + 3x</a:t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	</a:t>
            </a:r>
            <a:r>
              <a:rPr lang="en-GB">
                <a:solidFill>
                  <a:srgbClr val="FF0000"/>
                </a:solidFill>
              </a:rPr>
              <a:t>5x = 19 - 7 + 3x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	5x = 12 + 3x 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	5x - 3x = 12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	2x = 12 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	X = 12/2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	X = 6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</a:rPr>
              <a:t>7.  </a:t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0000"/>
                </a:solidFill>
              </a:rPr>
              <a:t> </a:t>
            </a:r>
            <a:endParaRPr sz="24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</a:endParaRPr>
          </a:p>
        </p:txBody>
      </p:sp>
      <p:sp>
        <p:nvSpPr>
          <p:cNvPr id="135" name="Google Shape;135;p29"/>
          <p:cNvSpPr txBox="1"/>
          <p:nvPr/>
        </p:nvSpPr>
        <p:spPr>
          <a:xfrm>
            <a:off x="4388450" y="290775"/>
            <a:ext cx="4470000" cy="44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8. </a:t>
            </a:r>
            <a:r>
              <a:rPr lang="en-GB"/>
              <a:t> </a:t>
            </a:r>
            <a:endParaRPr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9. </a:t>
            </a:r>
            <a:r>
              <a:rPr lang="en-GB"/>
              <a:t> If n is 16, what is 4n + 12 x 2</a:t>
            </a:r>
            <a:endParaRPr/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4 x 16 + 12 x 2</a:t>
            </a:r>
            <a:endParaRPr>
              <a:solidFill>
                <a:srgbClr val="FF0000"/>
              </a:solidFill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64 + 24 = 88</a:t>
            </a:r>
            <a:r>
              <a:rPr lang="en-GB"/>
              <a:t>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10.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 </a:t>
            </a:r>
            <a:endParaRPr sz="1800">
              <a:solidFill>
                <a:srgbClr val="22222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</p:txBody>
      </p:sp>
      <p:pic>
        <p:nvPicPr>
          <p:cNvPr id="136" name="Google Shape;136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5775" y="4010825"/>
            <a:ext cx="1500650" cy="885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17250" y="129450"/>
            <a:ext cx="2742225" cy="198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78975" y="3061325"/>
            <a:ext cx="1639850" cy="6823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9"/>
          <p:cNvSpPr txBox="1"/>
          <p:nvPr/>
        </p:nvSpPr>
        <p:spPr>
          <a:xfrm>
            <a:off x="2268100" y="4437050"/>
            <a:ext cx="1816800" cy="38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35 minutes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40" name="Google Shape;140;p29"/>
          <p:cNvSpPr txBox="1"/>
          <p:nvPr/>
        </p:nvSpPr>
        <p:spPr>
          <a:xfrm>
            <a:off x="7894975" y="495750"/>
            <a:ext cx="1128000" cy="131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£7.05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41" name="Google Shape;141;p29"/>
          <p:cNvSpPr txBox="1"/>
          <p:nvPr/>
        </p:nvSpPr>
        <p:spPr>
          <a:xfrm>
            <a:off x="4957600" y="3804950"/>
            <a:ext cx="3284400" cy="102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FF0000"/>
                </a:solidFill>
                <a:highlight>
                  <a:srgbClr val="FFFFFF"/>
                </a:highlight>
              </a:rPr>
              <a:t>50 - 1 = 49</a:t>
            </a:r>
            <a:endParaRPr sz="110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FF0000"/>
                </a:solidFill>
                <a:highlight>
                  <a:srgbClr val="FFFFFF"/>
                </a:highlight>
              </a:rPr>
              <a:t>25 - 7 = 18</a:t>
            </a:r>
            <a:endParaRPr sz="110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FF0000"/>
                </a:solidFill>
                <a:highlight>
                  <a:srgbClr val="FFFFFF"/>
                </a:highlight>
              </a:rPr>
              <a:t>49 * 18 = 882</a:t>
            </a:r>
            <a:endParaRPr sz="110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FF0000"/>
                </a:solidFill>
                <a:highlight>
                  <a:srgbClr val="FFFFFF"/>
                </a:highlight>
              </a:rPr>
              <a:t>882 + 7 = 889</a:t>
            </a:r>
            <a:endParaRPr sz="110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FF0000"/>
                </a:solidFill>
                <a:highlight>
                  <a:srgbClr val="FFFFFF"/>
                </a:highlight>
              </a:rPr>
              <a:t>(off by 1)</a:t>
            </a:r>
            <a:endParaRPr sz="15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Class Based Worship  </a:t>
            </a:r>
            <a:endParaRPr/>
          </a:p>
        </p:txBody>
      </p:sp>
      <p:sp>
        <p:nvSpPr>
          <p:cNvPr id="147" name="Google Shape;147;p30"/>
          <p:cNvSpPr/>
          <p:nvPr/>
        </p:nvSpPr>
        <p:spPr>
          <a:xfrm>
            <a:off x="4696225" y="125775"/>
            <a:ext cx="4206900" cy="2879100"/>
          </a:xfrm>
          <a:prstGeom prst="roundRect">
            <a:avLst>
              <a:gd fmla="val 16667" name="adj"/>
            </a:avLst>
          </a:prstGeom>
          <a:solidFill>
            <a:srgbClr val="D9D2E9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8" name="Google Shape;148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82750" y="277624"/>
            <a:ext cx="3433850" cy="2575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0"/>
          <p:cNvPicPr preferRelativeResize="0"/>
          <p:nvPr/>
        </p:nvPicPr>
        <p:blipFill rotWithShape="1">
          <a:blip r:embed="rId4">
            <a:alphaModFix/>
          </a:blip>
          <a:srcRect b="41735" l="0" r="0" t="0"/>
          <a:stretch/>
        </p:blipFill>
        <p:spPr>
          <a:xfrm>
            <a:off x="515800" y="1561475"/>
            <a:ext cx="2387424" cy="2086502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30"/>
          <p:cNvSpPr/>
          <p:nvPr/>
        </p:nvSpPr>
        <p:spPr>
          <a:xfrm>
            <a:off x="2711525" y="3005025"/>
            <a:ext cx="4794000" cy="1928700"/>
          </a:xfrm>
          <a:prstGeom prst="cloudCallout">
            <a:avLst>
              <a:gd fmla="val -53987" name="adj1"/>
              <a:gd fmla="val -77588" name="adj2"/>
            </a:avLst>
          </a:prstGeom>
          <a:solidFill>
            <a:srgbClr val="FFF2C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What are your worries?  You can share if you want or ponder.  Let’s clear our minds.</a:t>
            </a:r>
            <a:endParaRPr sz="17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Class Based Worship  </a:t>
            </a:r>
            <a:endParaRPr/>
          </a:p>
        </p:txBody>
      </p:sp>
      <p:sp>
        <p:nvSpPr>
          <p:cNvPr id="156" name="Google Shape;156;p31"/>
          <p:cNvSpPr/>
          <p:nvPr/>
        </p:nvSpPr>
        <p:spPr>
          <a:xfrm>
            <a:off x="4696225" y="125775"/>
            <a:ext cx="4206900" cy="2879100"/>
          </a:xfrm>
          <a:prstGeom prst="roundRect">
            <a:avLst>
              <a:gd fmla="val 16667" name="adj"/>
            </a:avLst>
          </a:prstGeom>
          <a:solidFill>
            <a:srgbClr val="D9D2E9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7" name="Google Shape;157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82750" y="277624"/>
            <a:ext cx="3433850" cy="2575401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31"/>
          <p:cNvSpPr/>
          <p:nvPr/>
        </p:nvSpPr>
        <p:spPr>
          <a:xfrm>
            <a:off x="2711525" y="3005025"/>
            <a:ext cx="4794000" cy="1928700"/>
          </a:xfrm>
          <a:prstGeom prst="cloudCallout">
            <a:avLst>
              <a:gd fmla="val -53987" name="adj1"/>
              <a:gd fmla="val -77588" name="adj2"/>
            </a:avLst>
          </a:prstGeom>
          <a:solidFill>
            <a:srgbClr val="FFF2C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What has gone well!  Let’s celebrate our achievements and things that have made us happy.</a:t>
            </a:r>
            <a:endParaRPr sz="1700"/>
          </a:p>
        </p:txBody>
      </p:sp>
      <p:pic>
        <p:nvPicPr>
          <p:cNvPr id="159" name="Google Shape;159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170125"/>
            <a:ext cx="2153800" cy="1506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914184">
            <a:off x="2320175" y="1311750"/>
            <a:ext cx="2376050" cy="103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3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flipH="1">
            <a:off x="152397" y="3157900"/>
            <a:ext cx="2433220" cy="16229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Class Based Worship  </a:t>
            </a:r>
            <a:endParaRPr/>
          </a:p>
        </p:txBody>
      </p:sp>
      <p:sp>
        <p:nvSpPr>
          <p:cNvPr id="167" name="Google Shape;167;p32"/>
          <p:cNvSpPr/>
          <p:nvPr/>
        </p:nvSpPr>
        <p:spPr>
          <a:xfrm>
            <a:off x="4696225" y="125775"/>
            <a:ext cx="4206900" cy="2879100"/>
          </a:xfrm>
          <a:prstGeom prst="roundRect">
            <a:avLst>
              <a:gd fmla="val 16667" name="adj"/>
            </a:avLst>
          </a:prstGeom>
          <a:solidFill>
            <a:srgbClr val="D9D2E9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8" name="Google Shape;168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82750" y="277624"/>
            <a:ext cx="3433850" cy="2575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170125"/>
            <a:ext cx="3042900" cy="2282175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32"/>
          <p:cNvSpPr/>
          <p:nvPr/>
        </p:nvSpPr>
        <p:spPr>
          <a:xfrm>
            <a:off x="2711525" y="3088900"/>
            <a:ext cx="4738200" cy="1844700"/>
          </a:xfrm>
          <a:prstGeom prst="cloudCallout">
            <a:avLst>
              <a:gd fmla="val -53987" name="adj1"/>
              <a:gd fmla="val -77588" name="adj2"/>
            </a:avLst>
          </a:prstGeom>
          <a:solidFill>
            <a:srgbClr val="FFF2C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Compliment Others - What kind things can you say?</a:t>
            </a:r>
            <a:endParaRPr sz="17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St Catherine’s Classroom Beliefs 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33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-171450" lvl="0" marL="177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Mistakes are valuable.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Everyone can learn maths to the highest level.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Questions are really important.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Depth is more important than speed.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160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Maths is about making connections.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7" name="Google Shape;177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2957" y="2333705"/>
            <a:ext cx="2002393" cy="24002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4"/>
          <p:cNvSpPr txBox="1"/>
          <p:nvPr>
            <p:ph idx="1" type="subTitle"/>
          </p:nvPr>
        </p:nvSpPr>
        <p:spPr>
          <a:xfrm>
            <a:off x="125850" y="123375"/>
            <a:ext cx="8768400" cy="13302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3.7.20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WALT: apply our maths knowldge to a variety of questions within a time limit.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sp>
        <p:nvSpPr>
          <p:cNvPr id="183" name="Google Shape;183;p34"/>
          <p:cNvSpPr txBox="1"/>
          <p:nvPr>
            <p:ph idx="1" type="subTitle"/>
          </p:nvPr>
        </p:nvSpPr>
        <p:spPr>
          <a:xfrm>
            <a:off x="2693625" y="1926775"/>
            <a:ext cx="4450800" cy="2531700"/>
          </a:xfrm>
          <a:prstGeom prst="rect">
            <a:avLst/>
          </a:prstGeom>
          <a:solidFill>
            <a:srgbClr val="FFD966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/>
              <a:t>Success Criteria:</a:t>
            </a:r>
            <a:endParaRPr b="1" sz="18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 u="sng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/>
              <a:t>Four operations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/>
              <a:t>Fractions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/>
              <a:t>Decimals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/>
              <a:t>Percentages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/>
              <a:t>Place value 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5"/>
          <p:cNvSpPr txBox="1"/>
          <p:nvPr>
            <p:ph idx="1" type="subTitle"/>
          </p:nvPr>
        </p:nvSpPr>
        <p:spPr>
          <a:xfrm>
            <a:off x="125850" y="123375"/>
            <a:ext cx="8768400" cy="13302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3.7.20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WALT: apply our maths knowldge to a variety of questions within a time limit.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pic>
        <p:nvPicPr>
          <p:cNvPr id="189" name="Google Shape;189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83300" y="1593575"/>
            <a:ext cx="3751717" cy="338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6"/>
          <p:cNvSpPr txBox="1"/>
          <p:nvPr>
            <p:ph idx="1" type="subTitle"/>
          </p:nvPr>
        </p:nvSpPr>
        <p:spPr>
          <a:xfrm>
            <a:off x="125850" y="123375"/>
            <a:ext cx="8768400" cy="13302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3.7.20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WALT: apply our maths knowldge to a variety of questions within a time limit.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pic>
        <p:nvPicPr>
          <p:cNvPr id="195" name="Google Shape;195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60225" y="1804275"/>
            <a:ext cx="4533900" cy="2486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7"/>
          <p:cNvSpPr txBox="1"/>
          <p:nvPr>
            <p:ph idx="1" type="subTitle"/>
          </p:nvPr>
        </p:nvSpPr>
        <p:spPr>
          <a:xfrm>
            <a:off x="125850" y="123375"/>
            <a:ext cx="8768400" cy="13302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3.7.20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WALT: apply our maths knowldge to a variety of questions within a time limit.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pic>
        <p:nvPicPr>
          <p:cNvPr id="201" name="Google Shape;201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4750" y="1581200"/>
            <a:ext cx="4581525" cy="323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8"/>
          <p:cNvSpPr txBox="1"/>
          <p:nvPr>
            <p:ph idx="1" type="subTitle"/>
          </p:nvPr>
        </p:nvSpPr>
        <p:spPr>
          <a:xfrm>
            <a:off x="125850" y="123375"/>
            <a:ext cx="8768400" cy="13302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3.7.20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WALT: apply our maths knowldge to a variety of questions within a time limit.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pic>
        <p:nvPicPr>
          <p:cNvPr id="207" name="Google Shape;207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72625" y="1568775"/>
            <a:ext cx="4533900" cy="331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39"/>
          <p:cNvSpPr txBox="1"/>
          <p:nvPr>
            <p:ph idx="1" type="subTitle"/>
          </p:nvPr>
        </p:nvSpPr>
        <p:spPr>
          <a:xfrm>
            <a:off x="187800" y="123375"/>
            <a:ext cx="8768400" cy="9672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WALT: apply our maths knowledge to a variety of questions within a time limit. 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pic>
        <p:nvPicPr>
          <p:cNvPr id="213" name="Google Shape;213;p39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71250" y="1940600"/>
            <a:ext cx="7019925" cy="222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40"/>
          <p:cNvSpPr txBox="1"/>
          <p:nvPr>
            <p:ph idx="1" type="subTitle"/>
          </p:nvPr>
        </p:nvSpPr>
        <p:spPr>
          <a:xfrm>
            <a:off x="125850" y="123375"/>
            <a:ext cx="8768400" cy="13302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3.7.20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WALT: apply our maths knowldge to a variety of questions within a time limit.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pic>
        <p:nvPicPr>
          <p:cNvPr id="219" name="Google Shape;219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21850" y="1618375"/>
            <a:ext cx="3751717" cy="3385125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40"/>
          <p:cNvSpPr txBox="1"/>
          <p:nvPr/>
        </p:nvSpPr>
        <p:spPr>
          <a:xfrm>
            <a:off x="309850" y="1685575"/>
            <a:ext cx="3086100" cy="294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Answers 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1.374,000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2. - 18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3. 834,342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4. 30/100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5. 670,000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41"/>
          <p:cNvSpPr txBox="1"/>
          <p:nvPr>
            <p:ph idx="1" type="subTitle"/>
          </p:nvPr>
        </p:nvSpPr>
        <p:spPr>
          <a:xfrm>
            <a:off x="125850" y="123375"/>
            <a:ext cx="8768400" cy="13302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3.7.20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WALT: apply our maths knowldge to a variety of questions within a time limit.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pic>
        <p:nvPicPr>
          <p:cNvPr id="226" name="Google Shape;226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61600" y="1767100"/>
            <a:ext cx="4533900" cy="2486025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41"/>
          <p:cNvSpPr txBox="1"/>
          <p:nvPr/>
        </p:nvSpPr>
        <p:spPr>
          <a:xfrm>
            <a:off x="309850" y="1685575"/>
            <a:ext cx="3086100" cy="294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Answers 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6. 9059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7. 15,999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8. 47, 256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42"/>
          <p:cNvSpPr txBox="1"/>
          <p:nvPr>
            <p:ph idx="1" type="subTitle"/>
          </p:nvPr>
        </p:nvSpPr>
        <p:spPr>
          <a:xfrm>
            <a:off x="125850" y="123375"/>
            <a:ext cx="8768400" cy="13302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3.7.20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WALT: apply our maths knowldge to a variety of questions within a time limit.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pic>
        <p:nvPicPr>
          <p:cNvPr id="233" name="Google Shape;233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08650" y="1618375"/>
            <a:ext cx="4581525" cy="3238500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42"/>
          <p:cNvSpPr txBox="1"/>
          <p:nvPr/>
        </p:nvSpPr>
        <p:spPr>
          <a:xfrm>
            <a:off x="309850" y="1685575"/>
            <a:ext cx="3086100" cy="294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Answers 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9.600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10. 312,217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11. 460.75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12. 4400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43"/>
          <p:cNvSpPr txBox="1"/>
          <p:nvPr>
            <p:ph idx="1" type="subTitle"/>
          </p:nvPr>
        </p:nvSpPr>
        <p:spPr>
          <a:xfrm>
            <a:off x="125850" y="123375"/>
            <a:ext cx="8768400" cy="13302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3.7.20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WALT: apply our maths knowldge to a variety of questions within a time limit.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pic>
        <p:nvPicPr>
          <p:cNvPr id="240" name="Google Shape;240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83825" y="1503175"/>
            <a:ext cx="4533900" cy="3314700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p43"/>
          <p:cNvSpPr txBox="1"/>
          <p:nvPr/>
        </p:nvSpPr>
        <p:spPr>
          <a:xfrm>
            <a:off x="309850" y="1685575"/>
            <a:ext cx="3086100" cy="294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Answers 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13. 6370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14. 35,000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15. 11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16. 166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