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685" r:id="rId3"/>
    <p:sldMasterId id="2147483687" r:id="rId4"/>
  </p:sldMasterIdLst>
  <p:notesMasterIdLst>
    <p:notesMasterId r:id="rId74"/>
  </p:notesMasterIdLst>
  <p:sldIdLst>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6F7581-762F-4A58-A788-3D761DC139F8}" type="datetimeFigureOut">
              <a:rPr lang="en-US" smtClean="0"/>
              <a:t>6/4/2020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31DE9E-9648-4782-A402-A7948936C509}" type="slidenum">
              <a:rPr lang="en-US" smtClean="0"/>
              <a:t>‹#›</a:t>
            </a:fld>
            <a:endParaRPr lang="en-US"/>
          </a:p>
        </p:txBody>
      </p:sp>
    </p:spTree>
    <p:extLst>
      <p:ext uri="{BB962C8B-B14F-4D97-AF65-F5344CB8AC3E}">
        <p14:creationId xmlns:p14="http://schemas.microsoft.com/office/powerpoint/2010/main" val="9227588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3" name="Google Shape;25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291373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53106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87cd04854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87cd04854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31485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3" name="Google Shape;28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60795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g87ec7fe8ce_4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1" name="Google Shape;291;g87ec7fe8ce_4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121658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4"/>
        <p:cNvGrpSpPr/>
        <p:nvPr/>
      </p:nvGrpSpPr>
      <p:grpSpPr>
        <a:xfrm>
          <a:off x="0" y="0"/>
          <a:ext cx="0" cy="0"/>
          <a:chOff x="0" y="0"/>
          <a:chExt cx="0" cy="0"/>
        </a:xfrm>
      </p:grpSpPr>
      <p:sp>
        <p:nvSpPr>
          <p:cNvPr id="295" name="Google Shape;295;g87ec7fe8ce_4_1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96" name="Google Shape;296;g87ec7fe8ce_4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174292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87ec7fe8ce_4_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9" name="Google Shape;309;g87ec7fe8ce_4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2580406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87ec7fe8ce_4_4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24" name="Google Shape;324;g87ec7fe8ce_4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948345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
        <p:cNvGrpSpPr/>
        <p:nvPr/>
      </p:nvGrpSpPr>
      <p:grpSpPr>
        <a:xfrm>
          <a:off x="0" y="0"/>
          <a:ext cx="0" cy="0"/>
          <a:chOff x="0" y="0"/>
          <a:chExt cx="0" cy="0"/>
        </a:xfrm>
      </p:grpSpPr>
      <p:sp>
        <p:nvSpPr>
          <p:cNvPr id="332" name="Google Shape;332;g87ec7fe8ce_4_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3" name="Google Shape;333;g87ec7fe8ce_4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49611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g87ec7fe8ce_4_4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9" name="Google Shape;369;g87ec7fe8ce_4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24066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87ec7fe8ce_4_9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8" name="Google Shape;378;g87ec7fe8ce_4_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272434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7" name="Google Shape;387;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630327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1"/>
        <p:cNvGrpSpPr/>
        <p:nvPr/>
      </p:nvGrpSpPr>
      <p:grpSpPr>
        <a:xfrm>
          <a:off x="0" y="0"/>
          <a:ext cx="0" cy="0"/>
          <a:chOff x="0" y="0"/>
          <a:chExt cx="0" cy="0"/>
        </a:xfrm>
      </p:grpSpPr>
      <p:sp>
        <p:nvSpPr>
          <p:cNvPr id="392" name="Google Shape;392;g8812d6153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3" name="Google Shape;393;g8812d6153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192806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7"/>
        <p:cNvGrpSpPr/>
        <p:nvPr/>
      </p:nvGrpSpPr>
      <p:grpSpPr>
        <a:xfrm>
          <a:off x="0" y="0"/>
          <a:ext cx="0" cy="0"/>
          <a:chOff x="0" y="0"/>
          <a:chExt cx="0" cy="0"/>
        </a:xfrm>
      </p:grpSpPr>
      <p:sp>
        <p:nvSpPr>
          <p:cNvPr id="398" name="Google Shape;398;g8812d6153f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9" name="Google Shape;399;g8812d6153f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81474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8812d6153f_0_1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8" name="Google Shape;408;g8812d6153f_0_1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353090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4"/>
        <p:cNvGrpSpPr/>
        <p:nvPr/>
      </p:nvGrpSpPr>
      <p:grpSpPr>
        <a:xfrm>
          <a:off x="0" y="0"/>
          <a:ext cx="0" cy="0"/>
          <a:chOff x="0" y="0"/>
          <a:chExt cx="0" cy="0"/>
        </a:xfrm>
      </p:grpSpPr>
      <p:sp>
        <p:nvSpPr>
          <p:cNvPr id="415" name="Google Shape;415;g8812d6153f_0_1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6" name="Google Shape;416;g8812d6153f_0_1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186699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g8812d6153f_0_2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3" name="Google Shape;423;g8812d6153f_0_2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631583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8812d6153f_0_2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8" name="Google Shape;428;g8812d6153f_0_2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18652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80a865f253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3" name="Google Shape;433;g80a865f253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816103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g80a865f253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0" name="Google Shape;440;g80a865f253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897387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80a865f253_1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5" name="Google Shape;445;g80a865f253_1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124831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80a865f253_1_1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2" name="Google Shape;452;g80a865f253_1_1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000646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80a865f253_1_2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9" name="Google Shape;459;g80a865f253_1_2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026928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80a865f253_1_2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6" name="Google Shape;466;g80a865f253_1_2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22868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g80a865f253_1_3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3" name="Google Shape;473;g80a865f253_1_3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272198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g80a865f253_1_3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0" name="Google Shape;480;g80a865f253_1_3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03581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g80a865f253_1_40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87" name="Google Shape;487;g80a865f253_1_40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30841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4"/>
        <p:cNvGrpSpPr/>
        <p:nvPr/>
      </p:nvGrpSpPr>
      <p:grpSpPr>
        <a:xfrm>
          <a:off x="0" y="0"/>
          <a:ext cx="0" cy="0"/>
          <a:chOff x="0" y="0"/>
          <a:chExt cx="0" cy="0"/>
        </a:xfrm>
      </p:grpSpPr>
      <p:sp>
        <p:nvSpPr>
          <p:cNvPr id="505" name="Google Shape;505;g80a865f253_1_4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6" name="Google Shape;506;g80a865f253_1_4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291029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1"/>
        <p:cNvGrpSpPr/>
        <p:nvPr/>
      </p:nvGrpSpPr>
      <p:grpSpPr>
        <a:xfrm>
          <a:off x="0" y="0"/>
          <a:ext cx="0" cy="0"/>
          <a:chOff x="0" y="0"/>
          <a:chExt cx="0" cy="0"/>
        </a:xfrm>
      </p:grpSpPr>
      <p:sp>
        <p:nvSpPr>
          <p:cNvPr id="512" name="Google Shape;512;g80a865f253_1_5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3" name="Google Shape;513;g80a865f253_1_5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542555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8"/>
        <p:cNvGrpSpPr/>
        <p:nvPr/>
      </p:nvGrpSpPr>
      <p:grpSpPr>
        <a:xfrm>
          <a:off x="0" y="0"/>
          <a:ext cx="0" cy="0"/>
          <a:chOff x="0" y="0"/>
          <a:chExt cx="0" cy="0"/>
        </a:xfrm>
      </p:grpSpPr>
      <p:sp>
        <p:nvSpPr>
          <p:cNvPr id="529" name="Google Shape;529;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0" name="Google Shape;530;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9214565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g8634709e03_2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7" name="Google Shape;537;g8634709e03_2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64457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2"/>
        <p:cNvGrpSpPr/>
        <p:nvPr/>
      </p:nvGrpSpPr>
      <p:grpSpPr>
        <a:xfrm>
          <a:off x="0" y="0"/>
          <a:ext cx="0" cy="0"/>
          <a:chOff x="0" y="0"/>
          <a:chExt cx="0" cy="0"/>
        </a:xfrm>
      </p:grpSpPr>
      <p:sp>
        <p:nvSpPr>
          <p:cNvPr id="553" name="Google Shape;553;g8634709e03_2_1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4" name="Google Shape;554;g8634709e03_2_1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13351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2"/>
        <p:cNvGrpSpPr/>
        <p:nvPr/>
      </p:nvGrpSpPr>
      <p:grpSpPr>
        <a:xfrm>
          <a:off x="0" y="0"/>
          <a:ext cx="0" cy="0"/>
          <a:chOff x="0" y="0"/>
          <a:chExt cx="0" cy="0"/>
        </a:xfrm>
      </p:grpSpPr>
      <p:sp>
        <p:nvSpPr>
          <p:cNvPr id="563" name="Google Shape;563;g8634709e03_2_16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4" name="Google Shape;564;g8634709e03_2_1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115795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1"/>
        <p:cNvGrpSpPr/>
        <p:nvPr/>
      </p:nvGrpSpPr>
      <p:grpSpPr>
        <a:xfrm>
          <a:off x="0" y="0"/>
          <a:ext cx="0" cy="0"/>
          <a:chOff x="0" y="0"/>
          <a:chExt cx="0" cy="0"/>
        </a:xfrm>
      </p:grpSpPr>
      <p:sp>
        <p:nvSpPr>
          <p:cNvPr id="582" name="Google Shape;582;g8634709e03_2_1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3" name="Google Shape;583;g8634709e03_2_1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097855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g8634709e03_2_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2" name="Google Shape;592;g8634709e03_2_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09770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g8634709e03_2_20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1" name="Google Shape;601;g8634709e03_2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98603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8"/>
        <p:cNvGrpSpPr/>
        <p:nvPr/>
      </p:nvGrpSpPr>
      <p:grpSpPr>
        <a:xfrm>
          <a:off x="0" y="0"/>
          <a:ext cx="0" cy="0"/>
          <a:chOff x="0" y="0"/>
          <a:chExt cx="0" cy="0"/>
        </a:xfrm>
      </p:grpSpPr>
      <p:sp>
        <p:nvSpPr>
          <p:cNvPr id="609" name="Google Shape;609;g8634709e03_2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0" name="Google Shape;610;g8634709e03_2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775050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g8634709e03_2_2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9" name="Google Shape;619;g8634709e03_2_2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97608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g8634709e03_2_2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3" name="Google Shape;633;g8634709e03_2_2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22236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g8634709e03_2_2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3" name="Google Shape;643;g8634709e03_2_2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66423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6"/>
        <p:cNvGrpSpPr/>
        <p:nvPr/>
      </p:nvGrpSpPr>
      <p:grpSpPr>
        <a:xfrm>
          <a:off x="0" y="0"/>
          <a:ext cx="0" cy="0"/>
          <a:chOff x="0" y="0"/>
          <a:chExt cx="0" cy="0"/>
        </a:xfrm>
      </p:grpSpPr>
      <p:sp>
        <p:nvSpPr>
          <p:cNvPr id="647" name="Google Shape;647;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8" name="Google Shape;64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645907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4" name="Google Shape;654;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71233203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0" name="Google Shape;66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77264498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8"/>
        <p:cNvGrpSpPr/>
        <p:nvPr/>
      </p:nvGrpSpPr>
      <p:grpSpPr>
        <a:xfrm>
          <a:off x="0" y="0"/>
          <a:ext cx="0" cy="0"/>
          <a:chOff x="0" y="0"/>
          <a:chExt cx="0" cy="0"/>
        </a:xfrm>
      </p:grpSpPr>
      <p:sp>
        <p:nvSpPr>
          <p:cNvPr id="679" name="Google Shape;679;g87cd04854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0" name="Google Shape;680;g87cd048547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44013239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1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85" name="Google Shape;68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9787418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1"/>
        <p:cNvGrpSpPr/>
        <p:nvPr/>
      </p:nvGrpSpPr>
      <p:grpSpPr>
        <a:xfrm>
          <a:off x="0" y="0"/>
          <a:ext cx="0" cy="0"/>
          <a:chOff x="0" y="0"/>
          <a:chExt cx="0" cy="0"/>
        </a:xfrm>
      </p:grpSpPr>
      <p:sp>
        <p:nvSpPr>
          <p:cNvPr id="692" name="Google Shape;692;g87ec7fe8ce_4_10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93" name="Google Shape;693;g87ec7fe8ce_4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318244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g87ec7fe8ce_4_11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98" name="Google Shape;698;g87ec7fe8ce_4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740492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0"/>
        <p:cNvGrpSpPr/>
        <p:nvPr/>
      </p:nvGrpSpPr>
      <p:grpSpPr>
        <a:xfrm>
          <a:off x="0" y="0"/>
          <a:ext cx="0" cy="0"/>
          <a:chOff x="0" y="0"/>
          <a:chExt cx="0" cy="0"/>
        </a:xfrm>
      </p:grpSpPr>
      <p:sp>
        <p:nvSpPr>
          <p:cNvPr id="711" name="Google Shape;711;g87ec7fe8ce_4_11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12" name="Google Shape;712;g87ec7fe8ce_4_1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6103545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8"/>
        <p:cNvGrpSpPr/>
        <p:nvPr/>
      </p:nvGrpSpPr>
      <p:grpSpPr>
        <a:xfrm>
          <a:off x="0" y="0"/>
          <a:ext cx="0" cy="0"/>
          <a:chOff x="0" y="0"/>
          <a:chExt cx="0" cy="0"/>
        </a:xfrm>
      </p:grpSpPr>
      <p:sp>
        <p:nvSpPr>
          <p:cNvPr id="719" name="Google Shape;719;g8634709e03_1_6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20" name="Google Shape;720;g8634709e03_1_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8899658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8"/>
        <p:cNvGrpSpPr/>
        <p:nvPr/>
      </p:nvGrpSpPr>
      <p:grpSpPr>
        <a:xfrm>
          <a:off x="0" y="0"/>
          <a:ext cx="0" cy="0"/>
          <a:chOff x="0" y="0"/>
          <a:chExt cx="0" cy="0"/>
        </a:xfrm>
      </p:grpSpPr>
      <p:sp>
        <p:nvSpPr>
          <p:cNvPr id="729" name="Google Shape;729;g8634709e03_1_2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0" name="Google Shape;730;g8634709e03_1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15107639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8"/>
        <p:cNvGrpSpPr/>
        <p:nvPr/>
      </p:nvGrpSpPr>
      <p:grpSpPr>
        <a:xfrm>
          <a:off x="0" y="0"/>
          <a:ext cx="0" cy="0"/>
          <a:chOff x="0" y="0"/>
          <a:chExt cx="0" cy="0"/>
        </a:xfrm>
      </p:grpSpPr>
      <p:sp>
        <p:nvSpPr>
          <p:cNvPr id="739" name="Google Shape;739;g8634709e03_1_7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0" name="Google Shape;740;g8634709e03_1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42847109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1"/>
        <p:cNvGrpSpPr/>
        <p:nvPr/>
      </p:nvGrpSpPr>
      <p:grpSpPr>
        <a:xfrm>
          <a:off x="0" y="0"/>
          <a:ext cx="0" cy="0"/>
          <a:chOff x="0" y="0"/>
          <a:chExt cx="0" cy="0"/>
        </a:xfrm>
      </p:grpSpPr>
      <p:sp>
        <p:nvSpPr>
          <p:cNvPr id="752" name="Google Shape;752;g8634709e03_1_3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53" name="Google Shape;753;g8634709e03_1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9126676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3"/>
        <p:cNvGrpSpPr/>
        <p:nvPr/>
      </p:nvGrpSpPr>
      <p:grpSpPr>
        <a:xfrm>
          <a:off x="0" y="0"/>
          <a:ext cx="0" cy="0"/>
          <a:chOff x="0" y="0"/>
          <a:chExt cx="0" cy="0"/>
        </a:xfrm>
      </p:grpSpPr>
      <p:sp>
        <p:nvSpPr>
          <p:cNvPr id="764" name="Google Shape;764;g8634709e03_1_8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5" name="Google Shape;765;g8634709e03_1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2545843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9"/>
        <p:cNvGrpSpPr/>
        <p:nvPr/>
      </p:nvGrpSpPr>
      <p:grpSpPr>
        <a:xfrm>
          <a:off x="0" y="0"/>
          <a:ext cx="0" cy="0"/>
          <a:chOff x="0" y="0"/>
          <a:chExt cx="0" cy="0"/>
        </a:xfrm>
      </p:grpSpPr>
      <p:sp>
        <p:nvSpPr>
          <p:cNvPr id="780" name="Google Shape;780;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81" name="Google Shape;781;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165382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6"/>
        <p:cNvGrpSpPr/>
        <p:nvPr/>
      </p:nvGrpSpPr>
      <p:grpSpPr>
        <a:xfrm>
          <a:off x="0" y="0"/>
          <a:ext cx="0" cy="0"/>
          <a:chOff x="0" y="0"/>
          <a:chExt cx="0" cy="0"/>
        </a:xfrm>
      </p:grpSpPr>
      <p:sp>
        <p:nvSpPr>
          <p:cNvPr id="787" name="Google Shape;787;g8812d6153f_0_3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8" name="Google Shape;788;g8812d6153f_0_3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168660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5"/>
        <p:cNvGrpSpPr/>
        <p:nvPr/>
      </p:nvGrpSpPr>
      <p:grpSpPr>
        <a:xfrm>
          <a:off x="0" y="0"/>
          <a:ext cx="0" cy="0"/>
          <a:chOff x="0" y="0"/>
          <a:chExt cx="0" cy="0"/>
        </a:xfrm>
      </p:grpSpPr>
      <p:sp>
        <p:nvSpPr>
          <p:cNvPr id="796" name="Google Shape;796;g8812d6153f_0_3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7" name="Google Shape;797;g8812d6153f_0_3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7138500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1"/>
        <p:cNvGrpSpPr/>
        <p:nvPr/>
      </p:nvGrpSpPr>
      <p:grpSpPr>
        <a:xfrm>
          <a:off x="0" y="0"/>
          <a:ext cx="0" cy="0"/>
          <a:chOff x="0" y="0"/>
          <a:chExt cx="0" cy="0"/>
        </a:xfrm>
      </p:grpSpPr>
      <p:sp>
        <p:nvSpPr>
          <p:cNvPr id="802" name="Google Shape;802;g8812d6153f_0_4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3" name="Google Shape;803;g8812d6153f_0_40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2388781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8"/>
        <p:cNvGrpSpPr/>
        <p:nvPr/>
      </p:nvGrpSpPr>
      <p:grpSpPr>
        <a:xfrm>
          <a:off x="0" y="0"/>
          <a:ext cx="0" cy="0"/>
          <a:chOff x="0" y="0"/>
          <a:chExt cx="0" cy="0"/>
        </a:xfrm>
      </p:grpSpPr>
      <p:sp>
        <p:nvSpPr>
          <p:cNvPr id="809" name="Google Shape;809;g8812d6153f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0" name="Google Shape;810;g8812d6153f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889201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4"/>
        <p:cNvGrpSpPr/>
        <p:nvPr/>
      </p:nvGrpSpPr>
      <p:grpSpPr>
        <a:xfrm>
          <a:off x="0" y="0"/>
          <a:ext cx="0" cy="0"/>
          <a:chOff x="0" y="0"/>
          <a:chExt cx="0" cy="0"/>
        </a:xfrm>
      </p:grpSpPr>
      <p:sp>
        <p:nvSpPr>
          <p:cNvPr id="815" name="Google Shape;815;g80a865f253_1_5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6" name="Google Shape;816;g80a865f253_1_58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0872264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1"/>
        <p:cNvGrpSpPr/>
        <p:nvPr/>
      </p:nvGrpSpPr>
      <p:grpSpPr>
        <a:xfrm>
          <a:off x="0" y="0"/>
          <a:ext cx="0" cy="0"/>
          <a:chOff x="0" y="0"/>
          <a:chExt cx="0" cy="0"/>
        </a:xfrm>
      </p:grpSpPr>
      <p:sp>
        <p:nvSpPr>
          <p:cNvPr id="822" name="Google Shape;822;g80a865f253_1_6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3" name="Google Shape;823;g80a865f253_1_6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4876160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8"/>
        <p:cNvGrpSpPr/>
        <p:nvPr/>
      </p:nvGrpSpPr>
      <p:grpSpPr>
        <a:xfrm>
          <a:off x="0" y="0"/>
          <a:ext cx="0" cy="0"/>
          <a:chOff x="0" y="0"/>
          <a:chExt cx="0" cy="0"/>
        </a:xfrm>
      </p:grpSpPr>
      <p:sp>
        <p:nvSpPr>
          <p:cNvPr id="829" name="Google Shape;829;g80a865f253_1_6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0" name="Google Shape;830;g80a865f253_1_6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999926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4"/>
        <p:cNvGrpSpPr/>
        <p:nvPr/>
      </p:nvGrpSpPr>
      <p:grpSpPr>
        <a:xfrm>
          <a:off x="0" y="0"/>
          <a:ext cx="0" cy="0"/>
          <a:chOff x="0" y="0"/>
          <a:chExt cx="0" cy="0"/>
        </a:xfrm>
      </p:grpSpPr>
      <p:sp>
        <p:nvSpPr>
          <p:cNvPr id="835" name="Google Shape;835;g80a865f253_1_7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6" name="Google Shape;836;g80a865f253_1_7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323830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1"/>
        <p:cNvGrpSpPr/>
        <p:nvPr/>
      </p:nvGrpSpPr>
      <p:grpSpPr>
        <a:xfrm>
          <a:off x="0" y="0"/>
          <a:ext cx="0" cy="0"/>
          <a:chOff x="0" y="0"/>
          <a:chExt cx="0" cy="0"/>
        </a:xfrm>
      </p:grpSpPr>
      <p:sp>
        <p:nvSpPr>
          <p:cNvPr id="842" name="Google Shape;842;g80a865f253_1_7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3" name="Google Shape;843;g80a865f253_1_78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673782566"/>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7"/>
        <p:cNvGrpSpPr/>
        <p:nvPr/>
      </p:nvGrpSpPr>
      <p:grpSpPr>
        <a:xfrm>
          <a:off x="0" y="0"/>
          <a:ext cx="0" cy="0"/>
          <a:chOff x="0" y="0"/>
          <a:chExt cx="0" cy="0"/>
        </a:xfrm>
      </p:grpSpPr>
      <p:sp>
        <p:nvSpPr>
          <p:cNvPr id="848" name="Google Shape;848;g80a865f253_1_8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9" name="Google Shape;849;g80a865f253_1_8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2294552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5"/>
        <p:cNvGrpSpPr/>
        <p:nvPr/>
      </p:nvGrpSpPr>
      <p:grpSpPr>
        <a:xfrm>
          <a:off x="0" y="0"/>
          <a:ext cx="0" cy="0"/>
          <a:chOff x="0" y="0"/>
          <a:chExt cx="0" cy="0"/>
        </a:xfrm>
      </p:grpSpPr>
      <p:sp>
        <p:nvSpPr>
          <p:cNvPr id="856" name="Google Shape;856;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7" name="Google Shape;857;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2933720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2"/>
        <p:cNvGrpSpPr/>
        <p:nvPr/>
      </p:nvGrpSpPr>
      <p:grpSpPr>
        <a:xfrm>
          <a:off x="0" y="0"/>
          <a:ext cx="0" cy="0"/>
          <a:chOff x="0" y="0"/>
          <a:chExt cx="0" cy="0"/>
        </a:xfrm>
      </p:grpSpPr>
      <p:sp>
        <p:nvSpPr>
          <p:cNvPr id="863" name="Google Shape;863;g8634709e03_2_2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64" name="Google Shape;864;g8634709e03_2_2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2506415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0"/>
        <p:cNvGrpSpPr/>
        <p:nvPr/>
      </p:nvGrpSpPr>
      <p:grpSpPr>
        <a:xfrm>
          <a:off x="0" y="0"/>
          <a:ext cx="0" cy="0"/>
          <a:chOff x="0" y="0"/>
          <a:chExt cx="0" cy="0"/>
        </a:xfrm>
      </p:grpSpPr>
      <p:sp>
        <p:nvSpPr>
          <p:cNvPr id="871" name="Google Shape;871;g8634709e03_2_2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2" name="Google Shape;872;g8634709e03_2_2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121596"/>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0"/>
        <p:cNvGrpSpPr/>
        <p:nvPr/>
      </p:nvGrpSpPr>
      <p:grpSpPr>
        <a:xfrm>
          <a:off x="0" y="0"/>
          <a:ext cx="0" cy="0"/>
          <a:chOff x="0" y="0"/>
          <a:chExt cx="0" cy="0"/>
        </a:xfrm>
      </p:grpSpPr>
      <p:sp>
        <p:nvSpPr>
          <p:cNvPr id="881" name="Google Shape;881;g80a865f25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2" name="Google Shape;882;g80a865f25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416528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9"/>
        <p:cNvGrpSpPr/>
        <p:nvPr/>
      </p:nvGrpSpPr>
      <p:grpSpPr>
        <a:xfrm>
          <a:off x="0" y="0"/>
          <a:ext cx="0" cy="0"/>
          <a:chOff x="0" y="0"/>
          <a:chExt cx="0" cy="0"/>
        </a:xfrm>
      </p:grpSpPr>
      <p:sp>
        <p:nvSpPr>
          <p:cNvPr id="900" name="Google Shape;900;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01" name="Google Shape;901;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103337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851616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250982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18308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02691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7145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62197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224997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03738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38237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818930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1014996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1">
  <p:cSld name="Title and Content 1">
    <p:spTree>
      <p:nvGrpSpPr>
        <p:cNvPr id="1" name="Shape 51"/>
        <p:cNvGrpSpPr/>
        <p:nvPr/>
      </p:nvGrpSpPr>
      <p:grpSpPr>
        <a:xfrm>
          <a:off x="0" y="0"/>
          <a:ext cx="0" cy="0"/>
          <a:chOff x="0" y="0"/>
          <a:chExt cx="0" cy="0"/>
        </a:xfrm>
      </p:grpSpPr>
      <p:sp>
        <p:nvSpPr>
          <p:cNvPr id="52" name="Google Shape;52;g80a865f253_2_36"/>
          <p:cNvSpPr/>
          <p:nvPr/>
        </p:nvSpPr>
        <p:spPr>
          <a:xfrm>
            <a:off x="609601" y="438151"/>
            <a:ext cx="10960000" cy="5958000"/>
          </a:xfrm>
          <a:prstGeom prst="roundRect">
            <a:avLst>
              <a:gd name="adj" fmla="val 2649"/>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None/>
            </a:pPr>
            <a:r>
              <a:rPr lang="en-GB" sz="1351" b="0" i="0" u="none" strike="noStrike" cap="none">
                <a:solidFill>
                  <a:schemeClr val="lt1"/>
                </a:solidFill>
                <a:latin typeface="Arial"/>
                <a:ea typeface="Arial"/>
                <a:cs typeface="Arial"/>
                <a:sym typeface="Arial"/>
              </a:rPr>
              <a:t> </a:t>
            </a:r>
            <a:endParaRPr sz="2400"/>
          </a:p>
        </p:txBody>
      </p:sp>
      <p:pic>
        <p:nvPicPr>
          <p:cNvPr id="53" name="Google Shape;53;g80a865f253_2_36"/>
          <p:cNvPicPr preferRelativeResize="0"/>
          <p:nvPr/>
        </p:nvPicPr>
        <p:blipFill rotWithShape="1">
          <a:blip r:embed="rId2">
            <a:alphaModFix/>
          </a:blip>
          <a:srcRect/>
          <a:stretch/>
        </p:blipFill>
        <p:spPr>
          <a:xfrm>
            <a:off x="11315700" y="6700839"/>
            <a:ext cx="781051" cy="85725"/>
          </a:xfrm>
          <a:prstGeom prst="rect">
            <a:avLst/>
          </a:prstGeom>
          <a:noFill/>
          <a:ln>
            <a:noFill/>
          </a:ln>
        </p:spPr>
      </p:pic>
      <p:sp>
        <p:nvSpPr>
          <p:cNvPr id="54" name="Google Shape;54;g80a865f253_2_36"/>
          <p:cNvSpPr>
            <a:spLocks noGrp="1"/>
          </p:cNvSpPr>
          <p:nvPr>
            <p:ph type="title"/>
          </p:nvPr>
        </p:nvSpPr>
        <p:spPr>
          <a:xfrm>
            <a:off x="609599" y="485773"/>
            <a:ext cx="10960000" cy="1595600"/>
          </a:xfrm>
          <a:prstGeom prst="roundRect">
            <a:avLst>
              <a:gd name="adj" fmla="val 9639"/>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2800"/>
              <a:buNone/>
              <a:defRPr sz="4000" b="1">
                <a:latin typeface="Arial"/>
                <a:ea typeface="Arial"/>
                <a:cs typeface="Arial"/>
                <a:sym typeface="Arial"/>
              </a:defRPr>
            </a:lvl1pPr>
            <a:lvl2pPr lvl="1" algn="l" rtl="0">
              <a:lnSpc>
                <a:spcPct val="90000"/>
              </a:lnSpc>
              <a:spcBef>
                <a:spcPts val="0"/>
              </a:spcBef>
              <a:spcAft>
                <a:spcPts val="0"/>
              </a:spcAft>
              <a:buSzPts val="2800"/>
              <a:buNone/>
              <a:defRPr/>
            </a:lvl2pPr>
            <a:lvl3pPr lvl="2" algn="l" rtl="0">
              <a:lnSpc>
                <a:spcPct val="90000"/>
              </a:lnSpc>
              <a:spcBef>
                <a:spcPts val="0"/>
              </a:spcBef>
              <a:spcAft>
                <a:spcPts val="0"/>
              </a:spcAft>
              <a:buSzPts val="2800"/>
              <a:buNone/>
              <a:defRPr/>
            </a:lvl3pPr>
            <a:lvl4pPr lvl="3" algn="l" rtl="0">
              <a:lnSpc>
                <a:spcPct val="90000"/>
              </a:lnSpc>
              <a:spcBef>
                <a:spcPts val="0"/>
              </a:spcBef>
              <a:spcAft>
                <a:spcPts val="0"/>
              </a:spcAft>
              <a:buSzPts val="2800"/>
              <a:buNone/>
              <a:defRPr/>
            </a:lvl4pPr>
            <a:lvl5pPr lvl="4" algn="l" rtl="0">
              <a:lnSpc>
                <a:spcPct val="90000"/>
              </a:lnSpc>
              <a:spcBef>
                <a:spcPts val="0"/>
              </a:spcBef>
              <a:spcAft>
                <a:spcPts val="0"/>
              </a:spcAft>
              <a:buSzPts val="2800"/>
              <a:buNone/>
              <a:defRPr/>
            </a:lvl5pPr>
            <a:lvl6pPr lvl="5" algn="l" rtl="0">
              <a:lnSpc>
                <a:spcPct val="90000"/>
              </a:lnSpc>
              <a:spcBef>
                <a:spcPts val="0"/>
              </a:spcBef>
              <a:spcAft>
                <a:spcPts val="0"/>
              </a:spcAft>
              <a:buSzPts val="2800"/>
              <a:buNone/>
              <a:defRPr/>
            </a:lvl6pPr>
            <a:lvl7pPr lvl="6" algn="l" rtl="0">
              <a:lnSpc>
                <a:spcPct val="90000"/>
              </a:lnSpc>
              <a:spcBef>
                <a:spcPts val="0"/>
              </a:spcBef>
              <a:spcAft>
                <a:spcPts val="0"/>
              </a:spcAft>
              <a:buSzPts val="2800"/>
              <a:buNone/>
              <a:defRPr/>
            </a:lvl7pPr>
            <a:lvl8pPr lvl="7" algn="l" rtl="0">
              <a:lnSpc>
                <a:spcPct val="90000"/>
              </a:lnSpc>
              <a:spcBef>
                <a:spcPts val="0"/>
              </a:spcBef>
              <a:spcAft>
                <a:spcPts val="0"/>
              </a:spcAft>
              <a:buSzPts val="2800"/>
              <a:buNone/>
              <a:defRPr/>
            </a:lvl8pPr>
            <a:lvl9pPr lvl="8" algn="l" rtl="0">
              <a:lnSpc>
                <a:spcPct val="90000"/>
              </a:lnSpc>
              <a:spcBef>
                <a:spcPts val="0"/>
              </a:spcBef>
              <a:spcAft>
                <a:spcPts val="0"/>
              </a:spcAft>
              <a:buSzPts val="2800"/>
              <a:buNone/>
              <a:defRPr/>
            </a:lvl9pPr>
          </a:lstStyle>
          <a:p>
            <a:endParaRPr/>
          </a:p>
        </p:txBody>
      </p:sp>
      <p:sp>
        <p:nvSpPr>
          <p:cNvPr id="55" name="Google Shape;55;g80a865f253_2_36"/>
          <p:cNvSpPr>
            <a:spLocks noGrp="1"/>
          </p:cNvSpPr>
          <p:nvPr>
            <p:ph type="body" idx="1"/>
          </p:nvPr>
        </p:nvSpPr>
        <p:spPr>
          <a:xfrm>
            <a:off x="609597" y="2153355"/>
            <a:ext cx="10960000" cy="4242800"/>
          </a:xfrm>
          <a:prstGeom prst="roundRect">
            <a:avLst>
              <a:gd name="adj" fmla="val 2583"/>
            </a:avLst>
          </a:prstGeom>
          <a:noFill/>
          <a:ln>
            <a:noFill/>
          </a:ln>
        </p:spPr>
        <p:txBody>
          <a:bodyPr spcFirstLastPara="1" wrap="square" lIns="252000" tIns="252000" rIns="252000" bIns="252000" anchor="t" anchorCtr="0">
            <a:noAutofit/>
          </a:bodyPr>
          <a:lstStyle>
            <a:lvl1pPr marL="609585" lvl="0" indent="-419090" algn="l" rtl="0">
              <a:lnSpc>
                <a:spcPct val="90000"/>
              </a:lnSpc>
              <a:spcBef>
                <a:spcPts val="1000"/>
              </a:spcBef>
              <a:spcAft>
                <a:spcPts val="0"/>
              </a:spcAft>
              <a:buClr>
                <a:srgbClr val="1C1C1C"/>
              </a:buClr>
              <a:buSzPts val="1350"/>
              <a:buChar char="●"/>
              <a:defRPr sz="1800">
                <a:latin typeface="NTR"/>
                <a:ea typeface="NTR"/>
                <a:cs typeface="NTR"/>
                <a:sym typeface="NTR"/>
              </a:defRPr>
            </a:lvl1pPr>
            <a:lvl2pPr marL="1219170" lvl="1" indent="-406390" algn="l" rtl="0">
              <a:lnSpc>
                <a:spcPct val="90000"/>
              </a:lnSpc>
              <a:spcBef>
                <a:spcPts val="500"/>
              </a:spcBef>
              <a:spcAft>
                <a:spcPts val="0"/>
              </a:spcAft>
              <a:buClr>
                <a:srgbClr val="1C1C1C"/>
              </a:buClr>
              <a:buSzPts val="1200"/>
              <a:buChar char="○"/>
              <a:defRPr sz="1600">
                <a:latin typeface="NTR"/>
                <a:ea typeface="NTR"/>
                <a:cs typeface="NTR"/>
                <a:sym typeface="NTR"/>
              </a:defRPr>
            </a:lvl2pPr>
            <a:lvl3pPr marL="1828754" lvl="2" indent="-393690" algn="l" rtl="0">
              <a:lnSpc>
                <a:spcPct val="90000"/>
              </a:lnSpc>
              <a:spcBef>
                <a:spcPts val="500"/>
              </a:spcBef>
              <a:spcAft>
                <a:spcPts val="0"/>
              </a:spcAft>
              <a:buClr>
                <a:srgbClr val="1C1C1C"/>
              </a:buClr>
              <a:buSzPts val="1050"/>
              <a:buChar char="■"/>
              <a:defRPr sz="1400">
                <a:latin typeface="NTR"/>
                <a:ea typeface="NTR"/>
                <a:cs typeface="NTR"/>
                <a:sym typeface="NTR"/>
              </a:defRPr>
            </a:lvl3pPr>
            <a:lvl4pPr marL="2438339" lvl="3" indent="-393690" algn="l" rtl="0">
              <a:lnSpc>
                <a:spcPct val="90000"/>
              </a:lnSpc>
              <a:spcBef>
                <a:spcPts val="500"/>
              </a:spcBef>
              <a:spcAft>
                <a:spcPts val="0"/>
              </a:spcAft>
              <a:buClr>
                <a:srgbClr val="1C1C1C"/>
              </a:buClr>
              <a:buSzPts val="1050"/>
              <a:buChar char="●"/>
              <a:defRPr sz="1400">
                <a:latin typeface="NTR"/>
                <a:ea typeface="NTR"/>
                <a:cs typeface="NTR"/>
                <a:sym typeface="NTR"/>
              </a:defRPr>
            </a:lvl4pPr>
            <a:lvl5pPr marL="3047924" lvl="4" indent="-393690" algn="l" rtl="0">
              <a:lnSpc>
                <a:spcPct val="90000"/>
              </a:lnSpc>
              <a:spcBef>
                <a:spcPts val="500"/>
              </a:spcBef>
              <a:spcAft>
                <a:spcPts val="0"/>
              </a:spcAft>
              <a:buClr>
                <a:srgbClr val="1C1C1C"/>
              </a:buClr>
              <a:buSzPts val="1050"/>
              <a:buChar char="○"/>
              <a:defRPr sz="1400">
                <a:latin typeface="NTR"/>
                <a:ea typeface="NTR"/>
                <a:cs typeface="NTR"/>
                <a:sym typeface="NTR"/>
              </a:defRPr>
            </a:lvl5pPr>
            <a:lvl6pPr marL="3657509" lvl="5" indent="-457189" algn="l" rtl="0">
              <a:lnSpc>
                <a:spcPct val="90000"/>
              </a:lnSpc>
              <a:spcBef>
                <a:spcPts val="500"/>
              </a:spcBef>
              <a:spcAft>
                <a:spcPts val="0"/>
              </a:spcAft>
              <a:buClr>
                <a:schemeClr val="dk1"/>
              </a:buClr>
              <a:buSzPts val="1800"/>
              <a:buChar char="■"/>
              <a:defRPr/>
            </a:lvl6pPr>
            <a:lvl7pPr marL="4267093" lvl="6" indent="-457189" algn="l" rtl="0">
              <a:lnSpc>
                <a:spcPct val="90000"/>
              </a:lnSpc>
              <a:spcBef>
                <a:spcPts val="500"/>
              </a:spcBef>
              <a:spcAft>
                <a:spcPts val="0"/>
              </a:spcAft>
              <a:buClr>
                <a:schemeClr val="dk1"/>
              </a:buClr>
              <a:buSzPts val="1800"/>
              <a:buChar char="●"/>
              <a:defRPr/>
            </a:lvl7pPr>
            <a:lvl8pPr marL="4876678" lvl="7" indent="-457189" algn="l" rtl="0">
              <a:lnSpc>
                <a:spcPct val="90000"/>
              </a:lnSpc>
              <a:spcBef>
                <a:spcPts val="500"/>
              </a:spcBef>
              <a:spcAft>
                <a:spcPts val="0"/>
              </a:spcAft>
              <a:buClr>
                <a:schemeClr val="dk1"/>
              </a:buClr>
              <a:buSzPts val="1800"/>
              <a:buChar char="○"/>
              <a:defRPr/>
            </a:lvl8pPr>
            <a:lvl9pPr marL="5486263" lvl="8" indent="-457189" algn="l" rtl="0">
              <a:lnSpc>
                <a:spcPct val="90000"/>
              </a:lnSpc>
              <a:spcBef>
                <a:spcPts val="500"/>
              </a:spcBef>
              <a:spcAft>
                <a:spcPts val="2133"/>
              </a:spcAft>
              <a:buClr>
                <a:schemeClr val="dk1"/>
              </a:buClr>
              <a:buSzPts val="1800"/>
              <a:buChar char="■"/>
              <a:defRPr/>
            </a:lvl9pPr>
          </a:lstStyle>
          <a:p>
            <a:endParaRPr/>
          </a:p>
        </p:txBody>
      </p:sp>
    </p:spTree>
    <p:extLst>
      <p:ext uri="{BB962C8B-B14F-4D97-AF65-F5344CB8AC3E}">
        <p14:creationId xmlns:p14="http://schemas.microsoft.com/office/powerpoint/2010/main" val="18258239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60"/>
        <p:cNvGrpSpPr/>
        <p:nvPr/>
      </p:nvGrpSpPr>
      <p:grpSpPr>
        <a:xfrm>
          <a:off x="0" y="0"/>
          <a:ext cx="0" cy="0"/>
          <a:chOff x="0" y="0"/>
          <a:chExt cx="0" cy="0"/>
        </a:xfrm>
      </p:grpSpPr>
      <p:sp>
        <p:nvSpPr>
          <p:cNvPr id="61" name="Google Shape;61;p80"/>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62" name="Google Shape;62;p80"/>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63" name="Google Shape;63;p8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431006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64"/>
        <p:cNvGrpSpPr/>
        <p:nvPr/>
      </p:nvGrpSpPr>
      <p:grpSpPr>
        <a:xfrm>
          <a:off x="0" y="0"/>
          <a:ext cx="0" cy="0"/>
          <a:chOff x="0" y="0"/>
          <a:chExt cx="0" cy="0"/>
        </a:xfrm>
      </p:grpSpPr>
      <p:sp>
        <p:nvSpPr>
          <p:cNvPr id="65" name="Google Shape;65;p87"/>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66" name="Google Shape;66;p8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885396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67"/>
        <p:cNvGrpSpPr/>
        <p:nvPr/>
      </p:nvGrpSpPr>
      <p:grpSpPr>
        <a:xfrm>
          <a:off x="0" y="0"/>
          <a:ext cx="0" cy="0"/>
          <a:chOff x="0" y="0"/>
          <a:chExt cx="0" cy="0"/>
        </a:xfrm>
      </p:grpSpPr>
      <p:sp>
        <p:nvSpPr>
          <p:cNvPr id="68" name="Google Shape;68;p8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69" name="Google Shape;69;p88"/>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70" name="Google Shape;70;p8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68693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71"/>
        <p:cNvGrpSpPr/>
        <p:nvPr/>
      </p:nvGrpSpPr>
      <p:grpSpPr>
        <a:xfrm>
          <a:off x="0" y="0"/>
          <a:ext cx="0" cy="0"/>
          <a:chOff x="0" y="0"/>
          <a:chExt cx="0" cy="0"/>
        </a:xfrm>
      </p:grpSpPr>
      <p:sp>
        <p:nvSpPr>
          <p:cNvPr id="72" name="Google Shape;72;p8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3" name="Google Shape;73;p89"/>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4" name="Google Shape;74;p89"/>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75" name="Google Shape;75;p8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46428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76"/>
        <p:cNvGrpSpPr/>
        <p:nvPr/>
      </p:nvGrpSpPr>
      <p:grpSpPr>
        <a:xfrm>
          <a:off x="0" y="0"/>
          <a:ext cx="0" cy="0"/>
          <a:chOff x="0" y="0"/>
          <a:chExt cx="0" cy="0"/>
        </a:xfrm>
      </p:grpSpPr>
      <p:sp>
        <p:nvSpPr>
          <p:cNvPr id="77" name="Google Shape;77;p9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78" name="Google Shape;78;p9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461378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79"/>
        <p:cNvGrpSpPr/>
        <p:nvPr/>
      </p:nvGrpSpPr>
      <p:grpSpPr>
        <a:xfrm>
          <a:off x="0" y="0"/>
          <a:ext cx="0" cy="0"/>
          <a:chOff x="0" y="0"/>
          <a:chExt cx="0" cy="0"/>
        </a:xfrm>
      </p:grpSpPr>
      <p:sp>
        <p:nvSpPr>
          <p:cNvPr id="80" name="Google Shape;80;p91"/>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81" name="Google Shape;81;p91"/>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82" name="Google Shape;82;p9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8563434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83"/>
        <p:cNvGrpSpPr/>
        <p:nvPr/>
      </p:nvGrpSpPr>
      <p:grpSpPr>
        <a:xfrm>
          <a:off x="0" y="0"/>
          <a:ext cx="0" cy="0"/>
          <a:chOff x="0" y="0"/>
          <a:chExt cx="0" cy="0"/>
        </a:xfrm>
      </p:grpSpPr>
      <p:sp>
        <p:nvSpPr>
          <p:cNvPr id="84" name="Google Shape;84;p92"/>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85" name="Google Shape;85;p9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906189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86"/>
        <p:cNvGrpSpPr/>
        <p:nvPr/>
      </p:nvGrpSpPr>
      <p:grpSpPr>
        <a:xfrm>
          <a:off x="0" y="0"/>
          <a:ext cx="0" cy="0"/>
          <a:chOff x="0" y="0"/>
          <a:chExt cx="0" cy="0"/>
        </a:xfrm>
      </p:grpSpPr>
      <p:sp>
        <p:nvSpPr>
          <p:cNvPr id="87" name="Google Shape;87;p93"/>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88" name="Google Shape;88;p93"/>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89" name="Google Shape;89;p93"/>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90" name="Google Shape;90;p93"/>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91" name="Google Shape;91;p9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3493449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92"/>
        <p:cNvGrpSpPr/>
        <p:nvPr/>
      </p:nvGrpSpPr>
      <p:grpSpPr>
        <a:xfrm>
          <a:off x="0" y="0"/>
          <a:ext cx="0" cy="0"/>
          <a:chOff x="0" y="0"/>
          <a:chExt cx="0" cy="0"/>
        </a:xfrm>
      </p:grpSpPr>
      <p:sp>
        <p:nvSpPr>
          <p:cNvPr id="93" name="Google Shape;93;p94"/>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94" name="Google Shape;94;p9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509574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95"/>
        <p:cNvGrpSpPr/>
        <p:nvPr/>
      </p:nvGrpSpPr>
      <p:grpSpPr>
        <a:xfrm>
          <a:off x="0" y="0"/>
          <a:ext cx="0" cy="0"/>
          <a:chOff x="0" y="0"/>
          <a:chExt cx="0" cy="0"/>
        </a:xfrm>
      </p:grpSpPr>
      <p:sp>
        <p:nvSpPr>
          <p:cNvPr id="96" name="Google Shape;96;p95"/>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97" name="Google Shape;97;p95"/>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98" name="Google Shape;98;p9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1302810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9"/>
        <p:cNvGrpSpPr/>
        <p:nvPr/>
      </p:nvGrpSpPr>
      <p:grpSpPr>
        <a:xfrm>
          <a:off x="0" y="0"/>
          <a:ext cx="0" cy="0"/>
          <a:chOff x="0" y="0"/>
          <a:chExt cx="0" cy="0"/>
        </a:xfrm>
      </p:grpSpPr>
      <p:sp>
        <p:nvSpPr>
          <p:cNvPr id="100" name="Google Shape;100;p9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633457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241"/>
        <p:cNvGrpSpPr/>
        <p:nvPr/>
      </p:nvGrpSpPr>
      <p:grpSpPr>
        <a:xfrm>
          <a:off x="0" y="0"/>
          <a:ext cx="0" cy="0"/>
          <a:chOff x="0" y="0"/>
          <a:chExt cx="0" cy="0"/>
        </a:xfrm>
      </p:grpSpPr>
      <p:sp>
        <p:nvSpPr>
          <p:cNvPr id="242" name="Google Shape;242;g8634709e03_2_256"/>
          <p:cNvSpPr>
            <a:spLocks noGrp="1"/>
          </p:cNvSpPr>
          <p:nvPr>
            <p:ph type="title"/>
          </p:nvPr>
        </p:nvSpPr>
        <p:spPr>
          <a:xfrm>
            <a:off x="609597" y="485773"/>
            <a:ext cx="10960000" cy="159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1400"/>
              <a:buNone/>
              <a:defRPr sz="5333" b="1">
                <a:latin typeface="Arial"/>
                <a:ea typeface="Arial"/>
                <a:cs typeface="Arial"/>
                <a:sym typeface="Arial"/>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243" name="Google Shape;243;g8634709e03_2_256"/>
          <p:cNvSpPr>
            <a:spLocks noGrp="1"/>
          </p:cNvSpPr>
          <p:nvPr>
            <p:ph type="body" idx="1"/>
          </p:nvPr>
        </p:nvSpPr>
        <p:spPr>
          <a:xfrm>
            <a:off x="609596" y="2153353"/>
            <a:ext cx="10960000" cy="42424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442620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Aims Slide">
  <p:cSld name="Aims Slide">
    <p:spTree>
      <p:nvGrpSpPr>
        <p:cNvPr id="1" name="Shape 248"/>
        <p:cNvGrpSpPr/>
        <p:nvPr/>
      </p:nvGrpSpPr>
      <p:grpSpPr>
        <a:xfrm>
          <a:off x="0" y="0"/>
          <a:ext cx="0" cy="0"/>
          <a:chOff x="0" y="0"/>
          <a:chExt cx="0" cy="0"/>
        </a:xfrm>
      </p:grpSpPr>
      <p:sp>
        <p:nvSpPr>
          <p:cNvPr id="249" name="Google Shape;249;g8634709e03_2_263"/>
          <p:cNvSpPr>
            <a:spLocks noGrp="1"/>
          </p:cNvSpPr>
          <p:nvPr>
            <p:ph type="title"/>
          </p:nvPr>
        </p:nvSpPr>
        <p:spPr>
          <a:xfrm>
            <a:off x="634999" y="549275"/>
            <a:ext cx="10909200" cy="1325600"/>
          </a:xfrm>
          <a:prstGeom prst="roundRect">
            <a:avLst>
              <a:gd name="adj" fmla="val 2082"/>
            </a:avLst>
          </a:prstGeom>
          <a:noFill/>
          <a:ln>
            <a:noFill/>
          </a:ln>
        </p:spPr>
        <p:txBody>
          <a:bodyPr spcFirstLastPara="1" wrap="square" lIns="252000" tIns="252000" rIns="252000" bIns="252000" anchor="ctr" anchorCtr="1">
            <a:noAutofit/>
          </a:bodyPr>
          <a:lstStyle>
            <a:lvl1pPr lvl="0" algn="l" rtl="0">
              <a:lnSpc>
                <a:spcPct val="90000"/>
              </a:lnSpc>
              <a:spcBef>
                <a:spcPts val="0"/>
              </a:spcBef>
              <a:spcAft>
                <a:spcPts val="0"/>
              </a:spcAft>
              <a:buSzPts val="1400"/>
              <a:buNone/>
              <a:defRPr sz="5333" b="1">
                <a:latin typeface="Arial"/>
                <a:ea typeface="Arial"/>
                <a:cs typeface="Arial"/>
                <a:sym typeface="Arial"/>
              </a:defRPr>
            </a:lvl1pPr>
            <a:lvl2pPr lvl="1" algn="l" rtl="0">
              <a:lnSpc>
                <a:spcPct val="90000"/>
              </a:lnSpc>
              <a:spcBef>
                <a:spcPts val="0"/>
              </a:spcBef>
              <a:spcAft>
                <a:spcPts val="0"/>
              </a:spcAft>
              <a:buSzPts val="1400"/>
              <a:buNone/>
              <a:defRPr/>
            </a:lvl2pPr>
            <a:lvl3pPr lvl="2" algn="l" rtl="0">
              <a:lnSpc>
                <a:spcPct val="90000"/>
              </a:lnSpc>
              <a:spcBef>
                <a:spcPts val="0"/>
              </a:spcBef>
              <a:spcAft>
                <a:spcPts val="0"/>
              </a:spcAft>
              <a:buSzPts val="1400"/>
              <a:buNone/>
              <a:defRPr/>
            </a:lvl3pPr>
            <a:lvl4pPr lvl="3" algn="l" rtl="0">
              <a:lnSpc>
                <a:spcPct val="90000"/>
              </a:lnSpc>
              <a:spcBef>
                <a:spcPts val="0"/>
              </a:spcBef>
              <a:spcAft>
                <a:spcPts val="0"/>
              </a:spcAft>
              <a:buSzPts val="1400"/>
              <a:buNone/>
              <a:defRPr/>
            </a:lvl4pPr>
            <a:lvl5pPr lvl="4" algn="l" rtl="0">
              <a:lnSpc>
                <a:spcPct val="90000"/>
              </a:lnSpc>
              <a:spcBef>
                <a:spcPts val="0"/>
              </a:spcBef>
              <a:spcAft>
                <a:spcPts val="0"/>
              </a:spcAft>
              <a:buSzPts val="1400"/>
              <a:buNone/>
              <a:defRPr/>
            </a:lvl5pPr>
            <a:lvl6pPr lvl="5" algn="l" rtl="0">
              <a:lnSpc>
                <a:spcPct val="90000"/>
              </a:lnSpc>
              <a:spcBef>
                <a:spcPts val="0"/>
              </a:spcBef>
              <a:spcAft>
                <a:spcPts val="0"/>
              </a:spcAft>
              <a:buSzPts val="1400"/>
              <a:buNone/>
              <a:defRPr/>
            </a:lvl6pPr>
            <a:lvl7pPr lvl="6" algn="l" rtl="0">
              <a:lnSpc>
                <a:spcPct val="90000"/>
              </a:lnSpc>
              <a:spcBef>
                <a:spcPts val="0"/>
              </a:spcBef>
              <a:spcAft>
                <a:spcPts val="0"/>
              </a:spcAft>
              <a:buSzPts val="1400"/>
              <a:buNone/>
              <a:defRPr/>
            </a:lvl7pPr>
            <a:lvl8pPr lvl="7" algn="l" rtl="0">
              <a:lnSpc>
                <a:spcPct val="90000"/>
              </a:lnSpc>
              <a:spcBef>
                <a:spcPts val="0"/>
              </a:spcBef>
              <a:spcAft>
                <a:spcPts val="0"/>
              </a:spcAft>
              <a:buSzPts val="1400"/>
              <a:buNone/>
              <a:defRPr/>
            </a:lvl8pPr>
            <a:lvl9pPr lvl="8" algn="l" rtl="0">
              <a:lnSpc>
                <a:spcPct val="90000"/>
              </a:lnSpc>
              <a:spcBef>
                <a:spcPts val="0"/>
              </a:spcBef>
              <a:spcAft>
                <a:spcPts val="0"/>
              </a:spcAft>
              <a:buSzPts val="1400"/>
              <a:buNone/>
              <a:defRPr/>
            </a:lvl9pPr>
          </a:lstStyle>
          <a:p>
            <a:endParaRPr/>
          </a:p>
        </p:txBody>
      </p:sp>
      <p:sp>
        <p:nvSpPr>
          <p:cNvPr id="250" name="Google Shape;250;g8634709e03_2_263"/>
          <p:cNvSpPr>
            <a:spLocks noGrp="1"/>
          </p:cNvSpPr>
          <p:nvPr>
            <p:ph type="body" idx="1"/>
          </p:nvPr>
        </p:nvSpPr>
        <p:spPr>
          <a:xfrm>
            <a:off x="641349" y="2014537"/>
            <a:ext cx="10909200" cy="4351200"/>
          </a:xfrm>
          <a:prstGeom prst="roundRect">
            <a:avLst>
              <a:gd name="adj" fmla="val 558"/>
            </a:avLst>
          </a:prstGeom>
          <a:noFill/>
          <a:ln>
            <a:noFill/>
          </a:ln>
        </p:spPr>
        <p:txBody>
          <a:bodyPr spcFirstLastPara="1" wrap="square" lIns="252000" tIns="252000" rIns="252000" bIns="252000" anchor="t" anchorCtr="0">
            <a:noAutofit/>
          </a:bodyPr>
          <a:lstStyle>
            <a:lvl1pPr marL="609585" lvl="0" indent="-457189" algn="l" rtl="0">
              <a:lnSpc>
                <a:spcPct val="90000"/>
              </a:lnSpc>
              <a:spcBef>
                <a:spcPts val="1333"/>
              </a:spcBef>
              <a:spcAft>
                <a:spcPts val="0"/>
              </a:spcAft>
              <a:buClr>
                <a:srgbClr val="1C1C1C"/>
              </a:buClr>
              <a:buSzPts val="1800"/>
              <a:buChar char="•"/>
              <a:defRPr sz="2400">
                <a:latin typeface="NTR"/>
                <a:ea typeface="NTR"/>
                <a:cs typeface="NTR"/>
                <a:sym typeface="NTR"/>
              </a:defRPr>
            </a:lvl1pPr>
            <a:lvl2pPr marL="1219170" lvl="1" indent="-440256" algn="l" rtl="0">
              <a:lnSpc>
                <a:spcPct val="90000"/>
              </a:lnSpc>
              <a:spcBef>
                <a:spcPts val="667"/>
              </a:spcBef>
              <a:spcAft>
                <a:spcPts val="0"/>
              </a:spcAft>
              <a:buClr>
                <a:srgbClr val="1C1C1C"/>
              </a:buClr>
              <a:buSzPts val="1600"/>
              <a:buChar char="•"/>
              <a:defRPr sz="2133">
                <a:latin typeface="NTR"/>
                <a:ea typeface="NTR"/>
                <a:cs typeface="NTR"/>
                <a:sym typeface="NTR"/>
              </a:defRPr>
            </a:lvl2pPr>
            <a:lvl3pPr marL="1828754" lvl="2" indent="-423323" algn="l" rtl="0">
              <a:lnSpc>
                <a:spcPct val="90000"/>
              </a:lnSpc>
              <a:spcBef>
                <a:spcPts val="667"/>
              </a:spcBef>
              <a:spcAft>
                <a:spcPts val="0"/>
              </a:spcAft>
              <a:buClr>
                <a:srgbClr val="1C1C1C"/>
              </a:buClr>
              <a:buSzPts val="1400"/>
              <a:buChar char="•"/>
              <a:defRPr sz="1867">
                <a:latin typeface="NTR"/>
                <a:ea typeface="NTR"/>
                <a:cs typeface="NTR"/>
                <a:sym typeface="NTR"/>
              </a:defRPr>
            </a:lvl3pPr>
            <a:lvl4pPr marL="2438339" lvl="3" indent="-423323" algn="l" rtl="0">
              <a:lnSpc>
                <a:spcPct val="90000"/>
              </a:lnSpc>
              <a:spcBef>
                <a:spcPts val="667"/>
              </a:spcBef>
              <a:spcAft>
                <a:spcPts val="0"/>
              </a:spcAft>
              <a:buClr>
                <a:srgbClr val="1C1C1C"/>
              </a:buClr>
              <a:buSzPts val="1400"/>
              <a:buChar char="•"/>
              <a:defRPr sz="1867">
                <a:latin typeface="NTR"/>
                <a:ea typeface="NTR"/>
                <a:cs typeface="NTR"/>
                <a:sym typeface="NTR"/>
              </a:defRPr>
            </a:lvl4pPr>
            <a:lvl5pPr marL="3047924" lvl="4" indent="-423323" algn="l" rtl="0">
              <a:lnSpc>
                <a:spcPct val="90000"/>
              </a:lnSpc>
              <a:spcBef>
                <a:spcPts val="667"/>
              </a:spcBef>
              <a:spcAft>
                <a:spcPts val="0"/>
              </a:spcAft>
              <a:buClr>
                <a:srgbClr val="1C1C1C"/>
              </a:buClr>
              <a:buSzPts val="1400"/>
              <a:buChar char="•"/>
              <a:defRPr sz="1867">
                <a:latin typeface="NTR"/>
                <a:ea typeface="NTR"/>
                <a:cs typeface="NTR"/>
                <a:sym typeface="NTR"/>
              </a:defRPr>
            </a:lvl5pPr>
            <a:lvl6pPr marL="3657509" lvl="5" indent="-457189" algn="l" rtl="0">
              <a:lnSpc>
                <a:spcPct val="90000"/>
              </a:lnSpc>
              <a:spcBef>
                <a:spcPts val="667"/>
              </a:spcBef>
              <a:spcAft>
                <a:spcPts val="0"/>
              </a:spcAft>
              <a:buClr>
                <a:schemeClr val="dk1"/>
              </a:buClr>
              <a:buSzPts val="1800"/>
              <a:buChar char="•"/>
              <a:defRPr/>
            </a:lvl6pPr>
            <a:lvl7pPr marL="4267093" lvl="6" indent="-457189" algn="l" rtl="0">
              <a:lnSpc>
                <a:spcPct val="90000"/>
              </a:lnSpc>
              <a:spcBef>
                <a:spcPts val="667"/>
              </a:spcBef>
              <a:spcAft>
                <a:spcPts val="0"/>
              </a:spcAft>
              <a:buClr>
                <a:schemeClr val="dk1"/>
              </a:buClr>
              <a:buSzPts val="1800"/>
              <a:buChar char="•"/>
              <a:defRPr/>
            </a:lvl7pPr>
            <a:lvl8pPr marL="4876678" lvl="7" indent="-457189" algn="l" rtl="0">
              <a:lnSpc>
                <a:spcPct val="90000"/>
              </a:lnSpc>
              <a:spcBef>
                <a:spcPts val="667"/>
              </a:spcBef>
              <a:spcAft>
                <a:spcPts val="0"/>
              </a:spcAft>
              <a:buClr>
                <a:schemeClr val="dk1"/>
              </a:buClr>
              <a:buSzPts val="1800"/>
              <a:buChar char="•"/>
              <a:defRPr/>
            </a:lvl8pPr>
            <a:lvl9pPr marL="5486263" lvl="8" indent="-457189" algn="l" rtl="0">
              <a:lnSpc>
                <a:spcPct val="90000"/>
              </a:lnSpc>
              <a:spcBef>
                <a:spcPts val="667"/>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2143287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3.xml"/><Relationship Id="rId1" Type="http://schemas.openxmlformats.org/officeDocument/2006/relationships/slideLayout" Target="../slideLayouts/slideLayout24.xml"/><Relationship Id="rId4" Type="http://schemas.openxmlformats.org/officeDocument/2006/relationships/image" Target="../media/image3.png"/></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theme" Target="../theme/theme4.xml"/><Relationship Id="rId1" Type="http://schemas.openxmlformats.org/officeDocument/2006/relationships/slideLayout" Target="../slideLayouts/slideLayout25.xml"/><Relationship Id="rId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084091831"/>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6"/>
        <p:cNvGrpSpPr/>
        <p:nvPr/>
      </p:nvGrpSpPr>
      <p:grpSpPr>
        <a:xfrm>
          <a:off x="0" y="0"/>
          <a:ext cx="0" cy="0"/>
          <a:chOff x="0" y="0"/>
          <a:chExt cx="0" cy="0"/>
        </a:xfrm>
      </p:grpSpPr>
      <p:sp>
        <p:nvSpPr>
          <p:cNvPr id="57" name="Google Shape;57;p79"/>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58" name="Google Shape;58;p79"/>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59" name="Google Shape;59;p7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81808966"/>
      </p:ext>
    </p:extLst>
  </p:cSld>
  <p:clrMap bg1="lt1" tx1="dk1" bg2="dk2" tx2="lt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36"/>
        <p:cNvGrpSpPr/>
        <p:nvPr/>
      </p:nvGrpSpPr>
      <p:grpSpPr>
        <a:xfrm>
          <a:off x="0" y="0"/>
          <a:ext cx="0" cy="0"/>
          <a:chOff x="0" y="0"/>
          <a:chExt cx="0" cy="0"/>
        </a:xfrm>
      </p:grpSpPr>
      <p:sp>
        <p:nvSpPr>
          <p:cNvPr id="237" name="Google Shape;237;g8634709e03_2_251"/>
          <p:cNvSpPr/>
          <p:nvPr/>
        </p:nvSpPr>
        <p:spPr>
          <a:xfrm>
            <a:off x="609600" y="438151"/>
            <a:ext cx="10960000" cy="5958000"/>
          </a:xfrm>
          <a:prstGeom prst="roundRect">
            <a:avLst>
              <a:gd name="adj" fmla="val 572"/>
            </a:avLst>
          </a:prstGeom>
          <a:solidFill>
            <a:schemeClr val="lt1">
              <a:alpha val="89800"/>
            </a:schemeClr>
          </a:solidFill>
          <a:ln w="25400" cap="rnd" cmpd="sng">
            <a:solidFill>
              <a:schemeClr val="lt1"/>
            </a:solidFill>
            <a:prstDash val="solid"/>
            <a:miter lim="800000"/>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Clr>
                <a:srgbClr val="FFFFFF"/>
              </a:buClr>
              <a:buSzPts val="1300"/>
              <a:buFont typeface="NTR"/>
              <a:buNone/>
            </a:pPr>
            <a:r>
              <a:rPr lang="en-GB" sz="1733" b="0" i="0" u="none" strike="noStrike" cap="none">
                <a:solidFill>
                  <a:srgbClr val="FFFFFF"/>
                </a:solidFill>
                <a:latin typeface="NTR"/>
                <a:ea typeface="NTR"/>
                <a:cs typeface="NTR"/>
                <a:sym typeface="NTR"/>
              </a:rPr>
              <a:t> </a:t>
            </a:r>
            <a:endParaRPr sz="2400"/>
          </a:p>
        </p:txBody>
      </p:sp>
      <p:pic>
        <p:nvPicPr>
          <p:cNvPr id="238" name="Google Shape;238;g8634709e03_2_251"/>
          <p:cNvPicPr preferRelativeResize="0"/>
          <p:nvPr/>
        </p:nvPicPr>
        <p:blipFill rotWithShape="1">
          <a:blip r:embed="rId4">
            <a:alphaModFix/>
          </a:blip>
          <a:srcRect/>
          <a:stretch/>
        </p:blipFill>
        <p:spPr>
          <a:xfrm>
            <a:off x="11315700" y="6700838"/>
            <a:ext cx="585787" cy="85725"/>
          </a:xfrm>
          <a:prstGeom prst="rect">
            <a:avLst/>
          </a:prstGeom>
          <a:noFill/>
          <a:ln>
            <a:noFill/>
          </a:ln>
        </p:spPr>
      </p:pic>
      <p:sp>
        <p:nvSpPr>
          <p:cNvPr id="239" name="Google Shape;239;g8634709e03_2_251"/>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240" name="Google Shape;240;g8634709e03_2_251"/>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1740248466"/>
      </p:ext>
    </p:extLst>
  </p:cSld>
  <p:clrMap bg1="lt1" tx1="dk1" bg2="dk2" tx2="lt2" accent1="accent1" accent2="accent2" accent3="accent3" accent4="accent4" accent5="accent5" accent6="accent6" hlink="hlink" folHlink="folHlink"/>
  <p:sldLayoutIdLst>
    <p:sldLayoutId id="2147483686"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244"/>
        <p:cNvGrpSpPr/>
        <p:nvPr/>
      </p:nvGrpSpPr>
      <p:grpSpPr>
        <a:xfrm>
          <a:off x="0" y="0"/>
          <a:ext cx="0" cy="0"/>
          <a:chOff x="0" y="0"/>
          <a:chExt cx="0" cy="0"/>
        </a:xfrm>
      </p:grpSpPr>
      <p:pic>
        <p:nvPicPr>
          <p:cNvPr id="245" name="Google Shape;245;g8634709e03_2_259"/>
          <p:cNvPicPr preferRelativeResize="0"/>
          <p:nvPr/>
        </p:nvPicPr>
        <p:blipFill rotWithShape="1">
          <a:blip r:embed="rId4">
            <a:alphaModFix/>
          </a:blip>
          <a:srcRect/>
          <a:stretch/>
        </p:blipFill>
        <p:spPr>
          <a:xfrm>
            <a:off x="11271249" y="6700838"/>
            <a:ext cx="584200" cy="84137"/>
          </a:xfrm>
          <a:prstGeom prst="rect">
            <a:avLst/>
          </a:prstGeom>
          <a:noFill/>
          <a:ln>
            <a:noFill/>
          </a:ln>
        </p:spPr>
      </p:pic>
      <p:sp>
        <p:nvSpPr>
          <p:cNvPr id="246" name="Google Shape;246;g8634709e03_2_259"/>
          <p:cNvSpPr>
            <a:spLocks noGrp="1"/>
          </p:cNvSpPr>
          <p:nvPr>
            <p:ph type="title"/>
          </p:nvPr>
        </p:nvSpPr>
        <p:spPr>
          <a:xfrm>
            <a:off x="654049" y="695325"/>
            <a:ext cx="10884000" cy="1150800"/>
          </a:xfrm>
          <a:prstGeom prst="roundRect">
            <a:avLst>
              <a:gd name="adj" fmla="val 2082"/>
            </a:avLst>
          </a:prstGeom>
          <a:noFill/>
          <a:ln>
            <a:noFill/>
          </a:ln>
        </p:spPr>
        <p:txBody>
          <a:bodyPr spcFirstLastPara="1" wrap="square" lIns="252000" tIns="252000" rIns="252000" bIns="252000" anchor="ctr" anchorCtr="1">
            <a:noAutofit/>
          </a:bodyPr>
          <a:lstStyle>
            <a:lvl1pPr marR="0" lvl="0"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1pPr>
            <a:lvl2pPr marR="0" lvl="1"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2pPr>
            <a:lvl3pPr marR="0" lvl="2"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3pPr>
            <a:lvl4pPr marR="0" lvl="3"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4pPr>
            <a:lvl5pPr marR="0" lvl="4"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5pPr>
            <a:lvl6pPr marR="0" lvl="5"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6pPr>
            <a:lvl7pPr marR="0" lvl="6"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7pPr>
            <a:lvl8pPr marR="0" lvl="7"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8pPr>
            <a:lvl9pPr marR="0" lvl="8" algn="l" rtl="0">
              <a:lnSpc>
                <a:spcPct val="90000"/>
              </a:lnSpc>
              <a:spcBef>
                <a:spcPts val="0"/>
              </a:spcBef>
              <a:spcAft>
                <a:spcPts val="0"/>
              </a:spcAft>
              <a:buSzPts val="1400"/>
              <a:buNone/>
              <a:defRPr sz="4000" b="0" i="0" u="none" strike="noStrike" cap="none">
                <a:solidFill>
                  <a:srgbClr val="1C1C1C"/>
                </a:solidFill>
                <a:latin typeface="Arial"/>
                <a:ea typeface="Arial"/>
                <a:cs typeface="Arial"/>
                <a:sym typeface="Arial"/>
              </a:defRPr>
            </a:lvl9pPr>
          </a:lstStyle>
          <a:p>
            <a:endParaRPr/>
          </a:p>
        </p:txBody>
      </p:sp>
      <p:sp>
        <p:nvSpPr>
          <p:cNvPr id="247" name="Google Shape;247;g8634709e03_2_259"/>
          <p:cNvSpPr>
            <a:spLocks noGrp="1"/>
          </p:cNvSpPr>
          <p:nvPr>
            <p:ph type="body" idx="1"/>
          </p:nvPr>
        </p:nvSpPr>
        <p:spPr>
          <a:xfrm>
            <a:off x="654049" y="1957387"/>
            <a:ext cx="10884000" cy="4387600"/>
          </a:xfrm>
          <a:prstGeom prst="roundRect">
            <a:avLst>
              <a:gd name="adj" fmla="val 558"/>
            </a:avLst>
          </a:prstGeom>
          <a:noFill/>
          <a:ln>
            <a:noFill/>
          </a:ln>
        </p:spPr>
        <p:txBody>
          <a:bodyPr spcFirstLastPara="1" wrap="square" lIns="252000" tIns="252000" rIns="252000" bIns="252000" anchor="t" anchorCtr="0">
            <a:noAutofit/>
          </a:bodyPr>
          <a:lstStyle>
            <a:lvl1pPr marL="457200" marR="0" lvl="0" indent="-342900" algn="l" rtl="0">
              <a:lnSpc>
                <a:spcPct val="90000"/>
              </a:lnSpc>
              <a:spcBef>
                <a:spcPts val="1000"/>
              </a:spcBef>
              <a:spcAft>
                <a:spcPts val="0"/>
              </a:spcAft>
              <a:buClr>
                <a:srgbClr val="1C1C1C"/>
              </a:buClr>
              <a:buSzPts val="1800"/>
              <a:buFont typeface="Arial"/>
              <a:buChar char="•"/>
              <a:defRPr sz="1800" b="0" i="0" u="none" strike="noStrike" cap="none">
                <a:solidFill>
                  <a:srgbClr val="1C1C1C"/>
                </a:solidFill>
                <a:latin typeface="NTR"/>
                <a:ea typeface="NTR"/>
                <a:cs typeface="NTR"/>
                <a:sym typeface="NTR"/>
              </a:defRPr>
            </a:lvl1pPr>
            <a:lvl2pPr marL="914400" marR="0" lvl="1" indent="-330200" algn="l" rtl="0">
              <a:lnSpc>
                <a:spcPct val="90000"/>
              </a:lnSpc>
              <a:spcBef>
                <a:spcPts val="500"/>
              </a:spcBef>
              <a:spcAft>
                <a:spcPts val="0"/>
              </a:spcAft>
              <a:buClr>
                <a:srgbClr val="1C1C1C"/>
              </a:buClr>
              <a:buSzPts val="1600"/>
              <a:buFont typeface="Arial"/>
              <a:buChar char="•"/>
              <a:defRPr sz="1600" b="0" i="0" u="none" strike="noStrike" cap="none">
                <a:solidFill>
                  <a:srgbClr val="1C1C1C"/>
                </a:solidFill>
                <a:latin typeface="NTR"/>
                <a:ea typeface="NTR"/>
                <a:cs typeface="NTR"/>
                <a:sym typeface="NTR"/>
              </a:defRPr>
            </a:lvl2pPr>
            <a:lvl3pPr marL="1371600" marR="0" lvl="2"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3pPr>
            <a:lvl4pPr marL="1828800" marR="0" lvl="3"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4pPr>
            <a:lvl5pPr marL="2286000" marR="0" lvl="4" indent="-317500" algn="l" rtl="0">
              <a:lnSpc>
                <a:spcPct val="90000"/>
              </a:lnSpc>
              <a:spcBef>
                <a:spcPts val="500"/>
              </a:spcBef>
              <a:spcAft>
                <a:spcPts val="0"/>
              </a:spcAft>
              <a:buClr>
                <a:srgbClr val="1C1C1C"/>
              </a:buClr>
              <a:buSzPts val="1400"/>
              <a:buFont typeface="Arial"/>
              <a:buChar char="•"/>
              <a:defRPr sz="1400" b="0" i="0" u="none" strike="noStrike" cap="none">
                <a:solidFill>
                  <a:srgbClr val="1C1C1C"/>
                </a:solidFill>
                <a:latin typeface="NTR"/>
                <a:ea typeface="NTR"/>
                <a:cs typeface="NTR"/>
                <a:sym typeface="NTR"/>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NTR"/>
                <a:ea typeface="NTR"/>
                <a:cs typeface="NTR"/>
                <a:sym typeface="NTR"/>
              </a:defRPr>
            </a:lvl9pPr>
          </a:lstStyle>
          <a:p>
            <a:endParaRPr/>
          </a:p>
        </p:txBody>
      </p:sp>
    </p:spTree>
    <p:extLst>
      <p:ext uri="{BB962C8B-B14F-4D97-AF65-F5344CB8AC3E}">
        <p14:creationId xmlns:p14="http://schemas.microsoft.com/office/powerpoint/2010/main" val="171122396"/>
      </p:ext>
    </p:extLst>
  </p:cSld>
  <p:clrMap bg1="lt1" tx1="dk1" bg2="dk2" tx2="lt2" accent1="accent1" accent2="accent2" accent3="accent3" accent4="accent4" accent5="accent5" accent6="accent6" hlink="hlink" folHlink="folHlink"/>
  <p:sldLayoutIdLst>
    <p:sldLayoutId id="2147483688"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23.png"/><Relationship Id="rId4" Type="http://schemas.openxmlformats.org/officeDocument/2006/relationships/image" Target="../media/image22.png"/></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2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1.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24.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2.xml"/><Relationship Id="rId1" Type="http://schemas.openxmlformats.org/officeDocument/2006/relationships/slideLayout" Target="../slideLayouts/slideLayout24.xml"/><Relationship Id="rId4" Type="http://schemas.openxmlformats.org/officeDocument/2006/relationships/image" Target="../media/image47.jpg"/></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3.xml"/><Relationship Id="rId1" Type="http://schemas.openxmlformats.org/officeDocument/2006/relationships/slideLayout" Target="../slideLayouts/slideLayout24.xml"/><Relationship Id="rId4" Type="http://schemas.openxmlformats.org/officeDocument/2006/relationships/image" Target="../media/image48.png"/></Relationships>
</file>

<file path=ppt/slides/_rels/slide3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34.xml"/><Relationship Id="rId1" Type="http://schemas.openxmlformats.org/officeDocument/2006/relationships/slideLayout" Target="../slideLayouts/slideLayout24.xml"/></Relationships>
</file>

<file path=ppt/slides/_rels/slide35.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notesSlide" Target="../notesSlides/notesSlide35.xml"/><Relationship Id="rId1" Type="http://schemas.openxmlformats.org/officeDocument/2006/relationships/slideLayout" Target="../slideLayouts/slideLayout24.xml"/></Relationships>
</file>

<file path=ppt/slides/_rels/slide36.xml.rels><?xml version="1.0" encoding="UTF-8" standalone="yes"?>
<Relationships xmlns="http://schemas.openxmlformats.org/package/2006/relationships"><Relationship Id="rId3" Type="http://schemas.openxmlformats.org/officeDocument/2006/relationships/image" Target="../media/image51.jpg"/><Relationship Id="rId2" Type="http://schemas.openxmlformats.org/officeDocument/2006/relationships/notesSlide" Target="../notesSlides/notesSlide36.xml"/><Relationship Id="rId1" Type="http://schemas.openxmlformats.org/officeDocument/2006/relationships/slideLayout" Target="../slideLayouts/slideLayout24.xml"/></Relationships>
</file>

<file path=ppt/slides/_rels/slide37.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notesSlide" Target="../notesSlides/notesSlide37.xml"/><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53.jpg"/><Relationship Id="rId7" Type="http://schemas.openxmlformats.org/officeDocument/2006/relationships/image" Target="../media/image56.png"/><Relationship Id="rId2" Type="http://schemas.openxmlformats.org/officeDocument/2006/relationships/notesSlide" Target="../notesSlides/notesSlide38.xml"/><Relationship Id="rId1" Type="http://schemas.openxmlformats.org/officeDocument/2006/relationships/slideLayout" Target="../slideLayouts/slideLayout24.xml"/><Relationship Id="rId6" Type="http://schemas.openxmlformats.org/officeDocument/2006/relationships/image" Target="../media/image49.jpg"/><Relationship Id="rId5" Type="http://schemas.openxmlformats.org/officeDocument/2006/relationships/image" Target="../media/image55.jpg"/><Relationship Id="rId4" Type="http://schemas.openxmlformats.org/officeDocument/2006/relationships/image" Target="../media/image54.jpg"/></Relationships>
</file>

<file path=ppt/slides/_rels/slide39.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notesSlide" Target="../notesSlides/notesSlide39.xml"/><Relationship Id="rId1" Type="http://schemas.openxmlformats.org/officeDocument/2006/relationships/slideLayout" Target="../slideLayouts/slideLayout24.xml"/><Relationship Id="rId4" Type="http://schemas.openxmlformats.org/officeDocument/2006/relationships/image" Target="../media/image58.pn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5.xml"/></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3.xml"/><Relationship Id="rId1" Type="http://schemas.openxmlformats.org/officeDocument/2006/relationships/slideLayout" Target="../slideLayouts/slideLayout13.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67.png"/><Relationship Id="rId5" Type="http://schemas.openxmlformats.org/officeDocument/2006/relationships/image" Target="../media/image13.png"/><Relationship Id="rId10" Type="http://schemas.openxmlformats.org/officeDocument/2006/relationships/image" Target="../media/image66.png"/><Relationship Id="rId4" Type="http://schemas.openxmlformats.org/officeDocument/2006/relationships/image" Target="../media/image12.png"/><Relationship Id="rId9" Type="http://schemas.openxmlformats.org/officeDocument/2006/relationships/image" Target="../media/image65.png"/></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9.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0.xml"/><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6.png"/></Relationships>
</file>

<file path=ppt/slides/_rels/slide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1.xml"/><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6.png"/></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14.png"/><Relationship Id="rId4" Type="http://schemas.openxmlformats.org/officeDocument/2006/relationships/image" Target="../media/image13.png"/></Relationships>
</file>

<file path=ppt/slides/_rels/slide5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14.png"/><Relationship Id="rId4" Type="http://schemas.openxmlformats.org/officeDocument/2006/relationships/image" Target="../media/image13.png"/></Relationships>
</file>

<file path=ppt/slides/_rels/slide5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59.xml"/><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61.xm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64.xml"/><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6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5.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66.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notesSlide" Target="../notesSlides/notesSlide66.xml"/><Relationship Id="rId1" Type="http://schemas.openxmlformats.org/officeDocument/2006/relationships/slideLayout" Target="../slideLayouts/slideLayout1.xml"/><Relationship Id="rId4" Type="http://schemas.openxmlformats.org/officeDocument/2006/relationships/image" Target="../media/image76.png"/></Relationships>
</file>

<file path=ppt/slides/_rels/slide67.xml.rels><?xml version="1.0" encoding="UTF-8" standalone="yes"?>
<Relationships xmlns="http://schemas.openxmlformats.org/package/2006/relationships"><Relationship Id="rId3" Type="http://schemas.openxmlformats.org/officeDocument/2006/relationships/image" Target="../media/image77.png"/><Relationship Id="rId7" Type="http://schemas.openxmlformats.org/officeDocument/2006/relationships/image" Target="../media/image76.png"/><Relationship Id="rId2" Type="http://schemas.openxmlformats.org/officeDocument/2006/relationships/notesSlide" Target="../notesSlides/notesSlide67.xml"/><Relationship Id="rId1" Type="http://schemas.openxmlformats.org/officeDocument/2006/relationships/slideLayout" Target="../slideLayouts/slideLayout1.xml"/><Relationship Id="rId6" Type="http://schemas.openxmlformats.org/officeDocument/2006/relationships/image" Target="../media/image80.png"/><Relationship Id="rId5" Type="http://schemas.openxmlformats.org/officeDocument/2006/relationships/image" Target="../media/image79.png"/><Relationship Id="rId4" Type="http://schemas.openxmlformats.org/officeDocument/2006/relationships/image" Target="../media/image78.png"/></Relationships>
</file>

<file path=ppt/slides/_rels/slide68.xml.rels><?xml version="1.0" encoding="UTF-8" standalone="yes"?>
<Relationships xmlns="http://schemas.openxmlformats.org/package/2006/relationships"><Relationship Id="rId8" Type="http://schemas.openxmlformats.org/officeDocument/2006/relationships/image" Target="../media/image82.png"/><Relationship Id="rId13" Type="http://schemas.openxmlformats.org/officeDocument/2006/relationships/image" Target="../media/image87.png"/><Relationship Id="rId3" Type="http://schemas.openxmlformats.org/officeDocument/2006/relationships/image" Target="../media/image77.png"/><Relationship Id="rId7" Type="http://schemas.openxmlformats.org/officeDocument/2006/relationships/image" Target="../media/image81.png"/><Relationship Id="rId12" Type="http://schemas.openxmlformats.org/officeDocument/2006/relationships/image" Target="../media/image86.png"/><Relationship Id="rId2" Type="http://schemas.openxmlformats.org/officeDocument/2006/relationships/notesSlide" Target="../notesSlides/notesSlide68.xml"/><Relationship Id="rId16" Type="http://schemas.openxmlformats.org/officeDocument/2006/relationships/image" Target="../media/image76.png"/><Relationship Id="rId1" Type="http://schemas.openxmlformats.org/officeDocument/2006/relationships/slideLayout" Target="../slideLayouts/slideLayout1.xml"/><Relationship Id="rId6" Type="http://schemas.openxmlformats.org/officeDocument/2006/relationships/image" Target="../media/image80.png"/><Relationship Id="rId11" Type="http://schemas.openxmlformats.org/officeDocument/2006/relationships/image" Target="../media/image85.png"/><Relationship Id="rId5" Type="http://schemas.openxmlformats.org/officeDocument/2006/relationships/image" Target="../media/image79.png"/><Relationship Id="rId15" Type="http://schemas.openxmlformats.org/officeDocument/2006/relationships/image" Target="../media/image89.png"/><Relationship Id="rId10" Type="http://schemas.openxmlformats.org/officeDocument/2006/relationships/image" Target="../media/image84.png"/><Relationship Id="rId4" Type="http://schemas.openxmlformats.org/officeDocument/2006/relationships/image" Target="../media/image78.png"/><Relationship Id="rId9" Type="http://schemas.openxmlformats.org/officeDocument/2006/relationships/image" Target="../media/image83.png"/><Relationship Id="rId14" Type="http://schemas.openxmlformats.org/officeDocument/2006/relationships/image" Target="../media/image88.png"/></Relationships>
</file>

<file path=ppt/slides/_rels/slide6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54"/>
        <p:cNvGrpSpPr/>
        <p:nvPr/>
      </p:nvGrpSpPr>
      <p:grpSpPr>
        <a:xfrm>
          <a:off x="0" y="0"/>
          <a:ext cx="0" cy="0"/>
          <a:chOff x="0" y="0"/>
          <a:chExt cx="0" cy="0"/>
        </a:xfrm>
      </p:grpSpPr>
      <p:sp>
        <p:nvSpPr>
          <p:cNvPr id="255" name="Google Shape;255;p2"/>
          <p:cNvSpPr txBox="1">
            <a:spLocks noGrp="1"/>
          </p:cNvSpPr>
          <p:nvPr>
            <p:ph type="ctrTitle"/>
          </p:nvPr>
        </p:nvSpPr>
        <p:spPr>
          <a:xfrm>
            <a:off x="302900" y="1945733"/>
            <a:ext cx="11360800" cy="4600000"/>
          </a:xfrm>
          <a:prstGeom prst="rect">
            <a:avLst/>
          </a:prstGeom>
          <a:noFill/>
          <a:ln>
            <a:noFill/>
          </a:ln>
        </p:spPr>
        <p:txBody>
          <a:bodyPr spcFirstLastPara="1" wrap="square" lIns="121900" tIns="121900" rIns="121900" bIns="121900" anchor="b" anchorCtr="0">
            <a:noAutofit/>
          </a:bodyPr>
          <a:lstStyle/>
          <a:p>
            <a:pPr algn="l"/>
            <a:r>
              <a:rPr lang="en-GB" u="sng"/>
              <a:t>Monday 8th June</a:t>
            </a:r>
            <a:endParaRPr u="sng"/>
          </a:p>
          <a:p>
            <a:endParaRPr sz="3200"/>
          </a:p>
          <a:p>
            <a:endParaRPr sz="3200"/>
          </a:p>
          <a:p>
            <a:r>
              <a:rPr lang="en-GB" sz="3200" b="1"/>
              <a:t>We will begin our day with Morning Maths - just like in school! This should be 10 -15 minutes.</a:t>
            </a:r>
            <a:endParaRPr sz="3200" b="1"/>
          </a:p>
          <a:p>
            <a:endParaRPr sz="3200"/>
          </a:p>
          <a:p>
            <a:r>
              <a:rPr lang="en-GB" sz="3200"/>
              <a:t>You can do these independently then share them with an adult.</a:t>
            </a:r>
            <a:endParaRPr sz="3200"/>
          </a:p>
          <a:p>
            <a:endParaRPr sz="3200"/>
          </a:p>
          <a:p>
            <a:r>
              <a:rPr lang="en-GB" sz="3200"/>
              <a:t>Remember question 10 may have more than one answer.</a:t>
            </a:r>
            <a:endParaRPr sz="3200"/>
          </a:p>
          <a:p>
            <a:r>
              <a:rPr lang="en-GB" sz="3200"/>
              <a:t>Don’t worry about always finding the answer it is how you try to work out and reason that is important.</a:t>
            </a:r>
            <a:endParaRPr sz="3200"/>
          </a:p>
        </p:txBody>
      </p:sp>
      <p:pic>
        <p:nvPicPr>
          <p:cNvPr id="256" name="Google Shape;256;p2"/>
          <p:cNvPicPr preferRelativeResize="0"/>
          <p:nvPr/>
        </p:nvPicPr>
        <p:blipFill rotWithShape="1">
          <a:blip r:embed="rId3">
            <a:alphaModFix/>
          </a:blip>
          <a:srcRect/>
          <a:stretch/>
        </p:blipFill>
        <p:spPr>
          <a:xfrm>
            <a:off x="9409201" y="125434"/>
            <a:ext cx="1944500" cy="1717767"/>
          </a:xfrm>
          <a:prstGeom prst="rect">
            <a:avLst/>
          </a:prstGeom>
          <a:noFill/>
          <a:ln>
            <a:noFill/>
          </a:ln>
        </p:spPr>
      </p:pic>
    </p:spTree>
    <p:extLst>
      <p:ext uri="{BB962C8B-B14F-4D97-AF65-F5344CB8AC3E}">
        <p14:creationId xmlns:p14="http://schemas.microsoft.com/office/powerpoint/2010/main" val="3351022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62"/>
          <p:cNvSpPr/>
          <p:nvPr/>
        </p:nvSpPr>
        <p:spPr>
          <a:xfrm>
            <a:off x="198800" y="523200"/>
            <a:ext cx="6138800" cy="41328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62" name="Google Shape;262;p62"/>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30 fewer than 115</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2. 290      10</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Complete this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bar model.</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4. 48       12</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What fraction of these </a:t>
            </a:r>
            <a:endParaRPr sz="2400" kern="0">
              <a:solidFill>
                <a:srgbClr val="000000"/>
              </a:solidFill>
              <a:latin typeface="Arial"/>
              <a:ea typeface="Arial"/>
              <a:cs typeface="Arial"/>
              <a:sym typeface="Arial"/>
            </a:endParaRPr>
          </a:p>
          <a:p>
            <a:pPr marL="1219170" defTabSz="1219170">
              <a:buClr>
                <a:srgbClr val="000000"/>
              </a:buClr>
              <a:buSzPts val="1800"/>
            </a:pPr>
            <a:r>
              <a:rPr lang="en-GB" sz="2400" kern="0">
                <a:solidFill>
                  <a:srgbClr val="000000"/>
                </a:solidFill>
                <a:latin typeface="Arial"/>
                <a:ea typeface="Arial"/>
                <a:cs typeface="Arial"/>
                <a:sym typeface="Arial"/>
              </a:rPr>
              <a:t>Smarties are blue?</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415cm = __m___cm</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7. What is the perimeter of </a:t>
            </a:r>
            <a:endParaRPr sz="2400" kern="0">
              <a:solidFill>
                <a:srgbClr val="000000"/>
              </a:solidFill>
              <a:latin typeface="Arial"/>
              <a:ea typeface="Arial"/>
              <a:cs typeface="Arial"/>
              <a:sym typeface="Arial"/>
            </a:endParaRPr>
          </a:p>
          <a:p>
            <a:pPr marL="1219170" indent="609585" defTabSz="1219170">
              <a:buClr>
                <a:srgbClr val="000000"/>
              </a:buClr>
              <a:buSzPts val="1800"/>
            </a:pPr>
            <a:r>
              <a:rPr lang="en-GB" sz="2400" kern="0">
                <a:solidFill>
                  <a:srgbClr val="000000"/>
                </a:solidFill>
                <a:latin typeface="Arial"/>
                <a:ea typeface="Arial"/>
                <a:cs typeface="Arial"/>
                <a:sym typeface="Arial"/>
              </a:rPr>
              <a:t>    this shape?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263" name="Google Shape;263;p62"/>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08</a:t>
            </a:r>
            <a:r>
              <a:rPr lang="en-GB" sz="2400" b="1" u="sng" kern="0">
                <a:solidFill>
                  <a:srgbClr val="000000"/>
                </a:solidFill>
                <a:latin typeface="Arial"/>
                <a:ea typeface="Arial"/>
                <a:cs typeface="Arial"/>
                <a:sym typeface="Arial"/>
              </a:rPr>
              <a:t>.06.20</a:t>
            </a:r>
            <a:endParaRPr sz="2400" b="1" u="sng" kern="0">
              <a:solidFill>
                <a:srgbClr val="000000"/>
              </a:solidFill>
              <a:latin typeface="Arial"/>
              <a:ea typeface="Arial"/>
              <a:cs typeface="Arial"/>
              <a:sym typeface="Arial"/>
            </a:endParaRPr>
          </a:p>
        </p:txBody>
      </p:sp>
      <p:sp>
        <p:nvSpPr>
          <p:cNvPr id="264" name="Google Shape;264;p62"/>
          <p:cNvSpPr txBox="1"/>
          <p:nvPr/>
        </p:nvSpPr>
        <p:spPr>
          <a:xfrm>
            <a:off x="67001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8. 456 + 14 + __ = 500</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How much would three pears cost?</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265" name="Google Shape;265;p62"/>
          <p:cNvSpPr/>
          <p:nvPr/>
        </p:nvSpPr>
        <p:spPr>
          <a:xfrm>
            <a:off x="1294300" y="3088400"/>
            <a:ext cx="403200" cy="470800"/>
          </a:xfrm>
          <a:prstGeom prst="mathDivide">
            <a:avLst>
              <a:gd name="adj1" fmla="val 23520"/>
              <a:gd name="adj2" fmla="val 5880"/>
              <a:gd name="adj3" fmla="val 1249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66" name="Google Shape;266;p62"/>
          <p:cNvSpPr/>
          <p:nvPr/>
        </p:nvSpPr>
        <p:spPr>
          <a:xfrm>
            <a:off x="1437600" y="1223967"/>
            <a:ext cx="403200" cy="470800"/>
          </a:xfrm>
          <a:prstGeom prst="mathDivide">
            <a:avLst>
              <a:gd name="adj1" fmla="val 23520"/>
              <a:gd name="adj2" fmla="val 5880"/>
              <a:gd name="adj3" fmla="val 12493"/>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267" name="Google Shape;267;p62"/>
          <p:cNvSpPr txBox="1"/>
          <p:nvPr/>
        </p:nvSpPr>
        <p:spPr>
          <a:xfrm>
            <a:off x="3899833" y="1949067"/>
            <a:ext cx="1545600" cy="4708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164</a:t>
            </a:r>
            <a:endParaRPr sz="1867" kern="0">
              <a:solidFill>
                <a:srgbClr val="000000"/>
              </a:solidFill>
              <a:latin typeface="Arial"/>
              <a:ea typeface="Arial"/>
              <a:cs typeface="Arial"/>
              <a:sym typeface="Arial"/>
            </a:endParaRPr>
          </a:p>
        </p:txBody>
      </p:sp>
      <p:sp>
        <p:nvSpPr>
          <p:cNvPr id="268" name="Google Shape;268;p62"/>
          <p:cNvSpPr txBox="1"/>
          <p:nvPr/>
        </p:nvSpPr>
        <p:spPr>
          <a:xfrm>
            <a:off x="3899833" y="2419933"/>
            <a:ext cx="900800" cy="5116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90</a:t>
            </a:r>
            <a:endParaRPr sz="1867" kern="0">
              <a:solidFill>
                <a:srgbClr val="000000"/>
              </a:solidFill>
              <a:latin typeface="Arial"/>
              <a:ea typeface="Arial"/>
              <a:cs typeface="Arial"/>
              <a:sym typeface="Arial"/>
            </a:endParaRPr>
          </a:p>
        </p:txBody>
      </p:sp>
      <p:sp>
        <p:nvSpPr>
          <p:cNvPr id="269" name="Google Shape;269;p62"/>
          <p:cNvSpPr txBox="1"/>
          <p:nvPr/>
        </p:nvSpPr>
        <p:spPr>
          <a:xfrm>
            <a:off x="4800600" y="2409667"/>
            <a:ext cx="644800" cy="511600"/>
          </a:xfrm>
          <a:prstGeom prst="rect">
            <a:avLst/>
          </a:prstGeom>
          <a:solidFill>
            <a:srgbClr val="FFFFFF"/>
          </a:solidFill>
          <a:ln w="28575" cap="flat" cmpd="sng">
            <a:solidFill>
              <a:srgbClr val="000000"/>
            </a:solidFill>
            <a:prstDash val="solid"/>
            <a:round/>
            <a:headEnd type="none" w="sm" len="sm"/>
            <a:tailEnd type="none" w="sm" len="sm"/>
          </a:ln>
        </p:spPr>
        <p:txBody>
          <a:bodyPr spcFirstLastPara="1" wrap="square" lIns="121900" tIns="121900" rIns="121900" bIns="121900" anchor="t"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pic>
        <p:nvPicPr>
          <p:cNvPr id="270" name="Google Shape;270;p62"/>
          <p:cNvPicPr preferRelativeResize="0"/>
          <p:nvPr/>
        </p:nvPicPr>
        <p:blipFill rotWithShape="1">
          <a:blip r:embed="rId3">
            <a:alphaModFix/>
          </a:blip>
          <a:srcRect/>
          <a:stretch/>
        </p:blipFill>
        <p:spPr>
          <a:xfrm>
            <a:off x="4589101" y="3082802"/>
            <a:ext cx="1926833" cy="1982847"/>
          </a:xfrm>
          <a:prstGeom prst="rect">
            <a:avLst/>
          </a:prstGeom>
          <a:noFill/>
          <a:ln>
            <a:noFill/>
          </a:ln>
        </p:spPr>
      </p:pic>
      <p:pic>
        <p:nvPicPr>
          <p:cNvPr id="271" name="Google Shape;271;p62"/>
          <p:cNvPicPr preferRelativeResize="0"/>
          <p:nvPr/>
        </p:nvPicPr>
        <p:blipFill rotWithShape="1">
          <a:blip r:embed="rId4">
            <a:alphaModFix/>
          </a:blip>
          <a:srcRect/>
          <a:stretch/>
        </p:blipFill>
        <p:spPr>
          <a:xfrm>
            <a:off x="4303568" y="5040304"/>
            <a:ext cx="2034033" cy="1710233"/>
          </a:xfrm>
          <a:prstGeom prst="rect">
            <a:avLst/>
          </a:prstGeom>
          <a:noFill/>
          <a:ln>
            <a:noFill/>
          </a:ln>
        </p:spPr>
      </p:pic>
      <p:grpSp>
        <p:nvGrpSpPr>
          <p:cNvPr id="272" name="Google Shape;272;p62"/>
          <p:cNvGrpSpPr/>
          <p:nvPr/>
        </p:nvGrpSpPr>
        <p:grpSpPr>
          <a:xfrm>
            <a:off x="6700133" y="4364734"/>
            <a:ext cx="5743267" cy="2274100"/>
            <a:chOff x="5025100" y="3273550"/>
            <a:chExt cx="4307450" cy="1705575"/>
          </a:xfrm>
        </p:grpSpPr>
        <p:pic>
          <p:nvPicPr>
            <p:cNvPr id="273" name="Google Shape;273;p62"/>
            <p:cNvPicPr preferRelativeResize="0"/>
            <p:nvPr/>
          </p:nvPicPr>
          <p:blipFill rotWithShape="1">
            <a:blip r:embed="rId5">
              <a:alphaModFix/>
            </a:blip>
            <a:srcRect/>
            <a:stretch/>
          </p:blipFill>
          <p:spPr>
            <a:xfrm>
              <a:off x="5025100" y="3273550"/>
              <a:ext cx="4307450" cy="1705575"/>
            </a:xfrm>
            <a:prstGeom prst="rect">
              <a:avLst/>
            </a:prstGeom>
            <a:noFill/>
            <a:ln>
              <a:noFill/>
            </a:ln>
          </p:spPr>
        </p:pic>
        <p:sp>
          <p:nvSpPr>
            <p:cNvPr id="274" name="Google Shape;274;p62"/>
            <p:cNvSpPr/>
            <p:nvPr/>
          </p:nvSpPr>
          <p:spPr>
            <a:xfrm>
              <a:off x="5036025" y="3343775"/>
              <a:ext cx="184200" cy="2226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pic>
        <p:nvPicPr>
          <p:cNvPr id="275" name="Google Shape;275;p62"/>
          <p:cNvPicPr preferRelativeResize="0"/>
          <p:nvPr/>
        </p:nvPicPr>
        <p:blipFill rotWithShape="1">
          <a:blip r:embed="rId6">
            <a:alphaModFix/>
          </a:blip>
          <a:srcRect/>
          <a:stretch/>
        </p:blipFill>
        <p:spPr>
          <a:xfrm>
            <a:off x="8628470" y="1542663"/>
            <a:ext cx="1926833" cy="1647847"/>
          </a:xfrm>
          <a:prstGeom prst="rect">
            <a:avLst/>
          </a:prstGeom>
          <a:noFill/>
          <a:ln>
            <a:noFill/>
          </a:ln>
        </p:spPr>
      </p:pic>
    </p:spTree>
    <p:extLst>
      <p:ext uri="{BB962C8B-B14F-4D97-AF65-F5344CB8AC3E}">
        <p14:creationId xmlns:p14="http://schemas.microsoft.com/office/powerpoint/2010/main" val="358993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79"/>
        <p:cNvGrpSpPr/>
        <p:nvPr/>
      </p:nvGrpSpPr>
      <p:grpSpPr>
        <a:xfrm>
          <a:off x="0" y="0"/>
          <a:ext cx="0" cy="0"/>
          <a:chOff x="0" y="0"/>
          <a:chExt cx="0" cy="0"/>
        </a:xfrm>
      </p:grpSpPr>
      <p:sp>
        <p:nvSpPr>
          <p:cNvPr id="280" name="Google Shape;280;g87cd048547_0_0"/>
          <p:cNvSpPr txBox="1"/>
          <p:nvPr/>
        </p:nvSpPr>
        <p:spPr>
          <a:xfrm>
            <a:off x="403600" y="454933"/>
            <a:ext cx="6925200" cy="603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85</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29</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74</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2/8 or ¼</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4m 15 cm</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 + 4 + 2 + 3 =15 </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(3 + 4 = 7) and (6 -2 =4) 7 +4 = 11</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15  + 11 = 26</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30</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79 x 3 = 237</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9 x 3 = 27 and 70 x 3 = 210   210 + 27 = 237</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Various answers.</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3 x 50p = £1.50</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3 x 20p = 60p</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3 x 10p = 30p</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3 x 5p = 15p</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50 + 20 + 20 = 90p</a:t>
            </a:r>
            <a:endParaRPr sz="1867" kern="0">
              <a:solidFill>
                <a:srgbClr val="000000"/>
              </a:solidFill>
              <a:latin typeface="Arial"/>
              <a:cs typeface="Arial"/>
              <a:sym typeface="Arial"/>
            </a:endParaRPr>
          </a:p>
          <a:p>
            <a:pPr marL="609585" defTabSz="1219170">
              <a:buClr>
                <a:srgbClr val="000000"/>
              </a:buClr>
            </a:pPr>
            <a:r>
              <a:rPr lang="en-GB" sz="1867" kern="0">
                <a:solidFill>
                  <a:srgbClr val="000000"/>
                </a:solidFill>
                <a:latin typeface="Arial"/>
                <a:cs typeface="Arial"/>
                <a:sym typeface="Arial"/>
              </a:rPr>
              <a:t>50 + 20 + 10 = 80p</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063349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84"/>
        <p:cNvGrpSpPr/>
        <p:nvPr/>
      </p:nvGrpSpPr>
      <p:grpSpPr>
        <a:xfrm>
          <a:off x="0" y="0"/>
          <a:ext cx="0" cy="0"/>
          <a:chOff x="0" y="0"/>
          <a:chExt cx="0" cy="0"/>
        </a:xfrm>
      </p:grpSpPr>
      <p:sp>
        <p:nvSpPr>
          <p:cNvPr id="285" name="Google Shape;285;p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286" name="Google Shape;286;p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287" name="Google Shape;287;p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288" name="Google Shape;288;p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207432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92"/>
        <p:cNvGrpSpPr/>
        <p:nvPr/>
      </p:nvGrpSpPr>
      <p:grpSpPr>
        <a:xfrm>
          <a:off x="0" y="0"/>
          <a:ext cx="0" cy="0"/>
          <a:chOff x="0" y="0"/>
          <a:chExt cx="0" cy="0"/>
        </a:xfrm>
      </p:grpSpPr>
      <p:sp>
        <p:nvSpPr>
          <p:cNvPr id="293" name="Google Shape;293;g87ec7fe8ce_4_0"/>
          <p:cNvSpPr txBox="1"/>
          <p:nvPr/>
        </p:nvSpPr>
        <p:spPr>
          <a:xfrm>
            <a:off x="941933" y="1619467"/>
            <a:ext cx="10460400" cy="236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000" u="sng" kern="0">
                <a:solidFill>
                  <a:srgbClr val="000000"/>
                </a:solidFill>
                <a:latin typeface="Arial"/>
                <a:cs typeface="Arial"/>
                <a:sym typeface="Arial"/>
              </a:rPr>
              <a:t>WALT: identify the properties of a 3D shape. </a:t>
            </a:r>
            <a:endParaRPr sz="4000" u="sng" kern="0">
              <a:solidFill>
                <a:srgbClr val="000000"/>
              </a:solidFill>
              <a:latin typeface="Arial"/>
              <a:cs typeface="Arial"/>
              <a:sym typeface="Arial"/>
            </a:endParaRPr>
          </a:p>
        </p:txBody>
      </p:sp>
    </p:spTree>
    <p:extLst>
      <p:ext uri="{BB962C8B-B14F-4D97-AF65-F5344CB8AC3E}">
        <p14:creationId xmlns:p14="http://schemas.microsoft.com/office/powerpoint/2010/main" val="3601668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297"/>
        <p:cNvGrpSpPr/>
        <p:nvPr/>
      </p:nvGrpSpPr>
      <p:grpSpPr>
        <a:xfrm>
          <a:off x="0" y="0"/>
          <a:ext cx="0" cy="0"/>
          <a:chOff x="0" y="0"/>
          <a:chExt cx="0" cy="0"/>
        </a:xfrm>
      </p:grpSpPr>
      <p:sp>
        <p:nvSpPr>
          <p:cNvPr id="298" name="Google Shape;298;g87ec7fe8ce_4_13"/>
          <p:cNvSpPr txBox="1"/>
          <p:nvPr/>
        </p:nvSpPr>
        <p:spPr>
          <a:xfrm>
            <a:off x="411200" y="181767"/>
            <a:ext cx="11369600" cy="338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 three dimensional shape or 3D shape is made up of three parts. </a:t>
            </a:r>
            <a:endParaRPr sz="2933" kern="0">
              <a:solidFill>
                <a:srgbClr val="000000"/>
              </a:solidFill>
              <a:latin typeface="Arial"/>
              <a:cs typeface="Arial"/>
              <a:sym typeface="Arial"/>
            </a:endParaRPr>
          </a:p>
          <a:p>
            <a:pPr marL="609585" indent="-491054" defTabSz="1219170">
              <a:buClr>
                <a:srgbClr val="000000"/>
              </a:buClr>
              <a:buSzPts val="2200"/>
              <a:buFont typeface="Arial"/>
              <a:buChar char="-"/>
            </a:pPr>
            <a:r>
              <a:rPr lang="en-GB" sz="2933" kern="0">
                <a:solidFill>
                  <a:srgbClr val="000000"/>
                </a:solidFill>
                <a:latin typeface="Arial"/>
                <a:cs typeface="Arial"/>
                <a:sym typeface="Arial"/>
              </a:rPr>
              <a:t>Faces</a:t>
            </a:r>
            <a:endParaRPr sz="2933" kern="0">
              <a:solidFill>
                <a:srgbClr val="000000"/>
              </a:solidFill>
              <a:latin typeface="Arial"/>
              <a:cs typeface="Arial"/>
              <a:sym typeface="Arial"/>
            </a:endParaRPr>
          </a:p>
          <a:p>
            <a:pPr marL="609585" indent="-491054" defTabSz="1219170">
              <a:buClr>
                <a:srgbClr val="000000"/>
              </a:buClr>
              <a:buSzPts val="2200"/>
              <a:buFont typeface="Arial"/>
              <a:buChar char="-"/>
            </a:pPr>
            <a:r>
              <a:rPr lang="en-GB" sz="2933" kern="0">
                <a:solidFill>
                  <a:srgbClr val="000000"/>
                </a:solidFill>
                <a:latin typeface="Arial"/>
                <a:cs typeface="Arial"/>
                <a:sym typeface="Arial"/>
              </a:rPr>
              <a:t>Vertices (corners)</a:t>
            </a:r>
            <a:endParaRPr sz="2933" kern="0">
              <a:solidFill>
                <a:srgbClr val="000000"/>
              </a:solidFill>
              <a:latin typeface="Arial"/>
              <a:cs typeface="Arial"/>
              <a:sym typeface="Arial"/>
            </a:endParaRPr>
          </a:p>
          <a:p>
            <a:pPr marL="609585" indent="-491054" defTabSz="1219170">
              <a:buClr>
                <a:srgbClr val="000000"/>
              </a:buClr>
              <a:buSzPts val="2200"/>
              <a:buFont typeface="Arial"/>
              <a:buChar char="-"/>
            </a:pPr>
            <a:r>
              <a:rPr lang="en-GB" sz="2933" kern="0">
                <a:solidFill>
                  <a:srgbClr val="000000"/>
                </a:solidFill>
                <a:latin typeface="Arial"/>
                <a:cs typeface="Arial"/>
                <a:sym typeface="Arial"/>
              </a:rPr>
              <a:t>Edges (sides)</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The faces of a 3D shape are 2D shapes on their own. The vertices are where two or more sides meet. The edges are the connections between the vertices. Can you spot which of the following shapes are 3D and which are 2D?</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p:txBody>
      </p:sp>
      <p:pic>
        <p:nvPicPr>
          <p:cNvPr id="299" name="Google Shape;299;g87ec7fe8ce_4_13"/>
          <p:cNvPicPr preferRelativeResize="0"/>
          <p:nvPr/>
        </p:nvPicPr>
        <p:blipFill>
          <a:blip r:embed="rId3">
            <a:alphaModFix/>
          </a:blip>
          <a:stretch>
            <a:fillRect/>
          </a:stretch>
        </p:blipFill>
        <p:spPr>
          <a:xfrm>
            <a:off x="411201" y="3987400"/>
            <a:ext cx="1862468" cy="1676232"/>
          </a:xfrm>
          <a:prstGeom prst="rect">
            <a:avLst/>
          </a:prstGeom>
          <a:noFill/>
          <a:ln>
            <a:noFill/>
          </a:ln>
        </p:spPr>
      </p:pic>
      <p:pic>
        <p:nvPicPr>
          <p:cNvPr id="300" name="Google Shape;300;g87ec7fe8ce_4_13"/>
          <p:cNvPicPr preferRelativeResize="0"/>
          <p:nvPr/>
        </p:nvPicPr>
        <p:blipFill>
          <a:blip r:embed="rId4">
            <a:alphaModFix/>
          </a:blip>
          <a:stretch>
            <a:fillRect/>
          </a:stretch>
        </p:blipFill>
        <p:spPr>
          <a:xfrm>
            <a:off x="7061533" y="3429000"/>
            <a:ext cx="2055200" cy="1961701"/>
          </a:xfrm>
          <a:prstGeom prst="rect">
            <a:avLst/>
          </a:prstGeom>
          <a:noFill/>
          <a:ln>
            <a:noFill/>
          </a:ln>
        </p:spPr>
      </p:pic>
      <p:pic>
        <p:nvPicPr>
          <p:cNvPr id="301" name="Google Shape;301;g87ec7fe8ce_4_13"/>
          <p:cNvPicPr preferRelativeResize="0"/>
          <p:nvPr/>
        </p:nvPicPr>
        <p:blipFill rotWithShape="1">
          <a:blip r:embed="rId5">
            <a:alphaModFix/>
          </a:blip>
          <a:srcRect l="11843" r="10846"/>
          <a:stretch/>
        </p:blipFill>
        <p:spPr>
          <a:xfrm>
            <a:off x="3757518" y="4103101"/>
            <a:ext cx="1749977" cy="1961700"/>
          </a:xfrm>
          <a:prstGeom prst="rect">
            <a:avLst/>
          </a:prstGeom>
          <a:noFill/>
          <a:ln>
            <a:noFill/>
          </a:ln>
        </p:spPr>
      </p:pic>
      <p:sp>
        <p:nvSpPr>
          <p:cNvPr id="302" name="Google Shape;302;g87ec7fe8ce_4_13"/>
          <p:cNvSpPr/>
          <p:nvPr/>
        </p:nvSpPr>
        <p:spPr>
          <a:xfrm>
            <a:off x="5854684" y="5216051"/>
            <a:ext cx="1618000" cy="1463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3" name="Google Shape;303;g87ec7fe8ce_4_13"/>
          <p:cNvSpPr/>
          <p:nvPr/>
        </p:nvSpPr>
        <p:spPr>
          <a:xfrm>
            <a:off x="10295267" y="3751233"/>
            <a:ext cx="1371600" cy="1305600"/>
          </a:xfrm>
          <a:prstGeom prst="triangle">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4" name="Google Shape;304;g87ec7fe8ce_4_13"/>
          <p:cNvSpPr/>
          <p:nvPr/>
        </p:nvSpPr>
        <p:spPr>
          <a:xfrm>
            <a:off x="1355100" y="5663633"/>
            <a:ext cx="2055200" cy="90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05" name="Google Shape;305;g87ec7fe8ce_4_13"/>
          <p:cNvSpPr/>
          <p:nvPr/>
        </p:nvSpPr>
        <p:spPr>
          <a:xfrm>
            <a:off x="6180467" y="3933033"/>
            <a:ext cx="881200" cy="8644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306" name="Google Shape;306;g87ec7fe8ce_4_13"/>
          <p:cNvPicPr preferRelativeResize="0"/>
          <p:nvPr/>
        </p:nvPicPr>
        <p:blipFill>
          <a:blip r:embed="rId6">
            <a:alphaModFix/>
          </a:blip>
          <a:stretch>
            <a:fillRect/>
          </a:stretch>
        </p:blipFill>
        <p:spPr>
          <a:xfrm>
            <a:off x="8731033" y="5056834"/>
            <a:ext cx="1371600" cy="1697525"/>
          </a:xfrm>
          <a:prstGeom prst="rect">
            <a:avLst/>
          </a:prstGeom>
          <a:noFill/>
          <a:ln>
            <a:noFill/>
          </a:ln>
        </p:spPr>
      </p:pic>
    </p:spTree>
    <p:extLst>
      <p:ext uri="{BB962C8B-B14F-4D97-AF65-F5344CB8AC3E}">
        <p14:creationId xmlns:p14="http://schemas.microsoft.com/office/powerpoint/2010/main" val="2712374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10"/>
        <p:cNvGrpSpPr/>
        <p:nvPr/>
      </p:nvGrpSpPr>
      <p:grpSpPr>
        <a:xfrm>
          <a:off x="0" y="0"/>
          <a:ext cx="0" cy="0"/>
          <a:chOff x="0" y="0"/>
          <a:chExt cx="0" cy="0"/>
        </a:xfrm>
      </p:grpSpPr>
      <p:cxnSp>
        <p:nvCxnSpPr>
          <p:cNvPr id="311" name="Google Shape;311;g87ec7fe8ce_4_7"/>
          <p:cNvCxnSpPr/>
          <p:nvPr/>
        </p:nvCxnSpPr>
        <p:spPr>
          <a:xfrm>
            <a:off x="6114367" y="429667"/>
            <a:ext cx="0" cy="5585600"/>
          </a:xfrm>
          <a:prstGeom prst="straightConnector1">
            <a:avLst/>
          </a:prstGeom>
          <a:noFill/>
          <a:ln w="9525" cap="flat" cmpd="sng">
            <a:solidFill>
              <a:schemeClr val="dk2"/>
            </a:solidFill>
            <a:prstDash val="solid"/>
            <a:round/>
            <a:headEnd type="none" w="med" len="med"/>
            <a:tailEnd type="none" w="med" len="med"/>
          </a:ln>
        </p:spPr>
      </p:cxnSp>
      <p:cxnSp>
        <p:nvCxnSpPr>
          <p:cNvPr id="312" name="Google Shape;312;g87ec7fe8ce_4_7"/>
          <p:cNvCxnSpPr/>
          <p:nvPr/>
        </p:nvCxnSpPr>
        <p:spPr>
          <a:xfrm>
            <a:off x="1222867" y="892367"/>
            <a:ext cx="9865600" cy="16400"/>
          </a:xfrm>
          <a:prstGeom prst="straightConnector1">
            <a:avLst/>
          </a:prstGeom>
          <a:noFill/>
          <a:ln w="9525" cap="flat" cmpd="sng">
            <a:solidFill>
              <a:schemeClr val="dk2"/>
            </a:solidFill>
            <a:prstDash val="solid"/>
            <a:round/>
            <a:headEnd type="none" w="med" len="med"/>
            <a:tailEnd type="none" w="med" len="med"/>
          </a:ln>
        </p:spPr>
      </p:cxnSp>
      <p:sp>
        <p:nvSpPr>
          <p:cNvPr id="313" name="Google Shape;313;g87ec7fe8ce_4_7"/>
          <p:cNvSpPr txBox="1"/>
          <p:nvPr/>
        </p:nvSpPr>
        <p:spPr>
          <a:xfrm>
            <a:off x="1619467" y="297467"/>
            <a:ext cx="9287200" cy="611200"/>
          </a:xfrm>
          <a:prstGeom prst="rect">
            <a:avLst/>
          </a:prstGeom>
          <a:noFill/>
          <a:ln>
            <a:noFill/>
          </a:ln>
        </p:spPr>
        <p:txBody>
          <a:bodyPr spcFirstLastPara="1" wrap="square" lIns="121900" tIns="121900" rIns="121900" bIns="121900" anchor="t" anchorCtr="0">
            <a:noAutofit/>
          </a:bodyPr>
          <a:lstStyle/>
          <a:p>
            <a:pPr indent="609585" defTabSz="1219170">
              <a:buClr>
                <a:srgbClr val="000000"/>
              </a:buClr>
            </a:pPr>
            <a:r>
              <a:rPr lang="en-GB" sz="2667" kern="0">
                <a:solidFill>
                  <a:srgbClr val="000000"/>
                </a:solidFill>
                <a:latin typeface="Arial"/>
                <a:cs typeface="Arial"/>
                <a:sym typeface="Arial"/>
              </a:rPr>
              <a:t>      2D									  3D</a:t>
            </a:r>
            <a:endParaRPr sz="2667" kern="0">
              <a:solidFill>
                <a:srgbClr val="000000"/>
              </a:solidFill>
              <a:latin typeface="Arial"/>
              <a:cs typeface="Arial"/>
              <a:sym typeface="Arial"/>
            </a:endParaRPr>
          </a:p>
        </p:txBody>
      </p:sp>
      <p:pic>
        <p:nvPicPr>
          <p:cNvPr id="314" name="Google Shape;314;g87ec7fe8ce_4_7"/>
          <p:cNvPicPr preferRelativeResize="0"/>
          <p:nvPr/>
        </p:nvPicPr>
        <p:blipFill>
          <a:blip r:embed="rId3">
            <a:alphaModFix/>
          </a:blip>
          <a:stretch>
            <a:fillRect/>
          </a:stretch>
        </p:blipFill>
        <p:spPr>
          <a:xfrm>
            <a:off x="9226001" y="1330733"/>
            <a:ext cx="1862468" cy="1676232"/>
          </a:xfrm>
          <a:prstGeom prst="rect">
            <a:avLst/>
          </a:prstGeom>
          <a:noFill/>
          <a:ln>
            <a:noFill/>
          </a:ln>
        </p:spPr>
      </p:pic>
      <p:pic>
        <p:nvPicPr>
          <p:cNvPr id="315" name="Google Shape;315;g87ec7fe8ce_4_7"/>
          <p:cNvPicPr preferRelativeResize="0"/>
          <p:nvPr/>
        </p:nvPicPr>
        <p:blipFill>
          <a:blip r:embed="rId4">
            <a:alphaModFix/>
          </a:blip>
          <a:stretch>
            <a:fillRect/>
          </a:stretch>
        </p:blipFill>
        <p:spPr>
          <a:xfrm>
            <a:off x="6499667" y="3660334"/>
            <a:ext cx="2055200" cy="1961701"/>
          </a:xfrm>
          <a:prstGeom prst="rect">
            <a:avLst/>
          </a:prstGeom>
          <a:noFill/>
          <a:ln>
            <a:noFill/>
          </a:ln>
        </p:spPr>
      </p:pic>
      <p:pic>
        <p:nvPicPr>
          <p:cNvPr id="316" name="Google Shape;316;g87ec7fe8ce_4_7"/>
          <p:cNvPicPr preferRelativeResize="0"/>
          <p:nvPr/>
        </p:nvPicPr>
        <p:blipFill rotWithShape="1">
          <a:blip r:embed="rId5">
            <a:alphaModFix/>
          </a:blip>
          <a:srcRect l="11843" r="10846"/>
          <a:stretch/>
        </p:blipFill>
        <p:spPr>
          <a:xfrm>
            <a:off x="6418085" y="1187985"/>
            <a:ext cx="1749977" cy="1961700"/>
          </a:xfrm>
          <a:prstGeom prst="rect">
            <a:avLst/>
          </a:prstGeom>
          <a:noFill/>
          <a:ln>
            <a:noFill/>
          </a:ln>
        </p:spPr>
      </p:pic>
      <p:pic>
        <p:nvPicPr>
          <p:cNvPr id="317" name="Google Shape;317;g87ec7fe8ce_4_7"/>
          <p:cNvPicPr preferRelativeResize="0"/>
          <p:nvPr/>
        </p:nvPicPr>
        <p:blipFill>
          <a:blip r:embed="rId6">
            <a:alphaModFix/>
          </a:blip>
          <a:stretch>
            <a:fillRect/>
          </a:stretch>
        </p:blipFill>
        <p:spPr>
          <a:xfrm>
            <a:off x="9535067" y="3586067"/>
            <a:ext cx="1371600" cy="1697525"/>
          </a:xfrm>
          <a:prstGeom prst="rect">
            <a:avLst/>
          </a:prstGeom>
          <a:noFill/>
          <a:ln>
            <a:noFill/>
          </a:ln>
        </p:spPr>
      </p:pic>
      <p:sp>
        <p:nvSpPr>
          <p:cNvPr id="318" name="Google Shape;318;g87ec7fe8ce_4_7"/>
          <p:cNvSpPr/>
          <p:nvPr/>
        </p:nvSpPr>
        <p:spPr>
          <a:xfrm>
            <a:off x="450917" y="3149684"/>
            <a:ext cx="1618000" cy="14636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19" name="Google Shape;319;g87ec7fe8ce_4_7"/>
          <p:cNvSpPr/>
          <p:nvPr/>
        </p:nvSpPr>
        <p:spPr>
          <a:xfrm>
            <a:off x="3999133" y="3149700"/>
            <a:ext cx="1371600" cy="1305600"/>
          </a:xfrm>
          <a:prstGeom prst="triangle">
            <a:avLst>
              <a:gd name="adj" fmla="val 5000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0" name="Google Shape;320;g87ec7fe8ce_4_7"/>
          <p:cNvSpPr/>
          <p:nvPr/>
        </p:nvSpPr>
        <p:spPr>
          <a:xfrm>
            <a:off x="1355100" y="5663633"/>
            <a:ext cx="2055200" cy="908800"/>
          </a:xfrm>
          <a:prstGeom prst="rect">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1" name="Google Shape;321;g87ec7fe8ce_4_7"/>
          <p:cNvSpPr/>
          <p:nvPr/>
        </p:nvSpPr>
        <p:spPr>
          <a:xfrm>
            <a:off x="3189400" y="1736651"/>
            <a:ext cx="881200" cy="8644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3846543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25"/>
        <p:cNvGrpSpPr/>
        <p:nvPr/>
      </p:nvGrpSpPr>
      <p:grpSpPr>
        <a:xfrm>
          <a:off x="0" y="0"/>
          <a:ext cx="0" cy="0"/>
          <a:chOff x="0" y="0"/>
          <a:chExt cx="0" cy="0"/>
        </a:xfrm>
      </p:grpSpPr>
      <p:sp>
        <p:nvSpPr>
          <p:cNvPr id="326" name="Google Shape;326;g87ec7fe8ce_4_48"/>
          <p:cNvSpPr txBox="1"/>
          <p:nvPr/>
        </p:nvSpPr>
        <p:spPr>
          <a:xfrm>
            <a:off x="330500" y="413133"/>
            <a:ext cx="5090000" cy="570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333" kern="0">
                <a:solidFill>
                  <a:srgbClr val="000000"/>
                </a:solidFill>
                <a:latin typeface="Arial"/>
                <a:cs typeface="Arial"/>
                <a:sym typeface="Arial"/>
              </a:rPr>
              <a:t>You might have spotted that on each of the 3D shapes, you can spot some 2D shapes. Let’s look at one example.</a:t>
            </a:r>
            <a:endParaRPr sz="3333" kern="0">
              <a:solidFill>
                <a:srgbClr val="000000"/>
              </a:solidFill>
              <a:latin typeface="Arial"/>
              <a:cs typeface="Arial"/>
              <a:sym typeface="Arial"/>
            </a:endParaRPr>
          </a:p>
          <a:p>
            <a:pPr algn="ctr" defTabSz="1219170">
              <a:buClr>
                <a:srgbClr val="000000"/>
              </a:buClr>
            </a:pPr>
            <a:endParaRPr sz="3333" kern="0">
              <a:solidFill>
                <a:srgbClr val="000000"/>
              </a:solidFill>
              <a:latin typeface="Arial"/>
              <a:cs typeface="Arial"/>
              <a:sym typeface="Arial"/>
            </a:endParaRPr>
          </a:p>
          <a:p>
            <a:pPr algn="ctr" defTabSz="1219170">
              <a:buClr>
                <a:srgbClr val="000000"/>
              </a:buClr>
            </a:pPr>
            <a:r>
              <a:rPr lang="en-GB" sz="3333" kern="0">
                <a:solidFill>
                  <a:srgbClr val="000000"/>
                </a:solidFill>
                <a:latin typeface="Arial"/>
                <a:cs typeface="Arial"/>
                <a:sym typeface="Arial"/>
              </a:rPr>
              <a:t>Here you can see a cube. However, all of the faces on the cube look like squares.</a:t>
            </a:r>
            <a:endParaRPr sz="3333" kern="0">
              <a:solidFill>
                <a:srgbClr val="000000"/>
              </a:solidFill>
              <a:latin typeface="Arial"/>
              <a:cs typeface="Arial"/>
              <a:sym typeface="Arial"/>
            </a:endParaRPr>
          </a:p>
        </p:txBody>
      </p:sp>
      <p:pic>
        <p:nvPicPr>
          <p:cNvPr id="327" name="Google Shape;327;g87ec7fe8ce_4_48"/>
          <p:cNvPicPr preferRelativeResize="0"/>
          <p:nvPr/>
        </p:nvPicPr>
        <p:blipFill>
          <a:blip r:embed="rId3">
            <a:alphaModFix/>
          </a:blip>
          <a:stretch>
            <a:fillRect/>
          </a:stretch>
        </p:blipFill>
        <p:spPr>
          <a:xfrm>
            <a:off x="8845900" y="1330734"/>
            <a:ext cx="2639168" cy="2375265"/>
          </a:xfrm>
          <a:prstGeom prst="rect">
            <a:avLst/>
          </a:prstGeom>
          <a:noFill/>
          <a:ln>
            <a:noFill/>
          </a:ln>
        </p:spPr>
      </p:pic>
      <p:sp>
        <p:nvSpPr>
          <p:cNvPr id="328" name="Google Shape;328;g87ec7fe8ce_4_48"/>
          <p:cNvSpPr/>
          <p:nvPr/>
        </p:nvSpPr>
        <p:spPr>
          <a:xfrm>
            <a:off x="8994633" y="1926767"/>
            <a:ext cx="1598000" cy="1593200"/>
          </a:xfrm>
          <a:prstGeom prst="rect">
            <a:avLst/>
          </a:prstGeom>
          <a:solidFill>
            <a:schemeClr val="lt2"/>
          </a:solidFill>
          <a:ln w="3810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329" name="Google Shape;329;g87ec7fe8ce_4_48"/>
          <p:cNvSpPr/>
          <p:nvPr/>
        </p:nvSpPr>
        <p:spPr>
          <a:xfrm rot="-861">
            <a:off x="8994651" y="4806944"/>
            <a:ext cx="1598000" cy="1593200"/>
          </a:xfrm>
          <a:prstGeom prst="rect">
            <a:avLst/>
          </a:prstGeom>
          <a:solidFill>
            <a:schemeClr val="lt2"/>
          </a:solidFill>
          <a:ln w="38100" cap="flat"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cxnSp>
        <p:nvCxnSpPr>
          <p:cNvPr id="330" name="Google Shape;330;g87ec7fe8ce_4_48"/>
          <p:cNvCxnSpPr>
            <a:endCxn id="329" idx="0"/>
          </p:cNvCxnSpPr>
          <p:nvPr/>
        </p:nvCxnSpPr>
        <p:spPr>
          <a:xfrm>
            <a:off x="9793651" y="3520144"/>
            <a:ext cx="0" cy="1286800"/>
          </a:xfrm>
          <a:prstGeom prst="straightConnector1">
            <a:avLst/>
          </a:prstGeom>
          <a:noFill/>
          <a:ln w="2857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3904597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34"/>
        <p:cNvGrpSpPr/>
        <p:nvPr/>
      </p:nvGrpSpPr>
      <p:grpSpPr>
        <a:xfrm>
          <a:off x="0" y="0"/>
          <a:ext cx="0" cy="0"/>
          <a:chOff x="0" y="0"/>
          <a:chExt cx="0" cy="0"/>
        </a:xfrm>
      </p:grpSpPr>
      <p:pic>
        <p:nvPicPr>
          <p:cNvPr id="335" name="Google Shape;335;g87ec7fe8ce_4_10"/>
          <p:cNvPicPr preferRelativeResize="0"/>
          <p:nvPr/>
        </p:nvPicPr>
        <p:blipFill>
          <a:blip r:embed="rId3">
            <a:alphaModFix/>
          </a:blip>
          <a:stretch>
            <a:fillRect/>
          </a:stretch>
        </p:blipFill>
        <p:spPr>
          <a:xfrm>
            <a:off x="171617" y="132200"/>
            <a:ext cx="3202480" cy="2882232"/>
          </a:xfrm>
          <a:prstGeom prst="rect">
            <a:avLst/>
          </a:prstGeom>
          <a:noFill/>
          <a:ln>
            <a:noFill/>
          </a:ln>
        </p:spPr>
      </p:pic>
      <p:sp>
        <p:nvSpPr>
          <p:cNvPr id="336" name="Google Shape;336;g87ec7fe8ce_4_10"/>
          <p:cNvSpPr txBox="1"/>
          <p:nvPr/>
        </p:nvSpPr>
        <p:spPr>
          <a:xfrm>
            <a:off x="3278384" y="278667"/>
            <a:ext cx="8742000" cy="1737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A cube has 6 faces which are all squares. Look at the red numbers on the diagram to see where the faces are.</a:t>
            </a:r>
            <a:endParaRPr sz="2933" kern="0">
              <a:solidFill>
                <a:srgbClr val="000000"/>
              </a:solidFill>
              <a:latin typeface="Arial"/>
              <a:cs typeface="Arial"/>
              <a:sym typeface="Arial"/>
            </a:endParaRPr>
          </a:p>
        </p:txBody>
      </p:sp>
      <p:sp>
        <p:nvSpPr>
          <p:cNvPr id="337" name="Google Shape;337;g87ec7fe8ce_4_10"/>
          <p:cNvSpPr txBox="1"/>
          <p:nvPr/>
        </p:nvSpPr>
        <p:spPr>
          <a:xfrm>
            <a:off x="1543217" y="1503800"/>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FF0000"/>
                </a:solidFill>
                <a:latin typeface="Arial"/>
                <a:cs typeface="Arial"/>
                <a:sym typeface="Arial"/>
              </a:rPr>
              <a:t>1</a:t>
            </a:r>
            <a:endParaRPr sz="1867" kern="0">
              <a:solidFill>
                <a:srgbClr val="FF0000"/>
              </a:solidFill>
              <a:latin typeface="Arial"/>
              <a:cs typeface="Arial"/>
              <a:sym typeface="Arial"/>
            </a:endParaRPr>
          </a:p>
        </p:txBody>
      </p:sp>
      <p:sp>
        <p:nvSpPr>
          <p:cNvPr id="338" name="Google Shape;338;g87ec7fe8ce_4_10"/>
          <p:cNvSpPr txBox="1"/>
          <p:nvPr/>
        </p:nvSpPr>
        <p:spPr>
          <a:xfrm>
            <a:off x="1680284" y="370267"/>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FF0000"/>
                </a:solidFill>
                <a:latin typeface="Arial"/>
                <a:cs typeface="Arial"/>
                <a:sym typeface="Arial"/>
              </a:rPr>
              <a:t>2</a:t>
            </a:r>
            <a:endParaRPr sz="1867" kern="0">
              <a:solidFill>
                <a:srgbClr val="FF0000"/>
              </a:solidFill>
              <a:latin typeface="Arial"/>
              <a:cs typeface="Arial"/>
              <a:sym typeface="Arial"/>
            </a:endParaRPr>
          </a:p>
        </p:txBody>
      </p:sp>
      <p:sp>
        <p:nvSpPr>
          <p:cNvPr id="339" name="Google Shape;339;g87ec7fe8ce_4_10"/>
          <p:cNvSpPr txBox="1"/>
          <p:nvPr/>
        </p:nvSpPr>
        <p:spPr>
          <a:xfrm>
            <a:off x="2329684" y="882667"/>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FF0000"/>
                </a:solidFill>
                <a:latin typeface="Arial"/>
                <a:cs typeface="Arial"/>
                <a:sym typeface="Arial"/>
              </a:rPr>
              <a:t>3</a:t>
            </a:r>
            <a:endParaRPr sz="1867" kern="0">
              <a:solidFill>
                <a:srgbClr val="FF0000"/>
              </a:solidFill>
              <a:latin typeface="Arial"/>
              <a:cs typeface="Arial"/>
              <a:sym typeface="Arial"/>
            </a:endParaRPr>
          </a:p>
        </p:txBody>
      </p:sp>
      <p:sp>
        <p:nvSpPr>
          <p:cNvPr id="340" name="Google Shape;340;g87ec7fe8ce_4_10"/>
          <p:cNvSpPr txBox="1"/>
          <p:nvPr/>
        </p:nvSpPr>
        <p:spPr>
          <a:xfrm>
            <a:off x="2599017" y="1585267"/>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FF0000"/>
                </a:solidFill>
                <a:latin typeface="Arial"/>
                <a:cs typeface="Arial"/>
                <a:sym typeface="Arial"/>
              </a:rPr>
              <a:t>4</a:t>
            </a:r>
            <a:endParaRPr sz="1867" kern="0">
              <a:solidFill>
                <a:srgbClr val="FF0000"/>
              </a:solidFill>
              <a:latin typeface="Arial"/>
              <a:cs typeface="Arial"/>
              <a:sym typeface="Arial"/>
            </a:endParaRPr>
          </a:p>
        </p:txBody>
      </p:sp>
      <p:sp>
        <p:nvSpPr>
          <p:cNvPr id="341" name="Google Shape;341;g87ec7fe8ce_4_10"/>
          <p:cNvSpPr txBox="1"/>
          <p:nvPr/>
        </p:nvSpPr>
        <p:spPr>
          <a:xfrm>
            <a:off x="1543217" y="2267000"/>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FF0000"/>
                </a:solidFill>
                <a:latin typeface="Arial"/>
                <a:cs typeface="Arial"/>
                <a:sym typeface="Arial"/>
              </a:rPr>
              <a:t>5</a:t>
            </a:r>
            <a:endParaRPr sz="1867" kern="0">
              <a:solidFill>
                <a:srgbClr val="FF0000"/>
              </a:solidFill>
              <a:latin typeface="Arial"/>
              <a:cs typeface="Arial"/>
              <a:sym typeface="Arial"/>
            </a:endParaRPr>
          </a:p>
        </p:txBody>
      </p:sp>
      <p:sp>
        <p:nvSpPr>
          <p:cNvPr id="342" name="Google Shape;342;g87ec7fe8ce_4_10"/>
          <p:cNvSpPr txBox="1"/>
          <p:nvPr/>
        </p:nvSpPr>
        <p:spPr>
          <a:xfrm>
            <a:off x="582817" y="1317117"/>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FF0000"/>
                </a:solidFill>
                <a:latin typeface="Arial"/>
                <a:cs typeface="Arial"/>
                <a:sym typeface="Arial"/>
              </a:rPr>
              <a:t>6</a:t>
            </a:r>
            <a:endParaRPr sz="1867" kern="0">
              <a:solidFill>
                <a:srgbClr val="FF0000"/>
              </a:solidFill>
              <a:latin typeface="Arial"/>
              <a:cs typeface="Arial"/>
              <a:sym typeface="Arial"/>
            </a:endParaRPr>
          </a:p>
        </p:txBody>
      </p:sp>
      <p:pic>
        <p:nvPicPr>
          <p:cNvPr id="343" name="Google Shape;343;g87ec7fe8ce_4_10"/>
          <p:cNvPicPr preferRelativeResize="0"/>
          <p:nvPr/>
        </p:nvPicPr>
        <p:blipFill>
          <a:blip r:embed="rId3">
            <a:alphaModFix/>
          </a:blip>
          <a:stretch>
            <a:fillRect/>
          </a:stretch>
        </p:blipFill>
        <p:spPr>
          <a:xfrm>
            <a:off x="8903551" y="2267000"/>
            <a:ext cx="3202480" cy="2882232"/>
          </a:xfrm>
          <a:prstGeom prst="rect">
            <a:avLst/>
          </a:prstGeom>
          <a:noFill/>
          <a:ln>
            <a:noFill/>
          </a:ln>
        </p:spPr>
      </p:pic>
      <p:sp>
        <p:nvSpPr>
          <p:cNvPr id="344" name="Google Shape;344;g87ec7fe8ce_4_10"/>
          <p:cNvSpPr txBox="1"/>
          <p:nvPr/>
        </p:nvSpPr>
        <p:spPr>
          <a:xfrm>
            <a:off x="9794217" y="2016267"/>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1</a:t>
            </a:r>
            <a:endParaRPr sz="1867" kern="0">
              <a:solidFill>
                <a:srgbClr val="0000FF"/>
              </a:solidFill>
              <a:latin typeface="Arial"/>
              <a:cs typeface="Arial"/>
              <a:sym typeface="Arial"/>
            </a:endParaRPr>
          </a:p>
        </p:txBody>
      </p:sp>
      <p:sp>
        <p:nvSpPr>
          <p:cNvPr id="345" name="Google Shape;345;g87ec7fe8ce_4_10"/>
          <p:cNvSpPr txBox="1"/>
          <p:nvPr/>
        </p:nvSpPr>
        <p:spPr>
          <a:xfrm>
            <a:off x="8724984" y="2639133"/>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2</a:t>
            </a:r>
            <a:endParaRPr sz="1867" kern="0">
              <a:solidFill>
                <a:srgbClr val="0000FF"/>
              </a:solidFill>
              <a:latin typeface="Arial"/>
              <a:cs typeface="Arial"/>
              <a:sym typeface="Arial"/>
            </a:endParaRPr>
          </a:p>
        </p:txBody>
      </p:sp>
      <p:sp>
        <p:nvSpPr>
          <p:cNvPr id="346" name="Google Shape;346;g87ec7fe8ce_4_10"/>
          <p:cNvSpPr txBox="1"/>
          <p:nvPr/>
        </p:nvSpPr>
        <p:spPr>
          <a:xfrm>
            <a:off x="11762384" y="2016267"/>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3</a:t>
            </a:r>
            <a:endParaRPr sz="1867" kern="0">
              <a:solidFill>
                <a:srgbClr val="0000FF"/>
              </a:solidFill>
              <a:latin typeface="Arial"/>
              <a:cs typeface="Arial"/>
              <a:sym typeface="Arial"/>
            </a:endParaRPr>
          </a:p>
        </p:txBody>
      </p:sp>
      <p:sp>
        <p:nvSpPr>
          <p:cNvPr id="347" name="Google Shape;347;g87ec7fe8ce_4_10"/>
          <p:cNvSpPr txBox="1"/>
          <p:nvPr/>
        </p:nvSpPr>
        <p:spPr>
          <a:xfrm>
            <a:off x="10717817" y="2528667"/>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4</a:t>
            </a:r>
            <a:endParaRPr sz="1867" kern="0">
              <a:solidFill>
                <a:srgbClr val="0000FF"/>
              </a:solidFill>
              <a:latin typeface="Arial"/>
              <a:cs typeface="Arial"/>
              <a:sym typeface="Arial"/>
            </a:endParaRPr>
          </a:p>
        </p:txBody>
      </p:sp>
      <p:sp>
        <p:nvSpPr>
          <p:cNvPr id="348" name="Google Shape;348;g87ec7fe8ce_4_10"/>
          <p:cNvSpPr txBox="1"/>
          <p:nvPr/>
        </p:nvSpPr>
        <p:spPr>
          <a:xfrm>
            <a:off x="9650417" y="4025400"/>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5</a:t>
            </a:r>
            <a:endParaRPr sz="1867" kern="0">
              <a:solidFill>
                <a:srgbClr val="0000FF"/>
              </a:solidFill>
              <a:latin typeface="Arial"/>
              <a:cs typeface="Arial"/>
              <a:sym typeface="Arial"/>
            </a:endParaRPr>
          </a:p>
        </p:txBody>
      </p:sp>
      <p:sp>
        <p:nvSpPr>
          <p:cNvPr id="349" name="Google Shape;349;g87ec7fe8ce_4_10"/>
          <p:cNvSpPr txBox="1"/>
          <p:nvPr/>
        </p:nvSpPr>
        <p:spPr>
          <a:xfrm>
            <a:off x="8724984" y="4537800"/>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6</a:t>
            </a:r>
            <a:endParaRPr sz="1867" kern="0">
              <a:solidFill>
                <a:srgbClr val="0000FF"/>
              </a:solidFill>
              <a:latin typeface="Arial"/>
              <a:cs typeface="Arial"/>
              <a:sym typeface="Arial"/>
            </a:endParaRPr>
          </a:p>
        </p:txBody>
      </p:sp>
      <p:sp>
        <p:nvSpPr>
          <p:cNvPr id="350" name="Google Shape;350;g87ec7fe8ce_4_10"/>
          <p:cNvSpPr txBox="1"/>
          <p:nvPr/>
        </p:nvSpPr>
        <p:spPr>
          <a:xfrm>
            <a:off x="11590784" y="4025400"/>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7</a:t>
            </a:r>
            <a:endParaRPr sz="1867" kern="0">
              <a:solidFill>
                <a:srgbClr val="0000FF"/>
              </a:solidFill>
              <a:latin typeface="Arial"/>
              <a:cs typeface="Arial"/>
              <a:sym typeface="Arial"/>
            </a:endParaRPr>
          </a:p>
        </p:txBody>
      </p:sp>
      <p:sp>
        <p:nvSpPr>
          <p:cNvPr id="351" name="Google Shape;351;g87ec7fe8ce_4_10"/>
          <p:cNvSpPr txBox="1"/>
          <p:nvPr/>
        </p:nvSpPr>
        <p:spPr>
          <a:xfrm>
            <a:off x="10717817" y="4798433"/>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FF"/>
                </a:solidFill>
                <a:latin typeface="Arial"/>
                <a:cs typeface="Arial"/>
                <a:sym typeface="Arial"/>
              </a:rPr>
              <a:t>8</a:t>
            </a:r>
            <a:endParaRPr sz="1867" kern="0">
              <a:solidFill>
                <a:srgbClr val="0000FF"/>
              </a:solidFill>
              <a:latin typeface="Arial"/>
              <a:cs typeface="Arial"/>
              <a:sym typeface="Arial"/>
            </a:endParaRPr>
          </a:p>
        </p:txBody>
      </p:sp>
      <p:sp>
        <p:nvSpPr>
          <p:cNvPr id="352" name="Google Shape;352;g87ec7fe8ce_4_10"/>
          <p:cNvSpPr txBox="1"/>
          <p:nvPr/>
        </p:nvSpPr>
        <p:spPr>
          <a:xfrm>
            <a:off x="3535067" y="2325767"/>
            <a:ext cx="5646400" cy="202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The vertices are where the edges meet. The blue numbers show where the vertices are on a cube.</a:t>
            </a:r>
            <a:endParaRPr sz="2933" kern="0">
              <a:solidFill>
                <a:srgbClr val="000000"/>
              </a:solidFill>
              <a:latin typeface="Arial"/>
              <a:cs typeface="Arial"/>
              <a:sym typeface="Arial"/>
            </a:endParaRPr>
          </a:p>
        </p:txBody>
      </p:sp>
      <p:pic>
        <p:nvPicPr>
          <p:cNvPr id="353" name="Google Shape;353;g87ec7fe8ce_4_10"/>
          <p:cNvPicPr preferRelativeResize="0"/>
          <p:nvPr/>
        </p:nvPicPr>
        <p:blipFill>
          <a:blip r:embed="rId3">
            <a:alphaModFix/>
          </a:blip>
          <a:stretch>
            <a:fillRect/>
          </a:stretch>
        </p:blipFill>
        <p:spPr>
          <a:xfrm>
            <a:off x="240084" y="3674149"/>
            <a:ext cx="3202480" cy="2882232"/>
          </a:xfrm>
          <a:prstGeom prst="rect">
            <a:avLst/>
          </a:prstGeom>
          <a:noFill/>
          <a:ln>
            <a:noFill/>
          </a:ln>
        </p:spPr>
      </p:pic>
      <p:sp>
        <p:nvSpPr>
          <p:cNvPr id="354" name="Google Shape;354;g87ec7fe8ce_4_10"/>
          <p:cNvSpPr txBox="1"/>
          <p:nvPr/>
        </p:nvSpPr>
        <p:spPr>
          <a:xfrm>
            <a:off x="2056117" y="3371851"/>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a:t>
            </a:r>
            <a:endParaRPr sz="1867" kern="0">
              <a:solidFill>
                <a:srgbClr val="000000"/>
              </a:solidFill>
              <a:latin typeface="Arial"/>
              <a:cs typeface="Arial"/>
              <a:sym typeface="Arial"/>
            </a:endParaRPr>
          </a:p>
        </p:txBody>
      </p:sp>
      <p:sp>
        <p:nvSpPr>
          <p:cNvPr id="355" name="Google Shape;355;g87ec7fe8ce_4_10"/>
          <p:cNvSpPr txBox="1"/>
          <p:nvPr/>
        </p:nvSpPr>
        <p:spPr>
          <a:xfrm>
            <a:off x="696151" y="3674151"/>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2</a:t>
            </a:r>
            <a:endParaRPr sz="1867" kern="0">
              <a:solidFill>
                <a:srgbClr val="000000"/>
              </a:solidFill>
              <a:latin typeface="Arial"/>
              <a:cs typeface="Arial"/>
              <a:sym typeface="Arial"/>
            </a:endParaRPr>
          </a:p>
        </p:txBody>
      </p:sp>
      <p:sp>
        <p:nvSpPr>
          <p:cNvPr id="356" name="Google Shape;356;g87ec7fe8ce_4_10"/>
          <p:cNvSpPr txBox="1"/>
          <p:nvPr/>
        </p:nvSpPr>
        <p:spPr>
          <a:xfrm>
            <a:off x="2636517" y="4042651"/>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3</a:t>
            </a:r>
            <a:endParaRPr sz="1867" kern="0">
              <a:solidFill>
                <a:srgbClr val="000000"/>
              </a:solidFill>
              <a:latin typeface="Arial"/>
              <a:cs typeface="Arial"/>
              <a:sym typeface="Arial"/>
            </a:endParaRPr>
          </a:p>
        </p:txBody>
      </p:sp>
      <p:sp>
        <p:nvSpPr>
          <p:cNvPr id="357" name="Google Shape;357;g87ec7fe8ce_4_10"/>
          <p:cNvSpPr txBox="1"/>
          <p:nvPr/>
        </p:nvSpPr>
        <p:spPr>
          <a:xfrm>
            <a:off x="1666333" y="3985851"/>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4</a:t>
            </a:r>
            <a:endParaRPr sz="1867" kern="0">
              <a:solidFill>
                <a:srgbClr val="000000"/>
              </a:solidFill>
              <a:latin typeface="Arial"/>
              <a:cs typeface="Arial"/>
              <a:sym typeface="Arial"/>
            </a:endParaRPr>
          </a:p>
        </p:txBody>
      </p:sp>
      <p:sp>
        <p:nvSpPr>
          <p:cNvPr id="358" name="Google Shape;358;g87ec7fe8ce_4_10"/>
          <p:cNvSpPr txBox="1"/>
          <p:nvPr/>
        </p:nvSpPr>
        <p:spPr>
          <a:xfrm>
            <a:off x="3224617" y="4555051"/>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5</a:t>
            </a:r>
            <a:endParaRPr sz="1867" kern="0">
              <a:solidFill>
                <a:srgbClr val="000000"/>
              </a:solidFill>
              <a:latin typeface="Arial"/>
              <a:cs typeface="Arial"/>
              <a:sym typeface="Arial"/>
            </a:endParaRPr>
          </a:p>
        </p:txBody>
      </p:sp>
      <p:sp>
        <p:nvSpPr>
          <p:cNvPr id="359" name="Google Shape;359;g87ec7fe8ce_4_10"/>
          <p:cNvSpPr txBox="1"/>
          <p:nvPr/>
        </p:nvSpPr>
        <p:spPr>
          <a:xfrm>
            <a:off x="1371851" y="4698951"/>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6</a:t>
            </a:r>
            <a:endParaRPr sz="1867" kern="0">
              <a:solidFill>
                <a:srgbClr val="000000"/>
              </a:solidFill>
              <a:latin typeface="Arial"/>
              <a:cs typeface="Arial"/>
              <a:sym typeface="Arial"/>
            </a:endParaRPr>
          </a:p>
        </p:txBody>
      </p:sp>
      <p:sp>
        <p:nvSpPr>
          <p:cNvPr id="360" name="Google Shape;360;g87ec7fe8ce_4_10"/>
          <p:cNvSpPr txBox="1"/>
          <p:nvPr/>
        </p:nvSpPr>
        <p:spPr>
          <a:xfrm>
            <a:off x="2384784" y="4959584"/>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7</a:t>
            </a:r>
            <a:endParaRPr sz="1867" kern="0">
              <a:solidFill>
                <a:srgbClr val="000000"/>
              </a:solidFill>
              <a:latin typeface="Arial"/>
              <a:cs typeface="Arial"/>
              <a:sym typeface="Arial"/>
            </a:endParaRPr>
          </a:p>
        </p:txBody>
      </p:sp>
      <p:sp>
        <p:nvSpPr>
          <p:cNvPr id="361" name="Google Shape;361;g87ec7fe8ce_4_10"/>
          <p:cNvSpPr txBox="1"/>
          <p:nvPr/>
        </p:nvSpPr>
        <p:spPr>
          <a:xfrm>
            <a:off x="358917" y="4959584"/>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8</a:t>
            </a:r>
            <a:endParaRPr sz="1867" kern="0">
              <a:solidFill>
                <a:srgbClr val="000000"/>
              </a:solidFill>
              <a:latin typeface="Arial"/>
              <a:cs typeface="Arial"/>
              <a:sym typeface="Arial"/>
            </a:endParaRPr>
          </a:p>
        </p:txBody>
      </p:sp>
      <p:sp>
        <p:nvSpPr>
          <p:cNvPr id="362" name="Google Shape;362;g87ec7fe8ce_4_10"/>
          <p:cNvSpPr txBox="1"/>
          <p:nvPr/>
        </p:nvSpPr>
        <p:spPr>
          <a:xfrm>
            <a:off x="1801451" y="5412051"/>
            <a:ext cx="4296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9</a:t>
            </a:r>
            <a:endParaRPr sz="1867" kern="0">
              <a:solidFill>
                <a:srgbClr val="000000"/>
              </a:solidFill>
              <a:latin typeface="Arial"/>
              <a:cs typeface="Arial"/>
              <a:sym typeface="Arial"/>
            </a:endParaRPr>
          </a:p>
        </p:txBody>
      </p:sp>
      <p:sp>
        <p:nvSpPr>
          <p:cNvPr id="363" name="Google Shape;363;g87ec7fe8ce_4_10"/>
          <p:cNvSpPr txBox="1"/>
          <p:nvPr/>
        </p:nvSpPr>
        <p:spPr>
          <a:xfrm>
            <a:off x="633772" y="5553733"/>
            <a:ext cx="5544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10</a:t>
            </a:r>
            <a:endParaRPr sz="1867" kern="0">
              <a:solidFill>
                <a:srgbClr val="000000"/>
              </a:solidFill>
              <a:latin typeface="Arial"/>
              <a:cs typeface="Arial"/>
              <a:sym typeface="Arial"/>
            </a:endParaRPr>
          </a:p>
        </p:txBody>
      </p:sp>
      <p:sp>
        <p:nvSpPr>
          <p:cNvPr id="364" name="Google Shape;364;g87ec7fe8ce_4_10"/>
          <p:cNvSpPr txBox="1"/>
          <p:nvPr/>
        </p:nvSpPr>
        <p:spPr>
          <a:xfrm>
            <a:off x="2844372" y="5858233"/>
            <a:ext cx="5544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11</a:t>
            </a:r>
            <a:endParaRPr sz="1867" kern="0">
              <a:solidFill>
                <a:srgbClr val="000000"/>
              </a:solidFill>
              <a:latin typeface="Arial"/>
              <a:cs typeface="Arial"/>
              <a:sym typeface="Arial"/>
            </a:endParaRPr>
          </a:p>
        </p:txBody>
      </p:sp>
      <p:sp>
        <p:nvSpPr>
          <p:cNvPr id="365" name="Google Shape;365;g87ec7fe8ce_4_10"/>
          <p:cNvSpPr txBox="1"/>
          <p:nvPr/>
        </p:nvSpPr>
        <p:spPr>
          <a:xfrm>
            <a:off x="1217621" y="5858233"/>
            <a:ext cx="554400" cy="512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12</a:t>
            </a:r>
            <a:endParaRPr sz="1867" kern="0">
              <a:solidFill>
                <a:srgbClr val="000000"/>
              </a:solidFill>
              <a:latin typeface="Arial"/>
              <a:cs typeface="Arial"/>
              <a:sym typeface="Arial"/>
            </a:endParaRPr>
          </a:p>
        </p:txBody>
      </p:sp>
      <p:sp>
        <p:nvSpPr>
          <p:cNvPr id="366" name="Google Shape;366;g87ec7fe8ce_4_10"/>
          <p:cNvSpPr txBox="1"/>
          <p:nvPr/>
        </p:nvSpPr>
        <p:spPr>
          <a:xfrm>
            <a:off x="3689051" y="4657267"/>
            <a:ext cx="5646400" cy="202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The edges are shown with the black numbers on the diagram. An edge is a continuous line that starts at ends at vertices.</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2288361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70"/>
        <p:cNvGrpSpPr/>
        <p:nvPr/>
      </p:nvGrpSpPr>
      <p:grpSpPr>
        <a:xfrm>
          <a:off x="0" y="0"/>
          <a:ext cx="0" cy="0"/>
          <a:chOff x="0" y="0"/>
          <a:chExt cx="0" cy="0"/>
        </a:xfrm>
      </p:grpSpPr>
      <p:graphicFrame>
        <p:nvGraphicFramePr>
          <p:cNvPr id="371" name="Google Shape;371;g87ec7fe8ce_4_45"/>
          <p:cNvGraphicFramePr/>
          <p:nvPr/>
        </p:nvGraphicFramePr>
        <p:xfrm>
          <a:off x="245434" y="1289267"/>
          <a:ext cx="11742533" cy="5510567"/>
        </p:xfrm>
        <a:graphic>
          <a:graphicData uri="http://schemas.openxmlformats.org/drawingml/2006/table">
            <a:tbl>
              <a:tblPr>
                <a:noFill/>
              </a:tblPr>
              <a:tblGrid>
                <a:gridCol w="2935633">
                  <a:extLst>
                    <a:ext uri="{9D8B030D-6E8A-4147-A177-3AD203B41FA5}">
                      <a16:colId xmlns:a16="http://schemas.microsoft.com/office/drawing/2014/main" val="20000"/>
                    </a:ext>
                  </a:extLst>
                </a:gridCol>
                <a:gridCol w="2935633">
                  <a:extLst>
                    <a:ext uri="{9D8B030D-6E8A-4147-A177-3AD203B41FA5}">
                      <a16:colId xmlns:a16="http://schemas.microsoft.com/office/drawing/2014/main" val="20001"/>
                    </a:ext>
                  </a:extLst>
                </a:gridCol>
                <a:gridCol w="2935633">
                  <a:extLst>
                    <a:ext uri="{9D8B030D-6E8A-4147-A177-3AD203B41FA5}">
                      <a16:colId xmlns:a16="http://schemas.microsoft.com/office/drawing/2014/main" val="20002"/>
                    </a:ext>
                  </a:extLst>
                </a:gridCol>
                <a:gridCol w="2935633">
                  <a:extLst>
                    <a:ext uri="{9D8B030D-6E8A-4147-A177-3AD203B41FA5}">
                      <a16:colId xmlns:a16="http://schemas.microsoft.com/office/drawing/2014/main" val="20003"/>
                    </a:ext>
                  </a:extLst>
                </a:gridCol>
              </a:tblGrid>
              <a:tr h="623192">
                <a:tc>
                  <a:txBody>
                    <a:bodyPr/>
                    <a:lstStyle/>
                    <a:p>
                      <a:pPr marL="0" lvl="0" indent="0" algn="ctr" rtl="0">
                        <a:spcBef>
                          <a:spcPts val="0"/>
                        </a:spcBef>
                        <a:spcAft>
                          <a:spcPts val="0"/>
                        </a:spcAft>
                        <a:buNone/>
                      </a:pPr>
                      <a:r>
                        <a:rPr lang="en-GB" sz="2500"/>
                        <a:t>Diagram and name</a:t>
                      </a:r>
                      <a:endParaRPr sz="2500"/>
                    </a:p>
                  </a:txBody>
                  <a:tcPr marL="121900" marR="121900" marT="121900" marB="121900"/>
                </a:tc>
                <a:tc>
                  <a:txBody>
                    <a:bodyPr/>
                    <a:lstStyle/>
                    <a:p>
                      <a:pPr marL="0" lvl="0" indent="0" algn="ctr" rtl="0">
                        <a:spcBef>
                          <a:spcPts val="0"/>
                        </a:spcBef>
                        <a:spcAft>
                          <a:spcPts val="0"/>
                        </a:spcAft>
                        <a:buNone/>
                      </a:pPr>
                      <a:r>
                        <a:rPr lang="en-GB" sz="2500"/>
                        <a:t>Number of faces</a:t>
                      </a:r>
                      <a:endParaRPr sz="2500"/>
                    </a:p>
                  </a:txBody>
                  <a:tcPr marL="121900" marR="121900" marT="121900" marB="121900"/>
                </a:tc>
                <a:tc>
                  <a:txBody>
                    <a:bodyPr/>
                    <a:lstStyle/>
                    <a:p>
                      <a:pPr marL="0" lvl="0" indent="0" algn="ctr" rtl="0">
                        <a:spcBef>
                          <a:spcPts val="0"/>
                        </a:spcBef>
                        <a:spcAft>
                          <a:spcPts val="0"/>
                        </a:spcAft>
                        <a:buNone/>
                      </a:pPr>
                      <a:r>
                        <a:rPr lang="en-GB" sz="2500"/>
                        <a:t>Number of vertices</a:t>
                      </a:r>
                      <a:endParaRPr sz="2500"/>
                    </a:p>
                  </a:txBody>
                  <a:tcPr marL="121900" marR="121900" marT="121900" marB="121900"/>
                </a:tc>
                <a:tc>
                  <a:txBody>
                    <a:bodyPr/>
                    <a:lstStyle/>
                    <a:p>
                      <a:pPr marL="0" lvl="0" indent="0" algn="ctr" rtl="0">
                        <a:spcBef>
                          <a:spcPts val="0"/>
                        </a:spcBef>
                        <a:spcAft>
                          <a:spcPts val="0"/>
                        </a:spcAft>
                        <a:buNone/>
                      </a:pPr>
                      <a:r>
                        <a:rPr lang="en-GB" sz="2500"/>
                        <a:t>Number of edges</a:t>
                      </a:r>
                      <a:endParaRPr sz="2500"/>
                    </a:p>
                  </a:txBody>
                  <a:tcPr marL="121900" marR="121900" marT="121900" marB="121900"/>
                </a:tc>
                <a:extLst>
                  <a:ext uri="{0D108BD9-81ED-4DB2-BD59-A6C34878D82A}">
                    <a16:rowId xmlns:a16="http://schemas.microsoft.com/office/drawing/2014/main" val="10000"/>
                  </a:ext>
                </a:extLst>
              </a:tr>
              <a:tr h="1510933">
                <a:tc>
                  <a:txBody>
                    <a:bodyPr/>
                    <a:lstStyle/>
                    <a:p>
                      <a:pPr marL="0" lvl="0" indent="0" algn="l" rtl="0">
                        <a:spcBef>
                          <a:spcPts val="0"/>
                        </a:spcBef>
                        <a:spcAft>
                          <a:spcPts val="0"/>
                        </a:spcAft>
                        <a:buNone/>
                      </a:pPr>
                      <a:r>
                        <a:rPr lang="en-GB" sz="2300"/>
                        <a:t>Square based pyramid</a:t>
                      </a:r>
                      <a:endParaRPr sz="23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extLst>
                  <a:ext uri="{0D108BD9-81ED-4DB2-BD59-A6C34878D82A}">
                    <a16:rowId xmlns:a16="http://schemas.microsoft.com/office/drawing/2014/main" val="10001"/>
                  </a:ext>
                </a:extLst>
              </a:tr>
              <a:tr h="1544033">
                <a:tc>
                  <a:txBody>
                    <a:bodyPr/>
                    <a:lstStyle/>
                    <a:p>
                      <a:pPr marL="0" lvl="0" indent="0" algn="l" rtl="0">
                        <a:spcBef>
                          <a:spcPts val="0"/>
                        </a:spcBef>
                        <a:spcAft>
                          <a:spcPts val="0"/>
                        </a:spcAft>
                        <a:buNone/>
                      </a:pPr>
                      <a:r>
                        <a:rPr lang="en-GB" sz="2400"/>
                        <a:t>Cuboid</a:t>
                      </a:r>
                      <a:endParaRPr sz="24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extLst>
                  <a:ext uri="{0D108BD9-81ED-4DB2-BD59-A6C34878D82A}">
                    <a16:rowId xmlns:a16="http://schemas.microsoft.com/office/drawing/2014/main" val="10002"/>
                  </a:ext>
                </a:extLst>
              </a:tr>
              <a:tr h="1907567">
                <a:tc>
                  <a:txBody>
                    <a:bodyPr/>
                    <a:lstStyle/>
                    <a:p>
                      <a:pPr marL="0" lvl="0" indent="0" algn="l" rtl="0">
                        <a:spcBef>
                          <a:spcPts val="0"/>
                        </a:spcBef>
                        <a:spcAft>
                          <a:spcPts val="0"/>
                        </a:spcAft>
                        <a:buNone/>
                      </a:pPr>
                      <a:r>
                        <a:rPr lang="en-GB" sz="2400"/>
                        <a:t>Triangular prism</a:t>
                      </a:r>
                      <a:endParaRPr sz="24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tc>
                  <a:txBody>
                    <a:bodyPr/>
                    <a:lstStyle/>
                    <a:p>
                      <a:pPr marL="0" lvl="0" indent="0" algn="ctr" rtl="0">
                        <a:spcBef>
                          <a:spcPts val="0"/>
                        </a:spcBef>
                        <a:spcAft>
                          <a:spcPts val="0"/>
                        </a:spcAft>
                        <a:buNone/>
                      </a:pPr>
                      <a:endParaRPr sz="3500"/>
                    </a:p>
                  </a:txBody>
                  <a:tcPr marL="121900" marR="121900" marT="121900" marB="121900"/>
                </a:tc>
                <a:extLst>
                  <a:ext uri="{0D108BD9-81ED-4DB2-BD59-A6C34878D82A}">
                    <a16:rowId xmlns:a16="http://schemas.microsoft.com/office/drawing/2014/main" val="10003"/>
                  </a:ext>
                </a:extLst>
              </a:tr>
            </a:tbl>
          </a:graphicData>
        </a:graphic>
      </p:graphicFrame>
      <p:sp>
        <p:nvSpPr>
          <p:cNvPr id="372" name="Google Shape;372;g87ec7fe8ce_4_45"/>
          <p:cNvSpPr txBox="1"/>
          <p:nvPr/>
        </p:nvSpPr>
        <p:spPr>
          <a:xfrm>
            <a:off x="363567" y="214833"/>
            <a:ext cx="11386000" cy="87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For the following shapes, can you identify how many faces, vertices and edges each one has?</a:t>
            </a:r>
            <a:endParaRPr sz="2667" kern="0">
              <a:solidFill>
                <a:srgbClr val="000000"/>
              </a:solidFill>
              <a:latin typeface="Arial"/>
              <a:cs typeface="Arial"/>
              <a:sym typeface="Arial"/>
            </a:endParaRPr>
          </a:p>
        </p:txBody>
      </p:sp>
      <p:pic>
        <p:nvPicPr>
          <p:cNvPr id="373" name="Google Shape;373;g87ec7fe8ce_4_45"/>
          <p:cNvPicPr preferRelativeResize="0"/>
          <p:nvPr/>
        </p:nvPicPr>
        <p:blipFill>
          <a:blip r:embed="rId3">
            <a:alphaModFix/>
          </a:blip>
          <a:stretch>
            <a:fillRect/>
          </a:stretch>
        </p:blipFill>
        <p:spPr>
          <a:xfrm>
            <a:off x="1674833" y="1910534"/>
            <a:ext cx="1506227" cy="1437700"/>
          </a:xfrm>
          <a:prstGeom prst="rect">
            <a:avLst/>
          </a:prstGeom>
          <a:noFill/>
          <a:ln>
            <a:noFill/>
          </a:ln>
        </p:spPr>
      </p:pic>
      <p:pic>
        <p:nvPicPr>
          <p:cNvPr id="374" name="Google Shape;374;g87ec7fe8ce_4_45"/>
          <p:cNvPicPr preferRelativeResize="0"/>
          <p:nvPr/>
        </p:nvPicPr>
        <p:blipFill>
          <a:blip r:embed="rId4">
            <a:alphaModFix/>
          </a:blip>
          <a:stretch>
            <a:fillRect/>
          </a:stretch>
        </p:blipFill>
        <p:spPr>
          <a:xfrm>
            <a:off x="1180901" y="3650495"/>
            <a:ext cx="2000167" cy="1241767"/>
          </a:xfrm>
          <a:prstGeom prst="rect">
            <a:avLst/>
          </a:prstGeom>
          <a:noFill/>
          <a:ln>
            <a:noFill/>
          </a:ln>
        </p:spPr>
      </p:pic>
      <p:pic>
        <p:nvPicPr>
          <p:cNvPr id="375" name="Google Shape;375;g87ec7fe8ce_4_45"/>
          <p:cNvPicPr preferRelativeResize="0"/>
          <p:nvPr/>
        </p:nvPicPr>
        <p:blipFill rotWithShape="1">
          <a:blip r:embed="rId5">
            <a:alphaModFix/>
          </a:blip>
          <a:srcRect l="9679" t="6894" r="3665" b="4602"/>
          <a:stretch/>
        </p:blipFill>
        <p:spPr>
          <a:xfrm>
            <a:off x="363567" y="5402633"/>
            <a:ext cx="2247435" cy="1311600"/>
          </a:xfrm>
          <a:prstGeom prst="rect">
            <a:avLst/>
          </a:prstGeom>
          <a:noFill/>
          <a:ln>
            <a:noFill/>
          </a:ln>
        </p:spPr>
      </p:pic>
    </p:spTree>
    <p:extLst>
      <p:ext uri="{BB962C8B-B14F-4D97-AF65-F5344CB8AC3E}">
        <p14:creationId xmlns:p14="http://schemas.microsoft.com/office/powerpoint/2010/main" val="9501488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379"/>
        <p:cNvGrpSpPr/>
        <p:nvPr/>
      </p:nvGrpSpPr>
      <p:grpSpPr>
        <a:xfrm>
          <a:off x="0" y="0"/>
          <a:ext cx="0" cy="0"/>
          <a:chOff x="0" y="0"/>
          <a:chExt cx="0" cy="0"/>
        </a:xfrm>
      </p:grpSpPr>
      <p:graphicFrame>
        <p:nvGraphicFramePr>
          <p:cNvPr id="380" name="Google Shape;380;g87ec7fe8ce_4_99"/>
          <p:cNvGraphicFramePr/>
          <p:nvPr/>
        </p:nvGraphicFramePr>
        <p:xfrm>
          <a:off x="245434" y="1289267"/>
          <a:ext cx="11742533" cy="5510567"/>
        </p:xfrm>
        <a:graphic>
          <a:graphicData uri="http://schemas.openxmlformats.org/drawingml/2006/table">
            <a:tbl>
              <a:tblPr>
                <a:noFill/>
              </a:tblPr>
              <a:tblGrid>
                <a:gridCol w="2935633">
                  <a:extLst>
                    <a:ext uri="{9D8B030D-6E8A-4147-A177-3AD203B41FA5}">
                      <a16:colId xmlns:a16="http://schemas.microsoft.com/office/drawing/2014/main" val="20000"/>
                    </a:ext>
                  </a:extLst>
                </a:gridCol>
                <a:gridCol w="2935633">
                  <a:extLst>
                    <a:ext uri="{9D8B030D-6E8A-4147-A177-3AD203B41FA5}">
                      <a16:colId xmlns:a16="http://schemas.microsoft.com/office/drawing/2014/main" val="20001"/>
                    </a:ext>
                  </a:extLst>
                </a:gridCol>
                <a:gridCol w="2935633">
                  <a:extLst>
                    <a:ext uri="{9D8B030D-6E8A-4147-A177-3AD203B41FA5}">
                      <a16:colId xmlns:a16="http://schemas.microsoft.com/office/drawing/2014/main" val="20002"/>
                    </a:ext>
                  </a:extLst>
                </a:gridCol>
                <a:gridCol w="2935633">
                  <a:extLst>
                    <a:ext uri="{9D8B030D-6E8A-4147-A177-3AD203B41FA5}">
                      <a16:colId xmlns:a16="http://schemas.microsoft.com/office/drawing/2014/main" val="20003"/>
                    </a:ext>
                  </a:extLst>
                </a:gridCol>
              </a:tblGrid>
              <a:tr h="623192">
                <a:tc>
                  <a:txBody>
                    <a:bodyPr/>
                    <a:lstStyle/>
                    <a:p>
                      <a:pPr marL="0" lvl="0" indent="0" algn="ctr" rtl="0">
                        <a:spcBef>
                          <a:spcPts val="0"/>
                        </a:spcBef>
                        <a:spcAft>
                          <a:spcPts val="0"/>
                        </a:spcAft>
                        <a:buNone/>
                      </a:pPr>
                      <a:r>
                        <a:rPr lang="en-GB" sz="2500"/>
                        <a:t>Diagram and name</a:t>
                      </a:r>
                      <a:endParaRPr sz="2500"/>
                    </a:p>
                  </a:txBody>
                  <a:tcPr marL="121900" marR="121900" marT="121900" marB="121900"/>
                </a:tc>
                <a:tc>
                  <a:txBody>
                    <a:bodyPr/>
                    <a:lstStyle/>
                    <a:p>
                      <a:pPr marL="0" lvl="0" indent="0" algn="ctr" rtl="0">
                        <a:spcBef>
                          <a:spcPts val="0"/>
                        </a:spcBef>
                        <a:spcAft>
                          <a:spcPts val="0"/>
                        </a:spcAft>
                        <a:buNone/>
                      </a:pPr>
                      <a:r>
                        <a:rPr lang="en-GB" sz="2500"/>
                        <a:t>Number of faces</a:t>
                      </a:r>
                      <a:endParaRPr sz="2500"/>
                    </a:p>
                  </a:txBody>
                  <a:tcPr marL="121900" marR="121900" marT="121900" marB="121900"/>
                </a:tc>
                <a:tc>
                  <a:txBody>
                    <a:bodyPr/>
                    <a:lstStyle/>
                    <a:p>
                      <a:pPr marL="0" lvl="0" indent="0" algn="ctr" rtl="0">
                        <a:spcBef>
                          <a:spcPts val="0"/>
                        </a:spcBef>
                        <a:spcAft>
                          <a:spcPts val="0"/>
                        </a:spcAft>
                        <a:buNone/>
                      </a:pPr>
                      <a:r>
                        <a:rPr lang="en-GB" sz="2500"/>
                        <a:t>Number of vertices</a:t>
                      </a:r>
                      <a:endParaRPr sz="2500"/>
                    </a:p>
                  </a:txBody>
                  <a:tcPr marL="121900" marR="121900" marT="121900" marB="121900"/>
                </a:tc>
                <a:tc>
                  <a:txBody>
                    <a:bodyPr/>
                    <a:lstStyle/>
                    <a:p>
                      <a:pPr marL="0" lvl="0" indent="0" algn="ctr" rtl="0">
                        <a:spcBef>
                          <a:spcPts val="0"/>
                        </a:spcBef>
                        <a:spcAft>
                          <a:spcPts val="0"/>
                        </a:spcAft>
                        <a:buNone/>
                      </a:pPr>
                      <a:r>
                        <a:rPr lang="en-GB" sz="2500"/>
                        <a:t>Number of edges</a:t>
                      </a:r>
                      <a:endParaRPr sz="2500"/>
                    </a:p>
                  </a:txBody>
                  <a:tcPr marL="121900" marR="121900" marT="121900" marB="121900"/>
                </a:tc>
                <a:extLst>
                  <a:ext uri="{0D108BD9-81ED-4DB2-BD59-A6C34878D82A}">
                    <a16:rowId xmlns:a16="http://schemas.microsoft.com/office/drawing/2014/main" val="10000"/>
                  </a:ext>
                </a:extLst>
              </a:tr>
              <a:tr h="1510933">
                <a:tc>
                  <a:txBody>
                    <a:bodyPr/>
                    <a:lstStyle/>
                    <a:p>
                      <a:pPr marL="0" lvl="0" indent="0" algn="l" rtl="0">
                        <a:spcBef>
                          <a:spcPts val="0"/>
                        </a:spcBef>
                        <a:spcAft>
                          <a:spcPts val="0"/>
                        </a:spcAft>
                        <a:buNone/>
                      </a:pPr>
                      <a:r>
                        <a:rPr lang="en-GB" sz="2300"/>
                        <a:t>Square based pyramid</a:t>
                      </a:r>
                      <a:endParaRPr sz="2300"/>
                    </a:p>
                  </a:txBody>
                  <a:tcPr marL="121900" marR="121900" marT="121900" marB="121900"/>
                </a:tc>
                <a:tc>
                  <a:txBody>
                    <a:bodyPr/>
                    <a:lstStyle/>
                    <a:p>
                      <a:pPr marL="0" lvl="0" indent="0" algn="ctr" rtl="0">
                        <a:spcBef>
                          <a:spcPts val="0"/>
                        </a:spcBef>
                        <a:spcAft>
                          <a:spcPts val="0"/>
                        </a:spcAft>
                        <a:buNone/>
                      </a:pPr>
                      <a:r>
                        <a:rPr lang="en-GB" sz="3500"/>
                        <a:t>5</a:t>
                      </a:r>
                      <a:endParaRPr sz="3500"/>
                    </a:p>
                  </a:txBody>
                  <a:tcPr marL="121900" marR="121900" marT="121900" marB="121900"/>
                </a:tc>
                <a:tc>
                  <a:txBody>
                    <a:bodyPr/>
                    <a:lstStyle/>
                    <a:p>
                      <a:pPr marL="0" lvl="0" indent="0" algn="ctr" rtl="0">
                        <a:spcBef>
                          <a:spcPts val="0"/>
                        </a:spcBef>
                        <a:spcAft>
                          <a:spcPts val="0"/>
                        </a:spcAft>
                        <a:buNone/>
                      </a:pPr>
                      <a:r>
                        <a:rPr lang="en-GB" sz="3500"/>
                        <a:t>5</a:t>
                      </a:r>
                      <a:endParaRPr sz="3500"/>
                    </a:p>
                  </a:txBody>
                  <a:tcPr marL="121900" marR="121900" marT="121900" marB="121900"/>
                </a:tc>
                <a:tc>
                  <a:txBody>
                    <a:bodyPr/>
                    <a:lstStyle/>
                    <a:p>
                      <a:pPr marL="0" lvl="0" indent="0" algn="ctr" rtl="0">
                        <a:spcBef>
                          <a:spcPts val="0"/>
                        </a:spcBef>
                        <a:spcAft>
                          <a:spcPts val="0"/>
                        </a:spcAft>
                        <a:buNone/>
                      </a:pPr>
                      <a:r>
                        <a:rPr lang="en-GB" sz="3500"/>
                        <a:t>8</a:t>
                      </a:r>
                      <a:endParaRPr sz="3500"/>
                    </a:p>
                  </a:txBody>
                  <a:tcPr marL="121900" marR="121900" marT="121900" marB="121900"/>
                </a:tc>
                <a:extLst>
                  <a:ext uri="{0D108BD9-81ED-4DB2-BD59-A6C34878D82A}">
                    <a16:rowId xmlns:a16="http://schemas.microsoft.com/office/drawing/2014/main" val="10001"/>
                  </a:ext>
                </a:extLst>
              </a:tr>
              <a:tr h="1544033">
                <a:tc>
                  <a:txBody>
                    <a:bodyPr/>
                    <a:lstStyle/>
                    <a:p>
                      <a:pPr marL="0" lvl="0" indent="0" algn="l" rtl="0">
                        <a:spcBef>
                          <a:spcPts val="0"/>
                        </a:spcBef>
                        <a:spcAft>
                          <a:spcPts val="0"/>
                        </a:spcAft>
                        <a:buNone/>
                      </a:pPr>
                      <a:r>
                        <a:rPr lang="en-GB" sz="2400"/>
                        <a:t>Cuboid</a:t>
                      </a:r>
                      <a:endParaRPr sz="2400"/>
                    </a:p>
                  </a:txBody>
                  <a:tcPr marL="121900" marR="121900" marT="121900" marB="121900"/>
                </a:tc>
                <a:tc>
                  <a:txBody>
                    <a:bodyPr/>
                    <a:lstStyle/>
                    <a:p>
                      <a:pPr marL="0" lvl="0" indent="0" algn="ctr" rtl="0">
                        <a:spcBef>
                          <a:spcPts val="0"/>
                        </a:spcBef>
                        <a:spcAft>
                          <a:spcPts val="0"/>
                        </a:spcAft>
                        <a:buNone/>
                      </a:pPr>
                      <a:r>
                        <a:rPr lang="en-GB" sz="3500"/>
                        <a:t>6</a:t>
                      </a:r>
                      <a:endParaRPr sz="3500"/>
                    </a:p>
                  </a:txBody>
                  <a:tcPr marL="121900" marR="121900" marT="121900" marB="121900"/>
                </a:tc>
                <a:tc>
                  <a:txBody>
                    <a:bodyPr/>
                    <a:lstStyle/>
                    <a:p>
                      <a:pPr marL="0" lvl="0" indent="0" algn="ctr" rtl="0">
                        <a:spcBef>
                          <a:spcPts val="0"/>
                        </a:spcBef>
                        <a:spcAft>
                          <a:spcPts val="0"/>
                        </a:spcAft>
                        <a:buNone/>
                      </a:pPr>
                      <a:r>
                        <a:rPr lang="en-GB" sz="3500"/>
                        <a:t>6</a:t>
                      </a:r>
                      <a:endParaRPr sz="3500"/>
                    </a:p>
                  </a:txBody>
                  <a:tcPr marL="121900" marR="121900" marT="121900" marB="121900"/>
                </a:tc>
                <a:tc>
                  <a:txBody>
                    <a:bodyPr/>
                    <a:lstStyle/>
                    <a:p>
                      <a:pPr marL="0" lvl="0" indent="0" algn="ctr" rtl="0">
                        <a:spcBef>
                          <a:spcPts val="0"/>
                        </a:spcBef>
                        <a:spcAft>
                          <a:spcPts val="0"/>
                        </a:spcAft>
                        <a:buNone/>
                      </a:pPr>
                      <a:r>
                        <a:rPr lang="en-GB" sz="3500"/>
                        <a:t>12</a:t>
                      </a:r>
                      <a:endParaRPr sz="3500"/>
                    </a:p>
                  </a:txBody>
                  <a:tcPr marL="121900" marR="121900" marT="121900" marB="121900"/>
                </a:tc>
                <a:extLst>
                  <a:ext uri="{0D108BD9-81ED-4DB2-BD59-A6C34878D82A}">
                    <a16:rowId xmlns:a16="http://schemas.microsoft.com/office/drawing/2014/main" val="10002"/>
                  </a:ext>
                </a:extLst>
              </a:tr>
              <a:tr h="1907567">
                <a:tc>
                  <a:txBody>
                    <a:bodyPr/>
                    <a:lstStyle/>
                    <a:p>
                      <a:pPr marL="0" lvl="0" indent="0" algn="l" rtl="0">
                        <a:spcBef>
                          <a:spcPts val="0"/>
                        </a:spcBef>
                        <a:spcAft>
                          <a:spcPts val="0"/>
                        </a:spcAft>
                        <a:buNone/>
                      </a:pPr>
                      <a:r>
                        <a:rPr lang="en-GB" sz="2400"/>
                        <a:t>Triangular prism</a:t>
                      </a:r>
                      <a:endParaRPr sz="2400"/>
                    </a:p>
                  </a:txBody>
                  <a:tcPr marL="121900" marR="121900" marT="121900" marB="121900"/>
                </a:tc>
                <a:tc>
                  <a:txBody>
                    <a:bodyPr/>
                    <a:lstStyle/>
                    <a:p>
                      <a:pPr marL="0" lvl="0" indent="0" algn="ctr" rtl="0">
                        <a:spcBef>
                          <a:spcPts val="0"/>
                        </a:spcBef>
                        <a:spcAft>
                          <a:spcPts val="0"/>
                        </a:spcAft>
                        <a:buNone/>
                      </a:pPr>
                      <a:r>
                        <a:rPr lang="en-GB" sz="3500"/>
                        <a:t>5</a:t>
                      </a:r>
                      <a:endParaRPr sz="3500"/>
                    </a:p>
                  </a:txBody>
                  <a:tcPr marL="121900" marR="121900" marT="121900" marB="121900"/>
                </a:tc>
                <a:tc>
                  <a:txBody>
                    <a:bodyPr/>
                    <a:lstStyle/>
                    <a:p>
                      <a:pPr marL="0" lvl="0" indent="0" algn="ctr" rtl="0">
                        <a:spcBef>
                          <a:spcPts val="0"/>
                        </a:spcBef>
                        <a:spcAft>
                          <a:spcPts val="0"/>
                        </a:spcAft>
                        <a:buNone/>
                      </a:pPr>
                      <a:r>
                        <a:rPr lang="en-GB" sz="3500"/>
                        <a:t>6</a:t>
                      </a:r>
                      <a:endParaRPr sz="3500"/>
                    </a:p>
                  </a:txBody>
                  <a:tcPr marL="121900" marR="121900" marT="121900" marB="121900"/>
                </a:tc>
                <a:tc>
                  <a:txBody>
                    <a:bodyPr/>
                    <a:lstStyle/>
                    <a:p>
                      <a:pPr marL="0" lvl="0" indent="0" algn="ctr" rtl="0">
                        <a:spcBef>
                          <a:spcPts val="0"/>
                        </a:spcBef>
                        <a:spcAft>
                          <a:spcPts val="0"/>
                        </a:spcAft>
                        <a:buNone/>
                      </a:pPr>
                      <a:r>
                        <a:rPr lang="en-GB" sz="3500"/>
                        <a:t>9</a:t>
                      </a:r>
                      <a:endParaRPr sz="3500"/>
                    </a:p>
                  </a:txBody>
                  <a:tcPr marL="121900" marR="121900" marT="121900" marB="121900"/>
                </a:tc>
                <a:extLst>
                  <a:ext uri="{0D108BD9-81ED-4DB2-BD59-A6C34878D82A}">
                    <a16:rowId xmlns:a16="http://schemas.microsoft.com/office/drawing/2014/main" val="10003"/>
                  </a:ext>
                </a:extLst>
              </a:tr>
            </a:tbl>
          </a:graphicData>
        </a:graphic>
      </p:graphicFrame>
      <p:sp>
        <p:nvSpPr>
          <p:cNvPr id="381" name="Google Shape;381;g87ec7fe8ce_4_99"/>
          <p:cNvSpPr txBox="1"/>
          <p:nvPr/>
        </p:nvSpPr>
        <p:spPr>
          <a:xfrm>
            <a:off x="363567" y="214833"/>
            <a:ext cx="11386000" cy="87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Arial"/>
                <a:cs typeface="Arial"/>
                <a:sym typeface="Arial"/>
              </a:rPr>
              <a:t>For the following shapes, can you identify how many faces, vertices and edges each one has?</a:t>
            </a:r>
            <a:endParaRPr sz="2667" kern="0">
              <a:solidFill>
                <a:srgbClr val="000000"/>
              </a:solidFill>
              <a:latin typeface="Arial"/>
              <a:cs typeface="Arial"/>
              <a:sym typeface="Arial"/>
            </a:endParaRPr>
          </a:p>
        </p:txBody>
      </p:sp>
      <p:pic>
        <p:nvPicPr>
          <p:cNvPr id="382" name="Google Shape;382;g87ec7fe8ce_4_99"/>
          <p:cNvPicPr preferRelativeResize="0"/>
          <p:nvPr/>
        </p:nvPicPr>
        <p:blipFill>
          <a:blip r:embed="rId3">
            <a:alphaModFix/>
          </a:blip>
          <a:stretch>
            <a:fillRect/>
          </a:stretch>
        </p:blipFill>
        <p:spPr>
          <a:xfrm>
            <a:off x="1674833" y="1910534"/>
            <a:ext cx="1506227" cy="1437700"/>
          </a:xfrm>
          <a:prstGeom prst="rect">
            <a:avLst/>
          </a:prstGeom>
          <a:noFill/>
          <a:ln>
            <a:noFill/>
          </a:ln>
        </p:spPr>
      </p:pic>
      <p:pic>
        <p:nvPicPr>
          <p:cNvPr id="383" name="Google Shape;383;g87ec7fe8ce_4_99"/>
          <p:cNvPicPr preferRelativeResize="0"/>
          <p:nvPr/>
        </p:nvPicPr>
        <p:blipFill>
          <a:blip r:embed="rId4">
            <a:alphaModFix/>
          </a:blip>
          <a:stretch>
            <a:fillRect/>
          </a:stretch>
        </p:blipFill>
        <p:spPr>
          <a:xfrm>
            <a:off x="1180901" y="3650495"/>
            <a:ext cx="2000167" cy="1241767"/>
          </a:xfrm>
          <a:prstGeom prst="rect">
            <a:avLst/>
          </a:prstGeom>
          <a:noFill/>
          <a:ln>
            <a:noFill/>
          </a:ln>
        </p:spPr>
      </p:pic>
      <p:pic>
        <p:nvPicPr>
          <p:cNvPr id="384" name="Google Shape;384;g87ec7fe8ce_4_99"/>
          <p:cNvPicPr preferRelativeResize="0"/>
          <p:nvPr/>
        </p:nvPicPr>
        <p:blipFill rotWithShape="1">
          <a:blip r:embed="rId5">
            <a:alphaModFix/>
          </a:blip>
          <a:srcRect l="9679" t="6894" r="3665" b="4602"/>
          <a:stretch/>
        </p:blipFill>
        <p:spPr>
          <a:xfrm>
            <a:off x="363567" y="5402633"/>
            <a:ext cx="2247435" cy="1311600"/>
          </a:xfrm>
          <a:prstGeom prst="rect">
            <a:avLst/>
          </a:prstGeom>
          <a:noFill/>
          <a:ln>
            <a:noFill/>
          </a:ln>
        </p:spPr>
      </p:pic>
    </p:spTree>
    <p:extLst>
      <p:ext uri="{BB962C8B-B14F-4D97-AF65-F5344CB8AC3E}">
        <p14:creationId xmlns:p14="http://schemas.microsoft.com/office/powerpoint/2010/main" val="341102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388"/>
        <p:cNvGrpSpPr/>
        <p:nvPr/>
      </p:nvGrpSpPr>
      <p:grpSpPr>
        <a:xfrm>
          <a:off x="0" y="0"/>
          <a:ext cx="0" cy="0"/>
          <a:chOff x="0" y="0"/>
          <a:chExt cx="0" cy="0"/>
        </a:xfrm>
      </p:grpSpPr>
      <p:sp>
        <p:nvSpPr>
          <p:cNvPr id="389" name="Google Shape;389;p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pic>
        <p:nvPicPr>
          <p:cNvPr id="390" name="Google Shape;390;p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42552458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394"/>
        <p:cNvGrpSpPr/>
        <p:nvPr/>
      </p:nvGrpSpPr>
      <p:grpSpPr>
        <a:xfrm>
          <a:off x="0" y="0"/>
          <a:ext cx="0" cy="0"/>
          <a:chOff x="0" y="0"/>
          <a:chExt cx="0" cy="0"/>
        </a:xfrm>
      </p:grpSpPr>
      <p:sp>
        <p:nvSpPr>
          <p:cNvPr id="395" name="Google Shape;395;g8812d6153f_0_0"/>
          <p:cNvSpPr txBox="1">
            <a:spLocks noGrp="1"/>
          </p:cNvSpPr>
          <p:nvPr>
            <p:ph type="ctrTitle"/>
          </p:nvPr>
        </p:nvSpPr>
        <p:spPr>
          <a:xfrm>
            <a:off x="415600" y="1653133"/>
            <a:ext cx="11360800" cy="2153600"/>
          </a:xfrm>
          <a:prstGeom prst="rect">
            <a:avLst/>
          </a:prstGeom>
        </p:spPr>
        <p:txBody>
          <a:bodyPr spcFirstLastPara="1" wrap="square" lIns="121900" tIns="121900" rIns="121900" bIns="121900" anchor="b" anchorCtr="0">
            <a:noAutofit/>
          </a:bodyPr>
          <a:lstStyle/>
          <a:p>
            <a:r>
              <a:rPr lang="en-GB" sz="3467"/>
              <a:t>Read the story of The Selfish Giant by Oscar Wilde</a:t>
            </a:r>
            <a:endParaRPr sz="3467"/>
          </a:p>
          <a:p>
            <a:r>
              <a:rPr lang="en-GB" sz="3467"/>
              <a:t> Then answer the comprehension questions in full sentences. </a:t>
            </a:r>
            <a:endParaRPr sz="3467"/>
          </a:p>
        </p:txBody>
      </p:sp>
      <p:sp>
        <p:nvSpPr>
          <p:cNvPr id="396" name="Google Shape;396;g8812d6153f_0_0"/>
          <p:cNvSpPr txBox="1">
            <a:spLocks noGrp="1"/>
          </p:cNvSpPr>
          <p:nvPr>
            <p:ph type="subTitle" idx="1"/>
          </p:nvPr>
        </p:nvSpPr>
        <p:spPr>
          <a:xfrm>
            <a:off x="328500" y="330267"/>
            <a:ext cx="11360800" cy="1056800"/>
          </a:xfrm>
          <a:prstGeom prst="rect">
            <a:avLst/>
          </a:prstGeom>
        </p:spPr>
        <p:txBody>
          <a:bodyPr spcFirstLastPara="1" wrap="square" lIns="121900" tIns="121900" rIns="121900" bIns="121900" anchor="t" anchorCtr="0">
            <a:noAutofit/>
          </a:bodyPr>
          <a:lstStyle/>
          <a:p>
            <a:pPr marL="0" indent="0"/>
            <a:r>
              <a:rPr lang="en-GB" sz="3067" u="sng">
                <a:solidFill>
                  <a:srgbClr val="000000"/>
                </a:solidFill>
              </a:rPr>
              <a:t>WALT: retrieve and infer information from a text.</a:t>
            </a:r>
            <a:r>
              <a:rPr lang="en-GB" u="sng"/>
              <a:t> </a:t>
            </a:r>
            <a:endParaRPr u="sng"/>
          </a:p>
        </p:txBody>
      </p:sp>
    </p:spTree>
    <p:extLst>
      <p:ext uri="{BB962C8B-B14F-4D97-AF65-F5344CB8AC3E}">
        <p14:creationId xmlns:p14="http://schemas.microsoft.com/office/powerpoint/2010/main" val="31076969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400"/>
        <p:cNvGrpSpPr/>
        <p:nvPr/>
      </p:nvGrpSpPr>
      <p:grpSpPr>
        <a:xfrm>
          <a:off x="0" y="0"/>
          <a:ext cx="0" cy="0"/>
          <a:chOff x="0" y="0"/>
          <a:chExt cx="0" cy="0"/>
        </a:xfrm>
      </p:grpSpPr>
      <p:sp>
        <p:nvSpPr>
          <p:cNvPr id="401" name="Google Shape;401;g8812d6153f_0_50"/>
          <p:cNvSpPr txBox="1"/>
          <p:nvPr/>
        </p:nvSpPr>
        <p:spPr>
          <a:xfrm>
            <a:off x="255933" y="217533"/>
            <a:ext cx="10579600" cy="4424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402" name="Google Shape;402;g8812d6153f_0_50"/>
          <p:cNvPicPr preferRelativeResize="0"/>
          <p:nvPr/>
        </p:nvPicPr>
        <p:blipFill>
          <a:blip r:embed="rId3">
            <a:alphaModFix/>
          </a:blip>
          <a:stretch>
            <a:fillRect/>
          </a:stretch>
        </p:blipFill>
        <p:spPr>
          <a:xfrm>
            <a:off x="165065" y="947234"/>
            <a:ext cx="10050144" cy="4266367"/>
          </a:xfrm>
          <a:prstGeom prst="rect">
            <a:avLst/>
          </a:prstGeom>
          <a:noFill/>
          <a:ln>
            <a:noFill/>
          </a:ln>
        </p:spPr>
      </p:pic>
      <p:sp>
        <p:nvSpPr>
          <p:cNvPr id="403" name="Google Shape;403;g8812d6153f_0_50"/>
          <p:cNvSpPr txBox="1"/>
          <p:nvPr/>
        </p:nvSpPr>
        <p:spPr>
          <a:xfrm>
            <a:off x="2597133" y="217533"/>
            <a:ext cx="8238400" cy="101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400" kern="0">
                <a:solidFill>
                  <a:srgbClr val="000000"/>
                </a:solidFill>
                <a:latin typeface="Comic Sans MS"/>
                <a:ea typeface="Comic Sans MS"/>
                <a:cs typeface="Comic Sans MS"/>
                <a:sym typeface="Comic Sans MS"/>
              </a:rPr>
              <a:t>The Selfish Giant by Oscar Wilde</a:t>
            </a:r>
            <a:endParaRPr sz="2400" kern="0">
              <a:solidFill>
                <a:srgbClr val="000000"/>
              </a:solidFill>
              <a:latin typeface="Comic Sans MS"/>
              <a:ea typeface="Comic Sans MS"/>
              <a:cs typeface="Comic Sans MS"/>
              <a:sym typeface="Comic Sans MS"/>
            </a:endParaRPr>
          </a:p>
        </p:txBody>
      </p:sp>
      <p:pic>
        <p:nvPicPr>
          <p:cNvPr id="404" name="Google Shape;404;g8812d6153f_0_50"/>
          <p:cNvPicPr preferRelativeResize="0"/>
          <p:nvPr/>
        </p:nvPicPr>
        <p:blipFill>
          <a:blip r:embed="rId4">
            <a:alphaModFix/>
          </a:blip>
          <a:stretch>
            <a:fillRect/>
          </a:stretch>
        </p:blipFill>
        <p:spPr>
          <a:xfrm>
            <a:off x="10215199" y="217533"/>
            <a:ext cx="1849300" cy="2313297"/>
          </a:xfrm>
          <a:prstGeom prst="rect">
            <a:avLst/>
          </a:prstGeom>
          <a:noFill/>
          <a:ln>
            <a:noFill/>
          </a:ln>
        </p:spPr>
      </p:pic>
      <p:pic>
        <p:nvPicPr>
          <p:cNvPr id="405" name="Google Shape;405;g8812d6153f_0_50"/>
          <p:cNvPicPr preferRelativeResize="0"/>
          <p:nvPr/>
        </p:nvPicPr>
        <p:blipFill>
          <a:blip r:embed="rId5">
            <a:alphaModFix/>
          </a:blip>
          <a:stretch>
            <a:fillRect/>
          </a:stretch>
        </p:blipFill>
        <p:spPr>
          <a:xfrm>
            <a:off x="4625123" y="4983456"/>
            <a:ext cx="2777099" cy="1576467"/>
          </a:xfrm>
          <a:prstGeom prst="rect">
            <a:avLst/>
          </a:prstGeom>
          <a:noFill/>
          <a:ln>
            <a:noFill/>
          </a:ln>
        </p:spPr>
      </p:pic>
    </p:spTree>
    <p:extLst>
      <p:ext uri="{BB962C8B-B14F-4D97-AF65-F5344CB8AC3E}">
        <p14:creationId xmlns:p14="http://schemas.microsoft.com/office/powerpoint/2010/main" val="20256205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409"/>
        <p:cNvGrpSpPr/>
        <p:nvPr/>
      </p:nvGrpSpPr>
      <p:grpSpPr>
        <a:xfrm>
          <a:off x="0" y="0"/>
          <a:ext cx="0" cy="0"/>
          <a:chOff x="0" y="0"/>
          <a:chExt cx="0" cy="0"/>
        </a:xfrm>
      </p:grpSpPr>
      <p:sp>
        <p:nvSpPr>
          <p:cNvPr id="410" name="Google Shape;410;g8812d6153f_0_103"/>
          <p:cNvSpPr txBox="1"/>
          <p:nvPr/>
        </p:nvSpPr>
        <p:spPr>
          <a:xfrm>
            <a:off x="255933" y="217533"/>
            <a:ext cx="10579600" cy="4424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411" name="Google Shape;411;g8812d6153f_0_103"/>
          <p:cNvPicPr preferRelativeResize="0"/>
          <p:nvPr/>
        </p:nvPicPr>
        <p:blipFill>
          <a:blip r:embed="rId3">
            <a:alphaModFix/>
          </a:blip>
          <a:stretch>
            <a:fillRect/>
          </a:stretch>
        </p:blipFill>
        <p:spPr>
          <a:xfrm>
            <a:off x="577101" y="703215"/>
            <a:ext cx="11270265" cy="4232367"/>
          </a:xfrm>
          <a:prstGeom prst="rect">
            <a:avLst/>
          </a:prstGeom>
          <a:noFill/>
          <a:ln>
            <a:noFill/>
          </a:ln>
        </p:spPr>
      </p:pic>
      <p:pic>
        <p:nvPicPr>
          <p:cNvPr id="412" name="Google Shape;412;g8812d6153f_0_103"/>
          <p:cNvPicPr preferRelativeResize="0"/>
          <p:nvPr/>
        </p:nvPicPr>
        <p:blipFill>
          <a:blip r:embed="rId4">
            <a:alphaModFix/>
          </a:blip>
          <a:stretch>
            <a:fillRect/>
          </a:stretch>
        </p:blipFill>
        <p:spPr>
          <a:xfrm>
            <a:off x="940533" y="4772289"/>
            <a:ext cx="1920200" cy="1815200"/>
          </a:xfrm>
          <a:prstGeom prst="rect">
            <a:avLst/>
          </a:prstGeom>
          <a:noFill/>
          <a:ln>
            <a:noFill/>
          </a:ln>
        </p:spPr>
      </p:pic>
      <p:pic>
        <p:nvPicPr>
          <p:cNvPr id="413" name="Google Shape;413;g8812d6153f_0_103"/>
          <p:cNvPicPr preferRelativeResize="0"/>
          <p:nvPr/>
        </p:nvPicPr>
        <p:blipFill>
          <a:blip r:embed="rId5">
            <a:alphaModFix/>
          </a:blip>
          <a:stretch>
            <a:fillRect/>
          </a:stretch>
        </p:blipFill>
        <p:spPr>
          <a:xfrm>
            <a:off x="10014134" y="4324736"/>
            <a:ext cx="1672767" cy="2403033"/>
          </a:xfrm>
          <a:prstGeom prst="rect">
            <a:avLst/>
          </a:prstGeom>
          <a:noFill/>
          <a:ln>
            <a:noFill/>
          </a:ln>
        </p:spPr>
      </p:pic>
    </p:spTree>
    <p:extLst>
      <p:ext uri="{BB962C8B-B14F-4D97-AF65-F5344CB8AC3E}">
        <p14:creationId xmlns:p14="http://schemas.microsoft.com/office/powerpoint/2010/main" val="5076671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417"/>
        <p:cNvGrpSpPr/>
        <p:nvPr/>
      </p:nvGrpSpPr>
      <p:grpSpPr>
        <a:xfrm>
          <a:off x="0" y="0"/>
          <a:ext cx="0" cy="0"/>
          <a:chOff x="0" y="0"/>
          <a:chExt cx="0" cy="0"/>
        </a:xfrm>
      </p:grpSpPr>
      <p:sp>
        <p:nvSpPr>
          <p:cNvPr id="418" name="Google Shape;418;g8812d6153f_0_155"/>
          <p:cNvSpPr txBox="1"/>
          <p:nvPr/>
        </p:nvSpPr>
        <p:spPr>
          <a:xfrm>
            <a:off x="255933" y="217533"/>
            <a:ext cx="10579600" cy="4424400"/>
          </a:xfrm>
          <a:prstGeom prst="rect">
            <a:avLst/>
          </a:prstGeom>
          <a:noFill/>
          <a:ln>
            <a:noFill/>
          </a:ln>
        </p:spPr>
        <p:txBody>
          <a:bodyPr spcFirstLastPara="1" wrap="square" lIns="121900" tIns="121900" rIns="121900" bIns="121900" anchor="t" anchorCtr="0">
            <a:noAutofit/>
          </a:bodyPr>
          <a:lstStyle/>
          <a:p>
            <a:pPr defTabSz="1219170">
              <a:buClr>
                <a:srgbClr val="000000"/>
              </a:buClr>
            </a:pPr>
            <a:endParaRPr sz="1867" kern="0">
              <a:solidFill>
                <a:srgbClr val="000000"/>
              </a:solidFill>
              <a:latin typeface="Arial"/>
              <a:cs typeface="Arial"/>
              <a:sym typeface="Arial"/>
            </a:endParaRPr>
          </a:p>
        </p:txBody>
      </p:sp>
      <p:pic>
        <p:nvPicPr>
          <p:cNvPr id="419" name="Google Shape;419;g8812d6153f_0_155"/>
          <p:cNvPicPr preferRelativeResize="0"/>
          <p:nvPr/>
        </p:nvPicPr>
        <p:blipFill>
          <a:blip r:embed="rId3">
            <a:alphaModFix/>
          </a:blip>
          <a:stretch>
            <a:fillRect/>
          </a:stretch>
        </p:blipFill>
        <p:spPr>
          <a:xfrm>
            <a:off x="255935" y="76200"/>
            <a:ext cx="9584765" cy="5462267"/>
          </a:xfrm>
          <a:prstGeom prst="rect">
            <a:avLst/>
          </a:prstGeom>
          <a:noFill/>
          <a:ln>
            <a:noFill/>
          </a:ln>
        </p:spPr>
      </p:pic>
      <p:pic>
        <p:nvPicPr>
          <p:cNvPr id="420" name="Google Shape;420;g8812d6153f_0_155"/>
          <p:cNvPicPr preferRelativeResize="0"/>
          <p:nvPr/>
        </p:nvPicPr>
        <p:blipFill>
          <a:blip r:embed="rId4">
            <a:alphaModFix/>
          </a:blip>
          <a:stretch>
            <a:fillRect/>
          </a:stretch>
        </p:blipFill>
        <p:spPr>
          <a:xfrm>
            <a:off x="9474366" y="2227184"/>
            <a:ext cx="2317033" cy="2403633"/>
          </a:xfrm>
          <a:prstGeom prst="rect">
            <a:avLst/>
          </a:prstGeom>
          <a:noFill/>
          <a:ln>
            <a:noFill/>
          </a:ln>
        </p:spPr>
      </p:pic>
    </p:spTree>
    <p:extLst>
      <p:ext uri="{BB962C8B-B14F-4D97-AF65-F5344CB8AC3E}">
        <p14:creationId xmlns:p14="http://schemas.microsoft.com/office/powerpoint/2010/main" val="1725879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424"/>
        <p:cNvGrpSpPr/>
        <p:nvPr/>
      </p:nvGrpSpPr>
      <p:grpSpPr>
        <a:xfrm>
          <a:off x="0" y="0"/>
          <a:ext cx="0" cy="0"/>
          <a:chOff x="0" y="0"/>
          <a:chExt cx="0" cy="0"/>
        </a:xfrm>
      </p:grpSpPr>
      <p:sp>
        <p:nvSpPr>
          <p:cNvPr id="425" name="Google Shape;425;g8812d6153f_0_206"/>
          <p:cNvSpPr txBox="1"/>
          <p:nvPr/>
        </p:nvSpPr>
        <p:spPr>
          <a:xfrm>
            <a:off x="196933" y="256867"/>
            <a:ext cx="11759200" cy="63124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Why did the giant tell the children to leave his garden?</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When Spring arrived why didn’t the birds sing in the giant’s garden?</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Why do you think the little boy was not able to climb the tree?</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When the children arrived in the afternoon what did they find?</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Find and copy one word which the author uses to tell us that the winds were strong.</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Using evidence from the second paragraph, explain why the giant was sad.</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List the effects of the children on the garden when they began playing there again.</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Who do you think the little boy in the story was? What is the evidence to support your answer?</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Explain why it was surprising that the giants body was covered in white blossom.</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rabicPeriod"/>
            </a:pPr>
            <a:r>
              <a:rPr lang="en-GB" sz="2667" kern="0">
                <a:solidFill>
                  <a:srgbClr val="000000"/>
                </a:solidFill>
                <a:latin typeface="Comic Sans MS"/>
                <a:ea typeface="Comic Sans MS"/>
                <a:cs typeface="Comic Sans MS"/>
                <a:sym typeface="Comic Sans MS"/>
              </a:rPr>
              <a:t>Where do you think the garden of paradise might be?</a:t>
            </a:r>
            <a:endParaRPr sz="2667" kern="0">
              <a:solidFill>
                <a:srgbClr val="00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3838999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B6D7A8"/>
        </a:solidFill>
        <a:effectLst/>
      </p:bgPr>
    </p:bg>
    <p:spTree>
      <p:nvGrpSpPr>
        <p:cNvPr id="1" name="Shape 429"/>
        <p:cNvGrpSpPr/>
        <p:nvPr/>
      </p:nvGrpSpPr>
      <p:grpSpPr>
        <a:xfrm>
          <a:off x="0" y="0"/>
          <a:ext cx="0" cy="0"/>
          <a:chOff x="0" y="0"/>
          <a:chExt cx="0" cy="0"/>
        </a:xfrm>
      </p:grpSpPr>
      <p:sp>
        <p:nvSpPr>
          <p:cNvPr id="430" name="Google Shape;430;g8812d6153f_0_255"/>
          <p:cNvSpPr txBox="1"/>
          <p:nvPr/>
        </p:nvSpPr>
        <p:spPr>
          <a:xfrm>
            <a:off x="196933" y="256867"/>
            <a:ext cx="11759200" cy="6312400"/>
          </a:xfrm>
          <a:prstGeom prst="rect">
            <a:avLst/>
          </a:prstGeom>
          <a:noFill/>
          <a:ln>
            <a:noFill/>
          </a:ln>
        </p:spPr>
        <p:txBody>
          <a:bodyPr spcFirstLastPara="1" wrap="square" lIns="121900" tIns="121900" rIns="121900" bIns="121900" anchor="t" anchorCtr="0">
            <a:noAutofit/>
          </a:bodyPr>
          <a:lstStyle/>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Why did the giant tell the children to leave his garden?</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It was his garden and he was angry that they were there he didn’t want to share it.</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When Spring arrived why didn’t the birds sing in the giant’s garden?</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The birds were angnry with the giant because he had asked the children to leave and hadn’t treated them kindly.</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Why do you think the little boy was not able to climb the tree?</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He couldn’t climb the tree because he was too small and he was injured.</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When the children arrived in the afternoon what did they find?</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They found the body of the giant covered in blossom.</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Find and copy one word which the author uses to tell us that the winds were strong.</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howled</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Using evidence from the second paragraph, explain why the giant was sad.</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He was sad because his garden was not beautiful with spring flowers and there was no bird song to listen to in his garden.</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List the effects of the children on the garden when they began playing there again.</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The birds sang, blossom covered the trees, Spring came back to the garden, the children played and were happy.</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Who do you think the little boy in the story was? What is the evidence to support your answer?</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The little boy could represent Jesus because he has the marks of nails in his palms and feet like Jesus did when he was crucified.</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Explain why it was surprising that the giants body was covered in white blossom.</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Because it was winter and blossom doesn’t flower in the winter.</a:t>
            </a:r>
            <a:endParaRPr sz="1600" kern="0">
              <a:solidFill>
                <a:srgbClr val="FF0000"/>
              </a:solidFill>
              <a:latin typeface="Comic Sans MS"/>
              <a:ea typeface="Comic Sans MS"/>
              <a:cs typeface="Comic Sans MS"/>
              <a:sym typeface="Comic Sans MS"/>
            </a:endParaRPr>
          </a:p>
          <a:p>
            <a:pPr marL="609585" indent="-406390" defTabSz="1219170">
              <a:buClr>
                <a:srgbClr val="000000"/>
              </a:buClr>
              <a:buSzPts val="1200"/>
              <a:buFont typeface="Comic Sans MS"/>
              <a:buAutoNum type="arabicPeriod"/>
            </a:pPr>
            <a:r>
              <a:rPr lang="en-GB" sz="1600" kern="0">
                <a:solidFill>
                  <a:srgbClr val="000000"/>
                </a:solidFill>
                <a:latin typeface="Comic Sans MS"/>
                <a:ea typeface="Comic Sans MS"/>
                <a:cs typeface="Comic Sans MS"/>
                <a:sym typeface="Comic Sans MS"/>
              </a:rPr>
              <a:t>Where do you think the garden of paradise might be?</a:t>
            </a:r>
            <a:endParaRPr sz="1600" kern="0">
              <a:solidFill>
                <a:srgbClr val="000000"/>
              </a:solidFill>
              <a:latin typeface="Comic Sans MS"/>
              <a:ea typeface="Comic Sans MS"/>
              <a:cs typeface="Comic Sans MS"/>
              <a:sym typeface="Comic Sans MS"/>
            </a:endParaRPr>
          </a:p>
          <a:p>
            <a:pPr marL="609585" defTabSz="1219170">
              <a:buClr>
                <a:srgbClr val="000000"/>
              </a:buClr>
            </a:pPr>
            <a:r>
              <a:rPr lang="en-GB" sz="1600" kern="0">
                <a:solidFill>
                  <a:srgbClr val="FF0000"/>
                </a:solidFill>
                <a:latin typeface="Comic Sans MS"/>
                <a:ea typeface="Comic Sans MS"/>
                <a:cs typeface="Comic Sans MS"/>
                <a:sym typeface="Comic Sans MS"/>
              </a:rPr>
              <a:t>The garden of paradise could represent heaven or a beautiful garden where people go when they die.</a:t>
            </a:r>
            <a:endParaRPr sz="1600" kern="0">
              <a:solidFill>
                <a:srgbClr val="FF0000"/>
              </a:solidFill>
              <a:latin typeface="Comic Sans MS"/>
              <a:ea typeface="Comic Sans MS"/>
              <a:cs typeface="Comic Sans MS"/>
              <a:sym typeface="Comic Sans MS"/>
            </a:endParaRPr>
          </a:p>
        </p:txBody>
      </p:sp>
    </p:spTree>
    <p:extLst>
      <p:ext uri="{BB962C8B-B14F-4D97-AF65-F5344CB8AC3E}">
        <p14:creationId xmlns:p14="http://schemas.microsoft.com/office/powerpoint/2010/main" val="22733917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34"/>
        <p:cNvGrpSpPr/>
        <p:nvPr/>
      </p:nvGrpSpPr>
      <p:grpSpPr>
        <a:xfrm>
          <a:off x="0" y="0"/>
          <a:ext cx="0" cy="0"/>
          <a:chOff x="0" y="0"/>
          <a:chExt cx="0" cy="0"/>
        </a:xfrm>
      </p:grpSpPr>
      <p:sp>
        <p:nvSpPr>
          <p:cNvPr id="435" name="Google Shape;435;g80a865f253_1_0"/>
          <p:cNvSpPr txBox="1">
            <a:spLocks noGrp="1"/>
          </p:cNvSpPr>
          <p:nvPr>
            <p:ph type="ctrTitle"/>
          </p:nvPr>
        </p:nvSpPr>
        <p:spPr>
          <a:xfrm>
            <a:off x="251267" y="805500"/>
            <a:ext cx="11360800" cy="5784400"/>
          </a:xfrm>
          <a:prstGeom prst="rect">
            <a:avLst/>
          </a:prstGeom>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endParaRPr sz="2400"/>
          </a:p>
          <a:p>
            <a:r>
              <a:rPr lang="en-GB" sz="2400"/>
              <a:t>Today we will look at new prefixes</a:t>
            </a:r>
            <a:endParaRPr sz="2400"/>
          </a:p>
          <a:p>
            <a:endParaRPr sz="3200" b="1"/>
          </a:p>
          <a:p>
            <a:r>
              <a:rPr lang="en-GB" sz="3200" b="1"/>
              <a:t>super, anti, auto, trans and over.</a:t>
            </a:r>
            <a:endParaRPr sz="3200" b="1"/>
          </a:p>
          <a:p>
            <a:endParaRPr sz="1600"/>
          </a:p>
          <a:p>
            <a:endParaRPr sz="1600"/>
          </a:p>
          <a:p>
            <a:r>
              <a:rPr lang="en-GB" sz="1600"/>
              <a:t>(The following 6 slides are taken from Twinkl.)</a:t>
            </a:r>
            <a:endParaRPr/>
          </a:p>
        </p:txBody>
      </p:sp>
      <p:sp>
        <p:nvSpPr>
          <p:cNvPr id="436" name="Google Shape;436;g80a865f253_1_0"/>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437" name="Google Shape;437;g80a865f253_1_0"/>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12161956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41"/>
        <p:cNvGrpSpPr/>
        <p:nvPr/>
      </p:nvGrpSpPr>
      <p:grpSpPr>
        <a:xfrm>
          <a:off x="0" y="0"/>
          <a:ext cx="0" cy="0"/>
          <a:chOff x="0" y="0"/>
          <a:chExt cx="0" cy="0"/>
        </a:xfrm>
      </p:grpSpPr>
      <p:pic>
        <p:nvPicPr>
          <p:cNvPr id="442" name="Google Shape;442;g80a865f253_1_51"/>
          <p:cNvPicPr preferRelativeResize="0"/>
          <p:nvPr/>
        </p:nvPicPr>
        <p:blipFill>
          <a:blip r:embed="rId3">
            <a:alphaModFix/>
          </a:blip>
          <a:stretch>
            <a:fillRect/>
          </a:stretch>
        </p:blipFill>
        <p:spPr>
          <a:xfrm>
            <a:off x="2104734" y="435550"/>
            <a:ext cx="7982533" cy="5986900"/>
          </a:xfrm>
          <a:prstGeom prst="rect">
            <a:avLst/>
          </a:prstGeom>
          <a:noFill/>
          <a:ln>
            <a:noFill/>
          </a:ln>
        </p:spPr>
      </p:pic>
    </p:spTree>
    <p:extLst>
      <p:ext uri="{BB962C8B-B14F-4D97-AF65-F5344CB8AC3E}">
        <p14:creationId xmlns:p14="http://schemas.microsoft.com/office/powerpoint/2010/main" val="9030457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46"/>
        <p:cNvGrpSpPr/>
        <p:nvPr/>
      </p:nvGrpSpPr>
      <p:grpSpPr>
        <a:xfrm>
          <a:off x="0" y="0"/>
          <a:ext cx="0" cy="0"/>
          <a:chOff x="0" y="0"/>
          <a:chExt cx="0" cy="0"/>
        </a:xfrm>
      </p:grpSpPr>
      <p:sp>
        <p:nvSpPr>
          <p:cNvPr id="447" name="Google Shape;447;g80a865f253_1_100"/>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448" name="Google Shape;448;g80a865f253_1_100"/>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449" name="Google Shape;449;g80a865f253_1_100"/>
          <p:cNvPicPr preferRelativeResize="0"/>
          <p:nvPr/>
        </p:nvPicPr>
        <p:blipFill>
          <a:blip r:embed="rId3">
            <a:alphaModFix/>
          </a:blip>
          <a:stretch>
            <a:fillRect/>
          </a:stretch>
        </p:blipFill>
        <p:spPr>
          <a:xfrm>
            <a:off x="1700500" y="132367"/>
            <a:ext cx="8791000" cy="6593267"/>
          </a:xfrm>
          <a:prstGeom prst="rect">
            <a:avLst/>
          </a:prstGeom>
          <a:noFill/>
          <a:ln>
            <a:noFill/>
          </a:ln>
        </p:spPr>
      </p:pic>
    </p:spTree>
    <p:extLst>
      <p:ext uri="{BB962C8B-B14F-4D97-AF65-F5344CB8AC3E}">
        <p14:creationId xmlns:p14="http://schemas.microsoft.com/office/powerpoint/2010/main" val="31514347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53"/>
        <p:cNvGrpSpPr/>
        <p:nvPr/>
      </p:nvGrpSpPr>
      <p:grpSpPr>
        <a:xfrm>
          <a:off x="0" y="0"/>
          <a:ext cx="0" cy="0"/>
          <a:chOff x="0" y="0"/>
          <a:chExt cx="0" cy="0"/>
        </a:xfrm>
      </p:grpSpPr>
      <p:sp>
        <p:nvSpPr>
          <p:cNvPr id="454" name="Google Shape;454;g80a865f253_1_151"/>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455" name="Google Shape;455;g80a865f253_1_151"/>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456" name="Google Shape;456;g80a865f253_1_151"/>
          <p:cNvPicPr preferRelativeResize="0"/>
          <p:nvPr/>
        </p:nvPicPr>
        <p:blipFill>
          <a:blip r:embed="rId3">
            <a:alphaModFix/>
          </a:blip>
          <a:stretch>
            <a:fillRect/>
          </a:stretch>
        </p:blipFill>
        <p:spPr>
          <a:xfrm>
            <a:off x="1358900" y="101285"/>
            <a:ext cx="9474200" cy="6362700"/>
          </a:xfrm>
          <a:prstGeom prst="rect">
            <a:avLst/>
          </a:prstGeom>
          <a:noFill/>
          <a:ln>
            <a:noFill/>
          </a:ln>
        </p:spPr>
      </p:pic>
    </p:spTree>
    <p:extLst>
      <p:ext uri="{BB962C8B-B14F-4D97-AF65-F5344CB8AC3E}">
        <p14:creationId xmlns:p14="http://schemas.microsoft.com/office/powerpoint/2010/main" val="26969554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60"/>
        <p:cNvGrpSpPr/>
        <p:nvPr/>
      </p:nvGrpSpPr>
      <p:grpSpPr>
        <a:xfrm>
          <a:off x="0" y="0"/>
          <a:ext cx="0" cy="0"/>
          <a:chOff x="0" y="0"/>
          <a:chExt cx="0" cy="0"/>
        </a:xfrm>
      </p:grpSpPr>
      <p:sp>
        <p:nvSpPr>
          <p:cNvPr id="461" name="Google Shape;461;g80a865f253_1_202"/>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462" name="Google Shape;462;g80a865f253_1_202"/>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463" name="Google Shape;463;g80a865f253_1_202"/>
          <p:cNvPicPr preferRelativeResize="0"/>
          <p:nvPr/>
        </p:nvPicPr>
        <p:blipFill>
          <a:blip r:embed="rId3">
            <a:alphaModFix/>
          </a:blip>
          <a:stretch>
            <a:fillRect/>
          </a:stretch>
        </p:blipFill>
        <p:spPr>
          <a:xfrm>
            <a:off x="2211734" y="515800"/>
            <a:ext cx="7768533" cy="5826400"/>
          </a:xfrm>
          <a:prstGeom prst="rect">
            <a:avLst/>
          </a:prstGeom>
          <a:noFill/>
          <a:ln>
            <a:noFill/>
          </a:ln>
        </p:spPr>
      </p:pic>
    </p:spTree>
    <p:extLst>
      <p:ext uri="{BB962C8B-B14F-4D97-AF65-F5344CB8AC3E}">
        <p14:creationId xmlns:p14="http://schemas.microsoft.com/office/powerpoint/2010/main" val="29763070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67"/>
        <p:cNvGrpSpPr/>
        <p:nvPr/>
      </p:nvGrpSpPr>
      <p:grpSpPr>
        <a:xfrm>
          <a:off x="0" y="0"/>
          <a:ext cx="0" cy="0"/>
          <a:chOff x="0" y="0"/>
          <a:chExt cx="0" cy="0"/>
        </a:xfrm>
      </p:grpSpPr>
      <p:sp>
        <p:nvSpPr>
          <p:cNvPr id="468" name="Google Shape;468;g80a865f253_1_253"/>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469" name="Google Shape;469;g80a865f253_1_253"/>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470" name="Google Shape;470;g80a865f253_1_253"/>
          <p:cNvPicPr preferRelativeResize="0"/>
          <p:nvPr/>
        </p:nvPicPr>
        <p:blipFill>
          <a:blip r:embed="rId3">
            <a:alphaModFix/>
          </a:blip>
          <a:stretch>
            <a:fillRect/>
          </a:stretch>
        </p:blipFill>
        <p:spPr>
          <a:xfrm>
            <a:off x="1840300" y="273167"/>
            <a:ext cx="8463467" cy="6347600"/>
          </a:xfrm>
          <a:prstGeom prst="rect">
            <a:avLst/>
          </a:prstGeom>
          <a:noFill/>
          <a:ln>
            <a:noFill/>
          </a:ln>
        </p:spPr>
      </p:pic>
    </p:spTree>
    <p:extLst>
      <p:ext uri="{BB962C8B-B14F-4D97-AF65-F5344CB8AC3E}">
        <p14:creationId xmlns:p14="http://schemas.microsoft.com/office/powerpoint/2010/main" val="6354394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74"/>
        <p:cNvGrpSpPr/>
        <p:nvPr/>
      </p:nvGrpSpPr>
      <p:grpSpPr>
        <a:xfrm>
          <a:off x="0" y="0"/>
          <a:ext cx="0" cy="0"/>
          <a:chOff x="0" y="0"/>
          <a:chExt cx="0" cy="0"/>
        </a:xfrm>
      </p:grpSpPr>
      <p:sp>
        <p:nvSpPr>
          <p:cNvPr id="475" name="Google Shape;475;g80a865f253_1_304"/>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476" name="Google Shape;476;g80a865f253_1_304"/>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477" name="Google Shape;477;g80a865f253_1_304"/>
          <p:cNvPicPr preferRelativeResize="0"/>
          <p:nvPr/>
        </p:nvPicPr>
        <p:blipFill>
          <a:blip r:embed="rId3">
            <a:alphaModFix/>
          </a:blip>
          <a:stretch>
            <a:fillRect/>
          </a:stretch>
        </p:blipFill>
        <p:spPr>
          <a:xfrm>
            <a:off x="1882134" y="285467"/>
            <a:ext cx="8405233" cy="6303933"/>
          </a:xfrm>
          <a:prstGeom prst="rect">
            <a:avLst/>
          </a:prstGeom>
          <a:noFill/>
          <a:ln>
            <a:noFill/>
          </a:ln>
        </p:spPr>
      </p:pic>
    </p:spTree>
    <p:extLst>
      <p:ext uri="{BB962C8B-B14F-4D97-AF65-F5344CB8AC3E}">
        <p14:creationId xmlns:p14="http://schemas.microsoft.com/office/powerpoint/2010/main" val="42119846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481"/>
        <p:cNvGrpSpPr/>
        <p:nvPr/>
      </p:nvGrpSpPr>
      <p:grpSpPr>
        <a:xfrm>
          <a:off x="0" y="0"/>
          <a:ext cx="0" cy="0"/>
          <a:chOff x="0" y="0"/>
          <a:chExt cx="0" cy="0"/>
        </a:xfrm>
      </p:grpSpPr>
      <p:sp>
        <p:nvSpPr>
          <p:cNvPr id="482" name="Google Shape;482;g80a865f253_1_355"/>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483" name="Google Shape;483;g80a865f253_1_355"/>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484" name="Google Shape;484;g80a865f253_1_355"/>
          <p:cNvPicPr preferRelativeResize="0"/>
          <p:nvPr/>
        </p:nvPicPr>
        <p:blipFill>
          <a:blip r:embed="rId3">
            <a:alphaModFix/>
          </a:blip>
          <a:stretch>
            <a:fillRect/>
          </a:stretch>
        </p:blipFill>
        <p:spPr>
          <a:xfrm>
            <a:off x="1108501" y="448334"/>
            <a:ext cx="10725201" cy="6409668"/>
          </a:xfrm>
          <a:prstGeom prst="rect">
            <a:avLst/>
          </a:prstGeom>
          <a:noFill/>
          <a:ln>
            <a:noFill/>
          </a:ln>
        </p:spPr>
      </p:pic>
    </p:spTree>
    <p:extLst>
      <p:ext uri="{BB962C8B-B14F-4D97-AF65-F5344CB8AC3E}">
        <p14:creationId xmlns:p14="http://schemas.microsoft.com/office/powerpoint/2010/main" val="10510383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488"/>
        <p:cNvGrpSpPr/>
        <p:nvPr/>
      </p:nvGrpSpPr>
      <p:grpSpPr>
        <a:xfrm>
          <a:off x="0" y="0"/>
          <a:ext cx="0" cy="0"/>
          <a:chOff x="0" y="0"/>
          <a:chExt cx="0" cy="0"/>
        </a:xfrm>
      </p:grpSpPr>
      <p:sp>
        <p:nvSpPr>
          <p:cNvPr id="489" name="Google Shape;489;g80a865f253_1_406"/>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490" name="Google Shape;490;g80a865f253_1_406"/>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491" name="Google Shape;491;g80a865f253_1_406"/>
          <p:cNvPicPr preferRelativeResize="0"/>
          <p:nvPr/>
        </p:nvPicPr>
        <p:blipFill>
          <a:blip r:embed="rId3">
            <a:alphaModFix/>
          </a:blip>
          <a:stretch>
            <a:fillRect/>
          </a:stretch>
        </p:blipFill>
        <p:spPr>
          <a:xfrm>
            <a:off x="203201" y="224167"/>
            <a:ext cx="10725201" cy="6409668"/>
          </a:xfrm>
          <a:prstGeom prst="rect">
            <a:avLst/>
          </a:prstGeom>
          <a:noFill/>
          <a:ln>
            <a:noFill/>
          </a:ln>
        </p:spPr>
      </p:pic>
      <p:pic>
        <p:nvPicPr>
          <p:cNvPr id="492" name="Google Shape;492;g80a865f253_1_406"/>
          <p:cNvPicPr preferRelativeResize="0"/>
          <p:nvPr/>
        </p:nvPicPr>
        <p:blipFill>
          <a:blip r:embed="rId4">
            <a:alphaModFix/>
          </a:blip>
          <a:stretch>
            <a:fillRect/>
          </a:stretch>
        </p:blipFill>
        <p:spPr>
          <a:xfrm>
            <a:off x="203200" y="203200"/>
            <a:ext cx="137368" cy="41933"/>
          </a:xfrm>
          <a:prstGeom prst="rect">
            <a:avLst/>
          </a:prstGeom>
          <a:noFill/>
          <a:ln>
            <a:noFill/>
          </a:ln>
        </p:spPr>
      </p:pic>
      <p:pic>
        <p:nvPicPr>
          <p:cNvPr id="493" name="Google Shape;493;g80a865f253_1_406"/>
          <p:cNvPicPr preferRelativeResize="0"/>
          <p:nvPr/>
        </p:nvPicPr>
        <p:blipFill>
          <a:blip r:embed="rId4">
            <a:alphaModFix/>
          </a:blip>
          <a:stretch>
            <a:fillRect/>
          </a:stretch>
        </p:blipFill>
        <p:spPr>
          <a:xfrm>
            <a:off x="543768" y="203200"/>
            <a:ext cx="137368" cy="41933"/>
          </a:xfrm>
          <a:prstGeom prst="rect">
            <a:avLst/>
          </a:prstGeom>
          <a:noFill/>
          <a:ln>
            <a:noFill/>
          </a:ln>
        </p:spPr>
      </p:pic>
      <p:sp>
        <p:nvSpPr>
          <p:cNvPr id="494" name="Google Shape;494;g80a865f253_1_406"/>
          <p:cNvSpPr txBox="1"/>
          <p:nvPr/>
        </p:nvSpPr>
        <p:spPr>
          <a:xfrm>
            <a:off x="6775267" y="3796933"/>
            <a:ext cx="17244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antidote</a:t>
            </a:r>
            <a:endParaRPr sz="1867" kern="0">
              <a:solidFill>
                <a:srgbClr val="000000"/>
              </a:solidFill>
              <a:latin typeface="Arial"/>
              <a:cs typeface="Arial"/>
              <a:sym typeface="Arial"/>
            </a:endParaRPr>
          </a:p>
        </p:txBody>
      </p:sp>
      <p:sp>
        <p:nvSpPr>
          <p:cNvPr id="495" name="Google Shape;495;g80a865f253_1_406"/>
          <p:cNvSpPr txBox="1"/>
          <p:nvPr/>
        </p:nvSpPr>
        <p:spPr>
          <a:xfrm>
            <a:off x="4609733" y="3729567"/>
            <a:ext cx="17244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anticlimax</a:t>
            </a:r>
            <a:endParaRPr sz="1867" kern="0">
              <a:solidFill>
                <a:srgbClr val="000000"/>
              </a:solidFill>
              <a:latin typeface="Arial"/>
              <a:cs typeface="Arial"/>
              <a:sym typeface="Arial"/>
            </a:endParaRPr>
          </a:p>
        </p:txBody>
      </p:sp>
      <p:sp>
        <p:nvSpPr>
          <p:cNvPr id="496" name="Google Shape;496;g80a865f253_1_406"/>
          <p:cNvSpPr txBox="1"/>
          <p:nvPr/>
        </p:nvSpPr>
        <p:spPr>
          <a:xfrm>
            <a:off x="340567" y="5875400"/>
            <a:ext cx="19236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supercomputer</a:t>
            </a:r>
            <a:endParaRPr sz="1867" kern="0">
              <a:solidFill>
                <a:srgbClr val="000000"/>
              </a:solidFill>
              <a:latin typeface="Arial"/>
              <a:cs typeface="Arial"/>
              <a:sym typeface="Arial"/>
            </a:endParaRPr>
          </a:p>
        </p:txBody>
      </p:sp>
      <p:sp>
        <p:nvSpPr>
          <p:cNvPr id="497" name="Google Shape;497;g80a865f253_1_406"/>
          <p:cNvSpPr txBox="1"/>
          <p:nvPr/>
        </p:nvSpPr>
        <p:spPr>
          <a:xfrm>
            <a:off x="340567" y="3729567"/>
            <a:ext cx="17244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superrich</a:t>
            </a:r>
            <a:endParaRPr sz="1867" kern="0">
              <a:solidFill>
                <a:srgbClr val="000000"/>
              </a:solidFill>
              <a:latin typeface="Arial"/>
              <a:cs typeface="Arial"/>
              <a:sym typeface="Arial"/>
            </a:endParaRPr>
          </a:p>
        </p:txBody>
      </p:sp>
      <p:sp>
        <p:nvSpPr>
          <p:cNvPr id="498" name="Google Shape;498;g80a865f253_1_406"/>
          <p:cNvSpPr txBox="1"/>
          <p:nvPr/>
        </p:nvSpPr>
        <p:spPr>
          <a:xfrm>
            <a:off x="2375551" y="3729567"/>
            <a:ext cx="19236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transform</a:t>
            </a:r>
            <a:endParaRPr sz="1867" kern="0">
              <a:solidFill>
                <a:srgbClr val="000000"/>
              </a:solidFill>
              <a:latin typeface="Arial"/>
              <a:cs typeface="Arial"/>
              <a:sym typeface="Arial"/>
            </a:endParaRPr>
          </a:p>
        </p:txBody>
      </p:sp>
      <p:sp>
        <p:nvSpPr>
          <p:cNvPr id="499" name="Google Shape;499;g80a865f253_1_406"/>
          <p:cNvSpPr txBox="1"/>
          <p:nvPr/>
        </p:nvSpPr>
        <p:spPr>
          <a:xfrm>
            <a:off x="2509084" y="5875400"/>
            <a:ext cx="19236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transport</a:t>
            </a:r>
            <a:endParaRPr sz="1867" kern="0">
              <a:solidFill>
                <a:srgbClr val="000000"/>
              </a:solidFill>
              <a:latin typeface="Arial"/>
              <a:cs typeface="Arial"/>
              <a:sym typeface="Arial"/>
            </a:endParaRPr>
          </a:p>
        </p:txBody>
      </p:sp>
      <p:sp>
        <p:nvSpPr>
          <p:cNvPr id="500" name="Google Shape;500;g80a865f253_1_406"/>
          <p:cNvSpPr txBox="1"/>
          <p:nvPr/>
        </p:nvSpPr>
        <p:spPr>
          <a:xfrm>
            <a:off x="4510117" y="5875400"/>
            <a:ext cx="19236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overexcited</a:t>
            </a:r>
            <a:endParaRPr sz="1867" kern="0">
              <a:solidFill>
                <a:srgbClr val="000000"/>
              </a:solidFill>
              <a:latin typeface="Arial"/>
              <a:cs typeface="Arial"/>
              <a:sym typeface="Arial"/>
            </a:endParaRPr>
          </a:p>
        </p:txBody>
      </p:sp>
      <p:sp>
        <p:nvSpPr>
          <p:cNvPr id="501" name="Google Shape;501;g80a865f253_1_406"/>
          <p:cNvSpPr txBox="1"/>
          <p:nvPr/>
        </p:nvSpPr>
        <p:spPr>
          <a:xfrm>
            <a:off x="6576051" y="5875400"/>
            <a:ext cx="19236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overfill</a:t>
            </a:r>
            <a:endParaRPr sz="1867" kern="0">
              <a:solidFill>
                <a:srgbClr val="000000"/>
              </a:solidFill>
              <a:latin typeface="Arial"/>
              <a:cs typeface="Arial"/>
              <a:sym typeface="Arial"/>
            </a:endParaRPr>
          </a:p>
        </p:txBody>
      </p:sp>
      <p:sp>
        <p:nvSpPr>
          <p:cNvPr id="502" name="Google Shape;502;g80a865f253_1_406"/>
          <p:cNvSpPr txBox="1"/>
          <p:nvPr/>
        </p:nvSpPr>
        <p:spPr>
          <a:xfrm>
            <a:off x="8796684" y="3729567"/>
            <a:ext cx="19236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autopilot</a:t>
            </a:r>
            <a:endParaRPr sz="1867" kern="0">
              <a:solidFill>
                <a:srgbClr val="000000"/>
              </a:solidFill>
              <a:latin typeface="Arial"/>
              <a:cs typeface="Arial"/>
              <a:sym typeface="Arial"/>
            </a:endParaRPr>
          </a:p>
        </p:txBody>
      </p:sp>
      <p:sp>
        <p:nvSpPr>
          <p:cNvPr id="503" name="Google Shape;503;g80a865f253_1_406"/>
          <p:cNvSpPr txBox="1"/>
          <p:nvPr/>
        </p:nvSpPr>
        <p:spPr>
          <a:xfrm>
            <a:off x="8796684" y="5875400"/>
            <a:ext cx="1923600" cy="505200"/>
          </a:xfrm>
          <a:prstGeom prst="rect">
            <a:avLst/>
          </a:prstGeom>
          <a:solidFill>
            <a:srgbClr val="00FFFF"/>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automobile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1406243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507"/>
        <p:cNvGrpSpPr/>
        <p:nvPr/>
      </p:nvGrpSpPr>
      <p:grpSpPr>
        <a:xfrm>
          <a:off x="0" y="0"/>
          <a:ext cx="0" cy="0"/>
          <a:chOff x="0" y="0"/>
          <a:chExt cx="0" cy="0"/>
        </a:xfrm>
      </p:grpSpPr>
      <p:sp>
        <p:nvSpPr>
          <p:cNvPr id="508" name="Google Shape;508;g80a865f253_1_469"/>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509" name="Google Shape;509;g80a865f253_1_469"/>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510" name="Google Shape;510;g80a865f253_1_469"/>
          <p:cNvPicPr preferRelativeResize="0"/>
          <p:nvPr/>
        </p:nvPicPr>
        <p:blipFill>
          <a:blip r:embed="rId3">
            <a:alphaModFix/>
          </a:blip>
          <a:stretch>
            <a:fillRect/>
          </a:stretch>
        </p:blipFill>
        <p:spPr>
          <a:xfrm>
            <a:off x="418273" y="0"/>
            <a:ext cx="11355457" cy="6858000"/>
          </a:xfrm>
          <a:prstGeom prst="rect">
            <a:avLst/>
          </a:prstGeom>
          <a:noFill/>
          <a:ln>
            <a:noFill/>
          </a:ln>
        </p:spPr>
      </p:pic>
    </p:spTree>
    <p:extLst>
      <p:ext uri="{BB962C8B-B14F-4D97-AF65-F5344CB8AC3E}">
        <p14:creationId xmlns:p14="http://schemas.microsoft.com/office/powerpoint/2010/main" val="418846620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514"/>
        <p:cNvGrpSpPr/>
        <p:nvPr/>
      </p:nvGrpSpPr>
      <p:grpSpPr>
        <a:xfrm>
          <a:off x="0" y="0"/>
          <a:ext cx="0" cy="0"/>
          <a:chOff x="0" y="0"/>
          <a:chExt cx="0" cy="0"/>
        </a:xfrm>
      </p:grpSpPr>
      <p:sp>
        <p:nvSpPr>
          <p:cNvPr id="515" name="Google Shape;515;g80a865f253_1_520"/>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516" name="Google Shape;516;g80a865f253_1_520"/>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517" name="Google Shape;517;g80a865f253_1_520"/>
          <p:cNvPicPr preferRelativeResize="0"/>
          <p:nvPr/>
        </p:nvPicPr>
        <p:blipFill>
          <a:blip r:embed="rId3">
            <a:alphaModFix/>
          </a:blip>
          <a:stretch>
            <a:fillRect/>
          </a:stretch>
        </p:blipFill>
        <p:spPr>
          <a:xfrm>
            <a:off x="418273" y="0"/>
            <a:ext cx="11355457" cy="6858000"/>
          </a:xfrm>
          <a:prstGeom prst="rect">
            <a:avLst/>
          </a:prstGeom>
          <a:noFill/>
          <a:ln>
            <a:noFill/>
          </a:ln>
        </p:spPr>
      </p:pic>
      <p:sp>
        <p:nvSpPr>
          <p:cNvPr id="518" name="Google Shape;518;g80a865f253_1_520"/>
          <p:cNvSpPr txBox="1"/>
          <p:nvPr/>
        </p:nvSpPr>
        <p:spPr>
          <a:xfrm>
            <a:off x="1149533" y="2839000"/>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graph</a:t>
            </a:r>
            <a:endParaRPr sz="1867" kern="0">
              <a:solidFill>
                <a:srgbClr val="000000"/>
              </a:solidFill>
              <a:latin typeface="Arial"/>
              <a:cs typeface="Arial"/>
              <a:sym typeface="Arial"/>
            </a:endParaRPr>
          </a:p>
        </p:txBody>
      </p:sp>
      <p:sp>
        <p:nvSpPr>
          <p:cNvPr id="519" name="Google Shape;519;g80a865f253_1_520"/>
          <p:cNvSpPr txBox="1"/>
          <p:nvPr/>
        </p:nvSpPr>
        <p:spPr>
          <a:xfrm>
            <a:off x="3425400" y="2839000"/>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script</a:t>
            </a:r>
            <a:endParaRPr sz="1867" kern="0">
              <a:solidFill>
                <a:srgbClr val="000000"/>
              </a:solidFill>
              <a:latin typeface="Arial"/>
              <a:cs typeface="Arial"/>
              <a:sym typeface="Arial"/>
            </a:endParaRPr>
          </a:p>
        </p:txBody>
      </p:sp>
      <p:sp>
        <p:nvSpPr>
          <p:cNvPr id="520" name="Google Shape;520;g80a865f253_1_520"/>
          <p:cNvSpPr txBox="1"/>
          <p:nvPr/>
        </p:nvSpPr>
        <p:spPr>
          <a:xfrm>
            <a:off x="5631567" y="2789567"/>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social</a:t>
            </a:r>
            <a:endParaRPr sz="1867" kern="0">
              <a:solidFill>
                <a:srgbClr val="000000"/>
              </a:solidFill>
              <a:latin typeface="Arial"/>
              <a:cs typeface="Arial"/>
              <a:sym typeface="Arial"/>
            </a:endParaRPr>
          </a:p>
        </p:txBody>
      </p:sp>
      <p:sp>
        <p:nvSpPr>
          <p:cNvPr id="521" name="Google Shape;521;g80a865f253_1_520"/>
          <p:cNvSpPr txBox="1"/>
          <p:nvPr/>
        </p:nvSpPr>
        <p:spPr>
          <a:xfrm>
            <a:off x="7837733" y="2839000"/>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weight</a:t>
            </a:r>
            <a:endParaRPr sz="1867" kern="0">
              <a:solidFill>
                <a:srgbClr val="000000"/>
              </a:solidFill>
              <a:latin typeface="Arial"/>
              <a:cs typeface="Arial"/>
              <a:sym typeface="Arial"/>
            </a:endParaRPr>
          </a:p>
        </p:txBody>
      </p:sp>
      <p:sp>
        <p:nvSpPr>
          <p:cNvPr id="522" name="Google Shape;522;g80a865f253_1_520"/>
          <p:cNvSpPr txBox="1"/>
          <p:nvPr/>
        </p:nvSpPr>
        <p:spPr>
          <a:xfrm>
            <a:off x="10113600" y="3042200"/>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biography</a:t>
            </a:r>
            <a:endParaRPr sz="1867" kern="0">
              <a:solidFill>
                <a:srgbClr val="000000"/>
              </a:solidFill>
              <a:latin typeface="Arial"/>
              <a:cs typeface="Arial"/>
              <a:sym typeface="Arial"/>
            </a:endParaRPr>
          </a:p>
        </p:txBody>
      </p:sp>
      <p:sp>
        <p:nvSpPr>
          <p:cNvPr id="523" name="Google Shape;523;g80a865f253_1_520"/>
          <p:cNvSpPr txBox="1"/>
          <p:nvPr/>
        </p:nvSpPr>
        <p:spPr>
          <a:xfrm>
            <a:off x="1149533" y="5283200"/>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star</a:t>
            </a:r>
            <a:endParaRPr sz="1867" kern="0">
              <a:solidFill>
                <a:srgbClr val="000000"/>
              </a:solidFill>
              <a:latin typeface="Arial"/>
              <a:cs typeface="Arial"/>
              <a:sym typeface="Arial"/>
            </a:endParaRPr>
          </a:p>
        </p:txBody>
      </p:sp>
      <p:sp>
        <p:nvSpPr>
          <p:cNvPr id="524" name="Google Shape;524;g80a865f253_1_520"/>
          <p:cNvSpPr txBox="1"/>
          <p:nvPr/>
        </p:nvSpPr>
        <p:spPr>
          <a:xfrm>
            <a:off x="3425400" y="5364500"/>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mit</a:t>
            </a:r>
            <a:endParaRPr sz="1867" kern="0">
              <a:solidFill>
                <a:srgbClr val="000000"/>
              </a:solidFill>
              <a:latin typeface="Arial"/>
              <a:cs typeface="Arial"/>
              <a:sym typeface="Arial"/>
            </a:endParaRPr>
          </a:p>
        </p:txBody>
      </p:sp>
      <p:sp>
        <p:nvSpPr>
          <p:cNvPr id="525" name="Google Shape;525;g80a865f253_1_520"/>
          <p:cNvSpPr txBox="1"/>
          <p:nvPr/>
        </p:nvSpPr>
        <p:spPr>
          <a:xfrm>
            <a:off x="5631567" y="5201900"/>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crowded</a:t>
            </a:r>
            <a:endParaRPr sz="1867" kern="0">
              <a:solidFill>
                <a:srgbClr val="000000"/>
              </a:solidFill>
              <a:latin typeface="Arial"/>
              <a:cs typeface="Arial"/>
              <a:sym typeface="Arial"/>
            </a:endParaRPr>
          </a:p>
        </p:txBody>
      </p:sp>
      <p:sp>
        <p:nvSpPr>
          <p:cNvPr id="526" name="Google Shape;526;g80a865f253_1_520"/>
          <p:cNvSpPr txBox="1"/>
          <p:nvPr/>
        </p:nvSpPr>
        <p:spPr>
          <a:xfrm>
            <a:off x="7930600" y="5109033"/>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late</a:t>
            </a:r>
            <a:endParaRPr sz="1867" kern="0">
              <a:solidFill>
                <a:srgbClr val="000000"/>
              </a:solidFill>
              <a:latin typeface="Arial"/>
              <a:cs typeface="Arial"/>
              <a:sym typeface="Arial"/>
            </a:endParaRPr>
          </a:p>
        </p:txBody>
      </p:sp>
      <p:sp>
        <p:nvSpPr>
          <p:cNvPr id="527" name="Google Shape;527;g80a865f253_1_520"/>
          <p:cNvSpPr txBox="1"/>
          <p:nvPr/>
        </p:nvSpPr>
        <p:spPr>
          <a:xfrm>
            <a:off x="10113600" y="5109033"/>
            <a:ext cx="1410800" cy="940000"/>
          </a:xfrm>
          <a:prstGeom prst="rect">
            <a:avLst/>
          </a:prstGeom>
          <a:solidFill>
            <a:srgbClr val="6D9EEB"/>
          </a:solid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septic</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5328899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531"/>
        <p:cNvGrpSpPr/>
        <p:nvPr/>
      </p:nvGrpSpPr>
      <p:grpSpPr>
        <a:xfrm>
          <a:off x="0" y="0"/>
          <a:ext cx="0" cy="0"/>
          <a:chOff x="0" y="0"/>
          <a:chExt cx="0" cy="0"/>
        </a:xfrm>
      </p:grpSpPr>
      <p:sp>
        <p:nvSpPr>
          <p:cNvPr id="532" name="Google Shape;532;p10"/>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533" name="Google Shape;533;p10"/>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534" name="Google Shape;534;p10"/>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23124762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sp>
        <p:nvSpPr>
          <p:cNvPr id="539" name="Google Shape;539;g8634709e03_2_144"/>
          <p:cNvSpPr txBox="1"/>
          <p:nvPr/>
        </p:nvSpPr>
        <p:spPr>
          <a:xfrm>
            <a:off x="1007533" y="1525587"/>
            <a:ext cx="10176800" cy="1455600"/>
          </a:xfrm>
          <a:prstGeom prst="rect">
            <a:avLst/>
          </a:prstGeom>
          <a:solidFill>
            <a:srgbClr val="6295C2">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40" name="Google Shape;540;g8634709e03_2_144"/>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Plants!</a:t>
            </a:r>
            <a:endParaRPr/>
          </a:p>
        </p:txBody>
      </p:sp>
      <p:sp>
        <p:nvSpPr>
          <p:cNvPr id="541" name="Google Shape;541;g8634709e03_2_144"/>
          <p:cNvSpPr>
            <a:spLocks noGrp="1"/>
          </p:cNvSpPr>
          <p:nvPr>
            <p:ph type="body" idx="1"/>
          </p:nvPr>
        </p:nvSpPr>
        <p:spPr>
          <a:xfrm>
            <a:off x="670983" y="1352551"/>
            <a:ext cx="10960000" cy="1792400"/>
          </a:xfrm>
          <a:prstGeom prst="roundRect">
            <a:avLst>
              <a:gd name="adj" fmla="val 16667"/>
            </a:avLst>
          </a:prstGeom>
          <a:noFill/>
          <a:ln>
            <a:noFill/>
          </a:ln>
        </p:spPr>
        <p:txBody>
          <a:bodyPr spcFirstLastPara="1" wrap="square" lIns="336000" tIns="336000" rIns="336000" bIns="336000" anchor="ctr" anchorCtr="0">
            <a:noAutofit/>
          </a:bodyPr>
          <a:lstStyle/>
          <a:p>
            <a:pPr marL="0" indent="0" algn="ctr">
              <a:lnSpc>
                <a:spcPct val="100000"/>
              </a:lnSpc>
              <a:spcBef>
                <a:spcPts val="0"/>
              </a:spcBef>
              <a:buNone/>
            </a:pPr>
            <a:r>
              <a:rPr lang="en-GB"/>
              <a:t>We are going to be learning about plants. </a:t>
            </a:r>
            <a:endParaRPr/>
          </a:p>
          <a:p>
            <a:pPr marL="0" indent="0" algn="ctr">
              <a:lnSpc>
                <a:spcPct val="100000"/>
              </a:lnSpc>
              <a:buNone/>
            </a:pPr>
            <a:r>
              <a:rPr lang="en-GB"/>
              <a:t>Do you recognise any of these plants? </a:t>
            </a:r>
            <a:endParaRPr/>
          </a:p>
          <a:p>
            <a:pPr marL="0" indent="0" algn="ctr">
              <a:lnSpc>
                <a:spcPct val="100000"/>
              </a:lnSpc>
              <a:buNone/>
            </a:pPr>
            <a:r>
              <a:rPr lang="en-GB"/>
              <a:t>Do you know what the different parts of the plants are called? </a:t>
            </a:r>
            <a:endParaRPr/>
          </a:p>
        </p:txBody>
      </p:sp>
      <p:sp>
        <p:nvSpPr>
          <p:cNvPr id="542" name="Google Shape;542;g8634709e03_2_144"/>
          <p:cNvSpPr txBox="1"/>
          <p:nvPr/>
        </p:nvSpPr>
        <p:spPr>
          <a:xfrm>
            <a:off x="1007533" y="3132137"/>
            <a:ext cx="10176800" cy="2960800"/>
          </a:xfrm>
          <a:prstGeom prst="rect">
            <a:avLst/>
          </a:prstGeom>
          <a:solidFill>
            <a:srgbClr val="FFC000">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543" name="Google Shape;543;g8634709e03_2_144"/>
          <p:cNvPicPr preferRelativeResize="0"/>
          <p:nvPr/>
        </p:nvPicPr>
        <p:blipFill rotWithShape="1">
          <a:blip r:embed="rId3">
            <a:alphaModFix/>
          </a:blip>
          <a:srcRect/>
          <a:stretch/>
        </p:blipFill>
        <p:spPr>
          <a:xfrm>
            <a:off x="905934" y="4344987"/>
            <a:ext cx="2047876" cy="1973261"/>
          </a:xfrm>
          <a:prstGeom prst="rect">
            <a:avLst/>
          </a:prstGeom>
          <a:noFill/>
          <a:ln>
            <a:noFill/>
          </a:ln>
        </p:spPr>
      </p:pic>
      <p:pic>
        <p:nvPicPr>
          <p:cNvPr id="544" name="Google Shape;544;g8634709e03_2_144"/>
          <p:cNvPicPr preferRelativeResize="0"/>
          <p:nvPr/>
        </p:nvPicPr>
        <p:blipFill rotWithShape="1">
          <a:blip r:embed="rId4">
            <a:alphaModFix/>
          </a:blip>
          <a:srcRect r="14893"/>
          <a:stretch/>
        </p:blipFill>
        <p:spPr>
          <a:xfrm rot="180128">
            <a:off x="8933562" y="3042194"/>
            <a:ext cx="2304709" cy="1105397"/>
          </a:xfrm>
          <a:prstGeom prst="rect">
            <a:avLst/>
          </a:prstGeom>
          <a:noFill/>
          <a:ln>
            <a:noFill/>
          </a:ln>
        </p:spPr>
      </p:pic>
      <p:pic>
        <p:nvPicPr>
          <p:cNvPr id="545" name="Google Shape;545;g8634709e03_2_144"/>
          <p:cNvPicPr preferRelativeResize="0"/>
          <p:nvPr/>
        </p:nvPicPr>
        <p:blipFill rotWithShape="1">
          <a:blip r:embed="rId5">
            <a:alphaModFix/>
          </a:blip>
          <a:srcRect b="5294"/>
          <a:stretch/>
        </p:blipFill>
        <p:spPr>
          <a:xfrm>
            <a:off x="7649634" y="4140200"/>
            <a:ext cx="3670300" cy="1952627"/>
          </a:xfrm>
          <a:prstGeom prst="rect">
            <a:avLst/>
          </a:prstGeom>
          <a:noFill/>
          <a:ln>
            <a:noFill/>
          </a:ln>
        </p:spPr>
      </p:pic>
      <p:pic>
        <p:nvPicPr>
          <p:cNvPr id="546" name="Google Shape;546;g8634709e03_2_144"/>
          <p:cNvPicPr preferRelativeResize="0"/>
          <p:nvPr/>
        </p:nvPicPr>
        <p:blipFill rotWithShape="1">
          <a:blip r:embed="rId6">
            <a:alphaModFix/>
          </a:blip>
          <a:srcRect/>
          <a:stretch/>
        </p:blipFill>
        <p:spPr>
          <a:xfrm rot="-1200000">
            <a:off x="1048225" y="3051176"/>
            <a:ext cx="1679576" cy="1401761"/>
          </a:xfrm>
          <a:prstGeom prst="rect">
            <a:avLst/>
          </a:prstGeom>
          <a:noFill/>
          <a:ln>
            <a:noFill/>
          </a:ln>
        </p:spPr>
      </p:pic>
      <p:pic>
        <p:nvPicPr>
          <p:cNvPr id="547" name="Google Shape;547;g8634709e03_2_144"/>
          <p:cNvPicPr preferRelativeResize="0"/>
          <p:nvPr/>
        </p:nvPicPr>
        <p:blipFill rotWithShape="1">
          <a:blip r:embed="rId7">
            <a:alphaModFix/>
          </a:blip>
          <a:srcRect t="1834" b="2122"/>
          <a:stretch/>
        </p:blipFill>
        <p:spPr>
          <a:xfrm>
            <a:off x="3376084" y="3132137"/>
            <a:ext cx="2239433" cy="2960688"/>
          </a:xfrm>
          <a:prstGeom prst="rect">
            <a:avLst/>
          </a:prstGeom>
          <a:noFill/>
          <a:ln>
            <a:noFill/>
          </a:ln>
        </p:spPr>
      </p:pic>
      <p:pic>
        <p:nvPicPr>
          <p:cNvPr id="548" name="Google Shape;548;g8634709e03_2_144"/>
          <p:cNvPicPr preferRelativeResize="0"/>
          <p:nvPr/>
        </p:nvPicPr>
        <p:blipFill rotWithShape="1">
          <a:blip r:embed="rId8">
            <a:alphaModFix/>
          </a:blip>
          <a:srcRect/>
          <a:stretch/>
        </p:blipFill>
        <p:spPr>
          <a:xfrm rot="2520000">
            <a:off x="7414034" y="3246438"/>
            <a:ext cx="1335087" cy="1417637"/>
          </a:xfrm>
          <a:prstGeom prst="rect">
            <a:avLst/>
          </a:prstGeom>
          <a:noFill/>
          <a:ln>
            <a:noFill/>
          </a:ln>
        </p:spPr>
      </p:pic>
      <p:pic>
        <p:nvPicPr>
          <p:cNvPr id="549" name="Google Shape;549;g8634709e03_2_144"/>
          <p:cNvPicPr preferRelativeResize="0"/>
          <p:nvPr/>
        </p:nvPicPr>
        <p:blipFill rotWithShape="1">
          <a:blip r:embed="rId9">
            <a:alphaModFix/>
          </a:blip>
          <a:srcRect b="78287"/>
          <a:stretch/>
        </p:blipFill>
        <p:spPr>
          <a:xfrm rot="-774874">
            <a:off x="4254876" y="3085731"/>
            <a:ext cx="3119217" cy="1226288"/>
          </a:xfrm>
          <a:prstGeom prst="rect">
            <a:avLst/>
          </a:prstGeom>
          <a:noFill/>
          <a:ln>
            <a:noFill/>
          </a:ln>
        </p:spPr>
      </p:pic>
      <p:sp>
        <p:nvSpPr>
          <p:cNvPr id="550" name="Google Shape;550;g8634709e03_2_144"/>
          <p:cNvSpPr txBox="1"/>
          <p:nvPr/>
        </p:nvSpPr>
        <p:spPr>
          <a:xfrm rot="451342">
            <a:off x="5727592" y="3891380"/>
            <a:ext cx="586649" cy="470469"/>
          </a:xfrm>
          <a:prstGeom prst="rect">
            <a:avLst/>
          </a:prstGeom>
          <a:solidFill>
            <a:srgbClr val="FBD04A"/>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551" name="Google Shape;551;g8634709e03_2_144"/>
          <p:cNvPicPr preferRelativeResize="0"/>
          <p:nvPr/>
        </p:nvPicPr>
        <p:blipFill rotWithShape="1">
          <a:blip r:embed="rId10">
            <a:alphaModFix/>
          </a:blip>
          <a:srcRect/>
          <a:stretch/>
        </p:blipFill>
        <p:spPr>
          <a:xfrm>
            <a:off x="5594350" y="3940175"/>
            <a:ext cx="1557337" cy="2152651"/>
          </a:xfrm>
          <a:prstGeom prst="rect">
            <a:avLst/>
          </a:prstGeom>
          <a:noFill/>
          <a:ln>
            <a:noFill/>
          </a:ln>
        </p:spPr>
      </p:pic>
    </p:spTree>
    <p:extLst>
      <p:ext uri="{BB962C8B-B14F-4D97-AF65-F5344CB8AC3E}">
        <p14:creationId xmlns:p14="http://schemas.microsoft.com/office/powerpoint/2010/main" val="18889893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55"/>
        <p:cNvGrpSpPr/>
        <p:nvPr/>
      </p:nvGrpSpPr>
      <p:grpSpPr>
        <a:xfrm>
          <a:off x="0" y="0"/>
          <a:ext cx="0" cy="0"/>
          <a:chOff x="0" y="0"/>
          <a:chExt cx="0" cy="0"/>
        </a:xfrm>
      </p:grpSpPr>
      <p:sp>
        <p:nvSpPr>
          <p:cNvPr id="556" name="Google Shape;556;g8634709e03_2_160"/>
          <p:cNvSpPr txBox="1"/>
          <p:nvPr/>
        </p:nvSpPr>
        <p:spPr>
          <a:xfrm>
            <a:off x="1007533" y="1714500"/>
            <a:ext cx="4172000" cy="4190800"/>
          </a:xfrm>
          <a:prstGeom prst="rect">
            <a:avLst/>
          </a:prstGeom>
          <a:solidFill>
            <a:srgbClr val="FFD713">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57" name="Google Shape;557;g8634709e03_2_160"/>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Parts of a Plant</a:t>
            </a:r>
            <a:endParaRPr/>
          </a:p>
        </p:txBody>
      </p:sp>
      <p:sp>
        <p:nvSpPr>
          <p:cNvPr id="558" name="Google Shape;558;g8634709e03_2_160"/>
          <p:cNvSpPr>
            <a:spLocks noGrp="1"/>
          </p:cNvSpPr>
          <p:nvPr>
            <p:ph type="body" idx="1"/>
          </p:nvPr>
        </p:nvSpPr>
        <p:spPr>
          <a:xfrm>
            <a:off x="1007533" y="1714500"/>
            <a:ext cx="4172000" cy="4190800"/>
          </a:xfrm>
          <a:prstGeom prst="roundRect">
            <a:avLst>
              <a:gd name="adj" fmla="val 16667"/>
            </a:avLst>
          </a:prstGeom>
          <a:noFill/>
          <a:ln>
            <a:noFill/>
          </a:ln>
        </p:spPr>
        <p:txBody>
          <a:bodyPr spcFirstLastPara="1" wrap="square" lIns="336000" tIns="336000" rIns="336000" bIns="336000" anchor="t" anchorCtr="0">
            <a:noAutofit/>
          </a:bodyPr>
          <a:lstStyle/>
          <a:p>
            <a:pPr marL="0" indent="0">
              <a:lnSpc>
                <a:spcPct val="100000"/>
              </a:lnSpc>
              <a:spcBef>
                <a:spcPts val="0"/>
              </a:spcBef>
              <a:buNone/>
            </a:pPr>
            <a:r>
              <a:rPr lang="en-GB"/>
              <a:t>Plants have different parts that do different jobs. </a:t>
            </a:r>
            <a:endParaRPr/>
          </a:p>
          <a:p>
            <a:pPr marL="0" indent="0">
              <a:lnSpc>
                <a:spcPct val="100000"/>
              </a:lnSpc>
              <a:buNone/>
            </a:pPr>
            <a:r>
              <a:rPr lang="en-GB"/>
              <a:t>Do you know the names of the different parts of a plant? </a:t>
            </a:r>
            <a:endParaRPr/>
          </a:p>
          <a:p>
            <a:pPr marL="0" indent="0">
              <a:lnSpc>
                <a:spcPct val="100000"/>
              </a:lnSpc>
              <a:buNone/>
            </a:pPr>
            <a:r>
              <a:rPr lang="en-GB"/>
              <a:t>Work with a partner to fill in the blank labels on the plant on your activity sheet.</a:t>
            </a:r>
            <a:endParaRPr/>
          </a:p>
        </p:txBody>
      </p:sp>
      <p:pic>
        <p:nvPicPr>
          <p:cNvPr id="559" name="Google Shape;559;g8634709e03_2_160"/>
          <p:cNvPicPr preferRelativeResize="0"/>
          <p:nvPr/>
        </p:nvPicPr>
        <p:blipFill rotWithShape="1">
          <a:blip r:embed="rId3">
            <a:alphaModFix/>
          </a:blip>
          <a:srcRect/>
          <a:stretch/>
        </p:blipFill>
        <p:spPr>
          <a:xfrm>
            <a:off x="10261600" y="612775"/>
            <a:ext cx="865187" cy="863600"/>
          </a:xfrm>
          <a:prstGeom prst="rect">
            <a:avLst/>
          </a:prstGeom>
          <a:noFill/>
          <a:ln>
            <a:noFill/>
          </a:ln>
        </p:spPr>
      </p:pic>
      <p:sp>
        <p:nvSpPr>
          <p:cNvPr id="560" name="Google Shape;560;g8634709e03_2_160"/>
          <p:cNvSpPr txBox="1"/>
          <p:nvPr/>
        </p:nvSpPr>
        <p:spPr>
          <a:xfrm>
            <a:off x="5359400" y="1714500"/>
            <a:ext cx="5825200" cy="4190800"/>
          </a:xfrm>
          <a:prstGeom prst="rect">
            <a:avLst/>
          </a:prstGeom>
          <a:solidFill>
            <a:srgbClr val="A2DE60">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561" name="Google Shape;561;g8634709e03_2_160"/>
          <p:cNvPicPr preferRelativeResize="0"/>
          <p:nvPr/>
        </p:nvPicPr>
        <p:blipFill rotWithShape="1">
          <a:blip r:embed="rId4">
            <a:alphaModFix/>
          </a:blip>
          <a:srcRect/>
          <a:stretch/>
        </p:blipFill>
        <p:spPr>
          <a:xfrm>
            <a:off x="6119283" y="1525587"/>
            <a:ext cx="3228975" cy="4567237"/>
          </a:xfrm>
          <a:prstGeom prst="rect">
            <a:avLst/>
          </a:prstGeom>
          <a:noFill/>
          <a:ln w="19050" cap="flat" cmpd="sng">
            <a:solidFill>
              <a:schemeClr val="dk1"/>
            </a:solidFill>
            <a:prstDash val="solid"/>
            <a:miter lim="800000"/>
            <a:headEnd type="none" w="sm" len="sm"/>
            <a:tailEnd type="none" w="sm" len="sm"/>
          </a:ln>
        </p:spPr>
      </p:pic>
    </p:spTree>
    <p:extLst>
      <p:ext uri="{BB962C8B-B14F-4D97-AF65-F5344CB8AC3E}">
        <p14:creationId xmlns:p14="http://schemas.microsoft.com/office/powerpoint/2010/main" val="22303219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65"/>
        <p:cNvGrpSpPr/>
        <p:nvPr/>
      </p:nvGrpSpPr>
      <p:grpSpPr>
        <a:xfrm>
          <a:off x="0" y="0"/>
          <a:ext cx="0" cy="0"/>
          <a:chOff x="0" y="0"/>
          <a:chExt cx="0" cy="0"/>
        </a:xfrm>
      </p:grpSpPr>
      <p:sp>
        <p:nvSpPr>
          <p:cNvPr id="566" name="Google Shape;566;g8634709e03_2_169"/>
          <p:cNvSpPr>
            <a:spLocks noGrp="1"/>
          </p:cNvSpPr>
          <p:nvPr>
            <p:ph type="title"/>
          </p:nvPr>
        </p:nvSpPr>
        <p:spPr>
          <a:xfrm>
            <a:off x="609600" y="420687"/>
            <a:ext cx="10960000" cy="1756000"/>
          </a:xfrm>
          <a:prstGeom prst="roundRect">
            <a:avLst>
              <a:gd name="adj" fmla="val 16667"/>
            </a:avLst>
          </a:prstGeom>
          <a:noFill/>
          <a:ln>
            <a:noFill/>
          </a:ln>
        </p:spPr>
        <p:txBody>
          <a:bodyPr spcFirstLastPara="1" wrap="square" lIns="336000" tIns="336000" rIns="336000" bIns="336000" anchor="ctr" anchorCtr="1">
            <a:noAutofit/>
          </a:bodyPr>
          <a:lstStyle/>
          <a:p>
            <a:pPr algn="ctr">
              <a:lnSpc>
                <a:spcPct val="100000"/>
              </a:lnSpc>
              <a:buClr>
                <a:srgbClr val="1C1C1C"/>
              </a:buClr>
              <a:buSzPts val="3600"/>
            </a:pPr>
            <a:r>
              <a:rPr lang="en-GB" sz="4800"/>
              <a:t>Parts of a Plant:</a:t>
            </a:r>
            <a:br>
              <a:rPr lang="en-GB" sz="4800"/>
            </a:br>
            <a:r>
              <a:rPr lang="en-GB" sz="4800"/>
              <a:t>How Did You Do?</a:t>
            </a:r>
            <a:endParaRPr/>
          </a:p>
        </p:txBody>
      </p:sp>
      <p:pic>
        <p:nvPicPr>
          <p:cNvPr id="567" name="Google Shape;567;g8634709e03_2_169"/>
          <p:cNvPicPr preferRelativeResize="0"/>
          <p:nvPr/>
        </p:nvPicPr>
        <p:blipFill rotWithShape="1">
          <a:blip r:embed="rId3">
            <a:alphaModFix/>
          </a:blip>
          <a:srcRect/>
          <a:stretch/>
        </p:blipFill>
        <p:spPr>
          <a:xfrm>
            <a:off x="10261600" y="612775"/>
            <a:ext cx="865187" cy="863600"/>
          </a:xfrm>
          <a:prstGeom prst="rect">
            <a:avLst/>
          </a:prstGeom>
          <a:noFill/>
          <a:ln>
            <a:noFill/>
          </a:ln>
        </p:spPr>
      </p:pic>
      <p:pic>
        <p:nvPicPr>
          <p:cNvPr id="568" name="Google Shape;568;g8634709e03_2_169"/>
          <p:cNvPicPr preferRelativeResize="0"/>
          <p:nvPr/>
        </p:nvPicPr>
        <p:blipFill rotWithShape="1">
          <a:blip r:embed="rId4">
            <a:alphaModFix/>
          </a:blip>
          <a:srcRect r="15817" b="11574"/>
          <a:stretch/>
        </p:blipFill>
        <p:spPr>
          <a:xfrm>
            <a:off x="4210050" y="1952625"/>
            <a:ext cx="3517900" cy="4140200"/>
          </a:xfrm>
          <a:prstGeom prst="rect">
            <a:avLst/>
          </a:prstGeom>
          <a:noFill/>
          <a:ln>
            <a:noFill/>
          </a:ln>
        </p:spPr>
      </p:pic>
      <p:sp>
        <p:nvSpPr>
          <p:cNvPr id="569" name="Google Shape;569;g8634709e03_2_169"/>
          <p:cNvSpPr txBox="1"/>
          <p:nvPr/>
        </p:nvSpPr>
        <p:spPr>
          <a:xfrm>
            <a:off x="1943100" y="2176461"/>
            <a:ext cx="3035200" cy="776400"/>
          </a:xfrm>
          <a:prstGeom prst="rect">
            <a:avLst/>
          </a:prstGeom>
          <a:solidFill>
            <a:schemeClr val="lt1"/>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70" name="Google Shape;570;g8634709e03_2_169"/>
          <p:cNvSpPr txBox="1"/>
          <p:nvPr/>
        </p:nvSpPr>
        <p:spPr>
          <a:xfrm>
            <a:off x="1943100" y="4395787"/>
            <a:ext cx="3035200" cy="776400"/>
          </a:xfrm>
          <a:prstGeom prst="rect">
            <a:avLst/>
          </a:prstGeom>
          <a:solidFill>
            <a:schemeClr val="lt1"/>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71" name="Google Shape;571;g8634709e03_2_169"/>
          <p:cNvSpPr txBox="1"/>
          <p:nvPr/>
        </p:nvSpPr>
        <p:spPr>
          <a:xfrm>
            <a:off x="7823200" y="3041651"/>
            <a:ext cx="3035200" cy="774400"/>
          </a:xfrm>
          <a:prstGeom prst="rect">
            <a:avLst/>
          </a:prstGeom>
          <a:solidFill>
            <a:schemeClr val="lt1"/>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72" name="Google Shape;572;g8634709e03_2_169"/>
          <p:cNvSpPr txBox="1"/>
          <p:nvPr/>
        </p:nvSpPr>
        <p:spPr>
          <a:xfrm>
            <a:off x="7823200" y="5260975"/>
            <a:ext cx="3035200" cy="774400"/>
          </a:xfrm>
          <a:prstGeom prst="rect">
            <a:avLst/>
          </a:prstGeom>
          <a:solidFill>
            <a:schemeClr val="lt1"/>
          </a:solidFill>
          <a:ln w="19050" cap="flat" cmpd="sng">
            <a:solidFill>
              <a:schemeClr val="dk1"/>
            </a:solidFill>
            <a:prstDash val="solid"/>
            <a:miter lim="800000"/>
            <a:headEnd type="none" w="sm" len="sm"/>
            <a:tailEnd type="none" w="sm" len="sm"/>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573" name="Google Shape;573;g8634709e03_2_169"/>
          <p:cNvSpPr txBox="1"/>
          <p:nvPr/>
        </p:nvSpPr>
        <p:spPr>
          <a:xfrm>
            <a:off x="1943100" y="2379661"/>
            <a:ext cx="3035200" cy="3700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Flower</a:t>
            </a:r>
            <a:endParaRPr sz="1867" kern="0">
              <a:solidFill>
                <a:srgbClr val="000000"/>
              </a:solidFill>
              <a:latin typeface="Arial"/>
              <a:cs typeface="Arial"/>
              <a:sym typeface="Arial"/>
            </a:endParaRPr>
          </a:p>
        </p:txBody>
      </p:sp>
      <p:sp>
        <p:nvSpPr>
          <p:cNvPr id="574" name="Google Shape;574;g8634709e03_2_169"/>
          <p:cNvSpPr txBox="1"/>
          <p:nvPr/>
        </p:nvSpPr>
        <p:spPr>
          <a:xfrm>
            <a:off x="1943100" y="4598987"/>
            <a:ext cx="3035200" cy="3700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Stem</a:t>
            </a:r>
            <a:endParaRPr sz="1867" kern="0">
              <a:solidFill>
                <a:srgbClr val="000000"/>
              </a:solidFill>
              <a:latin typeface="Arial"/>
              <a:cs typeface="Arial"/>
              <a:sym typeface="Arial"/>
            </a:endParaRPr>
          </a:p>
        </p:txBody>
      </p:sp>
      <p:sp>
        <p:nvSpPr>
          <p:cNvPr id="575" name="Google Shape;575;g8634709e03_2_169"/>
          <p:cNvSpPr txBox="1"/>
          <p:nvPr/>
        </p:nvSpPr>
        <p:spPr>
          <a:xfrm>
            <a:off x="7842249" y="3244851"/>
            <a:ext cx="3035200" cy="368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Leaves</a:t>
            </a:r>
            <a:endParaRPr sz="1867" kern="0">
              <a:solidFill>
                <a:srgbClr val="000000"/>
              </a:solidFill>
              <a:latin typeface="Arial"/>
              <a:cs typeface="Arial"/>
              <a:sym typeface="Arial"/>
            </a:endParaRPr>
          </a:p>
        </p:txBody>
      </p:sp>
      <p:sp>
        <p:nvSpPr>
          <p:cNvPr id="576" name="Google Shape;576;g8634709e03_2_169"/>
          <p:cNvSpPr txBox="1"/>
          <p:nvPr/>
        </p:nvSpPr>
        <p:spPr>
          <a:xfrm>
            <a:off x="7842249" y="5464175"/>
            <a:ext cx="3035200" cy="368400"/>
          </a:xfrm>
          <a:prstGeom prst="rect">
            <a:avLst/>
          </a:prstGeom>
          <a:noFill/>
          <a:ln>
            <a:noFill/>
          </a:ln>
        </p:spPr>
        <p:txBody>
          <a:bodyPr spcFirstLastPara="1" wrap="square" lIns="121900" tIns="60933" rIns="121900" bIns="60933" anchor="t" anchorCtr="0">
            <a:noAutofit/>
          </a:bodyPr>
          <a:lstStyle/>
          <a:p>
            <a:pPr algn="ctr" defTabSz="1219170">
              <a:buClr>
                <a:srgbClr val="1C1C1C"/>
              </a:buClr>
              <a:buSzPts val="1800"/>
            </a:pPr>
            <a:r>
              <a:rPr lang="en-GB" sz="2400" kern="0">
                <a:solidFill>
                  <a:srgbClr val="1C1C1C"/>
                </a:solidFill>
                <a:latin typeface="NTR"/>
                <a:ea typeface="NTR"/>
                <a:cs typeface="NTR"/>
                <a:sym typeface="NTR"/>
              </a:rPr>
              <a:t>Roots</a:t>
            </a:r>
            <a:endParaRPr sz="1867" kern="0">
              <a:solidFill>
                <a:srgbClr val="000000"/>
              </a:solidFill>
              <a:latin typeface="Arial"/>
              <a:cs typeface="Arial"/>
              <a:sym typeface="Arial"/>
            </a:endParaRPr>
          </a:p>
        </p:txBody>
      </p:sp>
      <p:cxnSp>
        <p:nvCxnSpPr>
          <p:cNvPr id="577" name="Google Shape;577;g8634709e03_2_169"/>
          <p:cNvCxnSpPr/>
          <p:nvPr/>
        </p:nvCxnSpPr>
        <p:spPr>
          <a:xfrm rot="10800000" flipH="1">
            <a:off x="4978400" y="2562200"/>
            <a:ext cx="495200" cy="3200"/>
          </a:xfrm>
          <a:prstGeom prst="straightConnector1">
            <a:avLst/>
          </a:prstGeom>
          <a:noFill/>
          <a:ln w="19050" cap="flat" cmpd="sng">
            <a:solidFill>
              <a:schemeClr val="dk1"/>
            </a:solidFill>
            <a:prstDash val="solid"/>
            <a:miter lim="800000"/>
            <a:headEnd type="none" w="med" len="med"/>
            <a:tailEnd type="none" w="med" len="med"/>
          </a:ln>
        </p:spPr>
      </p:cxnSp>
      <p:cxnSp>
        <p:nvCxnSpPr>
          <p:cNvPr id="578" name="Google Shape;578;g8634709e03_2_169"/>
          <p:cNvCxnSpPr/>
          <p:nvPr/>
        </p:nvCxnSpPr>
        <p:spPr>
          <a:xfrm rot="10800000" flipH="1">
            <a:off x="4978400" y="4675387"/>
            <a:ext cx="990400" cy="126800"/>
          </a:xfrm>
          <a:prstGeom prst="straightConnector1">
            <a:avLst/>
          </a:prstGeom>
          <a:noFill/>
          <a:ln w="19050" cap="flat" cmpd="sng">
            <a:solidFill>
              <a:schemeClr val="dk1"/>
            </a:solidFill>
            <a:prstDash val="solid"/>
            <a:miter lim="800000"/>
            <a:headEnd type="none" w="med" len="med"/>
            <a:tailEnd type="none" w="med" len="med"/>
          </a:ln>
        </p:spPr>
      </p:cxnSp>
      <p:cxnSp>
        <p:nvCxnSpPr>
          <p:cNvPr id="579" name="Google Shape;579;g8634709e03_2_169"/>
          <p:cNvCxnSpPr/>
          <p:nvPr/>
        </p:nvCxnSpPr>
        <p:spPr>
          <a:xfrm rot="10800000" flipH="1">
            <a:off x="6769100" y="3428975"/>
            <a:ext cx="1054000" cy="104800"/>
          </a:xfrm>
          <a:prstGeom prst="straightConnector1">
            <a:avLst/>
          </a:prstGeom>
          <a:noFill/>
          <a:ln w="19050" cap="flat" cmpd="sng">
            <a:solidFill>
              <a:schemeClr val="dk1"/>
            </a:solidFill>
            <a:prstDash val="solid"/>
            <a:miter lim="800000"/>
            <a:headEnd type="none" w="med" len="med"/>
            <a:tailEnd type="none" w="med" len="med"/>
          </a:ln>
        </p:spPr>
      </p:cxnSp>
      <p:cxnSp>
        <p:nvCxnSpPr>
          <p:cNvPr id="580" name="Google Shape;580;g8634709e03_2_169"/>
          <p:cNvCxnSpPr/>
          <p:nvPr/>
        </p:nvCxnSpPr>
        <p:spPr>
          <a:xfrm>
            <a:off x="6692900" y="5667375"/>
            <a:ext cx="1149200" cy="0"/>
          </a:xfrm>
          <a:prstGeom prst="straightConnector1">
            <a:avLst/>
          </a:prstGeom>
          <a:noFill/>
          <a:ln w="19050" cap="flat" cmpd="sng">
            <a:solidFill>
              <a:schemeClr val="dk1"/>
            </a:solidFill>
            <a:prstDash val="solid"/>
            <a:miter lim="800000"/>
            <a:headEnd type="none" w="med" len="med"/>
            <a:tailEnd type="none" w="med" len="med"/>
          </a:ln>
        </p:spPr>
      </p:cxnSp>
    </p:spTree>
    <p:extLst>
      <p:ext uri="{BB962C8B-B14F-4D97-AF65-F5344CB8AC3E}">
        <p14:creationId xmlns:p14="http://schemas.microsoft.com/office/powerpoint/2010/main" val="2836397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73"/>
                                        </p:tgtEl>
                                        <p:attrNameLst>
                                          <p:attrName>style.visibility</p:attrName>
                                        </p:attrNameLst>
                                      </p:cBhvr>
                                      <p:to>
                                        <p:strVal val="visible"/>
                                      </p:to>
                                    </p:set>
                                    <p:animEffect transition="in" filter="fade">
                                      <p:cBhvr>
                                        <p:cTn id="7" dur="500"/>
                                        <p:tgtEl>
                                          <p:spTgt spid="57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77"/>
                                        </p:tgtEl>
                                        <p:attrNameLst>
                                          <p:attrName>style.visibility</p:attrName>
                                        </p:attrNameLst>
                                      </p:cBhvr>
                                      <p:to>
                                        <p:strVal val="visible"/>
                                      </p:to>
                                    </p:set>
                                    <p:animEffect transition="in" filter="fade">
                                      <p:cBhvr>
                                        <p:cTn id="12" dur="500"/>
                                        <p:tgtEl>
                                          <p:spTgt spid="57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75"/>
                                        </p:tgtEl>
                                        <p:attrNameLst>
                                          <p:attrName>style.visibility</p:attrName>
                                        </p:attrNameLst>
                                      </p:cBhvr>
                                      <p:to>
                                        <p:strVal val="visible"/>
                                      </p:to>
                                    </p:set>
                                    <p:animEffect transition="in" filter="fade">
                                      <p:cBhvr>
                                        <p:cTn id="17" dur="500"/>
                                        <p:tgtEl>
                                          <p:spTgt spid="57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79"/>
                                        </p:tgtEl>
                                        <p:attrNameLst>
                                          <p:attrName>style.visibility</p:attrName>
                                        </p:attrNameLst>
                                      </p:cBhvr>
                                      <p:to>
                                        <p:strVal val="visible"/>
                                      </p:to>
                                    </p:set>
                                    <p:animEffect transition="in" filter="fade">
                                      <p:cBhvr>
                                        <p:cTn id="22" dur="500"/>
                                        <p:tgtEl>
                                          <p:spTgt spid="57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74"/>
                                        </p:tgtEl>
                                        <p:attrNameLst>
                                          <p:attrName>style.visibility</p:attrName>
                                        </p:attrNameLst>
                                      </p:cBhvr>
                                      <p:to>
                                        <p:strVal val="visible"/>
                                      </p:to>
                                    </p:set>
                                    <p:animEffect transition="in" filter="fade">
                                      <p:cBhvr>
                                        <p:cTn id="27" dur="500"/>
                                        <p:tgtEl>
                                          <p:spTgt spid="574"/>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78"/>
                                        </p:tgtEl>
                                        <p:attrNameLst>
                                          <p:attrName>style.visibility</p:attrName>
                                        </p:attrNameLst>
                                      </p:cBhvr>
                                      <p:to>
                                        <p:strVal val="visible"/>
                                      </p:to>
                                    </p:set>
                                    <p:animEffect transition="in" filter="fade">
                                      <p:cBhvr>
                                        <p:cTn id="32" dur="500"/>
                                        <p:tgtEl>
                                          <p:spTgt spid="57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76"/>
                                        </p:tgtEl>
                                        <p:attrNameLst>
                                          <p:attrName>style.visibility</p:attrName>
                                        </p:attrNameLst>
                                      </p:cBhvr>
                                      <p:to>
                                        <p:strVal val="visible"/>
                                      </p:to>
                                    </p:set>
                                    <p:animEffect transition="in" filter="fade">
                                      <p:cBhvr>
                                        <p:cTn id="37" dur="500"/>
                                        <p:tgtEl>
                                          <p:spTgt spid="57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80"/>
                                        </p:tgtEl>
                                        <p:attrNameLst>
                                          <p:attrName>style.visibility</p:attrName>
                                        </p:attrNameLst>
                                      </p:cBhvr>
                                      <p:to>
                                        <p:strVal val="visible"/>
                                      </p:to>
                                    </p:set>
                                    <p:animEffect transition="in" filter="fade">
                                      <p:cBhvr>
                                        <p:cTn id="42" dur="500"/>
                                        <p:tgtEl>
                                          <p:spTgt spid="5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84"/>
        <p:cNvGrpSpPr/>
        <p:nvPr/>
      </p:nvGrpSpPr>
      <p:grpSpPr>
        <a:xfrm>
          <a:off x="0" y="0"/>
          <a:ext cx="0" cy="0"/>
          <a:chOff x="0" y="0"/>
          <a:chExt cx="0" cy="0"/>
        </a:xfrm>
      </p:grpSpPr>
      <p:sp>
        <p:nvSpPr>
          <p:cNvPr id="585" name="Google Shape;585;g8634709e03_2_187"/>
          <p:cNvSpPr txBox="1"/>
          <p:nvPr/>
        </p:nvSpPr>
        <p:spPr>
          <a:xfrm>
            <a:off x="5503333" y="1525587"/>
            <a:ext cx="5681200" cy="4567200"/>
          </a:xfrm>
          <a:prstGeom prst="rect">
            <a:avLst/>
          </a:prstGeom>
          <a:solidFill>
            <a:srgbClr val="A2DE60">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586" name="Google Shape;586;g8634709e03_2_187" descr="Roots"/>
          <p:cNvPicPr preferRelativeResize="0"/>
          <p:nvPr/>
        </p:nvPicPr>
        <p:blipFill rotWithShape="1">
          <a:blip r:embed="rId3">
            <a:alphaModFix/>
          </a:blip>
          <a:srcRect l="8800" r="43808"/>
          <a:stretch/>
        </p:blipFill>
        <p:spPr>
          <a:xfrm>
            <a:off x="1007533" y="1528763"/>
            <a:ext cx="4322232" cy="4564061"/>
          </a:xfrm>
          <a:prstGeom prst="rect">
            <a:avLst/>
          </a:prstGeom>
          <a:noFill/>
          <a:ln>
            <a:noFill/>
          </a:ln>
        </p:spPr>
      </p:pic>
      <p:sp>
        <p:nvSpPr>
          <p:cNvPr id="587" name="Google Shape;587;g8634709e03_2_187"/>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What Jobs Do They Do?</a:t>
            </a:r>
            <a:endParaRPr/>
          </a:p>
        </p:txBody>
      </p:sp>
      <p:sp>
        <p:nvSpPr>
          <p:cNvPr id="588" name="Google Shape;588;g8634709e03_2_187"/>
          <p:cNvSpPr/>
          <p:nvPr/>
        </p:nvSpPr>
        <p:spPr>
          <a:xfrm>
            <a:off x="5503333" y="1525587"/>
            <a:ext cx="5681200" cy="4567200"/>
          </a:xfrm>
          <a:prstGeom prst="roundRect">
            <a:avLst>
              <a:gd name="adj" fmla="val 558"/>
            </a:avLst>
          </a:prstGeom>
          <a:noFill/>
          <a:ln>
            <a:noFill/>
          </a:ln>
        </p:spPr>
        <p:txBody>
          <a:bodyPr spcFirstLastPara="1" wrap="square" lIns="336000" tIns="336000" rIns="336000" bIns="336000" anchor="t" anchorCtr="0">
            <a:noAutofit/>
          </a:bodyPr>
          <a:lstStyle/>
          <a:p>
            <a:pPr algn="ctr" defTabSz="1219170">
              <a:lnSpc>
                <a:spcPct val="90000"/>
              </a:lnSpc>
              <a:buClr>
                <a:srgbClr val="1C1C1C"/>
              </a:buClr>
              <a:buSzPts val="2400"/>
            </a:pPr>
            <a:r>
              <a:rPr lang="en-GB" sz="3200" kern="0">
                <a:solidFill>
                  <a:srgbClr val="1C1C1C"/>
                </a:solidFill>
                <a:latin typeface="Arial"/>
                <a:ea typeface="Arial"/>
                <a:cs typeface="Arial"/>
                <a:sym typeface="Arial"/>
              </a:rPr>
              <a:t>Roots</a:t>
            </a:r>
            <a:endParaRPr sz="2400" kern="0">
              <a:solidFill>
                <a:srgbClr val="1C1C1C"/>
              </a:solidFill>
              <a:latin typeface="Arial"/>
              <a:ea typeface="Arial"/>
              <a:cs typeface="Arial"/>
              <a:sym typeface="Arial"/>
            </a:endParaRPr>
          </a:p>
          <a:p>
            <a:pPr defTabSz="1219170">
              <a:lnSpc>
                <a:spcPct val="90000"/>
              </a:lnSpc>
              <a:spcBef>
                <a:spcPts val="1333"/>
              </a:spcBef>
              <a:buClr>
                <a:srgbClr val="1C1C1C"/>
              </a:buClr>
              <a:buSzPts val="1800"/>
            </a:pPr>
            <a:r>
              <a:rPr lang="en-GB" sz="2400" kern="0">
                <a:solidFill>
                  <a:srgbClr val="1C1C1C"/>
                </a:solidFill>
                <a:latin typeface="Arial"/>
                <a:ea typeface="Arial"/>
                <a:cs typeface="Arial"/>
                <a:sym typeface="Arial"/>
              </a:rPr>
              <a:t>Where do we find the roots of a plant?</a:t>
            </a:r>
            <a:endParaRPr sz="1867" kern="0">
              <a:solidFill>
                <a:srgbClr val="000000"/>
              </a:solidFill>
              <a:latin typeface="Arial"/>
              <a:cs typeface="Arial"/>
              <a:sym typeface="Arial"/>
            </a:endParaRPr>
          </a:p>
          <a:p>
            <a:pPr defTabSz="1219170">
              <a:lnSpc>
                <a:spcPct val="90000"/>
              </a:lnSpc>
              <a:spcBef>
                <a:spcPts val="1333"/>
              </a:spcBef>
              <a:buClr>
                <a:srgbClr val="1C1C1C"/>
              </a:buClr>
              <a:buSzPts val="1800"/>
            </a:pPr>
            <a:r>
              <a:rPr lang="en-GB" sz="2400" kern="0">
                <a:solidFill>
                  <a:srgbClr val="1C1C1C"/>
                </a:solidFill>
                <a:latin typeface="NTR"/>
                <a:ea typeface="NTR"/>
                <a:cs typeface="NTR"/>
                <a:sym typeface="NTR"/>
              </a:rPr>
              <a:t>They grow underneath a plant, below the surface of the soil. </a:t>
            </a:r>
            <a:endParaRPr sz="1867" kern="0">
              <a:solidFill>
                <a:srgbClr val="000000"/>
              </a:solidFill>
              <a:latin typeface="Arial"/>
              <a:cs typeface="Arial"/>
              <a:sym typeface="Arial"/>
            </a:endParaRPr>
          </a:p>
          <a:p>
            <a:pPr defTabSz="1219170">
              <a:lnSpc>
                <a:spcPct val="90000"/>
              </a:lnSpc>
              <a:spcBef>
                <a:spcPts val="1333"/>
              </a:spcBef>
              <a:buClr>
                <a:srgbClr val="1C1C1C"/>
              </a:buClr>
              <a:buSzPts val="1800"/>
            </a:pPr>
            <a:r>
              <a:rPr lang="en-GB" sz="2400" kern="0">
                <a:solidFill>
                  <a:srgbClr val="1C1C1C"/>
                </a:solidFill>
                <a:latin typeface="NTR"/>
                <a:ea typeface="NTR"/>
                <a:cs typeface="NTR"/>
                <a:sym typeface="NTR"/>
              </a:rPr>
              <a:t>Roots are usually long and are covered in small hairs.</a:t>
            </a:r>
            <a:endParaRPr sz="1867" kern="0">
              <a:solidFill>
                <a:srgbClr val="000000"/>
              </a:solidFill>
              <a:latin typeface="Arial"/>
              <a:cs typeface="Arial"/>
              <a:sym typeface="Arial"/>
            </a:endParaRPr>
          </a:p>
          <a:p>
            <a:pPr defTabSz="1219170">
              <a:lnSpc>
                <a:spcPct val="90000"/>
              </a:lnSpc>
              <a:spcBef>
                <a:spcPts val="1333"/>
              </a:spcBef>
              <a:buClr>
                <a:srgbClr val="1C1C1C"/>
              </a:buClr>
              <a:buSzPts val="1800"/>
            </a:pPr>
            <a:r>
              <a:rPr lang="en-GB" sz="2400" kern="0">
                <a:solidFill>
                  <a:srgbClr val="1C1C1C"/>
                </a:solidFill>
                <a:latin typeface="Arial"/>
                <a:ea typeface="Arial"/>
                <a:cs typeface="Arial"/>
                <a:sym typeface="Arial"/>
              </a:rPr>
              <a:t>What do you think their jobs are?</a:t>
            </a:r>
            <a:endParaRPr sz="1867" kern="0">
              <a:solidFill>
                <a:srgbClr val="000000"/>
              </a:solidFill>
              <a:latin typeface="Arial"/>
              <a:cs typeface="Arial"/>
              <a:sym typeface="Arial"/>
            </a:endParaRPr>
          </a:p>
          <a:p>
            <a:pPr defTabSz="1219170">
              <a:lnSpc>
                <a:spcPct val="90000"/>
              </a:lnSpc>
              <a:spcBef>
                <a:spcPts val="1333"/>
              </a:spcBef>
              <a:buClr>
                <a:srgbClr val="1C1C1C"/>
              </a:buClr>
              <a:buSzPts val="1800"/>
            </a:pPr>
            <a:r>
              <a:rPr lang="en-GB" sz="2400" kern="0">
                <a:solidFill>
                  <a:srgbClr val="1C1C1C"/>
                </a:solidFill>
                <a:latin typeface="NTR"/>
                <a:ea typeface="NTR"/>
                <a:cs typeface="NTR"/>
                <a:sym typeface="NTR"/>
              </a:rPr>
              <a:t>The roots anchor the plant in the ground.</a:t>
            </a:r>
            <a:endParaRPr sz="1867" kern="0">
              <a:solidFill>
                <a:srgbClr val="000000"/>
              </a:solidFill>
              <a:latin typeface="Arial"/>
              <a:cs typeface="Arial"/>
              <a:sym typeface="Arial"/>
            </a:endParaRPr>
          </a:p>
          <a:p>
            <a:pPr defTabSz="1219170">
              <a:lnSpc>
                <a:spcPct val="90000"/>
              </a:lnSpc>
              <a:spcBef>
                <a:spcPts val="1333"/>
              </a:spcBef>
              <a:buClr>
                <a:srgbClr val="1C1C1C"/>
              </a:buClr>
              <a:buSzPts val="1800"/>
            </a:pPr>
            <a:r>
              <a:rPr lang="en-GB" sz="2400" kern="0">
                <a:solidFill>
                  <a:srgbClr val="1C1C1C"/>
                </a:solidFill>
                <a:latin typeface="NTR"/>
                <a:ea typeface="NTR"/>
                <a:cs typeface="NTR"/>
                <a:sym typeface="NTR"/>
              </a:rPr>
              <a:t>They absorb water and nutrients from the soil.</a:t>
            </a:r>
            <a:endParaRPr sz="1867" kern="0">
              <a:solidFill>
                <a:srgbClr val="000000"/>
              </a:solidFill>
              <a:latin typeface="Arial"/>
              <a:cs typeface="Arial"/>
              <a:sym typeface="Arial"/>
            </a:endParaRPr>
          </a:p>
        </p:txBody>
      </p:sp>
      <p:sp>
        <p:nvSpPr>
          <p:cNvPr id="589" name="Google Shape;589;g8634709e03_2_187"/>
          <p:cNvSpPr txBox="1"/>
          <p:nvPr/>
        </p:nvSpPr>
        <p:spPr>
          <a:xfrm>
            <a:off x="3767667" y="6238875"/>
            <a:ext cx="4656800" cy="106400"/>
          </a:xfrm>
          <a:prstGeom prst="rect">
            <a:avLst/>
          </a:prstGeom>
          <a:noFill/>
          <a:ln>
            <a:noFill/>
          </a:ln>
        </p:spPr>
        <p:txBody>
          <a:bodyPr spcFirstLastPara="1" wrap="square" lIns="0" tIns="0" rIns="0" bIns="0" anchor="ctr" anchorCtr="1">
            <a:noAutofit/>
          </a:bodyPr>
          <a:lstStyle/>
          <a:p>
            <a:pPr algn="ctr" defTabSz="1219170">
              <a:buClr>
                <a:srgbClr val="1C1C1C"/>
              </a:buClr>
              <a:buSzPts val="500"/>
            </a:pPr>
            <a:r>
              <a:rPr lang="en-GB" sz="667" kern="0">
                <a:solidFill>
                  <a:srgbClr val="1C1C1C"/>
                </a:solidFill>
                <a:latin typeface="Play"/>
                <a:ea typeface="Play"/>
                <a:cs typeface="Play"/>
                <a:sym typeface="Play"/>
              </a:rPr>
              <a:t>Photo courtesy of barnoid @flickr.com) - granted under creative commons licence – attribution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9019360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g8634709e03_2_195"/>
          <p:cNvSpPr txBox="1"/>
          <p:nvPr/>
        </p:nvSpPr>
        <p:spPr>
          <a:xfrm>
            <a:off x="5503333" y="1525587"/>
            <a:ext cx="5681200" cy="4567200"/>
          </a:xfrm>
          <a:prstGeom prst="rect">
            <a:avLst/>
          </a:prstGeom>
          <a:solidFill>
            <a:srgbClr val="A2DE60">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595" name="Google Shape;595;g8634709e03_2_195" descr="Stem"/>
          <p:cNvPicPr preferRelativeResize="0"/>
          <p:nvPr/>
        </p:nvPicPr>
        <p:blipFill rotWithShape="1">
          <a:blip r:embed="rId3">
            <a:alphaModFix/>
          </a:blip>
          <a:srcRect l="3967" r="1344"/>
          <a:stretch/>
        </p:blipFill>
        <p:spPr>
          <a:xfrm>
            <a:off x="1007534" y="1528763"/>
            <a:ext cx="4322233" cy="4564061"/>
          </a:xfrm>
          <a:prstGeom prst="rect">
            <a:avLst/>
          </a:prstGeom>
          <a:noFill/>
          <a:ln>
            <a:noFill/>
          </a:ln>
        </p:spPr>
      </p:pic>
      <p:sp>
        <p:nvSpPr>
          <p:cNvPr id="596" name="Google Shape;596;g8634709e03_2_195"/>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What Jobs Do They Do?</a:t>
            </a:r>
            <a:endParaRPr/>
          </a:p>
        </p:txBody>
      </p:sp>
      <p:sp>
        <p:nvSpPr>
          <p:cNvPr id="597" name="Google Shape;597;g8634709e03_2_195"/>
          <p:cNvSpPr/>
          <p:nvPr/>
        </p:nvSpPr>
        <p:spPr>
          <a:xfrm>
            <a:off x="5545667" y="1525587"/>
            <a:ext cx="5638800" cy="4567200"/>
          </a:xfrm>
          <a:prstGeom prst="roundRect">
            <a:avLst>
              <a:gd name="adj" fmla="val 558"/>
            </a:avLst>
          </a:prstGeom>
          <a:noFill/>
          <a:ln>
            <a:noFill/>
          </a:ln>
        </p:spPr>
        <p:txBody>
          <a:bodyPr spcFirstLastPara="1" wrap="square" lIns="336000" tIns="336000" rIns="336000" bIns="336000" anchor="t" anchorCtr="0">
            <a:noAutofit/>
          </a:bodyPr>
          <a:lstStyle/>
          <a:p>
            <a:pPr algn="ctr" defTabSz="1219170">
              <a:buClr>
                <a:srgbClr val="1C1C1C"/>
              </a:buClr>
              <a:buSzPts val="2400"/>
            </a:pPr>
            <a:r>
              <a:rPr lang="en-GB" sz="3200" kern="0">
                <a:solidFill>
                  <a:srgbClr val="1C1C1C"/>
                </a:solidFill>
                <a:latin typeface="Arial"/>
                <a:ea typeface="Arial"/>
                <a:cs typeface="Arial"/>
                <a:sym typeface="Arial"/>
              </a:rPr>
              <a:t>Stem or Trunk</a:t>
            </a:r>
            <a:endParaRPr sz="2400" kern="0">
              <a:solidFill>
                <a:srgbClr val="1C1C1C"/>
              </a:solidFill>
              <a:latin typeface="Arial"/>
              <a:ea typeface="Arial"/>
              <a:cs typeface="Arial"/>
              <a:sym typeface="Arial"/>
            </a:endParaRPr>
          </a:p>
          <a:p>
            <a:pPr defTabSz="1219170">
              <a:spcBef>
                <a:spcPts val="1333"/>
              </a:spcBef>
              <a:buClr>
                <a:srgbClr val="1C1C1C"/>
              </a:buClr>
              <a:buSzPts val="1800"/>
            </a:pPr>
            <a:r>
              <a:rPr lang="en-GB" sz="2400" kern="0">
                <a:solidFill>
                  <a:srgbClr val="1C1C1C"/>
                </a:solidFill>
                <a:latin typeface="Arial"/>
                <a:ea typeface="Arial"/>
                <a:cs typeface="Arial"/>
                <a:sym typeface="Arial"/>
              </a:rPr>
              <a:t>What is a stem or trunk?</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Branches, leaves and flowers grow from the stem or trunk.</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A trunk is woody, and often has a layer of bark around it.</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Arial"/>
                <a:ea typeface="Arial"/>
                <a:cs typeface="Arial"/>
                <a:sym typeface="Arial"/>
              </a:rPr>
              <a:t>What job does it do?</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The stem or trunk holds the plant up.</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It also carries water and nutrients from the roots to the leaves. </a:t>
            </a:r>
            <a:endParaRPr sz="1867" kern="0">
              <a:solidFill>
                <a:srgbClr val="000000"/>
              </a:solidFill>
              <a:latin typeface="Arial"/>
              <a:cs typeface="Arial"/>
              <a:sym typeface="Arial"/>
            </a:endParaRPr>
          </a:p>
        </p:txBody>
      </p:sp>
      <p:sp>
        <p:nvSpPr>
          <p:cNvPr id="598" name="Google Shape;598;g8634709e03_2_195"/>
          <p:cNvSpPr txBox="1"/>
          <p:nvPr/>
        </p:nvSpPr>
        <p:spPr>
          <a:xfrm>
            <a:off x="3767667" y="6238875"/>
            <a:ext cx="4656800" cy="106400"/>
          </a:xfrm>
          <a:prstGeom prst="rect">
            <a:avLst/>
          </a:prstGeom>
          <a:noFill/>
          <a:ln>
            <a:noFill/>
          </a:ln>
        </p:spPr>
        <p:txBody>
          <a:bodyPr spcFirstLastPara="1" wrap="square" lIns="0" tIns="0" rIns="0" bIns="0" anchor="ctr" anchorCtr="1">
            <a:noAutofit/>
          </a:bodyPr>
          <a:lstStyle/>
          <a:p>
            <a:pPr algn="ctr" defTabSz="1219170">
              <a:buClr>
                <a:srgbClr val="1C1C1C"/>
              </a:buClr>
              <a:buSzPts val="500"/>
            </a:pPr>
            <a:r>
              <a:rPr lang="en-GB" sz="667" kern="0">
                <a:solidFill>
                  <a:srgbClr val="1C1C1C"/>
                </a:solidFill>
                <a:latin typeface="Play"/>
                <a:ea typeface="Play"/>
                <a:cs typeface="Play"/>
                <a:sym typeface="Play"/>
              </a:rPr>
              <a:t>Photo courtesy of tonrulkens @flickr.com) - granted under creative commons licence – attribution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6196947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g8634709e03_2_203"/>
          <p:cNvSpPr txBox="1"/>
          <p:nvPr/>
        </p:nvSpPr>
        <p:spPr>
          <a:xfrm>
            <a:off x="5503333" y="1525587"/>
            <a:ext cx="5681200" cy="4567200"/>
          </a:xfrm>
          <a:prstGeom prst="rect">
            <a:avLst/>
          </a:prstGeom>
          <a:solidFill>
            <a:srgbClr val="A2DE60">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pic>
        <p:nvPicPr>
          <p:cNvPr id="604" name="Google Shape;604;g8634709e03_2_203" descr="Leaf"/>
          <p:cNvPicPr preferRelativeResize="0"/>
          <p:nvPr/>
        </p:nvPicPr>
        <p:blipFill rotWithShape="1">
          <a:blip r:embed="rId3">
            <a:alphaModFix/>
          </a:blip>
          <a:srcRect l="2651" r="2651"/>
          <a:stretch/>
        </p:blipFill>
        <p:spPr>
          <a:xfrm>
            <a:off x="1007534" y="1528763"/>
            <a:ext cx="4322233" cy="4564063"/>
          </a:xfrm>
          <a:prstGeom prst="rect">
            <a:avLst/>
          </a:prstGeom>
          <a:noFill/>
          <a:ln>
            <a:noFill/>
          </a:ln>
        </p:spPr>
      </p:pic>
      <p:sp>
        <p:nvSpPr>
          <p:cNvPr id="605" name="Google Shape;605;g8634709e03_2_203"/>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What Jobs Do They Do?</a:t>
            </a:r>
            <a:endParaRPr/>
          </a:p>
        </p:txBody>
      </p:sp>
      <p:sp>
        <p:nvSpPr>
          <p:cNvPr id="606" name="Google Shape;606;g8634709e03_2_203"/>
          <p:cNvSpPr/>
          <p:nvPr/>
        </p:nvSpPr>
        <p:spPr>
          <a:xfrm>
            <a:off x="5503333" y="1525587"/>
            <a:ext cx="5681200" cy="4567200"/>
          </a:xfrm>
          <a:prstGeom prst="roundRect">
            <a:avLst>
              <a:gd name="adj" fmla="val 558"/>
            </a:avLst>
          </a:prstGeom>
          <a:noFill/>
          <a:ln>
            <a:noFill/>
          </a:ln>
        </p:spPr>
        <p:txBody>
          <a:bodyPr spcFirstLastPara="1" wrap="square" lIns="336000" tIns="336000" rIns="336000" bIns="336000" anchor="t" anchorCtr="0">
            <a:noAutofit/>
          </a:bodyPr>
          <a:lstStyle/>
          <a:p>
            <a:pPr algn="ctr" defTabSz="1219170">
              <a:buClr>
                <a:srgbClr val="1C1C1C"/>
              </a:buClr>
              <a:buSzPts val="2400"/>
            </a:pPr>
            <a:r>
              <a:rPr lang="en-GB" sz="3200" kern="0">
                <a:solidFill>
                  <a:srgbClr val="1C1C1C"/>
                </a:solidFill>
                <a:latin typeface="Arial"/>
                <a:ea typeface="Arial"/>
                <a:cs typeface="Arial"/>
                <a:sym typeface="Arial"/>
              </a:rPr>
              <a:t>Leaves</a:t>
            </a:r>
            <a:endParaRPr sz="2400" kern="0">
              <a:solidFill>
                <a:srgbClr val="1C1C1C"/>
              </a:solidFill>
              <a:latin typeface="Arial"/>
              <a:ea typeface="Arial"/>
              <a:cs typeface="Arial"/>
              <a:sym typeface="Arial"/>
            </a:endParaRPr>
          </a:p>
          <a:p>
            <a:pPr defTabSz="1219170">
              <a:spcBef>
                <a:spcPts val="1333"/>
              </a:spcBef>
              <a:buClr>
                <a:srgbClr val="1C1C1C"/>
              </a:buClr>
              <a:buSzPts val="1800"/>
            </a:pPr>
            <a:r>
              <a:rPr lang="en-GB" sz="2400" kern="0">
                <a:solidFill>
                  <a:srgbClr val="1C1C1C"/>
                </a:solidFill>
                <a:latin typeface="Arial"/>
                <a:ea typeface="Arial"/>
                <a:cs typeface="Arial"/>
                <a:sym typeface="Arial"/>
              </a:rPr>
              <a:t>What job do leaves do?</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The leaves make food for the plant using sunlight and carbon dioxide from the air.</a:t>
            </a:r>
            <a:endParaRPr sz="1867" kern="0">
              <a:solidFill>
                <a:srgbClr val="000000"/>
              </a:solidFill>
              <a:latin typeface="Arial"/>
              <a:cs typeface="Arial"/>
              <a:sym typeface="Arial"/>
            </a:endParaRPr>
          </a:p>
        </p:txBody>
      </p:sp>
      <p:sp>
        <p:nvSpPr>
          <p:cNvPr id="607" name="Google Shape;607;g8634709e03_2_203"/>
          <p:cNvSpPr txBox="1"/>
          <p:nvPr/>
        </p:nvSpPr>
        <p:spPr>
          <a:xfrm>
            <a:off x="3767667" y="6238875"/>
            <a:ext cx="4656800" cy="106400"/>
          </a:xfrm>
          <a:prstGeom prst="rect">
            <a:avLst/>
          </a:prstGeom>
          <a:noFill/>
          <a:ln>
            <a:noFill/>
          </a:ln>
        </p:spPr>
        <p:txBody>
          <a:bodyPr spcFirstLastPara="1" wrap="square" lIns="0" tIns="0" rIns="0" bIns="0" anchor="ctr" anchorCtr="1">
            <a:noAutofit/>
          </a:bodyPr>
          <a:lstStyle/>
          <a:p>
            <a:pPr algn="ctr" defTabSz="1219170">
              <a:buClr>
                <a:srgbClr val="1C1C1C"/>
              </a:buClr>
              <a:buSzPts val="500"/>
            </a:pPr>
            <a:r>
              <a:rPr lang="en-GB" sz="667" kern="0">
                <a:solidFill>
                  <a:srgbClr val="1C1C1C"/>
                </a:solidFill>
                <a:latin typeface="Play"/>
                <a:ea typeface="Play"/>
                <a:cs typeface="Play"/>
                <a:sym typeface="Play"/>
              </a:rPr>
              <a:t>Photo courtesy of  leaf watoru @flickr.com) - granted under creative commons licence – attribution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3682742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611"/>
        <p:cNvGrpSpPr/>
        <p:nvPr/>
      </p:nvGrpSpPr>
      <p:grpSpPr>
        <a:xfrm>
          <a:off x="0" y="0"/>
          <a:ext cx="0" cy="0"/>
          <a:chOff x="0" y="0"/>
          <a:chExt cx="0" cy="0"/>
        </a:xfrm>
      </p:grpSpPr>
      <p:pic>
        <p:nvPicPr>
          <p:cNvPr id="612" name="Google Shape;612;g8634709e03_2_211"/>
          <p:cNvPicPr preferRelativeResize="0"/>
          <p:nvPr/>
        </p:nvPicPr>
        <p:blipFill rotWithShape="1">
          <a:blip r:embed="rId3">
            <a:alphaModFix/>
          </a:blip>
          <a:srcRect l="3234" r="8403"/>
          <a:stretch/>
        </p:blipFill>
        <p:spPr>
          <a:xfrm>
            <a:off x="1007534" y="1528763"/>
            <a:ext cx="4322233" cy="4564063"/>
          </a:xfrm>
          <a:prstGeom prst="rect">
            <a:avLst/>
          </a:prstGeom>
          <a:noFill/>
          <a:ln>
            <a:noFill/>
          </a:ln>
        </p:spPr>
      </p:pic>
      <p:sp>
        <p:nvSpPr>
          <p:cNvPr id="613" name="Google Shape;613;g8634709e03_2_211"/>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What Jobs Do They Do?</a:t>
            </a:r>
            <a:endParaRPr/>
          </a:p>
        </p:txBody>
      </p:sp>
      <p:sp>
        <p:nvSpPr>
          <p:cNvPr id="614" name="Google Shape;614;g8634709e03_2_211"/>
          <p:cNvSpPr txBox="1"/>
          <p:nvPr/>
        </p:nvSpPr>
        <p:spPr>
          <a:xfrm>
            <a:off x="5503333" y="1525587"/>
            <a:ext cx="5681200" cy="4567200"/>
          </a:xfrm>
          <a:prstGeom prst="rect">
            <a:avLst/>
          </a:prstGeom>
          <a:solidFill>
            <a:srgbClr val="A2DE60">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15" name="Google Shape;615;g8634709e03_2_211"/>
          <p:cNvSpPr/>
          <p:nvPr/>
        </p:nvSpPr>
        <p:spPr>
          <a:xfrm>
            <a:off x="5503333" y="1525587"/>
            <a:ext cx="5681200" cy="4365600"/>
          </a:xfrm>
          <a:prstGeom prst="roundRect">
            <a:avLst>
              <a:gd name="adj" fmla="val 558"/>
            </a:avLst>
          </a:prstGeom>
          <a:noFill/>
          <a:ln>
            <a:noFill/>
          </a:ln>
        </p:spPr>
        <p:txBody>
          <a:bodyPr spcFirstLastPara="1" wrap="square" lIns="336000" tIns="336000" rIns="336000" bIns="336000" anchor="t" anchorCtr="0">
            <a:noAutofit/>
          </a:bodyPr>
          <a:lstStyle/>
          <a:p>
            <a:pPr algn="ctr" defTabSz="1219170">
              <a:buClr>
                <a:srgbClr val="1C1C1C"/>
              </a:buClr>
              <a:buSzPts val="2400"/>
            </a:pPr>
            <a:r>
              <a:rPr lang="en-GB" sz="3200" kern="0">
                <a:solidFill>
                  <a:srgbClr val="1C1C1C"/>
                </a:solidFill>
                <a:latin typeface="Arial"/>
                <a:ea typeface="Arial"/>
                <a:cs typeface="Arial"/>
                <a:sym typeface="Arial"/>
              </a:rPr>
              <a:t>Flowers</a:t>
            </a:r>
            <a:endParaRPr sz="2400" kern="0">
              <a:solidFill>
                <a:srgbClr val="1C1C1C"/>
              </a:solidFill>
              <a:latin typeface="Arial"/>
              <a:ea typeface="Arial"/>
              <a:cs typeface="Arial"/>
              <a:sym typeface="Arial"/>
            </a:endParaRPr>
          </a:p>
          <a:p>
            <a:pPr defTabSz="1219170">
              <a:spcBef>
                <a:spcPts val="1333"/>
              </a:spcBef>
              <a:buClr>
                <a:srgbClr val="1C1C1C"/>
              </a:buClr>
              <a:buSzPts val="1800"/>
            </a:pPr>
            <a:r>
              <a:rPr lang="en-GB" sz="2400" kern="0">
                <a:solidFill>
                  <a:srgbClr val="1C1C1C"/>
                </a:solidFill>
                <a:latin typeface="Arial"/>
                <a:ea typeface="Arial"/>
                <a:cs typeface="Arial"/>
                <a:sym typeface="Arial"/>
              </a:rPr>
              <a:t>Do you know what the flower’s job is?</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Flowers are brightly coloured to attract insects and birds.</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The insects carry pollen to other flowers.  </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Flowers use the pollen to make seeds to grow new plants.</a:t>
            </a:r>
            <a:endParaRPr sz="1867" kern="0">
              <a:solidFill>
                <a:srgbClr val="000000"/>
              </a:solidFill>
              <a:latin typeface="Arial"/>
              <a:cs typeface="Arial"/>
              <a:sym typeface="Arial"/>
            </a:endParaRPr>
          </a:p>
        </p:txBody>
      </p:sp>
      <p:sp>
        <p:nvSpPr>
          <p:cNvPr id="616" name="Google Shape;616;g8634709e03_2_211"/>
          <p:cNvSpPr txBox="1"/>
          <p:nvPr/>
        </p:nvSpPr>
        <p:spPr>
          <a:xfrm>
            <a:off x="3767667" y="6238875"/>
            <a:ext cx="4656800" cy="106400"/>
          </a:xfrm>
          <a:prstGeom prst="rect">
            <a:avLst/>
          </a:prstGeom>
          <a:noFill/>
          <a:ln>
            <a:noFill/>
          </a:ln>
        </p:spPr>
        <p:txBody>
          <a:bodyPr spcFirstLastPara="1" wrap="square" lIns="0" tIns="0" rIns="0" bIns="0" anchor="ctr" anchorCtr="1">
            <a:noAutofit/>
          </a:bodyPr>
          <a:lstStyle/>
          <a:p>
            <a:pPr algn="ctr" defTabSz="1219170">
              <a:buClr>
                <a:srgbClr val="1C1C1C"/>
              </a:buClr>
              <a:buSzPts val="500"/>
            </a:pPr>
            <a:r>
              <a:rPr lang="en-GB" sz="667" kern="0">
                <a:solidFill>
                  <a:srgbClr val="1C1C1C"/>
                </a:solidFill>
                <a:latin typeface="Play"/>
                <a:ea typeface="Play"/>
                <a:cs typeface="Play"/>
                <a:sym typeface="Play"/>
              </a:rPr>
              <a:t>Photo courtesy of Puzzler4879 @flickr.com) - granted under creative commons licence – attribution</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1593908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g8634709e03_2_219"/>
          <p:cNvSpPr txBox="1"/>
          <p:nvPr/>
        </p:nvSpPr>
        <p:spPr>
          <a:xfrm>
            <a:off x="1007533" y="1519237"/>
            <a:ext cx="10176800" cy="1163600"/>
          </a:xfrm>
          <a:prstGeom prst="rect">
            <a:avLst/>
          </a:prstGeom>
          <a:solidFill>
            <a:srgbClr val="FFD713">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22" name="Google Shape;622;g8634709e03_2_219"/>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What Can You Remember?</a:t>
            </a:r>
            <a:endParaRPr/>
          </a:p>
        </p:txBody>
      </p:sp>
      <p:sp>
        <p:nvSpPr>
          <p:cNvPr id="623" name="Google Shape;623;g8634709e03_2_219"/>
          <p:cNvSpPr txBox="1"/>
          <p:nvPr/>
        </p:nvSpPr>
        <p:spPr>
          <a:xfrm>
            <a:off x="1007533" y="2754312"/>
            <a:ext cx="10176800" cy="3338400"/>
          </a:xfrm>
          <a:prstGeom prst="rect">
            <a:avLst/>
          </a:prstGeom>
          <a:solidFill>
            <a:srgbClr val="FFD713"/>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24" name="Google Shape;624;g8634709e03_2_219"/>
          <p:cNvSpPr/>
          <p:nvPr/>
        </p:nvSpPr>
        <p:spPr>
          <a:xfrm>
            <a:off x="1007533" y="1425575"/>
            <a:ext cx="10176800" cy="1350800"/>
          </a:xfrm>
          <a:prstGeom prst="roundRect">
            <a:avLst>
              <a:gd name="adj" fmla="val 558"/>
            </a:avLst>
          </a:prstGeom>
          <a:noFill/>
          <a:ln>
            <a:noFill/>
          </a:ln>
        </p:spPr>
        <p:txBody>
          <a:bodyPr spcFirstLastPara="1" wrap="square" lIns="336000" tIns="336000" rIns="336000" bIns="336000" anchor="ctr" anchorCtr="0">
            <a:noAutofit/>
          </a:bodyPr>
          <a:lstStyle/>
          <a:p>
            <a:pPr algn="ctr" defTabSz="1219170">
              <a:buClr>
                <a:srgbClr val="1C1C1C"/>
              </a:buClr>
              <a:buSzPts val="1800"/>
            </a:pPr>
            <a:r>
              <a:rPr lang="en-GB" sz="2400" kern="0">
                <a:solidFill>
                  <a:srgbClr val="1C1C1C"/>
                </a:solidFill>
                <a:latin typeface="NTR"/>
                <a:ea typeface="NTR"/>
                <a:cs typeface="NTR"/>
                <a:sym typeface="NTR"/>
              </a:rPr>
              <a:t>Look at these pictures of the different parts of a plant. </a:t>
            </a:r>
            <a:br>
              <a:rPr lang="en-GB" sz="2400" kern="0">
                <a:solidFill>
                  <a:srgbClr val="1C1C1C"/>
                </a:solidFill>
                <a:latin typeface="NTR"/>
                <a:ea typeface="NTR"/>
                <a:cs typeface="NTR"/>
                <a:sym typeface="NTR"/>
              </a:rPr>
            </a:br>
            <a:r>
              <a:rPr lang="en-GB" sz="2400" kern="0">
                <a:solidFill>
                  <a:srgbClr val="1C1C1C"/>
                </a:solidFill>
                <a:latin typeface="NTR"/>
                <a:ea typeface="NTR"/>
                <a:cs typeface="NTR"/>
                <a:sym typeface="NTR"/>
              </a:rPr>
              <a:t>Take turns to tell your partner what you can remember about the job or jobs each part does. Help each other to remember as much as you can!</a:t>
            </a:r>
            <a:endParaRPr sz="1867" kern="0">
              <a:solidFill>
                <a:srgbClr val="000000"/>
              </a:solidFill>
              <a:latin typeface="Arial"/>
              <a:cs typeface="Arial"/>
              <a:sym typeface="Arial"/>
            </a:endParaRPr>
          </a:p>
        </p:txBody>
      </p:sp>
      <p:grpSp>
        <p:nvGrpSpPr>
          <p:cNvPr id="625" name="Google Shape;625;g8634709e03_2_219"/>
          <p:cNvGrpSpPr/>
          <p:nvPr/>
        </p:nvGrpSpPr>
        <p:grpSpPr>
          <a:xfrm>
            <a:off x="1181100" y="2856001"/>
            <a:ext cx="9817101" cy="3179863"/>
            <a:chOff x="876300" y="2797499"/>
            <a:chExt cx="7362826" cy="3179439"/>
          </a:xfrm>
        </p:grpSpPr>
        <p:pic>
          <p:nvPicPr>
            <p:cNvPr id="626" name="Google Shape;626;g8634709e03_2_219"/>
            <p:cNvPicPr preferRelativeResize="0"/>
            <p:nvPr/>
          </p:nvPicPr>
          <p:blipFill rotWithShape="1">
            <a:blip r:embed="rId3">
              <a:alphaModFix/>
            </a:blip>
            <a:srcRect l="17551" r="13291"/>
            <a:stretch/>
          </p:blipFill>
          <p:spPr>
            <a:xfrm>
              <a:off x="6486524" y="2824162"/>
              <a:ext cx="1752602" cy="3152776"/>
            </a:xfrm>
            <a:prstGeom prst="rect">
              <a:avLst/>
            </a:prstGeom>
            <a:noFill/>
            <a:ln>
              <a:noFill/>
            </a:ln>
          </p:spPr>
        </p:pic>
        <p:pic>
          <p:nvPicPr>
            <p:cNvPr id="627" name="Google Shape;627;g8634709e03_2_219" descr="Leaf"/>
            <p:cNvPicPr preferRelativeResize="0"/>
            <p:nvPr/>
          </p:nvPicPr>
          <p:blipFill rotWithShape="1">
            <a:blip r:embed="rId4">
              <a:alphaModFix/>
            </a:blip>
            <a:srcRect l="2004" t="17117" r="234" b="10748"/>
            <a:stretch/>
          </p:blipFill>
          <p:spPr>
            <a:xfrm rot="-5400000">
              <a:off x="3909218" y="3517105"/>
              <a:ext cx="3167063" cy="1752600"/>
            </a:xfrm>
            <a:prstGeom prst="rect">
              <a:avLst/>
            </a:prstGeom>
            <a:noFill/>
            <a:ln>
              <a:noFill/>
            </a:ln>
          </p:spPr>
        </p:pic>
        <p:pic>
          <p:nvPicPr>
            <p:cNvPr id="628" name="Google Shape;628;g8634709e03_2_219" descr="Stem"/>
            <p:cNvPicPr preferRelativeResize="0"/>
            <p:nvPr/>
          </p:nvPicPr>
          <p:blipFill rotWithShape="1">
            <a:blip r:embed="rId5">
              <a:alphaModFix/>
            </a:blip>
            <a:srcRect l="13324" r="12852"/>
            <a:stretch/>
          </p:blipFill>
          <p:spPr>
            <a:xfrm>
              <a:off x="2746374" y="2797500"/>
              <a:ext cx="1752600" cy="3165150"/>
            </a:xfrm>
            <a:prstGeom prst="rect">
              <a:avLst/>
            </a:prstGeom>
            <a:noFill/>
            <a:ln>
              <a:noFill/>
            </a:ln>
          </p:spPr>
        </p:pic>
        <p:pic>
          <p:nvPicPr>
            <p:cNvPr id="629" name="Google Shape;629;g8634709e03_2_219" descr="Roots"/>
            <p:cNvPicPr preferRelativeResize="0"/>
            <p:nvPr/>
          </p:nvPicPr>
          <p:blipFill rotWithShape="1">
            <a:blip r:embed="rId6">
              <a:alphaModFix/>
            </a:blip>
            <a:srcRect l="8800" r="54252"/>
            <a:stretch/>
          </p:blipFill>
          <p:spPr>
            <a:xfrm>
              <a:off x="876300" y="2797499"/>
              <a:ext cx="1752598" cy="3165148"/>
            </a:xfrm>
            <a:prstGeom prst="rect">
              <a:avLst/>
            </a:prstGeom>
            <a:noFill/>
            <a:ln>
              <a:noFill/>
            </a:ln>
          </p:spPr>
        </p:pic>
      </p:grpSp>
      <p:pic>
        <p:nvPicPr>
          <p:cNvPr id="630" name="Google Shape;630;g8634709e03_2_219"/>
          <p:cNvPicPr preferRelativeResize="0"/>
          <p:nvPr/>
        </p:nvPicPr>
        <p:blipFill rotWithShape="1">
          <a:blip r:embed="rId7">
            <a:alphaModFix/>
          </a:blip>
          <a:srcRect/>
          <a:stretch/>
        </p:blipFill>
        <p:spPr>
          <a:xfrm>
            <a:off x="10261600" y="612775"/>
            <a:ext cx="865187" cy="863600"/>
          </a:xfrm>
          <a:prstGeom prst="rect">
            <a:avLst/>
          </a:prstGeom>
          <a:noFill/>
          <a:ln>
            <a:noFill/>
          </a:ln>
        </p:spPr>
      </p:pic>
    </p:spTree>
    <p:extLst>
      <p:ext uri="{BB962C8B-B14F-4D97-AF65-F5344CB8AC3E}">
        <p14:creationId xmlns:p14="http://schemas.microsoft.com/office/powerpoint/2010/main" val="32139203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g8634709e03_2_232"/>
          <p:cNvSpPr txBox="1"/>
          <p:nvPr/>
        </p:nvSpPr>
        <p:spPr>
          <a:xfrm>
            <a:off x="1007533" y="1714500"/>
            <a:ext cx="4172000" cy="4190800"/>
          </a:xfrm>
          <a:prstGeom prst="rect">
            <a:avLst/>
          </a:prstGeom>
          <a:solidFill>
            <a:srgbClr val="FFD713">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36" name="Google Shape;636;g8634709e03_2_232"/>
          <p:cNvSpPr>
            <a:spLocks noGrp="1"/>
          </p:cNvSpPr>
          <p:nvPr>
            <p:ph type="title"/>
          </p:nvPr>
        </p:nvSpPr>
        <p:spPr>
          <a:xfrm>
            <a:off x="609600" y="420687"/>
            <a:ext cx="10960000" cy="1278000"/>
          </a:xfrm>
          <a:prstGeom prst="roundRect">
            <a:avLst>
              <a:gd name="adj" fmla="val 16667"/>
            </a:avLst>
          </a:prstGeom>
          <a:noFill/>
          <a:ln>
            <a:noFill/>
          </a:ln>
        </p:spPr>
        <p:txBody>
          <a:bodyPr spcFirstLastPara="1" wrap="square" lIns="336000" tIns="336000" rIns="336000" bIns="336000" anchor="ctr" anchorCtr="1">
            <a:noAutofit/>
          </a:bodyPr>
          <a:lstStyle/>
          <a:p>
            <a:pPr>
              <a:buClr>
                <a:srgbClr val="1C1C1C"/>
              </a:buClr>
              <a:buSzPts val="4000"/>
            </a:pPr>
            <a:r>
              <a:rPr lang="en-GB"/>
              <a:t>Fun Facts</a:t>
            </a:r>
            <a:endParaRPr/>
          </a:p>
        </p:txBody>
      </p:sp>
      <p:sp>
        <p:nvSpPr>
          <p:cNvPr id="637" name="Google Shape;637;g8634709e03_2_232"/>
          <p:cNvSpPr txBox="1"/>
          <p:nvPr/>
        </p:nvSpPr>
        <p:spPr>
          <a:xfrm>
            <a:off x="5359400" y="1714500"/>
            <a:ext cx="5825200" cy="4190800"/>
          </a:xfrm>
          <a:prstGeom prst="rect">
            <a:avLst/>
          </a:prstGeom>
          <a:solidFill>
            <a:srgbClr val="A2DE60">
              <a:alpha val="69800"/>
            </a:srgbClr>
          </a:solidFill>
          <a:ln>
            <a:noFill/>
          </a:ln>
        </p:spPr>
        <p:txBody>
          <a:bodyPr spcFirstLastPara="1" wrap="square" lIns="121900" tIns="60933" rIns="121900" bIns="60933" anchor="ctr" anchorCtr="0">
            <a:noAutofit/>
          </a:bodyPr>
          <a:lstStyle/>
          <a:p>
            <a:pPr defTabSz="1219170">
              <a:buClr>
                <a:srgbClr val="000000"/>
              </a:buClr>
            </a:pPr>
            <a:endParaRPr sz="2400" kern="0">
              <a:solidFill>
                <a:srgbClr val="1C1C1C"/>
              </a:solidFill>
              <a:latin typeface="NTR"/>
              <a:ea typeface="NTR"/>
              <a:cs typeface="NTR"/>
              <a:sym typeface="NTR"/>
            </a:endParaRPr>
          </a:p>
        </p:txBody>
      </p:sp>
      <p:sp>
        <p:nvSpPr>
          <p:cNvPr id="638" name="Google Shape;638;g8634709e03_2_232"/>
          <p:cNvSpPr/>
          <p:nvPr/>
        </p:nvSpPr>
        <p:spPr>
          <a:xfrm>
            <a:off x="1007533" y="1714500"/>
            <a:ext cx="4172000" cy="4190800"/>
          </a:xfrm>
          <a:prstGeom prst="roundRect">
            <a:avLst>
              <a:gd name="adj" fmla="val 558"/>
            </a:avLst>
          </a:prstGeom>
          <a:noFill/>
          <a:ln>
            <a:noFill/>
          </a:ln>
        </p:spPr>
        <p:txBody>
          <a:bodyPr spcFirstLastPara="1" wrap="square" lIns="336000" tIns="336000" rIns="336000" bIns="336000" anchor="t" anchorCtr="0">
            <a:noAutofit/>
          </a:bodyPr>
          <a:lstStyle/>
          <a:p>
            <a:pPr defTabSz="1219170">
              <a:buClr>
                <a:srgbClr val="1C1C1C"/>
              </a:buClr>
              <a:buSzPts val="1800"/>
            </a:pPr>
            <a:r>
              <a:rPr lang="en-GB" sz="2400" kern="0">
                <a:solidFill>
                  <a:srgbClr val="1C1C1C"/>
                </a:solidFill>
                <a:latin typeface="NTR"/>
                <a:ea typeface="NTR"/>
                <a:cs typeface="NTR"/>
                <a:sym typeface="NTR"/>
              </a:rPr>
              <a:t>Now is your chance to show what you have learnt! </a:t>
            </a:r>
            <a:endParaRPr sz="1867" kern="0">
              <a:solidFill>
                <a:srgbClr val="000000"/>
              </a:solidFill>
              <a:latin typeface="Arial"/>
              <a:cs typeface="Arial"/>
              <a:sym typeface="Arial"/>
            </a:endParaRPr>
          </a:p>
          <a:p>
            <a:pPr defTabSz="1219170">
              <a:spcBef>
                <a:spcPts val="1333"/>
              </a:spcBef>
              <a:buClr>
                <a:srgbClr val="1C1C1C"/>
              </a:buClr>
              <a:buSzPts val="1800"/>
            </a:pPr>
            <a:r>
              <a:rPr lang="en-GB" sz="2400" kern="0">
                <a:solidFill>
                  <a:srgbClr val="1C1C1C"/>
                </a:solidFill>
                <a:latin typeface="NTR"/>
                <a:ea typeface="NTR"/>
                <a:cs typeface="NTR"/>
                <a:sym typeface="NTR"/>
              </a:rPr>
              <a:t>Your job is to create a folding leaflet to explain the function of the different parts of a plant. </a:t>
            </a:r>
            <a:endParaRPr sz="1867" kern="0">
              <a:solidFill>
                <a:srgbClr val="000000"/>
              </a:solidFill>
              <a:latin typeface="Arial"/>
              <a:cs typeface="Arial"/>
              <a:sym typeface="Arial"/>
            </a:endParaRPr>
          </a:p>
        </p:txBody>
      </p:sp>
      <p:pic>
        <p:nvPicPr>
          <p:cNvPr id="639" name="Google Shape;639;g8634709e03_2_232"/>
          <p:cNvPicPr preferRelativeResize="0"/>
          <p:nvPr/>
        </p:nvPicPr>
        <p:blipFill rotWithShape="1">
          <a:blip r:embed="rId3">
            <a:alphaModFix/>
          </a:blip>
          <a:srcRect l="8263" t="4326" r="49465" b="12623"/>
          <a:stretch/>
        </p:blipFill>
        <p:spPr>
          <a:xfrm>
            <a:off x="6182783" y="1525587"/>
            <a:ext cx="4383613" cy="4567240"/>
          </a:xfrm>
          <a:prstGeom prst="rect">
            <a:avLst/>
          </a:prstGeom>
          <a:noFill/>
          <a:ln w="19050" cap="flat" cmpd="sng">
            <a:solidFill>
              <a:schemeClr val="dk1"/>
            </a:solidFill>
            <a:prstDash val="solid"/>
            <a:miter lim="800000"/>
            <a:headEnd type="none" w="sm" len="sm"/>
            <a:tailEnd type="none" w="sm" len="sm"/>
          </a:ln>
        </p:spPr>
      </p:pic>
      <p:pic>
        <p:nvPicPr>
          <p:cNvPr id="640" name="Google Shape;640;g8634709e03_2_232"/>
          <p:cNvPicPr preferRelativeResize="0"/>
          <p:nvPr/>
        </p:nvPicPr>
        <p:blipFill rotWithShape="1">
          <a:blip r:embed="rId4">
            <a:alphaModFix/>
          </a:blip>
          <a:srcRect/>
          <a:stretch/>
        </p:blipFill>
        <p:spPr>
          <a:xfrm>
            <a:off x="10261600" y="612775"/>
            <a:ext cx="865187" cy="863600"/>
          </a:xfrm>
          <a:prstGeom prst="rect">
            <a:avLst/>
          </a:prstGeom>
          <a:noFill/>
          <a:ln>
            <a:noFill/>
          </a:ln>
        </p:spPr>
      </p:pic>
    </p:spTree>
    <p:extLst>
      <p:ext uri="{BB962C8B-B14F-4D97-AF65-F5344CB8AC3E}">
        <p14:creationId xmlns:p14="http://schemas.microsoft.com/office/powerpoint/2010/main" val="1528769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sp>
        <p:nvSpPr>
          <p:cNvPr id="645" name="Google Shape;645;g8634709e03_2_266"/>
          <p:cNvSpPr/>
          <p:nvPr/>
        </p:nvSpPr>
        <p:spPr>
          <a:xfrm>
            <a:off x="1272467" y="677800"/>
            <a:ext cx="8791200" cy="5502400"/>
          </a:xfrm>
          <a:prstGeom prst="roundRect">
            <a:avLst>
              <a:gd name="adj" fmla="val 1384"/>
            </a:avLst>
          </a:prstGeom>
          <a:solidFill>
            <a:srgbClr val="FFF9E7"/>
          </a:solidFill>
          <a:ln w="25400" cap="rnd" cmpd="sng">
            <a:solidFill>
              <a:srgbClr val="FEFBDA"/>
            </a:solidFill>
            <a:prstDash val="solid"/>
            <a:miter lim="800000"/>
            <a:headEnd type="none" w="sm" len="sm"/>
            <a:tailEnd type="none" w="sm" len="sm"/>
          </a:ln>
        </p:spPr>
        <p:txBody>
          <a:bodyPr spcFirstLastPara="1" wrap="square" lIns="121900" tIns="60933" rIns="121900" bIns="60933" anchor="ctr" anchorCtr="0">
            <a:noAutofit/>
          </a:bodyPr>
          <a:lstStyle/>
          <a:p>
            <a:pPr algn="ctr" defTabSz="1219170">
              <a:buClr>
                <a:srgbClr val="FFFFFF"/>
              </a:buClr>
              <a:buSzPts val="1300"/>
            </a:pPr>
            <a:r>
              <a:rPr lang="en-GB" sz="3067" b="1" u="sng" kern="0">
                <a:solidFill>
                  <a:srgbClr val="000000"/>
                </a:solidFill>
                <a:latin typeface="Comic Sans MS"/>
                <a:ea typeface="Comic Sans MS"/>
                <a:cs typeface="Comic Sans MS"/>
                <a:sym typeface="Comic Sans MS"/>
              </a:rPr>
              <a:t>Your Task</a:t>
            </a:r>
            <a:endParaRPr sz="3067" b="1" u="sng" kern="0">
              <a:solidFill>
                <a:srgbClr val="000000"/>
              </a:solidFill>
              <a:latin typeface="Comic Sans MS"/>
              <a:ea typeface="Comic Sans MS"/>
              <a:cs typeface="Comic Sans MS"/>
              <a:sym typeface="Comic Sans MS"/>
            </a:endParaRPr>
          </a:p>
          <a:p>
            <a:pPr algn="ctr" defTabSz="1219170">
              <a:buClr>
                <a:srgbClr val="FFFFFF"/>
              </a:buClr>
              <a:buSzPts val="1300"/>
            </a:pPr>
            <a:endParaRPr sz="3067" b="1" u="sng" kern="0">
              <a:solidFill>
                <a:srgbClr val="000000"/>
              </a:solidFill>
              <a:latin typeface="NTR"/>
              <a:ea typeface="NTR"/>
              <a:cs typeface="NTR"/>
              <a:sym typeface="NTR"/>
            </a:endParaRPr>
          </a:p>
          <a:p>
            <a:pPr marL="609585" indent="-499521" algn="ctr" defTabSz="1219170">
              <a:buClr>
                <a:srgbClr val="000000"/>
              </a:buClr>
              <a:buSzPts val="2300"/>
              <a:buFont typeface="NTR"/>
              <a:buAutoNum type="arabicPeriod"/>
            </a:pPr>
            <a:r>
              <a:rPr lang="en-GB" sz="3067" kern="0">
                <a:solidFill>
                  <a:srgbClr val="000000"/>
                </a:solidFill>
                <a:latin typeface="NTR"/>
                <a:ea typeface="NTR"/>
                <a:cs typeface="NTR"/>
                <a:sym typeface="NTR"/>
              </a:rPr>
              <a:t>Find a plant in your garden/house or a picture of one online for you to copy.</a:t>
            </a:r>
            <a:endParaRPr sz="3067" kern="0">
              <a:solidFill>
                <a:srgbClr val="000000"/>
              </a:solidFill>
              <a:latin typeface="NTR"/>
              <a:ea typeface="NTR"/>
              <a:cs typeface="NTR"/>
              <a:sym typeface="NTR"/>
            </a:endParaRPr>
          </a:p>
          <a:p>
            <a:pPr marL="609585" indent="-499521" algn="ctr" defTabSz="1219170">
              <a:buClr>
                <a:srgbClr val="000000"/>
              </a:buClr>
              <a:buSzPts val="2300"/>
              <a:buFont typeface="NTR"/>
              <a:buAutoNum type="arabicPeriod"/>
            </a:pPr>
            <a:r>
              <a:rPr lang="en-GB" sz="3067" kern="0">
                <a:solidFill>
                  <a:srgbClr val="000000"/>
                </a:solidFill>
                <a:latin typeface="NTR"/>
                <a:ea typeface="NTR"/>
                <a:cs typeface="NTR"/>
                <a:sym typeface="NTR"/>
              </a:rPr>
              <a:t>On a piece of paper copy draw the picture of the plant.</a:t>
            </a:r>
            <a:endParaRPr sz="3067" kern="0">
              <a:solidFill>
                <a:srgbClr val="000000"/>
              </a:solidFill>
              <a:latin typeface="NTR"/>
              <a:ea typeface="NTR"/>
              <a:cs typeface="NTR"/>
              <a:sym typeface="NTR"/>
            </a:endParaRPr>
          </a:p>
          <a:p>
            <a:pPr marL="609585" indent="-499521" algn="ctr" defTabSz="1219170">
              <a:buClr>
                <a:srgbClr val="000000"/>
              </a:buClr>
              <a:buSzPts val="2300"/>
              <a:buFont typeface="NTR"/>
              <a:buAutoNum type="arabicPeriod"/>
            </a:pPr>
            <a:r>
              <a:rPr lang="en-GB" sz="3067" kern="0">
                <a:solidFill>
                  <a:srgbClr val="000000"/>
                </a:solidFill>
                <a:latin typeface="NTR"/>
                <a:ea typeface="NTR"/>
                <a:cs typeface="NTR"/>
                <a:sym typeface="NTR"/>
              </a:rPr>
              <a:t>Label the parts of the plants accurately. </a:t>
            </a:r>
            <a:endParaRPr sz="3067" kern="0">
              <a:solidFill>
                <a:srgbClr val="000000"/>
              </a:solidFill>
              <a:latin typeface="NTR"/>
              <a:ea typeface="NTR"/>
              <a:cs typeface="NTR"/>
              <a:sym typeface="NTR"/>
            </a:endParaRPr>
          </a:p>
        </p:txBody>
      </p:sp>
    </p:spTree>
    <p:extLst>
      <p:ext uri="{BB962C8B-B14F-4D97-AF65-F5344CB8AC3E}">
        <p14:creationId xmlns:p14="http://schemas.microsoft.com/office/powerpoint/2010/main" val="356800821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649"/>
        <p:cNvGrpSpPr/>
        <p:nvPr/>
      </p:nvGrpSpPr>
      <p:grpSpPr>
        <a:xfrm>
          <a:off x="0" y="0"/>
          <a:ext cx="0" cy="0"/>
          <a:chOff x="0" y="0"/>
          <a:chExt cx="0" cy="0"/>
        </a:xfrm>
      </p:grpSpPr>
      <p:sp>
        <p:nvSpPr>
          <p:cNvPr id="650" name="Google Shape;650;p11"/>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your day went well.</a:t>
            </a:r>
            <a:endParaRPr/>
          </a:p>
          <a:p>
            <a:r>
              <a:rPr lang="en-GB"/>
              <a:t>See you tomorrow.</a:t>
            </a:r>
            <a:endParaRPr/>
          </a:p>
        </p:txBody>
      </p:sp>
      <p:pic>
        <p:nvPicPr>
          <p:cNvPr id="651" name="Google Shape;651;p11"/>
          <p:cNvPicPr preferRelativeResize="0"/>
          <p:nvPr/>
        </p:nvPicPr>
        <p:blipFill rotWithShape="1">
          <a:blip r:embed="rId3">
            <a:alphaModFix/>
          </a:blip>
          <a:srcRect/>
          <a:stretch/>
        </p:blipFill>
        <p:spPr>
          <a:xfrm>
            <a:off x="8205768" y="3778833"/>
            <a:ext cx="3127033" cy="2526200"/>
          </a:xfrm>
          <a:prstGeom prst="rect">
            <a:avLst/>
          </a:prstGeom>
          <a:noFill/>
          <a:ln>
            <a:noFill/>
          </a:ln>
        </p:spPr>
      </p:pic>
    </p:spTree>
    <p:extLst>
      <p:ext uri="{BB962C8B-B14F-4D97-AF65-F5344CB8AC3E}">
        <p14:creationId xmlns:p14="http://schemas.microsoft.com/office/powerpoint/2010/main" val="198839675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55"/>
        <p:cNvGrpSpPr/>
        <p:nvPr/>
      </p:nvGrpSpPr>
      <p:grpSpPr>
        <a:xfrm>
          <a:off x="0" y="0"/>
          <a:ext cx="0" cy="0"/>
          <a:chOff x="0" y="0"/>
          <a:chExt cx="0" cy="0"/>
        </a:xfrm>
      </p:grpSpPr>
      <p:sp>
        <p:nvSpPr>
          <p:cNvPr id="656" name="Google Shape;656;p12"/>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Tuesday 9th June</a:t>
            </a:r>
            <a:endParaRPr u="sng"/>
          </a:p>
          <a:p>
            <a:endParaRPr sz="3200"/>
          </a:p>
          <a:p>
            <a:endParaRPr sz="3200"/>
          </a:p>
          <a:p>
            <a:r>
              <a:rPr lang="en-GB" sz="3200" b="1"/>
              <a:t>Ready to wake up your maths brains?</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657" name="Google Shape;657;p12"/>
          <p:cNvPicPr preferRelativeResize="0"/>
          <p:nvPr/>
        </p:nvPicPr>
        <p:blipFill rotWithShape="1">
          <a:blip r:embed="rId3">
            <a:alphaModFix/>
          </a:blip>
          <a:srcRect/>
          <a:stretch/>
        </p:blipFill>
        <p:spPr>
          <a:xfrm>
            <a:off x="8450193" y="298692"/>
            <a:ext cx="3488967" cy="2147600"/>
          </a:xfrm>
          <a:prstGeom prst="rect">
            <a:avLst/>
          </a:prstGeom>
          <a:noFill/>
          <a:ln>
            <a:noFill/>
          </a:ln>
        </p:spPr>
      </p:pic>
    </p:spTree>
    <p:extLst>
      <p:ext uri="{BB962C8B-B14F-4D97-AF65-F5344CB8AC3E}">
        <p14:creationId xmlns:p14="http://schemas.microsoft.com/office/powerpoint/2010/main" val="27226803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61"/>
        <p:cNvGrpSpPr/>
        <p:nvPr/>
      </p:nvGrpSpPr>
      <p:grpSpPr>
        <a:xfrm>
          <a:off x="0" y="0"/>
          <a:ext cx="0" cy="0"/>
          <a:chOff x="0" y="0"/>
          <a:chExt cx="0" cy="0"/>
        </a:xfrm>
      </p:grpSpPr>
      <p:sp>
        <p:nvSpPr>
          <p:cNvPr id="662" name="Google Shape;662;p27"/>
          <p:cNvSpPr/>
          <p:nvPr/>
        </p:nvSpPr>
        <p:spPr>
          <a:xfrm>
            <a:off x="198800" y="523200"/>
            <a:ext cx="6138800" cy="3883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663" name="Google Shape;663;p27"/>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57189" defTabSz="1219170">
              <a:buClr>
                <a:srgbClr val="000000"/>
              </a:buClr>
              <a:buSzPts val="1800"/>
              <a:buFont typeface="Arial"/>
              <a:buAutoNum type="arabicPeriod"/>
            </a:pPr>
            <a:r>
              <a:rPr lang="en-GB" sz="2400" kern="0">
                <a:solidFill>
                  <a:srgbClr val="000000"/>
                </a:solidFill>
                <a:latin typeface="Arial"/>
                <a:ea typeface="Arial"/>
                <a:cs typeface="Arial"/>
                <a:sym typeface="Arial"/>
              </a:rPr>
              <a:t>How many tens in 404 ?</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2. Write a calculation statement for this part-whole model: </a:t>
            </a:r>
            <a:endParaRPr sz="2400" kern="0">
              <a:solidFill>
                <a:srgbClr val="000000"/>
              </a:solidFill>
              <a:latin typeface="Arial"/>
              <a:ea typeface="Arial"/>
              <a:cs typeface="Arial"/>
              <a:sym typeface="Arial"/>
            </a:endParaRPr>
          </a:p>
          <a:p>
            <a:pPr defTabSz="1219170">
              <a:buClr>
                <a:srgbClr val="000000"/>
              </a:buClr>
              <a:buSzPts val="800"/>
            </a:pPr>
            <a:endParaRPr sz="1067"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3. 341 - 283</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4. 34 x 7</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5. How many ml in ½ litre?</a:t>
            </a:r>
            <a:endParaRPr sz="2400" kern="0">
              <a:solidFill>
                <a:srgbClr val="000000"/>
              </a:solidFill>
              <a:latin typeface="Arial"/>
              <a:ea typeface="Arial"/>
              <a:cs typeface="Arial"/>
              <a:sym typeface="Arial"/>
            </a:endParaRPr>
          </a:p>
          <a:p>
            <a:pPr marL="1219170" defTabSz="1219170">
              <a:buClr>
                <a:srgbClr val="000000"/>
              </a:buClr>
              <a:buSzPts val="1800"/>
            </a:pPr>
            <a:endParaRPr sz="2400" kern="0">
              <a:solidFill>
                <a:srgbClr val="000000"/>
              </a:solidFill>
              <a:latin typeface="Arial"/>
              <a:ea typeface="Arial"/>
              <a:cs typeface="Arial"/>
              <a:sym typeface="Arial"/>
            </a:endParaRPr>
          </a:p>
          <a:p>
            <a:pPr marL="152396" defTabSz="1219170">
              <a:buClr>
                <a:srgbClr val="000000"/>
              </a:buClr>
              <a:buSzPts val="1800"/>
            </a:pPr>
            <a:r>
              <a:rPr lang="en-GB" sz="2400" kern="0">
                <a:solidFill>
                  <a:srgbClr val="000000"/>
                </a:solidFill>
                <a:latin typeface="Arial"/>
                <a:ea typeface="Arial"/>
                <a:cs typeface="Arial"/>
                <a:sym typeface="Arial"/>
              </a:rPr>
              <a:t>6. Which is the biggest angle?</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p:txBody>
      </p:sp>
      <p:sp>
        <p:nvSpPr>
          <p:cNvPr id="664" name="Google Shape;664;p27"/>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cs typeface="Arial"/>
                <a:sym typeface="Arial"/>
              </a:rPr>
              <a:t>09</a:t>
            </a:r>
            <a:r>
              <a:rPr lang="en-GB" sz="2400" b="1" u="sng" kern="0">
                <a:solidFill>
                  <a:srgbClr val="000000"/>
                </a:solidFill>
                <a:latin typeface="Arial"/>
                <a:ea typeface="Arial"/>
                <a:cs typeface="Arial"/>
                <a:sym typeface="Arial"/>
              </a:rPr>
              <a:t>.06.20</a:t>
            </a:r>
            <a:endParaRPr sz="2400" b="1" u="sng" kern="0">
              <a:solidFill>
                <a:srgbClr val="000000"/>
              </a:solidFill>
              <a:latin typeface="Arial"/>
              <a:ea typeface="Arial"/>
              <a:cs typeface="Arial"/>
              <a:sym typeface="Arial"/>
            </a:endParaRPr>
          </a:p>
        </p:txBody>
      </p:sp>
      <p:sp>
        <p:nvSpPr>
          <p:cNvPr id="665" name="Google Shape;665;p27"/>
          <p:cNvSpPr txBox="1"/>
          <p:nvPr/>
        </p:nvSpPr>
        <p:spPr>
          <a:xfrm>
            <a:off x="6649733" y="175400"/>
            <a:ext cx="5262000" cy="6296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kern="0">
                <a:solidFill>
                  <a:srgbClr val="000000"/>
                </a:solidFill>
                <a:latin typeface="Arial"/>
                <a:ea typeface="Arial"/>
                <a:cs typeface="Arial"/>
                <a:sym typeface="Arial"/>
              </a:rPr>
              <a:t>7.      Jim cuts off 35cm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from a 3m plank.</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How long is the plank</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afterwards?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8. Fill in the gaps:</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indent="609585" defTabSz="1219170">
              <a:buClr>
                <a:srgbClr val="000000"/>
              </a:buClr>
              <a:buSzPts val="1800"/>
            </a:pPr>
            <a:r>
              <a:rPr lang="en-GB" sz="2400" kern="0">
                <a:solidFill>
                  <a:srgbClr val="000000"/>
                </a:solidFill>
                <a:latin typeface="Arial"/>
                <a:ea typeface="Arial"/>
                <a:cs typeface="Arial"/>
                <a:sym typeface="Arial"/>
              </a:rPr>
              <a:t>653, __, __, 641, 637, __</a:t>
            </a:r>
            <a:endParaRPr sz="2400" kern="0">
              <a:solidFill>
                <a:srgbClr val="000000"/>
              </a:solidFill>
              <a:latin typeface="Arial"/>
              <a:ea typeface="Arial"/>
              <a:cs typeface="Arial"/>
              <a:sym typeface="Arial"/>
            </a:endParaRPr>
          </a:p>
          <a:p>
            <a:pPr indent="609585"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9. What was the time half an hour before this?    </a:t>
            </a: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10. How many ways</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can you score 10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using 3 dice?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666" name="Google Shape;666;p27"/>
          <p:cNvSpPr/>
          <p:nvPr/>
        </p:nvSpPr>
        <p:spPr>
          <a:xfrm>
            <a:off x="3771400" y="19167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56</a:t>
            </a:r>
            <a:endParaRPr sz="1067" kern="0">
              <a:solidFill>
                <a:srgbClr val="000000"/>
              </a:solidFill>
              <a:latin typeface="Arial"/>
              <a:ea typeface="Arial"/>
              <a:cs typeface="Arial"/>
              <a:sym typeface="Arial"/>
            </a:endParaRPr>
          </a:p>
        </p:txBody>
      </p:sp>
      <p:sp>
        <p:nvSpPr>
          <p:cNvPr id="667" name="Google Shape;667;p27"/>
          <p:cNvSpPr/>
          <p:nvPr/>
        </p:nvSpPr>
        <p:spPr>
          <a:xfrm>
            <a:off x="4548133" y="1660000"/>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800"/>
            </a:pPr>
            <a:r>
              <a:rPr lang="en-GB" sz="1067" kern="0">
                <a:solidFill>
                  <a:srgbClr val="000000"/>
                </a:solidFill>
                <a:latin typeface="Arial"/>
                <a:ea typeface="Arial"/>
                <a:cs typeface="Arial"/>
                <a:sym typeface="Arial"/>
              </a:rPr>
              <a:t>18</a:t>
            </a:r>
            <a:endParaRPr sz="1067" kern="0">
              <a:solidFill>
                <a:srgbClr val="000000"/>
              </a:solidFill>
              <a:latin typeface="Arial"/>
              <a:ea typeface="Arial"/>
              <a:cs typeface="Arial"/>
              <a:sym typeface="Arial"/>
            </a:endParaRPr>
          </a:p>
        </p:txBody>
      </p:sp>
      <p:sp>
        <p:nvSpPr>
          <p:cNvPr id="668" name="Google Shape;668;p27"/>
          <p:cNvSpPr/>
          <p:nvPr/>
        </p:nvSpPr>
        <p:spPr>
          <a:xfrm>
            <a:off x="4548133" y="2334533"/>
            <a:ext cx="603200" cy="556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cxnSp>
        <p:nvCxnSpPr>
          <p:cNvPr id="669" name="Google Shape;669;p27"/>
          <p:cNvCxnSpPr>
            <a:stCxn id="666" idx="7"/>
            <a:endCxn id="667" idx="2"/>
          </p:cNvCxnSpPr>
          <p:nvPr/>
        </p:nvCxnSpPr>
        <p:spPr>
          <a:xfrm rot="10800000" flipH="1">
            <a:off x="4286264" y="1938275"/>
            <a:ext cx="262000" cy="60000"/>
          </a:xfrm>
          <a:prstGeom prst="straightConnector1">
            <a:avLst/>
          </a:prstGeom>
          <a:noFill/>
          <a:ln w="9525" cap="flat" cmpd="sng">
            <a:solidFill>
              <a:schemeClr val="dk2"/>
            </a:solidFill>
            <a:prstDash val="solid"/>
            <a:round/>
            <a:headEnd type="none" w="sm" len="sm"/>
            <a:tailEnd type="none" w="sm" len="sm"/>
          </a:ln>
        </p:spPr>
      </p:cxnSp>
      <p:cxnSp>
        <p:nvCxnSpPr>
          <p:cNvPr id="670" name="Google Shape;670;p27"/>
          <p:cNvCxnSpPr>
            <a:stCxn id="666" idx="5"/>
            <a:endCxn id="668" idx="2"/>
          </p:cNvCxnSpPr>
          <p:nvPr/>
        </p:nvCxnSpPr>
        <p:spPr>
          <a:xfrm>
            <a:off x="4286264" y="2391992"/>
            <a:ext cx="262000" cy="220800"/>
          </a:xfrm>
          <a:prstGeom prst="straightConnector1">
            <a:avLst/>
          </a:prstGeom>
          <a:noFill/>
          <a:ln w="9525" cap="flat" cmpd="sng">
            <a:solidFill>
              <a:schemeClr val="dk2"/>
            </a:solidFill>
            <a:prstDash val="solid"/>
            <a:round/>
            <a:headEnd type="none" w="sm" len="sm"/>
            <a:tailEnd type="none" w="sm" len="sm"/>
          </a:ln>
        </p:spPr>
      </p:cxnSp>
      <p:pic>
        <p:nvPicPr>
          <p:cNvPr id="671" name="Google Shape;671;p27"/>
          <p:cNvPicPr preferRelativeResize="0"/>
          <p:nvPr/>
        </p:nvPicPr>
        <p:blipFill rotWithShape="1">
          <a:blip r:embed="rId3">
            <a:alphaModFix/>
          </a:blip>
          <a:srcRect/>
          <a:stretch/>
        </p:blipFill>
        <p:spPr>
          <a:xfrm>
            <a:off x="1282800" y="5353685"/>
            <a:ext cx="4064000" cy="1054100"/>
          </a:xfrm>
          <a:prstGeom prst="rect">
            <a:avLst/>
          </a:prstGeom>
          <a:noFill/>
          <a:ln>
            <a:noFill/>
          </a:ln>
        </p:spPr>
      </p:pic>
      <p:sp>
        <p:nvSpPr>
          <p:cNvPr id="672" name="Google Shape;672;p27"/>
          <p:cNvSpPr txBox="1"/>
          <p:nvPr/>
        </p:nvSpPr>
        <p:spPr>
          <a:xfrm>
            <a:off x="1441100" y="5543800"/>
            <a:ext cx="429200" cy="4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a</a:t>
            </a:r>
            <a:endParaRPr sz="1867" kern="0">
              <a:solidFill>
                <a:srgbClr val="000000"/>
              </a:solidFill>
              <a:latin typeface="Arial"/>
              <a:ea typeface="Arial"/>
              <a:cs typeface="Arial"/>
              <a:sym typeface="Arial"/>
            </a:endParaRPr>
          </a:p>
        </p:txBody>
      </p:sp>
      <p:sp>
        <p:nvSpPr>
          <p:cNvPr id="673" name="Google Shape;673;p27"/>
          <p:cNvSpPr txBox="1"/>
          <p:nvPr/>
        </p:nvSpPr>
        <p:spPr>
          <a:xfrm>
            <a:off x="3147967" y="5907000"/>
            <a:ext cx="480400" cy="500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b</a:t>
            </a:r>
            <a:endParaRPr sz="1867" kern="0">
              <a:solidFill>
                <a:srgbClr val="000000"/>
              </a:solidFill>
              <a:latin typeface="Arial"/>
              <a:ea typeface="Arial"/>
              <a:cs typeface="Arial"/>
              <a:sym typeface="Arial"/>
            </a:endParaRPr>
          </a:p>
        </p:txBody>
      </p:sp>
      <p:sp>
        <p:nvSpPr>
          <p:cNvPr id="674" name="Google Shape;674;p27"/>
          <p:cNvSpPr txBox="1"/>
          <p:nvPr/>
        </p:nvSpPr>
        <p:spPr>
          <a:xfrm>
            <a:off x="4670800" y="5482467"/>
            <a:ext cx="347600" cy="4904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c</a:t>
            </a:r>
            <a:endParaRPr sz="1867" kern="0">
              <a:solidFill>
                <a:srgbClr val="000000"/>
              </a:solidFill>
              <a:latin typeface="Arial"/>
              <a:ea typeface="Arial"/>
              <a:cs typeface="Arial"/>
              <a:sym typeface="Arial"/>
            </a:endParaRPr>
          </a:p>
        </p:txBody>
      </p:sp>
      <p:pic>
        <p:nvPicPr>
          <p:cNvPr id="675" name="Google Shape;675;p27"/>
          <p:cNvPicPr preferRelativeResize="0"/>
          <p:nvPr/>
        </p:nvPicPr>
        <p:blipFill rotWithShape="1">
          <a:blip r:embed="rId4">
            <a:alphaModFix/>
          </a:blip>
          <a:srcRect b="9189"/>
          <a:stretch/>
        </p:blipFill>
        <p:spPr>
          <a:xfrm>
            <a:off x="10086034" y="73434"/>
            <a:ext cx="2105967" cy="2400100"/>
          </a:xfrm>
          <a:prstGeom prst="rect">
            <a:avLst/>
          </a:prstGeom>
          <a:noFill/>
          <a:ln>
            <a:noFill/>
          </a:ln>
        </p:spPr>
      </p:pic>
      <p:pic>
        <p:nvPicPr>
          <p:cNvPr id="676" name="Google Shape;676;p27"/>
          <p:cNvPicPr preferRelativeResize="0"/>
          <p:nvPr/>
        </p:nvPicPr>
        <p:blipFill rotWithShape="1">
          <a:blip r:embed="rId5">
            <a:alphaModFix/>
          </a:blip>
          <a:srcRect/>
          <a:stretch/>
        </p:blipFill>
        <p:spPr>
          <a:xfrm>
            <a:off x="9775797" y="4004967"/>
            <a:ext cx="1957433" cy="1815600"/>
          </a:xfrm>
          <a:prstGeom prst="rect">
            <a:avLst/>
          </a:prstGeom>
          <a:noFill/>
          <a:ln>
            <a:noFill/>
          </a:ln>
        </p:spPr>
      </p:pic>
      <p:pic>
        <p:nvPicPr>
          <p:cNvPr id="677" name="Google Shape;677;p27"/>
          <p:cNvPicPr preferRelativeResize="0"/>
          <p:nvPr/>
        </p:nvPicPr>
        <p:blipFill rotWithShape="1">
          <a:blip r:embed="rId6">
            <a:alphaModFix/>
          </a:blip>
          <a:srcRect/>
          <a:stretch/>
        </p:blipFill>
        <p:spPr>
          <a:xfrm>
            <a:off x="8678774" y="5666534"/>
            <a:ext cx="1407260" cy="1054100"/>
          </a:xfrm>
          <a:prstGeom prst="rect">
            <a:avLst/>
          </a:prstGeom>
          <a:noFill/>
          <a:ln>
            <a:noFill/>
          </a:ln>
        </p:spPr>
      </p:pic>
    </p:spTree>
    <p:extLst>
      <p:ext uri="{BB962C8B-B14F-4D97-AF65-F5344CB8AC3E}">
        <p14:creationId xmlns:p14="http://schemas.microsoft.com/office/powerpoint/2010/main" val="4153762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81"/>
        <p:cNvGrpSpPr/>
        <p:nvPr/>
      </p:nvGrpSpPr>
      <p:grpSpPr>
        <a:xfrm>
          <a:off x="0" y="0"/>
          <a:ext cx="0" cy="0"/>
          <a:chOff x="0" y="0"/>
          <a:chExt cx="0" cy="0"/>
        </a:xfrm>
      </p:grpSpPr>
      <p:sp>
        <p:nvSpPr>
          <p:cNvPr id="682" name="Google Shape;682;g87cd048547_0_6"/>
          <p:cNvSpPr txBox="1"/>
          <p:nvPr/>
        </p:nvSpPr>
        <p:spPr>
          <a:xfrm>
            <a:off x="403600" y="454933"/>
            <a:ext cx="6925200" cy="6034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40</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56 - 18 = 38</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341 - 283 = 58</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7 x 4 = 28, 30 x 4 = 120 so 120 + 28 = 148</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500ml</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C</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2m 65 cm</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653, 649, 645, 641, 637, 633</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20 mins to 11, 10:40</a:t>
            </a:r>
            <a:endParaRPr sz="1867" kern="0">
              <a:solidFill>
                <a:srgbClr val="000000"/>
              </a:solidFill>
              <a:latin typeface="Arial"/>
              <a:cs typeface="Arial"/>
              <a:sym typeface="Arial"/>
            </a:endParaRPr>
          </a:p>
          <a:p>
            <a:pPr marL="609585" indent="-423323" defTabSz="1219170">
              <a:buClr>
                <a:srgbClr val="000000"/>
              </a:buClr>
              <a:buSzPts val="1400"/>
              <a:buFont typeface="Arial"/>
              <a:buAutoNum type="arabicPeriod"/>
            </a:pPr>
            <a:r>
              <a:rPr lang="en-GB" sz="1867" kern="0">
                <a:solidFill>
                  <a:srgbClr val="000000"/>
                </a:solidFill>
                <a:latin typeface="Arial"/>
                <a:cs typeface="Arial"/>
                <a:sym typeface="Arial"/>
              </a:rPr>
              <a:t>6 3 1, 6 2 2, 5 4 1, 5 3 2, 4 4 2, 4 3 3,  </a:t>
            </a:r>
            <a:endParaRPr sz="1867" kern="0">
              <a:solidFill>
                <a:srgbClr val="000000"/>
              </a:solidFill>
              <a:latin typeface="Arial"/>
              <a:cs typeface="Arial"/>
              <a:sym typeface="Arial"/>
            </a:endParaRPr>
          </a:p>
          <a:p>
            <a:pPr marL="609585"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425660250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686"/>
        <p:cNvGrpSpPr/>
        <p:nvPr/>
      </p:nvGrpSpPr>
      <p:grpSpPr>
        <a:xfrm>
          <a:off x="0" y="0"/>
          <a:ext cx="0" cy="0"/>
          <a:chOff x="0" y="0"/>
          <a:chExt cx="0" cy="0"/>
        </a:xfrm>
      </p:grpSpPr>
      <p:sp>
        <p:nvSpPr>
          <p:cNvPr id="687" name="Google Shape;687;p14"/>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688" name="Google Shape;688;p14"/>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689" name="Google Shape;689;p14"/>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690" name="Google Shape;690;p14"/>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4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20399630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694"/>
        <p:cNvGrpSpPr/>
        <p:nvPr/>
      </p:nvGrpSpPr>
      <p:grpSpPr>
        <a:xfrm>
          <a:off x="0" y="0"/>
          <a:ext cx="0" cy="0"/>
          <a:chOff x="0" y="0"/>
          <a:chExt cx="0" cy="0"/>
        </a:xfrm>
      </p:grpSpPr>
      <p:sp>
        <p:nvSpPr>
          <p:cNvPr id="695" name="Google Shape;695;g87ec7fe8ce_4_107"/>
          <p:cNvSpPr txBox="1"/>
          <p:nvPr/>
        </p:nvSpPr>
        <p:spPr>
          <a:xfrm>
            <a:off x="859300" y="1718633"/>
            <a:ext cx="10758000" cy="1636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333" u="sng" kern="0">
                <a:solidFill>
                  <a:srgbClr val="000000"/>
                </a:solidFill>
                <a:latin typeface="Arial"/>
                <a:cs typeface="Arial"/>
                <a:sym typeface="Arial"/>
              </a:rPr>
              <a:t>WALT: identify and name 3D shapes. </a:t>
            </a:r>
            <a:endParaRPr sz="3333" u="sng" kern="0">
              <a:solidFill>
                <a:srgbClr val="000000"/>
              </a:solidFill>
              <a:latin typeface="Arial"/>
              <a:cs typeface="Arial"/>
              <a:sym typeface="Arial"/>
            </a:endParaRPr>
          </a:p>
        </p:txBody>
      </p:sp>
    </p:spTree>
    <p:extLst>
      <p:ext uri="{BB962C8B-B14F-4D97-AF65-F5344CB8AC3E}">
        <p14:creationId xmlns:p14="http://schemas.microsoft.com/office/powerpoint/2010/main" val="322081521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699"/>
        <p:cNvGrpSpPr/>
        <p:nvPr/>
      </p:nvGrpSpPr>
      <p:grpSpPr>
        <a:xfrm>
          <a:off x="0" y="0"/>
          <a:ext cx="0" cy="0"/>
          <a:chOff x="0" y="0"/>
          <a:chExt cx="0" cy="0"/>
        </a:xfrm>
      </p:grpSpPr>
      <p:sp>
        <p:nvSpPr>
          <p:cNvPr id="700" name="Google Shape;700;g87ec7fe8ce_4_115"/>
          <p:cNvSpPr txBox="1"/>
          <p:nvPr/>
        </p:nvSpPr>
        <p:spPr>
          <a:xfrm>
            <a:off x="231367" y="148700"/>
            <a:ext cx="11881600" cy="195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800" kern="0">
                <a:solidFill>
                  <a:srgbClr val="000000"/>
                </a:solidFill>
                <a:latin typeface="Arial"/>
                <a:cs typeface="Arial"/>
                <a:sym typeface="Arial"/>
              </a:rPr>
              <a:t>You have already heard of a few of the names of 3D shapes. But we are going to try and work out some of the names of 3D shapes ourselves. Here are the common 3D shapes. If you look carefully at the names you might be able to work out the shapes. </a:t>
            </a:r>
            <a:endParaRPr sz="2800" kern="0">
              <a:solidFill>
                <a:srgbClr val="000000"/>
              </a:solidFill>
              <a:latin typeface="Arial"/>
              <a:cs typeface="Arial"/>
              <a:sym typeface="Arial"/>
            </a:endParaRPr>
          </a:p>
        </p:txBody>
      </p:sp>
      <p:pic>
        <p:nvPicPr>
          <p:cNvPr id="701" name="Google Shape;701;g87ec7fe8ce_4_115"/>
          <p:cNvPicPr preferRelativeResize="0"/>
          <p:nvPr/>
        </p:nvPicPr>
        <p:blipFill>
          <a:blip r:embed="rId3">
            <a:alphaModFix/>
          </a:blip>
          <a:stretch>
            <a:fillRect/>
          </a:stretch>
        </p:blipFill>
        <p:spPr>
          <a:xfrm>
            <a:off x="2169667" y="2241433"/>
            <a:ext cx="1862468" cy="1676232"/>
          </a:xfrm>
          <a:prstGeom prst="rect">
            <a:avLst/>
          </a:prstGeom>
          <a:noFill/>
          <a:ln>
            <a:noFill/>
          </a:ln>
        </p:spPr>
      </p:pic>
      <p:pic>
        <p:nvPicPr>
          <p:cNvPr id="702" name="Google Shape;702;g87ec7fe8ce_4_115"/>
          <p:cNvPicPr preferRelativeResize="0"/>
          <p:nvPr/>
        </p:nvPicPr>
        <p:blipFill>
          <a:blip r:embed="rId4">
            <a:alphaModFix/>
          </a:blip>
          <a:stretch>
            <a:fillRect/>
          </a:stretch>
        </p:blipFill>
        <p:spPr>
          <a:xfrm>
            <a:off x="353333" y="4571034"/>
            <a:ext cx="2055200" cy="1961701"/>
          </a:xfrm>
          <a:prstGeom prst="rect">
            <a:avLst/>
          </a:prstGeom>
          <a:noFill/>
          <a:ln>
            <a:noFill/>
          </a:ln>
        </p:spPr>
      </p:pic>
      <p:pic>
        <p:nvPicPr>
          <p:cNvPr id="703" name="Google Shape;703;g87ec7fe8ce_4_115"/>
          <p:cNvPicPr preferRelativeResize="0"/>
          <p:nvPr/>
        </p:nvPicPr>
        <p:blipFill rotWithShape="1">
          <a:blip r:embed="rId5">
            <a:alphaModFix/>
          </a:blip>
          <a:srcRect l="11843" r="10846"/>
          <a:stretch/>
        </p:blipFill>
        <p:spPr>
          <a:xfrm>
            <a:off x="353318" y="2098685"/>
            <a:ext cx="1749977" cy="1961700"/>
          </a:xfrm>
          <a:prstGeom prst="rect">
            <a:avLst/>
          </a:prstGeom>
          <a:noFill/>
          <a:ln>
            <a:noFill/>
          </a:ln>
        </p:spPr>
      </p:pic>
      <p:pic>
        <p:nvPicPr>
          <p:cNvPr id="704" name="Google Shape;704;g87ec7fe8ce_4_115"/>
          <p:cNvPicPr preferRelativeResize="0"/>
          <p:nvPr/>
        </p:nvPicPr>
        <p:blipFill>
          <a:blip r:embed="rId6">
            <a:alphaModFix/>
          </a:blip>
          <a:stretch>
            <a:fillRect/>
          </a:stretch>
        </p:blipFill>
        <p:spPr>
          <a:xfrm>
            <a:off x="2660533" y="4571034"/>
            <a:ext cx="1371600" cy="1697525"/>
          </a:xfrm>
          <a:prstGeom prst="rect">
            <a:avLst/>
          </a:prstGeom>
          <a:noFill/>
          <a:ln>
            <a:noFill/>
          </a:ln>
        </p:spPr>
      </p:pic>
      <p:pic>
        <p:nvPicPr>
          <p:cNvPr id="705" name="Google Shape;705;g87ec7fe8ce_4_115"/>
          <p:cNvPicPr preferRelativeResize="0"/>
          <p:nvPr/>
        </p:nvPicPr>
        <p:blipFill>
          <a:blip r:embed="rId7">
            <a:alphaModFix/>
          </a:blip>
          <a:stretch>
            <a:fillRect/>
          </a:stretch>
        </p:blipFill>
        <p:spPr>
          <a:xfrm>
            <a:off x="4185435" y="2133401"/>
            <a:ext cx="3048000" cy="1892300"/>
          </a:xfrm>
          <a:prstGeom prst="rect">
            <a:avLst/>
          </a:prstGeom>
          <a:noFill/>
          <a:ln>
            <a:noFill/>
          </a:ln>
        </p:spPr>
      </p:pic>
      <p:pic>
        <p:nvPicPr>
          <p:cNvPr id="706" name="Google Shape;706;g87ec7fe8ce_4_115"/>
          <p:cNvPicPr preferRelativeResize="0"/>
          <p:nvPr/>
        </p:nvPicPr>
        <p:blipFill rotWithShape="1">
          <a:blip r:embed="rId8">
            <a:alphaModFix/>
          </a:blip>
          <a:srcRect l="9103" t="5497" r="3780" b="4960"/>
          <a:stretch/>
        </p:blipFill>
        <p:spPr>
          <a:xfrm>
            <a:off x="6327533" y="4703118"/>
            <a:ext cx="2890403" cy="1697533"/>
          </a:xfrm>
          <a:prstGeom prst="rect">
            <a:avLst/>
          </a:prstGeom>
          <a:noFill/>
          <a:ln>
            <a:noFill/>
          </a:ln>
        </p:spPr>
      </p:pic>
      <p:pic>
        <p:nvPicPr>
          <p:cNvPr id="707" name="Google Shape;707;g87ec7fe8ce_4_115"/>
          <p:cNvPicPr preferRelativeResize="0"/>
          <p:nvPr/>
        </p:nvPicPr>
        <p:blipFill rotWithShape="1">
          <a:blip r:embed="rId9">
            <a:alphaModFix/>
          </a:blip>
          <a:srcRect l="5935" t="2922"/>
          <a:stretch/>
        </p:blipFill>
        <p:spPr>
          <a:xfrm>
            <a:off x="7386733" y="2098700"/>
            <a:ext cx="1862467" cy="2313747"/>
          </a:xfrm>
          <a:prstGeom prst="rect">
            <a:avLst/>
          </a:prstGeom>
          <a:noFill/>
          <a:ln>
            <a:noFill/>
          </a:ln>
        </p:spPr>
      </p:pic>
      <p:pic>
        <p:nvPicPr>
          <p:cNvPr id="708" name="Google Shape;708;g87ec7fe8ce_4_115"/>
          <p:cNvPicPr preferRelativeResize="0"/>
          <p:nvPr/>
        </p:nvPicPr>
        <p:blipFill rotWithShape="1">
          <a:blip r:embed="rId10">
            <a:alphaModFix/>
          </a:blip>
          <a:srcRect l="11019" t="9045" r="7652" b="10910"/>
          <a:stretch/>
        </p:blipFill>
        <p:spPr>
          <a:xfrm>
            <a:off x="9546767" y="2990351"/>
            <a:ext cx="2350845" cy="2313733"/>
          </a:xfrm>
          <a:prstGeom prst="rect">
            <a:avLst/>
          </a:prstGeom>
          <a:noFill/>
          <a:ln>
            <a:noFill/>
          </a:ln>
        </p:spPr>
      </p:pic>
      <p:pic>
        <p:nvPicPr>
          <p:cNvPr id="709" name="Google Shape;709;g87ec7fe8ce_4_115"/>
          <p:cNvPicPr preferRelativeResize="0"/>
          <p:nvPr/>
        </p:nvPicPr>
        <p:blipFill>
          <a:blip r:embed="rId11">
            <a:alphaModFix/>
          </a:blip>
          <a:stretch>
            <a:fillRect/>
          </a:stretch>
        </p:blipFill>
        <p:spPr>
          <a:xfrm>
            <a:off x="4109700" y="4233600"/>
            <a:ext cx="2055200" cy="2055200"/>
          </a:xfrm>
          <a:prstGeom prst="rect">
            <a:avLst/>
          </a:prstGeom>
          <a:noFill/>
          <a:ln>
            <a:noFill/>
          </a:ln>
        </p:spPr>
      </p:pic>
    </p:spTree>
    <p:extLst>
      <p:ext uri="{BB962C8B-B14F-4D97-AF65-F5344CB8AC3E}">
        <p14:creationId xmlns:p14="http://schemas.microsoft.com/office/powerpoint/2010/main" val="15565584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713"/>
        <p:cNvGrpSpPr/>
        <p:nvPr/>
      </p:nvGrpSpPr>
      <p:grpSpPr>
        <a:xfrm>
          <a:off x="0" y="0"/>
          <a:ext cx="0" cy="0"/>
          <a:chOff x="0" y="0"/>
          <a:chExt cx="0" cy="0"/>
        </a:xfrm>
      </p:grpSpPr>
      <p:pic>
        <p:nvPicPr>
          <p:cNvPr id="714" name="Google Shape;714;g87ec7fe8ce_4_119"/>
          <p:cNvPicPr preferRelativeResize="0"/>
          <p:nvPr/>
        </p:nvPicPr>
        <p:blipFill>
          <a:blip r:embed="rId3">
            <a:alphaModFix/>
          </a:blip>
          <a:stretch>
            <a:fillRect/>
          </a:stretch>
        </p:blipFill>
        <p:spPr>
          <a:xfrm>
            <a:off x="1253134" y="995533"/>
            <a:ext cx="1862468" cy="1676232"/>
          </a:xfrm>
          <a:prstGeom prst="rect">
            <a:avLst/>
          </a:prstGeom>
          <a:noFill/>
          <a:ln>
            <a:noFill/>
          </a:ln>
        </p:spPr>
      </p:pic>
      <p:pic>
        <p:nvPicPr>
          <p:cNvPr id="715" name="Google Shape;715;g87ec7fe8ce_4_119"/>
          <p:cNvPicPr preferRelativeResize="0"/>
          <p:nvPr/>
        </p:nvPicPr>
        <p:blipFill>
          <a:blip r:embed="rId4">
            <a:alphaModFix/>
          </a:blip>
          <a:stretch>
            <a:fillRect/>
          </a:stretch>
        </p:blipFill>
        <p:spPr>
          <a:xfrm>
            <a:off x="660368" y="4024967"/>
            <a:ext cx="3048000" cy="1892300"/>
          </a:xfrm>
          <a:prstGeom prst="rect">
            <a:avLst/>
          </a:prstGeom>
          <a:noFill/>
          <a:ln>
            <a:noFill/>
          </a:ln>
        </p:spPr>
      </p:pic>
      <p:sp>
        <p:nvSpPr>
          <p:cNvPr id="716" name="Google Shape;716;g87ec7fe8ce_4_119"/>
          <p:cNvSpPr txBox="1"/>
          <p:nvPr/>
        </p:nvSpPr>
        <p:spPr>
          <a:xfrm>
            <a:off x="6841467" y="1107200"/>
            <a:ext cx="1421200" cy="77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Cube</a:t>
            </a:r>
            <a:endParaRPr sz="2933" kern="0">
              <a:solidFill>
                <a:srgbClr val="000000"/>
              </a:solidFill>
              <a:latin typeface="Arial"/>
              <a:cs typeface="Arial"/>
              <a:sym typeface="Arial"/>
            </a:endParaRPr>
          </a:p>
        </p:txBody>
      </p:sp>
      <p:sp>
        <p:nvSpPr>
          <p:cNvPr id="717" name="Google Shape;717;g87ec7fe8ce_4_119"/>
          <p:cNvSpPr txBox="1"/>
          <p:nvPr/>
        </p:nvSpPr>
        <p:spPr>
          <a:xfrm>
            <a:off x="6912467" y="4351067"/>
            <a:ext cx="1598000" cy="77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Cuboid</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62498803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21"/>
        <p:cNvGrpSpPr/>
        <p:nvPr/>
      </p:nvGrpSpPr>
      <p:grpSpPr>
        <a:xfrm>
          <a:off x="0" y="0"/>
          <a:ext cx="0" cy="0"/>
          <a:chOff x="0" y="0"/>
          <a:chExt cx="0" cy="0"/>
        </a:xfrm>
      </p:grpSpPr>
      <p:pic>
        <p:nvPicPr>
          <p:cNvPr id="722" name="Google Shape;722;g8634709e03_1_60"/>
          <p:cNvPicPr preferRelativeResize="0"/>
          <p:nvPr/>
        </p:nvPicPr>
        <p:blipFill>
          <a:blip r:embed="rId3">
            <a:alphaModFix/>
          </a:blip>
          <a:stretch>
            <a:fillRect/>
          </a:stretch>
        </p:blipFill>
        <p:spPr>
          <a:xfrm>
            <a:off x="1253134" y="995533"/>
            <a:ext cx="1862468" cy="1676232"/>
          </a:xfrm>
          <a:prstGeom prst="rect">
            <a:avLst/>
          </a:prstGeom>
          <a:noFill/>
          <a:ln>
            <a:noFill/>
          </a:ln>
        </p:spPr>
      </p:pic>
      <p:pic>
        <p:nvPicPr>
          <p:cNvPr id="723" name="Google Shape;723;g8634709e03_1_60"/>
          <p:cNvPicPr preferRelativeResize="0"/>
          <p:nvPr/>
        </p:nvPicPr>
        <p:blipFill>
          <a:blip r:embed="rId4">
            <a:alphaModFix/>
          </a:blip>
          <a:stretch>
            <a:fillRect/>
          </a:stretch>
        </p:blipFill>
        <p:spPr>
          <a:xfrm>
            <a:off x="660368" y="4024967"/>
            <a:ext cx="3048000" cy="1892300"/>
          </a:xfrm>
          <a:prstGeom prst="rect">
            <a:avLst/>
          </a:prstGeom>
          <a:noFill/>
          <a:ln>
            <a:noFill/>
          </a:ln>
        </p:spPr>
      </p:pic>
      <p:sp>
        <p:nvSpPr>
          <p:cNvPr id="724" name="Google Shape;724;g8634709e03_1_60"/>
          <p:cNvSpPr txBox="1"/>
          <p:nvPr/>
        </p:nvSpPr>
        <p:spPr>
          <a:xfrm>
            <a:off x="6841467" y="1107200"/>
            <a:ext cx="1421200" cy="77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Cube</a:t>
            </a:r>
            <a:endParaRPr sz="2933" kern="0">
              <a:solidFill>
                <a:srgbClr val="000000"/>
              </a:solidFill>
              <a:latin typeface="Arial"/>
              <a:cs typeface="Arial"/>
              <a:sym typeface="Arial"/>
            </a:endParaRPr>
          </a:p>
        </p:txBody>
      </p:sp>
      <p:sp>
        <p:nvSpPr>
          <p:cNvPr id="725" name="Google Shape;725;g8634709e03_1_60"/>
          <p:cNvSpPr txBox="1"/>
          <p:nvPr/>
        </p:nvSpPr>
        <p:spPr>
          <a:xfrm>
            <a:off x="6912467" y="4351067"/>
            <a:ext cx="1598000" cy="776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Cuboid</a:t>
            </a:r>
            <a:endParaRPr sz="2933" kern="0">
              <a:solidFill>
                <a:srgbClr val="000000"/>
              </a:solidFill>
              <a:latin typeface="Arial"/>
              <a:cs typeface="Arial"/>
              <a:sym typeface="Arial"/>
            </a:endParaRPr>
          </a:p>
        </p:txBody>
      </p:sp>
      <p:cxnSp>
        <p:nvCxnSpPr>
          <p:cNvPr id="726" name="Google Shape;726;g8634709e03_1_60"/>
          <p:cNvCxnSpPr>
            <a:stCxn id="723" idx="3"/>
            <a:endCxn id="725" idx="1"/>
          </p:cNvCxnSpPr>
          <p:nvPr/>
        </p:nvCxnSpPr>
        <p:spPr>
          <a:xfrm rot="10800000" flipH="1">
            <a:off x="3708368" y="4739517"/>
            <a:ext cx="3204000" cy="231600"/>
          </a:xfrm>
          <a:prstGeom prst="straightConnector1">
            <a:avLst/>
          </a:prstGeom>
          <a:noFill/>
          <a:ln w="28575" cap="flat" cmpd="sng">
            <a:solidFill>
              <a:schemeClr val="dk2"/>
            </a:solidFill>
            <a:prstDash val="solid"/>
            <a:round/>
            <a:headEnd type="none" w="med" len="med"/>
            <a:tailEnd type="triangle" w="med" len="med"/>
          </a:ln>
        </p:spPr>
      </p:cxnSp>
      <p:cxnSp>
        <p:nvCxnSpPr>
          <p:cNvPr id="727" name="Google Shape;727;g8634709e03_1_60"/>
          <p:cNvCxnSpPr>
            <a:endCxn id="724" idx="1"/>
          </p:cNvCxnSpPr>
          <p:nvPr/>
        </p:nvCxnSpPr>
        <p:spPr>
          <a:xfrm rot="10800000" flipH="1">
            <a:off x="3115467" y="1495600"/>
            <a:ext cx="3726000" cy="338000"/>
          </a:xfrm>
          <a:prstGeom prst="straightConnector1">
            <a:avLst/>
          </a:prstGeom>
          <a:noFill/>
          <a:ln w="2857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162074620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731"/>
        <p:cNvGrpSpPr/>
        <p:nvPr/>
      </p:nvGrpSpPr>
      <p:grpSpPr>
        <a:xfrm>
          <a:off x="0" y="0"/>
          <a:ext cx="0" cy="0"/>
          <a:chOff x="0" y="0"/>
          <a:chExt cx="0" cy="0"/>
        </a:xfrm>
      </p:grpSpPr>
      <p:pic>
        <p:nvPicPr>
          <p:cNvPr id="732" name="Google Shape;732;g8634709e03_1_25"/>
          <p:cNvPicPr preferRelativeResize="0"/>
          <p:nvPr/>
        </p:nvPicPr>
        <p:blipFill rotWithShape="1">
          <a:blip r:embed="rId3">
            <a:alphaModFix/>
          </a:blip>
          <a:srcRect l="9103" t="5497" r="3780" b="4960"/>
          <a:stretch/>
        </p:blipFill>
        <p:spPr>
          <a:xfrm>
            <a:off x="762816" y="5033651"/>
            <a:ext cx="2890403" cy="1697533"/>
          </a:xfrm>
          <a:prstGeom prst="rect">
            <a:avLst/>
          </a:prstGeom>
          <a:noFill/>
          <a:ln>
            <a:noFill/>
          </a:ln>
        </p:spPr>
      </p:pic>
      <p:pic>
        <p:nvPicPr>
          <p:cNvPr id="733" name="Google Shape;733;g8634709e03_1_25"/>
          <p:cNvPicPr preferRelativeResize="0"/>
          <p:nvPr/>
        </p:nvPicPr>
        <p:blipFill rotWithShape="1">
          <a:blip r:embed="rId4">
            <a:alphaModFix/>
          </a:blip>
          <a:srcRect l="11019" t="9045" r="7652" b="10910"/>
          <a:stretch/>
        </p:blipFill>
        <p:spPr>
          <a:xfrm>
            <a:off x="1032583" y="2272134"/>
            <a:ext cx="2350845" cy="2313733"/>
          </a:xfrm>
          <a:prstGeom prst="rect">
            <a:avLst/>
          </a:prstGeom>
          <a:noFill/>
          <a:ln>
            <a:noFill/>
          </a:ln>
        </p:spPr>
      </p:pic>
      <p:pic>
        <p:nvPicPr>
          <p:cNvPr id="734" name="Google Shape;734;g8634709e03_1_25"/>
          <p:cNvPicPr preferRelativeResize="0"/>
          <p:nvPr/>
        </p:nvPicPr>
        <p:blipFill>
          <a:blip r:embed="rId5">
            <a:alphaModFix/>
          </a:blip>
          <a:stretch>
            <a:fillRect/>
          </a:stretch>
        </p:blipFill>
        <p:spPr>
          <a:xfrm>
            <a:off x="1180417" y="216917"/>
            <a:ext cx="2055200" cy="2055200"/>
          </a:xfrm>
          <a:prstGeom prst="rect">
            <a:avLst/>
          </a:prstGeom>
          <a:noFill/>
          <a:ln>
            <a:noFill/>
          </a:ln>
        </p:spPr>
      </p:pic>
      <p:sp>
        <p:nvSpPr>
          <p:cNvPr id="735" name="Google Shape;735;g8634709e03_1_25"/>
          <p:cNvSpPr txBox="1"/>
          <p:nvPr/>
        </p:nvSpPr>
        <p:spPr>
          <a:xfrm>
            <a:off x="7485933" y="743633"/>
            <a:ext cx="4114800" cy="82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Triangular prism </a:t>
            </a:r>
            <a:endParaRPr sz="2933" kern="0">
              <a:solidFill>
                <a:srgbClr val="000000"/>
              </a:solidFill>
              <a:latin typeface="Arial"/>
              <a:cs typeface="Arial"/>
              <a:sym typeface="Arial"/>
            </a:endParaRPr>
          </a:p>
        </p:txBody>
      </p:sp>
      <p:sp>
        <p:nvSpPr>
          <p:cNvPr id="736" name="Google Shape;736;g8634709e03_1_25"/>
          <p:cNvSpPr txBox="1"/>
          <p:nvPr/>
        </p:nvSpPr>
        <p:spPr>
          <a:xfrm>
            <a:off x="7556967" y="2797667"/>
            <a:ext cx="4114800" cy="82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Hexagonal prism </a:t>
            </a:r>
            <a:endParaRPr sz="2933" kern="0">
              <a:solidFill>
                <a:srgbClr val="000000"/>
              </a:solidFill>
              <a:latin typeface="Arial"/>
              <a:cs typeface="Arial"/>
              <a:sym typeface="Arial"/>
            </a:endParaRPr>
          </a:p>
        </p:txBody>
      </p:sp>
      <p:sp>
        <p:nvSpPr>
          <p:cNvPr id="737" name="Google Shape;737;g8634709e03_1_25"/>
          <p:cNvSpPr txBox="1"/>
          <p:nvPr/>
        </p:nvSpPr>
        <p:spPr>
          <a:xfrm>
            <a:off x="7661000" y="5182233"/>
            <a:ext cx="4114800" cy="82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Pentagonal prism </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366351112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41"/>
        <p:cNvGrpSpPr/>
        <p:nvPr/>
      </p:nvGrpSpPr>
      <p:grpSpPr>
        <a:xfrm>
          <a:off x="0" y="0"/>
          <a:ext cx="0" cy="0"/>
          <a:chOff x="0" y="0"/>
          <a:chExt cx="0" cy="0"/>
        </a:xfrm>
      </p:grpSpPr>
      <p:pic>
        <p:nvPicPr>
          <p:cNvPr id="742" name="Google Shape;742;g8634709e03_1_73"/>
          <p:cNvPicPr preferRelativeResize="0"/>
          <p:nvPr/>
        </p:nvPicPr>
        <p:blipFill rotWithShape="1">
          <a:blip r:embed="rId3">
            <a:alphaModFix/>
          </a:blip>
          <a:srcRect l="9103" t="5497" r="3780" b="4960"/>
          <a:stretch/>
        </p:blipFill>
        <p:spPr>
          <a:xfrm>
            <a:off x="762816" y="5033651"/>
            <a:ext cx="2890403" cy="1697533"/>
          </a:xfrm>
          <a:prstGeom prst="rect">
            <a:avLst/>
          </a:prstGeom>
          <a:noFill/>
          <a:ln>
            <a:noFill/>
          </a:ln>
        </p:spPr>
      </p:pic>
      <p:pic>
        <p:nvPicPr>
          <p:cNvPr id="743" name="Google Shape;743;g8634709e03_1_73"/>
          <p:cNvPicPr preferRelativeResize="0"/>
          <p:nvPr/>
        </p:nvPicPr>
        <p:blipFill rotWithShape="1">
          <a:blip r:embed="rId4">
            <a:alphaModFix/>
          </a:blip>
          <a:srcRect l="11019" t="9045" r="7652" b="10910"/>
          <a:stretch/>
        </p:blipFill>
        <p:spPr>
          <a:xfrm>
            <a:off x="1032583" y="2272134"/>
            <a:ext cx="2350845" cy="2313733"/>
          </a:xfrm>
          <a:prstGeom prst="rect">
            <a:avLst/>
          </a:prstGeom>
          <a:noFill/>
          <a:ln>
            <a:noFill/>
          </a:ln>
        </p:spPr>
      </p:pic>
      <p:pic>
        <p:nvPicPr>
          <p:cNvPr id="744" name="Google Shape;744;g8634709e03_1_73"/>
          <p:cNvPicPr preferRelativeResize="0"/>
          <p:nvPr/>
        </p:nvPicPr>
        <p:blipFill>
          <a:blip r:embed="rId5">
            <a:alphaModFix/>
          </a:blip>
          <a:stretch>
            <a:fillRect/>
          </a:stretch>
        </p:blipFill>
        <p:spPr>
          <a:xfrm>
            <a:off x="1180417" y="216917"/>
            <a:ext cx="2055200" cy="2055200"/>
          </a:xfrm>
          <a:prstGeom prst="rect">
            <a:avLst/>
          </a:prstGeom>
          <a:noFill/>
          <a:ln>
            <a:noFill/>
          </a:ln>
        </p:spPr>
      </p:pic>
      <p:sp>
        <p:nvSpPr>
          <p:cNvPr id="745" name="Google Shape;745;g8634709e03_1_73"/>
          <p:cNvSpPr txBox="1"/>
          <p:nvPr/>
        </p:nvSpPr>
        <p:spPr>
          <a:xfrm>
            <a:off x="7485933" y="743633"/>
            <a:ext cx="4114800" cy="82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Triangular prism </a:t>
            </a:r>
            <a:endParaRPr sz="2933" kern="0">
              <a:solidFill>
                <a:srgbClr val="000000"/>
              </a:solidFill>
              <a:latin typeface="Arial"/>
              <a:cs typeface="Arial"/>
              <a:sym typeface="Arial"/>
            </a:endParaRPr>
          </a:p>
        </p:txBody>
      </p:sp>
      <p:sp>
        <p:nvSpPr>
          <p:cNvPr id="746" name="Google Shape;746;g8634709e03_1_73"/>
          <p:cNvSpPr txBox="1"/>
          <p:nvPr/>
        </p:nvSpPr>
        <p:spPr>
          <a:xfrm>
            <a:off x="7556967" y="2797667"/>
            <a:ext cx="4114800" cy="82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Hexagonal prism </a:t>
            </a:r>
            <a:endParaRPr sz="2933" kern="0">
              <a:solidFill>
                <a:srgbClr val="000000"/>
              </a:solidFill>
              <a:latin typeface="Arial"/>
              <a:cs typeface="Arial"/>
              <a:sym typeface="Arial"/>
            </a:endParaRPr>
          </a:p>
        </p:txBody>
      </p:sp>
      <p:sp>
        <p:nvSpPr>
          <p:cNvPr id="747" name="Google Shape;747;g8634709e03_1_73"/>
          <p:cNvSpPr txBox="1"/>
          <p:nvPr/>
        </p:nvSpPr>
        <p:spPr>
          <a:xfrm>
            <a:off x="7661000" y="5182233"/>
            <a:ext cx="4114800" cy="82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kern="0">
                <a:solidFill>
                  <a:srgbClr val="000000"/>
                </a:solidFill>
                <a:latin typeface="Arial"/>
                <a:cs typeface="Arial"/>
                <a:sym typeface="Arial"/>
              </a:rPr>
              <a:t>Pentagonal prism </a:t>
            </a:r>
            <a:endParaRPr sz="2933" kern="0">
              <a:solidFill>
                <a:srgbClr val="000000"/>
              </a:solidFill>
              <a:latin typeface="Arial"/>
              <a:cs typeface="Arial"/>
              <a:sym typeface="Arial"/>
            </a:endParaRPr>
          </a:p>
        </p:txBody>
      </p:sp>
      <p:cxnSp>
        <p:nvCxnSpPr>
          <p:cNvPr id="748" name="Google Shape;748;g8634709e03_1_73"/>
          <p:cNvCxnSpPr>
            <a:endCxn id="745" idx="1"/>
          </p:cNvCxnSpPr>
          <p:nvPr/>
        </p:nvCxnSpPr>
        <p:spPr>
          <a:xfrm rot="10800000" flipH="1">
            <a:off x="3545133" y="1156833"/>
            <a:ext cx="3940800" cy="4676000"/>
          </a:xfrm>
          <a:prstGeom prst="straightConnector1">
            <a:avLst/>
          </a:prstGeom>
          <a:noFill/>
          <a:ln w="28575" cap="flat" cmpd="sng">
            <a:solidFill>
              <a:schemeClr val="dk2"/>
            </a:solidFill>
            <a:prstDash val="solid"/>
            <a:round/>
            <a:headEnd type="none" w="med" len="med"/>
            <a:tailEnd type="triangle" w="med" len="med"/>
          </a:ln>
        </p:spPr>
      </p:cxnSp>
      <p:cxnSp>
        <p:nvCxnSpPr>
          <p:cNvPr id="749" name="Google Shape;749;g8634709e03_1_73"/>
          <p:cNvCxnSpPr>
            <a:endCxn id="747" idx="1"/>
          </p:cNvCxnSpPr>
          <p:nvPr/>
        </p:nvCxnSpPr>
        <p:spPr>
          <a:xfrm>
            <a:off x="3383400" y="3379833"/>
            <a:ext cx="4277600" cy="2215600"/>
          </a:xfrm>
          <a:prstGeom prst="straightConnector1">
            <a:avLst/>
          </a:prstGeom>
          <a:noFill/>
          <a:ln w="28575" cap="flat" cmpd="sng">
            <a:solidFill>
              <a:schemeClr val="dk2"/>
            </a:solidFill>
            <a:prstDash val="solid"/>
            <a:round/>
            <a:headEnd type="none" w="med" len="med"/>
            <a:tailEnd type="triangle" w="med" len="med"/>
          </a:ln>
        </p:spPr>
      </p:cxnSp>
      <p:cxnSp>
        <p:nvCxnSpPr>
          <p:cNvPr id="750" name="Google Shape;750;g8634709e03_1_73"/>
          <p:cNvCxnSpPr>
            <a:endCxn id="746" idx="1"/>
          </p:cNvCxnSpPr>
          <p:nvPr/>
        </p:nvCxnSpPr>
        <p:spPr>
          <a:xfrm>
            <a:off x="3235767" y="1081667"/>
            <a:ext cx="4321200" cy="2129200"/>
          </a:xfrm>
          <a:prstGeom prst="straightConnector1">
            <a:avLst/>
          </a:prstGeom>
          <a:noFill/>
          <a:ln w="2857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258616294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4CCCC"/>
        </a:solidFill>
        <a:effectLst/>
      </p:bgPr>
    </p:bg>
    <p:spTree>
      <p:nvGrpSpPr>
        <p:cNvPr id="1" name="Shape 754"/>
        <p:cNvGrpSpPr/>
        <p:nvPr/>
      </p:nvGrpSpPr>
      <p:grpSpPr>
        <a:xfrm>
          <a:off x="0" y="0"/>
          <a:ext cx="0" cy="0"/>
          <a:chOff x="0" y="0"/>
          <a:chExt cx="0" cy="0"/>
        </a:xfrm>
      </p:grpSpPr>
      <p:pic>
        <p:nvPicPr>
          <p:cNvPr id="755" name="Google Shape;755;g8634709e03_1_30"/>
          <p:cNvPicPr preferRelativeResize="0"/>
          <p:nvPr/>
        </p:nvPicPr>
        <p:blipFill>
          <a:blip r:embed="rId3">
            <a:alphaModFix/>
          </a:blip>
          <a:stretch>
            <a:fillRect/>
          </a:stretch>
        </p:blipFill>
        <p:spPr>
          <a:xfrm>
            <a:off x="68517" y="3781016"/>
            <a:ext cx="2055200" cy="1961701"/>
          </a:xfrm>
          <a:prstGeom prst="rect">
            <a:avLst/>
          </a:prstGeom>
          <a:noFill/>
          <a:ln>
            <a:noFill/>
          </a:ln>
        </p:spPr>
      </p:pic>
      <p:pic>
        <p:nvPicPr>
          <p:cNvPr id="756" name="Google Shape;756;g8634709e03_1_30"/>
          <p:cNvPicPr preferRelativeResize="0"/>
          <p:nvPr/>
        </p:nvPicPr>
        <p:blipFill rotWithShape="1">
          <a:blip r:embed="rId4">
            <a:alphaModFix/>
          </a:blip>
          <a:srcRect l="11843" r="10846"/>
          <a:stretch/>
        </p:blipFill>
        <p:spPr>
          <a:xfrm>
            <a:off x="221134" y="945485"/>
            <a:ext cx="1749977" cy="1961700"/>
          </a:xfrm>
          <a:prstGeom prst="rect">
            <a:avLst/>
          </a:prstGeom>
          <a:noFill/>
          <a:ln>
            <a:noFill/>
          </a:ln>
        </p:spPr>
      </p:pic>
      <p:pic>
        <p:nvPicPr>
          <p:cNvPr id="757" name="Google Shape;757;g8634709e03_1_30"/>
          <p:cNvPicPr preferRelativeResize="0"/>
          <p:nvPr/>
        </p:nvPicPr>
        <p:blipFill>
          <a:blip r:embed="rId5">
            <a:alphaModFix/>
          </a:blip>
          <a:stretch>
            <a:fillRect/>
          </a:stretch>
        </p:blipFill>
        <p:spPr>
          <a:xfrm>
            <a:off x="10174600" y="599484"/>
            <a:ext cx="1371600" cy="1697525"/>
          </a:xfrm>
          <a:prstGeom prst="rect">
            <a:avLst/>
          </a:prstGeom>
          <a:noFill/>
          <a:ln>
            <a:noFill/>
          </a:ln>
        </p:spPr>
      </p:pic>
      <p:pic>
        <p:nvPicPr>
          <p:cNvPr id="758" name="Google Shape;758;g8634709e03_1_30"/>
          <p:cNvPicPr preferRelativeResize="0"/>
          <p:nvPr/>
        </p:nvPicPr>
        <p:blipFill rotWithShape="1">
          <a:blip r:embed="rId6">
            <a:alphaModFix/>
          </a:blip>
          <a:srcRect l="5935" t="2922"/>
          <a:stretch/>
        </p:blipFill>
        <p:spPr>
          <a:xfrm>
            <a:off x="9929167" y="3428984"/>
            <a:ext cx="1862467" cy="2313747"/>
          </a:xfrm>
          <a:prstGeom prst="rect">
            <a:avLst/>
          </a:prstGeom>
          <a:noFill/>
          <a:ln>
            <a:noFill/>
          </a:ln>
        </p:spPr>
      </p:pic>
      <p:sp>
        <p:nvSpPr>
          <p:cNvPr id="759" name="Google Shape;759;g8634709e03_1_30"/>
          <p:cNvSpPr txBox="1"/>
          <p:nvPr/>
        </p:nvSpPr>
        <p:spPr>
          <a:xfrm>
            <a:off x="4362633" y="1035067"/>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Triangular based pyramid </a:t>
            </a:r>
            <a:endParaRPr sz="2933" kern="0">
              <a:solidFill>
                <a:srgbClr val="000000"/>
              </a:solidFill>
              <a:latin typeface="Arial"/>
              <a:cs typeface="Arial"/>
              <a:sym typeface="Arial"/>
            </a:endParaRPr>
          </a:p>
        </p:txBody>
      </p:sp>
      <p:sp>
        <p:nvSpPr>
          <p:cNvPr id="760" name="Google Shape;760;g8634709e03_1_30"/>
          <p:cNvSpPr txBox="1"/>
          <p:nvPr/>
        </p:nvSpPr>
        <p:spPr>
          <a:xfrm>
            <a:off x="4362617" y="2297000"/>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Cone </a:t>
            </a:r>
            <a:endParaRPr sz="2933" kern="0">
              <a:solidFill>
                <a:srgbClr val="000000"/>
              </a:solidFill>
              <a:latin typeface="Arial"/>
              <a:cs typeface="Arial"/>
              <a:sym typeface="Arial"/>
            </a:endParaRPr>
          </a:p>
        </p:txBody>
      </p:sp>
      <p:sp>
        <p:nvSpPr>
          <p:cNvPr id="761" name="Google Shape;761;g8634709e03_1_30"/>
          <p:cNvSpPr txBox="1"/>
          <p:nvPr/>
        </p:nvSpPr>
        <p:spPr>
          <a:xfrm>
            <a:off x="4362633" y="3209667"/>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Square based pyramid </a:t>
            </a:r>
            <a:endParaRPr sz="2933" kern="0">
              <a:solidFill>
                <a:srgbClr val="000000"/>
              </a:solidFill>
              <a:latin typeface="Arial"/>
              <a:cs typeface="Arial"/>
              <a:sym typeface="Arial"/>
            </a:endParaRPr>
          </a:p>
        </p:txBody>
      </p:sp>
      <p:sp>
        <p:nvSpPr>
          <p:cNvPr id="762" name="Google Shape;762;g8634709e03_1_30"/>
          <p:cNvSpPr txBox="1"/>
          <p:nvPr/>
        </p:nvSpPr>
        <p:spPr>
          <a:xfrm>
            <a:off x="4362633" y="4751433"/>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Cylinder</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17971273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766"/>
        <p:cNvGrpSpPr/>
        <p:nvPr/>
      </p:nvGrpSpPr>
      <p:grpSpPr>
        <a:xfrm>
          <a:off x="0" y="0"/>
          <a:ext cx="0" cy="0"/>
          <a:chOff x="0" y="0"/>
          <a:chExt cx="0" cy="0"/>
        </a:xfrm>
      </p:grpSpPr>
      <p:pic>
        <p:nvPicPr>
          <p:cNvPr id="767" name="Google Shape;767;g8634709e03_1_89"/>
          <p:cNvPicPr preferRelativeResize="0"/>
          <p:nvPr/>
        </p:nvPicPr>
        <p:blipFill>
          <a:blip r:embed="rId3">
            <a:alphaModFix/>
          </a:blip>
          <a:stretch>
            <a:fillRect/>
          </a:stretch>
        </p:blipFill>
        <p:spPr>
          <a:xfrm>
            <a:off x="68517" y="3781016"/>
            <a:ext cx="2055200" cy="1961701"/>
          </a:xfrm>
          <a:prstGeom prst="rect">
            <a:avLst/>
          </a:prstGeom>
          <a:noFill/>
          <a:ln>
            <a:noFill/>
          </a:ln>
        </p:spPr>
      </p:pic>
      <p:pic>
        <p:nvPicPr>
          <p:cNvPr id="768" name="Google Shape;768;g8634709e03_1_89"/>
          <p:cNvPicPr preferRelativeResize="0"/>
          <p:nvPr/>
        </p:nvPicPr>
        <p:blipFill rotWithShape="1">
          <a:blip r:embed="rId4">
            <a:alphaModFix/>
          </a:blip>
          <a:srcRect l="11843" r="10846"/>
          <a:stretch/>
        </p:blipFill>
        <p:spPr>
          <a:xfrm>
            <a:off x="221134" y="945485"/>
            <a:ext cx="1749977" cy="1961700"/>
          </a:xfrm>
          <a:prstGeom prst="rect">
            <a:avLst/>
          </a:prstGeom>
          <a:noFill/>
          <a:ln>
            <a:noFill/>
          </a:ln>
        </p:spPr>
      </p:pic>
      <p:pic>
        <p:nvPicPr>
          <p:cNvPr id="769" name="Google Shape;769;g8634709e03_1_89"/>
          <p:cNvPicPr preferRelativeResize="0"/>
          <p:nvPr/>
        </p:nvPicPr>
        <p:blipFill>
          <a:blip r:embed="rId5">
            <a:alphaModFix/>
          </a:blip>
          <a:stretch>
            <a:fillRect/>
          </a:stretch>
        </p:blipFill>
        <p:spPr>
          <a:xfrm>
            <a:off x="10174600" y="599484"/>
            <a:ext cx="1371600" cy="1697525"/>
          </a:xfrm>
          <a:prstGeom prst="rect">
            <a:avLst/>
          </a:prstGeom>
          <a:noFill/>
          <a:ln>
            <a:noFill/>
          </a:ln>
        </p:spPr>
      </p:pic>
      <p:pic>
        <p:nvPicPr>
          <p:cNvPr id="770" name="Google Shape;770;g8634709e03_1_89"/>
          <p:cNvPicPr preferRelativeResize="0"/>
          <p:nvPr/>
        </p:nvPicPr>
        <p:blipFill rotWithShape="1">
          <a:blip r:embed="rId6">
            <a:alphaModFix/>
          </a:blip>
          <a:srcRect l="5935" t="2922"/>
          <a:stretch/>
        </p:blipFill>
        <p:spPr>
          <a:xfrm>
            <a:off x="9929167" y="3428984"/>
            <a:ext cx="1862467" cy="2313747"/>
          </a:xfrm>
          <a:prstGeom prst="rect">
            <a:avLst/>
          </a:prstGeom>
          <a:noFill/>
          <a:ln>
            <a:noFill/>
          </a:ln>
        </p:spPr>
      </p:pic>
      <p:sp>
        <p:nvSpPr>
          <p:cNvPr id="771" name="Google Shape;771;g8634709e03_1_89"/>
          <p:cNvSpPr txBox="1"/>
          <p:nvPr/>
        </p:nvSpPr>
        <p:spPr>
          <a:xfrm>
            <a:off x="4362633" y="1035067"/>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Triangular based pyramid </a:t>
            </a:r>
            <a:endParaRPr sz="2933" kern="0">
              <a:solidFill>
                <a:srgbClr val="000000"/>
              </a:solidFill>
              <a:latin typeface="Arial"/>
              <a:cs typeface="Arial"/>
              <a:sym typeface="Arial"/>
            </a:endParaRPr>
          </a:p>
        </p:txBody>
      </p:sp>
      <p:sp>
        <p:nvSpPr>
          <p:cNvPr id="772" name="Google Shape;772;g8634709e03_1_89"/>
          <p:cNvSpPr txBox="1"/>
          <p:nvPr/>
        </p:nvSpPr>
        <p:spPr>
          <a:xfrm>
            <a:off x="4362617" y="2297000"/>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Cone </a:t>
            </a:r>
            <a:endParaRPr sz="2933" kern="0">
              <a:solidFill>
                <a:srgbClr val="000000"/>
              </a:solidFill>
              <a:latin typeface="Arial"/>
              <a:cs typeface="Arial"/>
              <a:sym typeface="Arial"/>
            </a:endParaRPr>
          </a:p>
        </p:txBody>
      </p:sp>
      <p:sp>
        <p:nvSpPr>
          <p:cNvPr id="773" name="Google Shape;773;g8634709e03_1_89"/>
          <p:cNvSpPr txBox="1"/>
          <p:nvPr/>
        </p:nvSpPr>
        <p:spPr>
          <a:xfrm>
            <a:off x="4362633" y="3209667"/>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Square based pyramid </a:t>
            </a:r>
            <a:endParaRPr sz="2933" kern="0">
              <a:solidFill>
                <a:srgbClr val="000000"/>
              </a:solidFill>
              <a:latin typeface="Arial"/>
              <a:cs typeface="Arial"/>
              <a:sym typeface="Arial"/>
            </a:endParaRPr>
          </a:p>
        </p:txBody>
      </p:sp>
      <p:sp>
        <p:nvSpPr>
          <p:cNvPr id="774" name="Google Shape;774;g8634709e03_1_89"/>
          <p:cNvSpPr txBox="1"/>
          <p:nvPr/>
        </p:nvSpPr>
        <p:spPr>
          <a:xfrm>
            <a:off x="4362633" y="4751433"/>
            <a:ext cx="2974400" cy="8264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2933" kern="0">
                <a:solidFill>
                  <a:srgbClr val="000000"/>
                </a:solidFill>
                <a:latin typeface="Arial"/>
                <a:cs typeface="Arial"/>
                <a:sym typeface="Arial"/>
              </a:rPr>
              <a:t>Cylinder</a:t>
            </a:r>
            <a:endParaRPr sz="2933" kern="0">
              <a:solidFill>
                <a:srgbClr val="000000"/>
              </a:solidFill>
              <a:latin typeface="Arial"/>
              <a:cs typeface="Arial"/>
              <a:sym typeface="Arial"/>
            </a:endParaRPr>
          </a:p>
        </p:txBody>
      </p:sp>
      <p:cxnSp>
        <p:nvCxnSpPr>
          <p:cNvPr id="775" name="Google Shape;775;g8634709e03_1_89"/>
          <p:cNvCxnSpPr>
            <a:stCxn id="771" idx="1"/>
            <a:endCxn id="768" idx="3"/>
          </p:cNvCxnSpPr>
          <p:nvPr/>
        </p:nvCxnSpPr>
        <p:spPr>
          <a:xfrm flipH="1">
            <a:off x="1971033" y="1448267"/>
            <a:ext cx="2391600" cy="478000"/>
          </a:xfrm>
          <a:prstGeom prst="straightConnector1">
            <a:avLst/>
          </a:prstGeom>
          <a:noFill/>
          <a:ln w="28575" cap="flat" cmpd="sng">
            <a:solidFill>
              <a:schemeClr val="dk2"/>
            </a:solidFill>
            <a:prstDash val="solid"/>
            <a:round/>
            <a:headEnd type="none" w="med" len="med"/>
            <a:tailEnd type="triangle" w="med" len="med"/>
          </a:ln>
        </p:spPr>
      </p:cxnSp>
      <p:cxnSp>
        <p:nvCxnSpPr>
          <p:cNvPr id="776" name="Google Shape;776;g8634709e03_1_89"/>
          <p:cNvCxnSpPr>
            <a:stCxn id="772" idx="3"/>
            <a:endCxn id="770" idx="1"/>
          </p:cNvCxnSpPr>
          <p:nvPr/>
        </p:nvCxnSpPr>
        <p:spPr>
          <a:xfrm>
            <a:off x="7337017" y="2710200"/>
            <a:ext cx="2592000" cy="1875600"/>
          </a:xfrm>
          <a:prstGeom prst="straightConnector1">
            <a:avLst/>
          </a:prstGeom>
          <a:noFill/>
          <a:ln w="28575" cap="flat" cmpd="sng">
            <a:solidFill>
              <a:schemeClr val="dk2"/>
            </a:solidFill>
            <a:prstDash val="solid"/>
            <a:round/>
            <a:headEnd type="none" w="med" len="med"/>
            <a:tailEnd type="triangle" w="med" len="med"/>
          </a:ln>
        </p:spPr>
      </p:cxnSp>
      <p:cxnSp>
        <p:nvCxnSpPr>
          <p:cNvPr id="777" name="Google Shape;777;g8634709e03_1_89"/>
          <p:cNvCxnSpPr>
            <a:endCxn id="767" idx="3"/>
          </p:cNvCxnSpPr>
          <p:nvPr/>
        </p:nvCxnSpPr>
        <p:spPr>
          <a:xfrm flipH="1">
            <a:off x="2123717" y="3622667"/>
            <a:ext cx="2238800" cy="1139200"/>
          </a:xfrm>
          <a:prstGeom prst="straightConnector1">
            <a:avLst/>
          </a:prstGeom>
          <a:noFill/>
          <a:ln w="28575" cap="flat" cmpd="sng">
            <a:solidFill>
              <a:schemeClr val="dk2"/>
            </a:solidFill>
            <a:prstDash val="solid"/>
            <a:round/>
            <a:headEnd type="none" w="med" len="med"/>
            <a:tailEnd type="triangle" w="med" len="med"/>
          </a:ln>
        </p:spPr>
      </p:cxnSp>
      <p:cxnSp>
        <p:nvCxnSpPr>
          <p:cNvPr id="778" name="Google Shape;778;g8634709e03_1_89"/>
          <p:cNvCxnSpPr>
            <a:stCxn id="774" idx="3"/>
            <a:endCxn id="769" idx="1"/>
          </p:cNvCxnSpPr>
          <p:nvPr/>
        </p:nvCxnSpPr>
        <p:spPr>
          <a:xfrm rot="10800000" flipH="1">
            <a:off x="7337033" y="1448233"/>
            <a:ext cx="2837600" cy="3716400"/>
          </a:xfrm>
          <a:prstGeom prst="straightConnector1">
            <a:avLst/>
          </a:prstGeom>
          <a:noFill/>
          <a:ln w="28575" cap="flat" cmpd="sng">
            <a:solidFill>
              <a:schemeClr val="dk2"/>
            </a:solidFill>
            <a:prstDash val="solid"/>
            <a:round/>
            <a:headEnd type="none" w="med" len="med"/>
            <a:tailEnd type="triangle" w="med" len="med"/>
          </a:ln>
        </p:spPr>
      </p:cxnSp>
    </p:spTree>
    <p:extLst>
      <p:ext uri="{BB962C8B-B14F-4D97-AF65-F5344CB8AC3E}">
        <p14:creationId xmlns:p14="http://schemas.microsoft.com/office/powerpoint/2010/main" val="656219594"/>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782"/>
        <p:cNvGrpSpPr/>
        <p:nvPr/>
      </p:nvGrpSpPr>
      <p:grpSpPr>
        <a:xfrm>
          <a:off x="0" y="0"/>
          <a:ext cx="0" cy="0"/>
          <a:chOff x="0" y="0"/>
          <a:chExt cx="0" cy="0"/>
        </a:xfrm>
      </p:grpSpPr>
      <p:sp>
        <p:nvSpPr>
          <p:cNvPr id="783" name="Google Shape;783;p15"/>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784" name="Google Shape;784;p15"/>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785" name="Google Shape;785;p15"/>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18956508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A4C2F4"/>
        </a:solidFill>
        <a:effectLst/>
      </p:bgPr>
    </p:bg>
    <p:spTree>
      <p:nvGrpSpPr>
        <p:cNvPr id="1" name="Shape 789"/>
        <p:cNvGrpSpPr/>
        <p:nvPr/>
      </p:nvGrpSpPr>
      <p:grpSpPr>
        <a:xfrm>
          <a:off x="0" y="0"/>
          <a:ext cx="0" cy="0"/>
          <a:chOff x="0" y="0"/>
          <a:chExt cx="0" cy="0"/>
        </a:xfrm>
      </p:grpSpPr>
      <p:sp>
        <p:nvSpPr>
          <p:cNvPr id="790" name="Google Shape;790;g8812d6153f_0_304"/>
          <p:cNvSpPr txBox="1">
            <a:spLocks noGrp="1"/>
          </p:cNvSpPr>
          <p:nvPr>
            <p:ph type="ctrTitle"/>
          </p:nvPr>
        </p:nvSpPr>
        <p:spPr>
          <a:xfrm>
            <a:off x="294911" y="1012400"/>
            <a:ext cx="11360800" cy="2736800"/>
          </a:xfrm>
          <a:prstGeom prst="rect">
            <a:avLst/>
          </a:prstGeom>
        </p:spPr>
        <p:txBody>
          <a:bodyPr spcFirstLastPara="1" wrap="square" lIns="121900" tIns="121900" rIns="121900" bIns="121900" anchor="b" anchorCtr="0">
            <a:noAutofit/>
          </a:bodyPr>
          <a:lstStyle/>
          <a:p>
            <a:r>
              <a:rPr lang="en-GB" sz="2400">
                <a:latin typeface="Comic Sans MS"/>
                <a:ea typeface="Comic Sans MS"/>
                <a:cs typeface="Comic Sans MS"/>
                <a:sym typeface="Comic Sans MS"/>
              </a:rPr>
              <a:t>We know that we start a sentence with a capital letter. </a:t>
            </a:r>
            <a:endParaRPr sz="2400">
              <a:latin typeface="Comic Sans MS"/>
              <a:ea typeface="Comic Sans MS"/>
              <a:cs typeface="Comic Sans MS"/>
              <a:sym typeface="Comic Sans MS"/>
            </a:endParaRPr>
          </a:p>
          <a:p>
            <a:r>
              <a:rPr lang="en-GB" sz="2400">
                <a:latin typeface="Comic Sans MS"/>
                <a:ea typeface="Comic Sans MS"/>
                <a:cs typeface="Comic Sans MS"/>
                <a:sym typeface="Comic Sans MS"/>
              </a:rPr>
              <a:t>We know that we use capital letters for proper nouns - (e.g)names of people, places, days and months</a:t>
            </a:r>
            <a:endParaRPr sz="2400">
              <a:latin typeface="Comic Sans MS"/>
              <a:ea typeface="Comic Sans MS"/>
              <a:cs typeface="Comic Sans MS"/>
              <a:sym typeface="Comic Sans MS"/>
            </a:endParaRPr>
          </a:p>
          <a:p>
            <a:endParaRPr sz="2400">
              <a:latin typeface="Comic Sans MS"/>
              <a:ea typeface="Comic Sans MS"/>
              <a:cs typeface="Comic Sans MS"/>
              <a:sym typeface="Comic Sans MS"/>
            </a:endParaRPr>
          </a:p>
          <a:p>
            <a:r>
              <a:rPr lang="en-GB" sz="2400">
                <a:latin typeface="Comic Sans MS"/>
                <a:ea typeface="Comic Sans MS"/>
                <a:cs typeface="Comic Sans MS"/>
                <a:sym typeface="Comic Sans MS"/>
              </a:rPr>
              <a:t>We should also use a capital letter for the pronoun I because this replaces the name of the person.</a:t>
            </a:r>
            <a:endParaRPr sz="2400">
              <a:latin typeface="Comic Sans MS"/>
              <a:ea typeface="Comic Sans MS"/>
              <a:cs typeface="Comic Sans MS"/>
              <a:sym typeface="Comic Sans MS"/>
            </a:endParaRPr>
          </a:p>
        </p:txBody>
      </p:sp>
      <p:sp>
        <p:nvSpPr>
          <p:cNvPr id="791" name="Google Shape;791;g8812d6153f_0_304"/>
          <p:cNvSpPr txBox="1">
            <a:spLocks noGrp="1"/>
          </p:cNvSpPr>
          <p:nvPr>
            <p:ph type="subTitle" idx="1"/>
          </p:nvPr>
        </p:nvSpPr>
        <p:spPr>
          <a:xfrm>
            <a:off x="415600" y="190900"/>
            <a:ext cx="11360800" cy="1056800"/>
          </a:xfrm>
          <a:prstGeom prst="rect">
            <a:avLst/>
          </a:prstGeom>
        </p:spPr>
        <p:txBody>
          <a:bodyPr spcFirstLastPara="1" wrap="square" lIns="121900" tIns="121900" rIns="121900" bIns="121900" anchor="t" anchorCtr="0">
            <a:noAutofit/>
          </a:bodyPr>
          <a:lstStyle/>
          <a:p>
            <a:pPr marL="0" indent="0"/>
            <a:r>
              <a:rPr lang="en-GB" u="sng">
                <a:solidFill>
                  <a:srgbClr val="000000"/>
                </a:solidFill>
              </a:rPr>
              <a:t>WALT: use capital letters for the personal pronoun I.</a:t>
            </a:r>
            <a:endParaRPr u="sng">
              <a:solidFill>
                <a:srgbClr val="000000"/>
              </a:solidFill>
            </a:endParaRPr>
          </a:p>
        </p:txBody>
      </p:sp>
      <p:pic>
        <p:nvPicPr>
          <p:cNvPr id="792" name="Google Shape;792;g8812d6153f_0_304"/>
          <p:cNvPicPr preferRelativeResize="0"/>
          <p:nvPr/>
        </p:nvPicPr>
        <p:blipFill>
          <a:blip r:embed="rId3">
            <a:alphaModFix/>
          </a:blip>
          <a:stretch>
            <a:fillRect/>
          </a:stretch>
        </p:blipFill>
        <p:spPr>
          <a:xfrm>
            <a:off x="203201" y="3647767"/>
            <a:ext cx="1799767" cy="3088500"/>
          </a:xfrm>
          <a:prstGeom prst="rect">
            <a:avLst/>
          </a:prstGeom>
          <a:noFill/>
          <a:ln>
            <a:noFill/>
          </a:ln>
        </p:spPr>
      </p:pic>
      <p:sp>
        <p:nvSpPr>
          <p:cNvPr id="793" name="Google Shape;793;g8812d6153f_0_304"/>
          <p:cNvSpPr/>
          <p:nvPr/>
        </p:nvSpPr>
        <p:spPr>
          <a:xfrm>
            <a:off x="2717067" y="4001600"/>
            <a:ext cx="5149600" cy="2495200"/>
          </a:xfrm>
          <a:prstGeom prst="wedgeEllipseCallout">
            <a:avLst>
              <a:gd name="adj1" fmla="val -83890"/>
              <a:gd name="adj2" fmla="val -30357"/>
            </a:avLst>
          </a:prstGeom>
          <a:solidFill>
            <a:srgbClr val="FCE5CD"/>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794" name="Google Shape;794;g8812d6153f_0_304"/>
          <p:cNvSpPr txBox="1"/>
          <p:nvPr/>
        </p:nvSpPr>
        <p:spPr>
          <a:xfrm>
            <a:off x="3396333" y="4589900"/>
            <a:ext cx="3293600" cy="159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FF0000"/>
                </a:solidFill>
                <a:latin typeface="Arial"/>
                <a:cs typeface="Arial"/>
                <a:sym typeface="Arial"/>
              </a:rPr>
              <a:t>I </a:t>
            </a:r>
            <a:r>
              <a:rPr lang="en-GB" sz="2667" kern="0">
                <a:solidFill>
                  <a:srgbClr val="000000"/>
                </a:solidFill>
                <a:latin typeface="Arial"/>
                <a:cs typeface="Arial"/>
                <a:sym typeface="Arial"/>
              </a:rPr>
              <a:t>am very important.</a:t>
            </a:r>
            <a:endParaRPr sz="2667" kern="0">
              <a:solidFill>
                <a:srgbClr val="000000"/>
              </a:solidFill>
              <a:latin typeface="Arial"/>
              <a:cs typeface="Arial"/>
              <a:sym typeface="Arial"/>
            </a:endParaRPr>
          </a:p>
          <a:p>
            <a:pPr defTabSz="1219170">
              <a:buClr>
                <a:srgbClr val="000000"/>
              </a:buClr>
            </a:pPr>
            <a:r>
              <a:rPr lang="en-GB" sz="2667" kern="0">
                <a:solidFill>
                  <a:srgbClr val="FF0000"/>
                </a:solidFill>
                <a:latin typeface="Arial"/>
                <a:cs typeface="Arial"/>
                <a:sym typeface="Arial"/>
              </a:rPr>
              <a:t>I</a:t>
            </a:r>
            <a:r>
              <a:rPr lang="en-GB" sz="2667" kern="0">
                <a:solidFill>
                  <a:srgbClr val="000000"/>
                </a:solidFill>
                <a:latin typeface="Arial"/>
                <a:cs typeface="Arial"/>
                <a:sym typeface="Arial"/>
              </a:rPr>
              <a:t> always have a capital letter.</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85728242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798"/>
        <p:cNvGrpSpPr/>
        <p:nvPr/>
      </p:nvGrpSpPr>
      <p:grpSpPr>
        <a:xfrm>
          <a:off x="0" y="0"/>
          <a:ext cx="0" cy="0"/>
          <a:chOff x="0" y="0"/>
          <a:chExt cx="0" cy="0"/>
        </a:xfrm>
      </p:grpSpPr>
      <p:sp>
        <p:nvSpPr>
          <p:cNvPr id="799" name="Google Shape;799;g8812d6153f_0_357"/>
          <p:cNvSpPr txBox="1">
            <a:spLocks noGrp="1"/>
          </p:cNvSpPr>
          <p:nvPr>
            <p:ph type="subTitle" idx="1"/>
          </p:nvPr>
        </p:nvSpPr>
        <p:spPr>
          <a:xfrm>
            <a:off x="415600" y="365067"/>
            <a:ext cx="113608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Imagine you are this flower. What is happening to you? Talk about this or write down your ideas.</a:t>
            </a:r>
            <a:endParaRPr>
              <a:solidFill>
                <a:srgbClr val="000000"/>
              </a:solidFill>
            </a:endParaRPr>
          </a:p>
        </p:txBody>
      </p:sp>
      <p:pic>
        <p:nvPicPr>
          <p:cNvPr id="800" name="Google Shape;800;g8812d6153f_0_357"/>
          <p:cNvPicPr preferRelativeResize="0"/>
          <p:nvPr/>
        </p:nvPicPr>
        <p:blipFill>
          <a:blip r:embed="rId3">
            <a:alphaModFix/>
          </a:blip>
          <a:stretch>
            <a:fillRect/>
          </a:stretch>
        </p:blipFill>
        <p:spPr>
          <a:xfrm>
            <a:off x="2376733" y="1608718"/>
            <a:ext cx="7264400" cy="4406900"/>
          </a:xfrm>
          <a:prstGeom prst="rect">
            <a:avLst/>
          </a:prstGeom>
          <a:noFill/>
          <a:ln>
            <a:noFill/>
          </a:ln>
        </p:spPr>
      </p:pic>
    </p:spTree>
    <p:extLst>
      <p:ext uri="{BB962C8B-B14F-4D97-AF65-F5344CB8AC3E}">
        <p14:creationId xmlns:p14="http://schemas.microsoft.com/office/powerpoint/2010/main" val="38682287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C9DAF8"/>
        </a:solidFill>
        <a:effectLst/>
      </p:bgPr>
    </p:bg>
    <p:spTree>
      <p:nvGrpSpPr>
        <p:cNvPr id="1" name="Shape 804"/>
        <p:cNvGrpSpPr/>
        <p:nvPr/>
      </p:nvGrpSpPr>
      <p:grpSpPr>
        <a:xfrm>
          <a:off x="0" y="0"/>
          <a:ext cx="0" cy="0"/>
          <a:chOff x="0" y="0"/>
          <a:chExt cx="0" cy="0"/>
        </a:xfrm>
      </p:grpSpPr>
      <p:sp>
        <p:nvSpPr>
          <p:cNvPr id="805" name="Google Shape;805;g8812d6153f_0_407"/>
          <p:cNvSpPr txBox="1"/>
          <p:nvPr/>
        </p:nvSpPr>
        <p:spPr>
          <a:xfrm>
            <a:off x="589433" y="1782800"/>
            <a:ext cx="10579600" cy="24648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000000"/>
                </a:solidFill>
                <a:latin typeface="Comic Sans MS"/>
                <a:ea typeface="Comic Sans MS"/>
                <a:cs typeface="Comic Sans MS"/>
                <a:sym typeface="Comic Sans MS"/>
              </a:rPr>
              <a:t>i was becoming big and strong then one day little green shoots appeared i started life as a tiny seed in june i became a fully grown flower the gardener planted me in the garden last april every wednesday he checked to see if i was growing he dug a hole and placed me in it his wife reminded him to water me soon i had leaves and a little buds </a:t>
            </a:r>
            <a:endParaRPr sz="2667" kern="0">
              <a:solidFill>
                <a:srgbClr val="000000"/>
              </a:solidFill>
              <a:latin typeface="Comic Sans MS"/>
              <a:ea typeface="Comic Sans MS"/>
              <a:cs typeface="Comic Sans MS"/>
              <a:sym typeface="Comic Sans MS"/>
            </a:endParaRPr>
          </a:p>
        </p:txBody>
      </p:sp>
      <p:pic>
        <p:nvPicPr>
          <p:cNvPr id="806" name="Google Shape;806;g8812d6153f_0_407"/>
          <p:cNvPicPr preferRelativeResize="0"/>
          <p:nvPr/>
        </p:nvPicPr>
        <p:blipFill>
          <a:blip r:embed="rId3">
            <a:alphaModFix/>
          </a:blip>
          <a:stretch>
            <a:fillRect/>
          </a:stretch>
        </p:blipFill>
        <p:spPr>
          <a:xfrm>
            <a:off x="4523951" y="4869534"/>
            <a:ext cx="3144095" cy="1907367"/>
          </a:xfrm>
          <a:prstGeom prst="rect">
            <a:avLst/>
          </a:prstGeom>
          <a:noFill/>
          <a:ln>
            <a:noFill/>
          </a:ln>
        </p:spPr>
      </p:pic>
      <p:sp>
        <p:nvSpPr>
          <p:cNvPr id="807" name="Google Shape;807;g8812d6153f_0_407"/>
          <p:cNvSpPr txBox="1"/>
          <p:nvPr/>
        </p:nvSpPr>
        <p:spPr>
          <a:xfrm>
            <a:off x="609600" y="209000"/>
            <a:ext cx="10728800" cy="1260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000" b="1" kern="0">
                <a:solidFill>
                  <a:srgbClr val="000000"/>
                </a:solidFill>
                <a:latin typeface="Arial"/>
                <a:cs typeface="Arial"/>
                <a:sym typeface="Arial"/>
              </a:rPr>
              <a:t>Mrs shipley wrote these sentences as a little story about the pictures. She forgot all about capital letters for sentence starts, proper nouns and pronoun I. Her sentences are all in a muddle too! She didn’t put them in the correct order. Can you rewrite the text in order and add in the missing capitals and punctuation.</a:t>
            </a:r>
            <a:endParaRPr sz="2000" b="1" kern="0">
              <a:solidFill>
                <a:srgbClr val="000000"/>
              </a:solidFill>
              <a:latin typeface="Arial"/>
              <a:cs typeface="Arial"/>
              <a:sym typeface="Arial"/>
            </a:endParaRPr>
          </a:p>
        </p:txBody>
      </p:sp>
    </p:spTree>
    <p:extLst>
      <p:ext uri="{BB962C8B-B14F-4D97-AF65-F5344CB8AC3E}">
        <p14:creationId xmlns:p14="http://schemas.microsoft.com/office/powerpoint/2010/main" val="272233294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11"/>
        <p:cNvGrpSpPr/>
        <p:nvPr/>
      </p:nvGrpSpPr>
      <p:grpSpPr>
        <a:xfrm>
          <a:off x="0" y="0"/>
          <a:ext cx="0" cy="0"/>
          <a:chOff x="0" y="0"/>
          <a:chExt cx="0" cy="0"/>
        </a:xfrm>
      </p:grpSpPr>
      <p:sp>
        <p:nvSpPr>
          <p:cNvPr id="812" name="Google Shape;812;g8812d6153f_0_458"/>
          <p:cNvSpPr txBox="1"/>
          <p:nvPr/>
        </p:nvSpPr>
        <p:spPr>
          <a:xfrm>
            <a:off x="447533" y="234967"/>
            <a:ext cx="10579600" cy="442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kern="0">
                <a:solidFill>
                  <a:srgbClr val="FF0000"/>
                </a:solidFill>
                <a:latin typeface="Comic Sans MS"/>
                <a:ea typeface="Comic Sans MS"/>
                <a:cs typeface="Comic Sans MS"/>
                <a:sym typeface="Comic Sans MS"/>
              </a:rPr>
              <a:t>I</a:t>
            </a:r>
            <a:r>
              <a:rPr lang="en-GB" sz="2667" kern="0">
                <a:solidFill>
                  <a:srgbClr val="000000"/>
                </a:solidFill>
                <a:latin typeface="Comic Sans MS"/>
                <a:ea typeface="Comic Sans MS"/>
                <a:cs typeface="Comic Sans MS"/>
                <a:sym typeface="Comic Sans MS"/>
              </a:rPr>
              <a:t> started life as a tiny seed</a:t>
            </a:r>
            <a:r>
              <a:rPr lang="en-GB" sz="2667" kern="0">
                <a:solidFill>
                  <a:srgbClr val="FF0000"/>
                </a:solidFill>
                <a:latin typeface="Comic Sans MS"/>
                <a:ea typeface="Comic Sans MS"/>
                <a:cs typeface="Comic Sans MS"/>
                <a:sym typeface="Comic Sans MS"/>
              </a:rPr>
              <a:t>. T</a:t>
            </a:r>
            <a:r>
              <a:rPr lang="en-GB" sz="2667" kern="0">
                <a:solidFill>
                  <a:srgbClr val="000000"/>
                </a:solidFill>
                <a:latin typeface="Comic Sans MS"/>
                <a:ea typeface="Comic Sans MS"/>
                <a:cs typeface="Comic Sans MS"/>
                <a:sym typeface="Comic Sans MS"/>
              </a:rPr>
              <a:t>he gardener planted me in the garden last </a:t>
            </a:r>
            <a:r>
              <a:rPr lang="en-GB" sz="2667" kern="0">
                <a:solidFill>
                  <a:srgbClr val="FF0000"/>
                </a:solidFill>
                <a:latin typeface="Comic Sans MS"/>
                <a:ea typeface="Comic Sans MS"/>
                <a:cs typeface="Comic Sans MS"/>
                <a:sym typeface="Comic Sans MS"/>
              </a:rPr>
              <a:t>A</a:t>
            </a:r>
            <a:r>
              <a:rPr lang="en-GB" sz="2667" kern="0">
                <a:solidFill>
                  <a:srgbClr val="000000"/>
                </a:solidFill>
                <a:latin typeface="Comic Sans MS"/>
                <a:ea typeface="Comic Sans MS"/>
                <a:cs typeface="Comic Sans MS"/>
                <a:sym typeface="Comic Sans MS"/>
              </a:rPr>
              <a:t>pril</a:t>
            </a:r>
            <a:r>
              <a:rPr lang="en-GB" sz="2667" kern="0">
                <a:solidFill>
                  <a:srgbClr val="FF0000"/>
                </a:solidFill>
                <a:latin typeface="Comic Sans MS"/>
                <a:ea typeface="Comic Sans MS"/>
                <a:cs typeface="Comic Sans MS"/>
                <a:sym typeface="Comic Sans MS"/>
              </a:rPr>
              <a:t>. H</a:t>
            </a:r>
            <a:r>
              <a:rPr lang="en-GB" sz="2667" kern="0">
                <a:solidFill>
                  <a:srgbClr val="000000"/>
                </a:solidFill>
                <a:latin typeface="Comic Sans MS"/>
                <a:ea typeface="Comic Sans MS"/>
                <a:cs typeface="Comic Sans MS"/>
                <a:sym typeface="Comic Sans MS"/>
              </a:rPr>
              <a:t>e dug a hole and placed me in it</a:t>
            </a:r>
            <a:r>
              <a:rPr lang="en-GB" sz="2667" kern="0">
                <a:solidFill>
                  <a:srgbClr val="FF0000"/>
                </a:solidFill>
                <a:latin typeface="Comic Sans MS"/>
                <a:ea typeface="Comic Sans MS"/>
                <a:cs typeface="Comic Sans MS"/>
                <a:sym typeface="Comic Sans MS"/>
              </a:rPr>
              <a:t>. H</a:t>
            </a:r>
            <a:r>
              <a:rPr lang="en-GB" sz="2667" kern="0">
                <a:solidFill>
                  <a:srgbClr val="000000"/>
                </a:solidFill>
                <a:latin typeface="Comic Sans MS"/>
                <a:ea typeface="Comic Sans MS"/>
                <a:cs typeface="Comic Sans MS"/>
                <a:sym typeface="Comic Sans MS"/>
              </a:rPr>
              <a:t>is wife reminded him to water me</a:t>
            </a:r>
            <a:r>
              <a:rPr lang="en-GB" sz="2667" kern="0">
                <a:solidFill>
                  <a:srgbClr val="FF0000"/>
                </a:solidFill>
                <a:latin typeface="Comic Sans MS"/>
                <a:ea typeface="Comic Sans MS"/>
                <a:cs typeface="Comic Sans MS"/>
                <a:sym typeface="Comic Sans MS"/>
              </a:rPr>
              <a:t>. E</a:t>
            </a:r>
            <a:r>
              <a:rPr lang="en-GB" sz="2667" kern="0">
                <a:solidFill>
                  <a:srgbClr val="000000"/>
                </a:solidFill>
                <a:latin typeface="Comic Sans MS"/>
                <a:ea typeface="Comic Sans MS"/>
                <a:cs typeface="Comic Sans MS"/>
                <a:sym typeface="Comic Sans MS"/>
              </a:rPr>
              <a:t>very </a:t>
            </a:r>
            <a:r>
              <a:rPr lang="en-GB" sz="2667" kern="0">
                <a:solidFill>
                  <a:srgbClr val="FF0000"/>
                </a:solidFill>
                <a:latin typeface="Comic Sans MS"/>
                <a:ea typeface="Comic Sans MS"/>
                <a:cs typeface="Comic Sans MS"/>
                <a:sym typeface="Comic Sans MS"/>
              </a:rPr>
              <a:t>W</a:t>
            </a:r>
            <a:r>
              <a:rPr lang="en-GB" sz="2667" kern="0">
                <a:solidFill>
                  <a:srgbClr val="000000"/>
                </a:solidFill>
                <a:latin typeface="Comic Sans MS"/>
                <a:ea typeface="Comic Sans MS"/>
                <a:cs typeface="Comic Sans MS"/>
                <a:sym typeface="Comic Sans MS"/>
              </a:rPr>
              <a:t>ednesday he checked to see if</a:t>
            </a:r>
            <a:r>
              <a:rPr lang="en-GB" sz="2667" kern="0">
                <a:solidFill>
                  <a:srgbClr val="FF0000"/>
                </a:solidFill>
                <a:latin typeface="Comic Sans MS"/>
                <a:ea typeface="Comic Sans MS"/>
                <a:cs typeface="Comic Sans MS"/>
                <a:sym typeface="Comic Sans MS"/>
              </a:rPr>
              <a:t> I</a:t>
            </a:r>
            <a:r>
              <a:rPr lang="en-GB" sz="2667" kern="0">
                <a:solidFill>
                  <a:srgbClr val="000000"/>
                </a:solidFill>
                <a:latin typeface="Comic Sans MS"/>
                <a:ea typeface="Comic Sans MS"/>
                <a:cs typeface="Comic Sans MS"/>
                <a:sym typeface="Comic Sans MS"/>
              </a:rPr>
              <a:t> was growing</a:t>
            </a:r>
            <a:r>
              <a:rPr lang="en-GB" sz="2667" kern="0">
                <a:solidFill>
                  <a:srgbClr val="FF0000"/>
                </a:solidFill>
                <a:latin typeface="Comic Sans MS"/>
                <a:ea typeface="Comic Sans MS"/>
                <a:cs typeface="Comic Sans MS"/>
                <a:sym typeface="Comic Sans MS"/>
              </a:rPr>
              <a:t>. T</a:t>
            </a:r>
            <a:r>
              <a:rPr lang="en-GB" sz="2667" kern="0">
                <a:solidFill>
                  <a:srgbClr val="000000"/>
                </a:solidFill>
                <a:latin typeface="Comic Sans MS"/>
                <a:ea typeface="Comic Sans MS"/>
                <a:cs typeface="Comic Sans MS"/>
                <a:sym typeface="Comic Sans MS"/>
              </a:rPr>
              <a:t>hen one day little green shoots appeared</a:t>
            </a:r>
            <a:r>
              <a:rPr lang="en-GB" sz="2667" kern="0">
                <a:solidFill>
                  <a:srgbClr val="FF0000"/>
                </a:solidFill>
                <a:latin typeface="Comic Sans MS"/>
                <a:ea typeface="Comic Sans MS"/>
                <a:cs typeface="Comic Sans MS"/>
                <a:sym typeface="Comic Sans MS"/>
              </a:rPr>
              <a:t>. I</a:t>
            </a:r>
            <a:r>
              <a:rPr lang="en-GB" sz="2667" kern="0">
                <a:solidFill>
                  <a:srgbClr val="000000"/>
                </a:solidFill>
                <a:latin typeface="Comic Sans MS"/>
                <a:ea typeface="Comic Sans MS"/>
                <a:cs typeface="Comic Sans MS"/>
                <a:sym typeface="Comic Sans MS"/>
              </a:rPr>
              <a:t> was becoming big and strong</a:t>
            </a:r>
            <a:r>
              <a:rPr lang="en-GB" sz="2667" kern="0">
                <a:solidFill>
                  <a:srgbClr val="FF0000"/>
                </a:solidFill>
                <a:latin typeface="Comic Sans MS"/>
                <a:ea typeface="Comic Sans MS"/>
                <a:cs typeface="Comic Sans MS"/>
                <a:sym typeface="Comic Sans MS"/>
              </a:rPr>
              <a:t>. S</a:t>
            </a:r>
            <a:r>
              <a:rPr lang="en-GB" sz="2667" kern="0">
                <a:solidFill>
                  <a:srgbClr val="000000"/>
                </a:solidFill>
                <a:latin typeface="Comic Sans MS"/>
                <a:ea typeface="Comic Sans MS"/>
                <a:cs typeface="Comic Sans MS"/>
                <a:sym typeface="Comic Sans MS"/>
              </a:rPr>
              <a:t>oon </a:t>
            </a:r>
            <a:r>
              <a:rPr lang="en-GB" sz="2667" kern="0">
                <a:solidFill>
                  <a:srgbClr val="FF0000"/>
                </a:solidFill>
                <a:latin typeface="Comic Sans MS"/>
                <a:ea typeface="Comic Sans MS"/>
                <a:cs typeface="Comic Sans MS"/>
                <a:sym typeface="Comic Sans MS"/>
              </a:rPr>
              <a:t>I</a:t>
            </a:r>
            <a:r>
              <a:rPr lang="en-GB" sz="2667" kern="0">
                <a:solidFill>
                  <a:srgbClr val="000000"/>
                </a:solidFill>
                <a:latin typeface="Comic Sans MS"/>
                <a:ea typeface="Comic Sans MS"/>
                <a:cs typeface="Comic Sans MS"/>
                <a:sym typeface="Comic Sans MS"/>
              </a:rPr>
              <a:t> had leaves and little buds</a:t>
            </a:r>
            <a:r>
              <a:rPr lang="en-GB" sz="2667" kern="0">
                <a:solidFill>
                  <a:srgbClr val="FF0000"/>
                </a:solidFill>
                <a:latin typeface="Comic Sans MS"/>
                <a:ea typeface="Comic Sans MS"/>
                <a:cs typeface="Comic Sans MS"/>
                <a:sym typeface="Comic Sans MS"/>
              </a:rPr>
              <a:t>. I</a:t>
            </a:r>
            <a:r>
              <a:rPr lang="en-GB" sz="2667" kern="0">
                <a:solidFill>
                  <a:srgbClr val="000000"/>
                </a:solidFill>
                <a:latin typeface="Comic Sans MS"/>
                <a:ea typeface="Comic Sans MS"/>
                <a:cs typeface="Comic Sans MS"/>
                <a:sym typeface="Comic Sans MS"/>
              </a:rPr>
              <a:t>n June</a:t>
            </a:r>
            <a:r>
              <a:rPr lang="en-GB" sz="2667" kern="0">
                <a:solidFill>
                  <a:srgbClr val="FF0000"/>
                </a:solidFill>
                <a:latin typeface="Comic Sans MS"/>
                <a:ea typeface="Comic Sans MS"/>
                <a:cs typeface="Comic Sans MS"/>
                <a:sym typeface="Comic Sans MS"/>
              </a:rPr>
              <a:t> I</a:t>
            </a:r>
            <a:r>
              <a:rPr lang="en-GB" sz="2667" kern="0">
                <a:solidFill>
                  <a:srgbClr val="000000"/>
                </a:solidFill>
                <a:latin typeface="Comic Sans MS"/>
                <a:ea typeface="Comic Sans MS"/>
                <a:cs typeface="Comic Sans MS"/>
                <a:sym typeface="Comic Sans MS"/>
              </a:rPr>
              <a:t> became a fully grown flower</a:t>
            </a:r>
            <a:r>
              <a:rPr lang="en-GB" sz="2667" kern="0">
                <a:solidFill>
                  <a:srgbClr val="FF0000"/>
                </a:solidFill>
                <a:latin typeface="Comic Sans MS"/>
                <a:ea typeface="Comic Sans MS"/>
                <a:cs typeface="Comic Sans MS"/>
                <a:sym typeface="Comic Sans MS"/>
              </a:rPr>
              <a:t>.</a:t>
            </a:r>
            <a:endParaRPr sz="2667" kern="0">
              <a:solidFill>
                <a:srgbClr val="FF0000"/>
              </a:solidFill>
              <a:latin typeface="Comic Sans MS"/>
              <a:ea typeface="Comic Sans MS"/>
              <a:cs typeface="Comic Sans MS"/>
              <a:sym typeface="Comic Sans MS"/>
            </a:endParaRPr>
          </a:p>
        </p:txBody>
      </p:sp>
      <p:pic>
        <p:nvPicPr>
          <p:cNvPr id="813" name="Google Shape;813;g8812d6153f_0_458"/>
          <p:cNvPicPr preferRelativeResize="0"/>
          <p:nvPr/>
        </p:nvPicPr>
        <p:blipFill>
          <a:blip r:embed="rId3">
            <a:alphaModFix/>
          </a:blip>
          <a:stretch>
            <a:fillRect/>
          </a:stretch>
        </p:blipFill>
        <p:spPr>
          <a:xfrm>
            <a:off x="3842851" y="4359226"/>
            <a:ext cx="3788967" cy="2298567"/>
          </a:xfrm>
          <a:prstGeom prst="rect">
            <a:avLst/>
          </a:prstGeom>
          <a:noFill/>
          <a:ln>
            <a:noFill/>
          </a:ln>
        </p:spPr>
      </p:pic>
    </p:spTree>
    <p:extLst>
      <p:ext uri="{BB962C8B-B14F-4D97-AF65-F5344CB8AC3E}">
        <p14:creationId xmlns:p14="http://schemas.microsoft.com/office/powerpoint/2010/main" val="131700857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17"/>
        <p:cNvGrpSpPr/>
        <p:nvPr/>
      </p:nvGrpSpPr>
      <p:grpSpPr>
        <a:xfrm>
          <a:off x="0" y="0"/>
          <a:ext cx="0" cy="0"/>
          <a:chOff x="0" y="0"/>
          <a:chExt cx="0" cy="0"/>
        </a:xfrm>
      </p:grpSpPr>
      <p:sp>
        <p:nvSpPr>
          <p:cNvPr id="818" name="Google Shape;818;g80a865f253_1_581"/>
          <p:cNvSpPr txBox="1">
            <a:spLocks noGrp="1"/>
          </p:cNvSpPr>
          <p:nvPr>
            <p:ph type="ctrTitle"/>
          </p:nvPr>
        </p:nvSpPr>
        <p:spPr>
          <a:xfrm>
            <a:off x="119367" y="1706867"/>
            <a:ext cx="11360800" cy="3956400"/>
          </a:xfrm>
          <a:prstGeom prst="rect">
            <a:avLst/>
          </a:prstGeom>
        </p:spPr>
        <p:txBody>
          <a:bodyPr spcFirstLastPara="1" wrap="square" lIns="121900" tIns="121900" rIns="121900" bIns="121900" anchor="b" anchorCtr="0">
            <a:noAutofit/>
          </a:bodyPr>
          <a:lstStyle/>
          <a:p>
            <a:r>
              <a:rPr lang="en-GB" sz="4000"/>
              <a:t>What is a prefix?</a:t>
            </a:r>
            <a:endParaRPr sz="4000"/>
          </a:p>
          <a:p>
            <a:endParaRPr sz="2400"/>
          </a:p>
          <a:p>
            <a:r>
              <a:rPr lang="en-GB" sz="2400"/>
              <a:t>A prefix is a group of letters which we add to the beginning of a word to make a new word with a different meaning.</a:t>
            </a:r>
            <a:endParaRPr sz="2400"/>
          </a:p>
          <a:p>
            <a:endParaRPr sz="2400"/>
          </a:p>
          <a:p>
            <a:r>
              <a:rPr lang="en-GB" sz="2400"/>
              <a:t>Today we will focus on the prefixes super, anti and auto</a:t>
            </a:r>
            <a:endParaRPr sz="2400"/>
          </a:p>
          <a:p>
            <a:endParaRPr sz="2400"/>
          </a:p>
          <a:p>
            <a:r>
              <a:rPr lang="en-GB" sz="1600"/>
              <a:t>(The following 3 slides are taken from Twinkl.)</a:t>
            </a:r>
            <a:endParaRPr/>
          </a:p>
        </p:txBody>
      </p:sp>
      <p:sp>
        <p:nvSpPr>
          <p:cNvPr id="819" name="Google Shape;819;g80a865f253_1_581"/>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820" name="Google Shape;820;g80a865f253_1_581"/>
          <p:cNvPicPr preferRelativeResize="0"/>
          <p:nvPr/>
        </p:nvPicPr>
        <p:blipFill>
          <a:blip r:embed="rId3">
            <a:alphaModFix/>
          </a:blip>
          <a:stretch>
            <a:fillRect/>
          </a:stretch>
        </p:blipFill>
        <p:spPr>
          <a:xfrm>
            <a:off x="251267" y="284168"/>
            <a:ext cx="1756133" cy="1760633"/>
          </a:xfrm>
          <a:prstGeom prst="rect">
            <a:avLst/>
          </a:prstGeom>
          <a:noFill/>
          <a:ln>
            <a:noFill/>
          </a:ln>
        </p:spPr>
      </p:pic>
    </p:spTree>
    <p:extLst>
      <p:ext uri="{BB962C8B-B14F-4D97-AF65-F5344CB8AC3E}">
        <p14:creationId xmlns:p14="http://schemas.microsoft.com/office/powerpoint/2010/main" val="82963810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24"/>
        <p:cNvGrpSpPr/>
        <p:nvPr/>
      </p:nvGrpSpPr>
      <p:grpSpPr>
        <a:xfrm>
          <a:off x="0" y="0"/>
          <a:ext cx="0" cy="0"/>
          <a:chOff x="0" y="0"/>
          <a:chExt cx="0" cy="0"/>
        </a:xfrm>
      </p:grpSpPr>
      <p:sp>
        <p:nvSpPr>
          <p:cNvPr id="825" name="Google Shape;825;g80a865f253_1_632"/>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826" name="Google Shape;826;g80a865f253_1_632"/>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827" name="Google Shape;827;g80a865f253_1_632"/>
          <p:cNvPicPr preferRelativeResize="0"/>
          <p:nvPr/>
        </p:nvPicPr>
        <p:blipFill>
          <a:blip r:embed="rId3">
            <a:alphaModFix/>
          </a:blip>
          <a:stretch>
            <a:fillRect/>
          </a:stretch>
        </p:blipFill>
        <p:spPr>
          <a:xfrm>
            <a:off x="1981200" y="438151"/>
            <a:ext cx="8229600" cy="5981700"/>
          </a:xfrm>
          <a:prstGeom prst="rect">
            <a:avLst/>
          </a:prstGeom>
          <a:noFill/>
          <a:ln>
            <a:noFill/>
          </a:ln>
        </p:spPr>
      </p:pic>
    </p:spTree>
    <p:extLst>
      <p:ext uri="{BB962C8B-B14F-4D97-AF65-F5344CB8AC3E}">
        <p14:creationId xmlns:p14="http://schemas.microsoft.com/office/powerpoint/2010/main" val="39868106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31"/>
        <p:cNvGrpSpPr/>
        <p:nvPr/>
      </p:nvGrpSpPr>
      <p:grpSpPr>
        <a:xfrm>
          <a:off x="0" y="0"/>
          <a:ext cx="0" cy="0"/>
          <a:chOff x="0" y="0"/>
          <a:chExt cx="0" cy="0"/>
        </a:xfrm>
      </p:grpSpPr>
      <p:sp>
        <p:nvSpPr>
          <p:cNvPr id="832" name="Google Shape;832;g80a865f253_1_683"/>
          <p:cNvSpPr txBox="1">
            <a:spLocks noGrp="1"/>
          </p:cNvSpPr>
          <p:nvPr>
            <p:ph type="subTitle" idx="1"/>
          </p:nvPr>
        </p:nvSpPr>
        <p:spPr>
          <a:xfrm>
            <a:off x="217267" y="0"/>
            <a:ext cx="11360800" cy="1056800"/>
          </a:xfrm>
          <a:prstGeom prst="rect">
            <a:avLst/>
          </a:prstGeom>
        </p:spPr>
        <p:txBody>
          <a:bodyPr spcFirstLastPara="1" wrap="square" lIns="121900" tIns="121900" rIns="121900" bIns="121900" anchor="t" anchorCtr="0">
            <a:noAutofit/>
          </a:bodyPr>
          <a:lstStyle/>
          <a:p>
            <a:pPr marL="0" indent="0"/>
            <a:r>
              <a:rPr lang="en-GB" sz="2667">
                <a:solidFill>
                  <a:srgbClr val="000000"/>
                </a:solidFill>
              </a:rPr>
              <a:t>Look at the posters on this slide and the next slide. The prefix of some words are missing. Can you write the words in full by adding the correct prefix - super, auto or anti?</a:t>
            </a:r>
            <a:endParaRPr sz="2667">
              <a:solidFill>
                <a:srgbClr val="000000"/>
              </a:solidFill>
            </a:endParaRPr>
          </a:p>
        </p:txBody>
      </p:sp>
      <p:pic>
        <p:nvPicPr>
          <p:cNvPr id="833" name="Google Shape;833;g80a865f253_1_683"/>
          <p:cNvPicPr preferRelativeResize="0"/>
          <p:nvPr/>
        </p:nvPicPr>
        <p:blipFill>
          <a:blip r:embed="rId3">
            <a:alphaModFix/>
          </a:blip>
          <a:stretch>
            <a:fillRect/>
          </a:stretch>
        </p:blipFill>
        <p:spPr>
          <a:xfrm>
            <a:off x="1308100" y="1720251"/>
            <a:ext cx="9575800" cy="4838700"/>
          </a:xfrm>
          <a:prstGeom prst="rect">
            <a:avLst/>
          </a:prstGeom>
          <a:noFill/>
          <a:ln>
            <a:noFill/>
          </a:ln>
        </p:spPr>
      </p:pic>
    </p:spTree>
    <p:extLst>
      <p:ext uri="{BB962C8B-B14F-4D97-AF65-F5344CB8AC3E}">
        <p14:creationId xmlns:p14="http://schemas.microsoft.com/office/powerpoint/2010/main" val="333960433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37"/>
        <p:cNvGrpSpPr/>
        <p:nvPr/>
      </p:nvGrpSpPr>
      <p:grpSpPr>
        <a:xfrm>
          <a:off x="0" y="0"/>
          <a:ext cx="0" cy="0"/>
          <a:chOff x="0" y="0"/>
          <a:chExt cx="0" cy="0"/>
        </a:xfrm>
      </p:grpSpPr>
      <p:sp>
        <p:nvSpPr>
          <p:cNvPr id="838" name="Google Shape;838;g80a865f253_1_733"/>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endParaRPr/>
          </a:p>
        </p:txBody>
      </p:sp>
      <p:sp>
        <p:nvSpPr>
          <p:cNvPr id="839" name="Google Shape;839;g80a865f253_1_733"/>
          <p:cNvSpPr txBox="1">
            <a:spLocks noGrp="1"/>
          </p:cNvSpPr>
          <p:nvPr>
            <p:ph type="subTitle" idx="1"/>
          </p:nvPr>
        </p:nvSpPr>
        <p:spPr>
          <a:xfrm>
            <a:off x="415600" y="3778833"/>
            <a:ext cx="11360800" cy="1056800"/>
          </a:xfrm>
          <a:prstGeom prst="rect">
            <a:avLst/>
          </a:prstGeom>
        </p:spPr>
        <p:txBody>
          <a:bodyPr spcFirstLastPara="1" wrap="square" lIns="121900" tIns="121900" rIns="121900" bIns="121900" anchor="t" anchorCtr="0">
            <a:noAutofit/>
          </a:bodyPr>
          <a:lstStyle/>
          <a:p>
            <a:pPr marL="0" indent="0"/>
            <a:endParaRPr/>
          </a:p>
        </p:txBody>
      </p:sp>
      <p:pic>
        <p:nvPicPr>
          <p:cNvPr id="840" name="Google Shape;840;g80a865f253_1_733"/>
          <p:cNvPicPr preferRelativeResize="0"/>
          <p:nvPr/>
        </p:nvPicPr>
        <p:blipFill>
          <a:blip r:embed="rId3">
            <a:alphaModFix/>
          </a:blip>
          <a:stretch>
            <a:fillRect/>
          </a:stretch>
        </p:blipFill>
        <p:spPr>
          <a:xfrm>
            <a:off x="1435100" y="1098551"/>
            <a:ext cx="9321800" cy="4660900"/>
          </a:xfrm>
          <a:prstGeom prst="rect">
            <a:avLst/>
          </a:prstGeom>
          <a:noFill/>
          <a:ln>
            <a:noFill/>
          </a:ln>
        </p:spPr>
      </p:pic>
    </p:spTree>
    <p:extLst>
      <p:ext uri="{BB962C8B-B14F-4D97-AF65-F5344CB8AC3E}">
        <p14:creationId xmlns:p14="http://schemas.microsoft.com/office/powerpoint/2010/main" val="1417050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844"/>
        <p:cNvGrpSpPr/>
        <p:nvPr/>
      </p:nvGrpSpPr>
      <p:grpSpPr>
        <a:xfrm>
          <a:off x="0" y="0"/>
          <a:ext cx="0" cy="0"/>
          <a:chOff x="0" y="0"/>
          <a:chExt cx="0" cy="0"/>
        </a:xfrm>
      </p:grpSpPr>
      <p:sp>
        <p:nvSpPr>
          <p:cNvPr id="845" name="Google Shape;845;g80a865f253_1_784"/>
          <p:cNvSpPr txBox="1">
            <a:spLocks noGrp="1"/>
          </p:cNvSpPr>
          <p:nvPr>
            <p:ph type="ctrTitle"/>
          </p:nvPr>
        </p:nvSpPr>
        <p:spPr>
          <a:xfrm>
            <a:off x="415611" y="1785967"/>
            <a:ext cx="11360800" cy="2736800"/>
          </a:xfrm>
          <a:prstGeom prst="rect">
            <a:avLst/>
          </a:prstGeom>
        </p:spPr>
        <p:txBody>
          <a:bodyPr spcFirstLastPara="1" wrap="square" lIns="121900" tIns="121900" rIns="121900" bIns="121900" anchor="b" anchorCtr="0">
            <a:noAutofit/>
          </a:bodyPr>
          <a:lstStyle/>
          <a:p>
            <a:pPr marL="609585" indent="-474121" algn="l">
              <a:buSzPts val="2000"/>
              <a:buFont typeface="Comic Sans MS"/>
              <a:buAutoNum type="alphaLcParenR"/>
            </a:pPr>
            <a:r>
              <a:rPr lang="en-GB" sz="2667">
                <a:latin typeface="Comic Sans MS"/>
                <a:ea typeface="Comic Sans MS"/>
                <a:cs typeface="Comic Sans MS"/>
                <a:sym typeface="Comic Sans MS"/>
              </a:rPr>
              <a:t>antifreeze</a:t>
            </a:r>
            <a:endParaRPr sz="2667">
              <a:latin typeface="Comic Sans MS"/>
              <a:ea typeface="Comic Sans MS"/>
              <a:cs typeface="Comic Sans MS"/>
              <a:sym typeface="Comic Sans MS"/>
            </a:endParaRPr>
          </a:p>
          <a:p>
            <a:pPr marL="609585" indent="-474121" algn="l">
              <a:buSzPts val="2000"/>
              <a:buFont typeface="Comic Sans MS"/>
              <a:buAutoNum type="alphaLcParenR"/>
            </a:pPr>
            <a:r>
              <a:rPr lang="en-GB" sz="2667">
                <a:latin typeface="Comic Sans MS"/>
                <a:ea typeface="Comic Sans MS"/>
                <a:cs typeface="Comic Sans MS"/>
                <a:sym typeface="Comic Sans MS"/>
              </a:rPr>
              <a:t>superfoods</a:t>
            </a:r>
            <a:endParaRPr sz="2667">
              <a:latin typeface="Comic Sans MS"/>
              <a:ea typeface="Comic Sans MS"/>
              <a:cs typeface="Comic Sans MS"/>
              <a:sym typeface="Comic Sans MS"/>
            </a:endParaRPr>
          </a:p>
          <a:p>
            <a:pPr marL="609585" indent="-474121" algn="l">
              <a:buSzPts val="2000"/>
              <a:buFont typeface="Comic Sans MS"/>
              <a:buAutoNum type="alphaLcParenR"/>
            </a:pPr>
            <a:r>
              <a:rPr lang="en-GB" sz="2667">
                <a:latin typeface="Comic Sans MS"/>
                <a:ea typeface="Comic Sans MS"/>
                <a:cs typeface="Comic Sans MS"/>
                <a:sym typeface="Comic Sans MS"/>
              </a:rPr>
              <a:t>supersonic</a:t>
            </a:r>
            <a:endParaRPr sz="2667">
              <a:latin typeface="Comic Sans MS"/>
              <a:ea typeface="Comic Sans MS"/>
              <a:cs typeface="Comic Sans MS"/>
              <a:sym typeface="Comic Sans MS"/>
            </a:endParaRPr>
          </a:p>
          <a:p>
            <a:pPr marL="609585" indent="-474121" algn="l">
              <a:buSzPts val="2000"/>
              <a:buFont typeface="Comic Sans MS"/>
              <a:buAutoNum type="alphaLcParenR"/>
            </a:pPr>
            <a:r>
              <a:rPr lang="en-GB" sz="2667">
                <a:latin typeface="Comic Sans MS"/>
                <a:ea typeface="Comic Sans MS"/>
                <a:cs typeface="Comic Sans MS"/>
                <a:sym typeface="Comic Sans MS"/>
              </a:rPr>
              <a:t>antibacterial</a:t>
            </a:r>
            <a:endParaRPr sz="2667">
              <a:latin typeface="Comic Sans MS"/>
              <a:ea typeface="Comic Sans MS"/>
              <a:cs typeface="Comic Sans MS"/>
              <a:sym typeface="Comic Sans MS"/>
            </a:endParaRPr>
          </a:p>
          <a:p>
            <a:pPr marL="609585" indent="-474121" algn="l">
              <a:buSzPts val="2000"/>
              <a:buFont typeface="Comic Sans MS"/>
              <a:buAutoNum type="alphaLcParenR"/>
            </a:pPr>
            <a:r>
              <a:rPr lang="en-GB" sz="2667">
                <a:latin typeface="Comic Sans MS"/>
                <a:ea typeface="Comic Sans MS"/>
                <a:cs typeface="Comic Sans MS"/>
                <a:sym typeface="Comic Sans MS"/>
              </a:rPr>
              <a:t>automatic</a:t>
            </a:r>
            <a:endParaRPr sz="2667">
              <a:latin typeface="Comic Sans MS"/>
              <a:ea typeface="Comic Sans MS"/>
              <a:cs typeface="Comic Sans MS"/>
              <a:sym typeface="Comic Sans MS"/>
            </a:endParaRPr>
          </a:p>
          <a:p>
            <a:pPr marL="609585" indent="-474121" algn="l">
              <a:buSzPts val="2000"/>
              <a:buFont typeface="Comic Sans MS"/>
              <a:buAutoNum type="alphaLcParenR"/>
            </a:pPr>
            <a:r>
              <a:rPr lang="en-GB" sz="2667">
                <a:latin typeface="Comic Sans MS"/>
                <a:ea typeface="Comic Sans MS"/>
                <a:cs typeface="Comic Sans MS"/>
                <a:sym typeface="Comic Sans MS"/>
              </a:rPr>
              <a:t>antiseptic</a:t>
            </a:r>
            <a:endParaRPr sz="2667">
              <a:latin typeface="Comic Sans MS"/>
              <a:ea typeface="Comic Sans MS"/>
              <a:cs typeface="Comic Sans MS"/>
              <a:sym typeface="Comic Sans MS"/>
            </a:endParaRPr>
          </a:p>
        </p:txBody>
      </p:sp>
      <p:sp>
        <p:nvSpPr>
          <p:cNvPr id="846" name="Google Shape;846;g80a865f253_1_784"/>
          <p:cNvSpPr txBox="1">
            <a:spLocks noGrp="1"/>
          </p:cNvSpPr>
          <p:nvPr>
            <p:ph type="subTitle" idx="1"/>
          </p:nvPr>
        </p:nvSpPr>
        <p:spPr>
          <a:xfrm>
            <a:off x="415600" y="506800"/>
            <a:ext cx="11360800" cy="1056800"/>
          </a:xfrm>
          <a:prstGeom prst="rect">
            <a:avLst/>
          </a:prstGeom>
        </p:spPr>
        <p:txBody>
          <a:bodyPr spcFirstLastPara="1" wrap="square" lIns="121900" tIns="121900" rIns="121900" bIns="121900" anchor="t" anchorCtr="0">
            <a:noAutofit/>
          </a:bodyPr>
          <a:lstStyle/>
          <a:p>
            <a:pPr marL="0" indent="0"/>
            <a:r>
              <a:rPr lang="en-GB"/>
              <a:t>Super, Anti, Auto - Answers.</a:t>
            </a:r>
            <a:endParaRPr/>
          </a:p>
        </p:txBody>
      </p:sp>
    </p:spTree>
    <p:extLst>
      <p:ext uri="{BB962C8B-B14F-4D97-AF65-F5344CB8AC3E}">
        <p14:creationId xmlns:p14="http://schemas.microsoft.com/office/powerpoint/2010/main" val="230919532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850"/>
        <p:cNvGrpSpPr/>
        <p:nvPr/>
      </p:nvGrpSpPr>
      <p:grpSpPr>
        <a:xfrm>
          <a:off x="0" y="0"/>
          <a:ext cx="0" cy="0"/>
          <a:chOff x="0" y="0"/>
          <a:chExt cx="0" cy="0"/>
        </a:xfrm>
      </p:grpSpPr>
      <p:pic>
        <p:nvPicPr>
          <p:cNvPr id="851" name="Google Shape;851;g80a865f253_1_834"/>
          <p:cNvPicPr preferRelativeResize="0"/>
          <p:nvPr/>
        </p:nvPicPr>
        <p:blipFill>
          <a:blip r:embed="rId3">
            <a:alphaModFix/>
          </a:blip>
          <a:stretch>
            <a:fillRect/>
          </a:stretch>
        </p:blipFill>
        <p:spPr>
          <a:xfrm>
            <a:off x="3257933" y="4381367"/>
            <a:ext cx="7845067" cy="2029303"/>
          </a:xfrm>
          <a:prstGeom prst="rect">
            <a:avLst/>
          </a:prstGeom>
          <a:noFill/>
          <a:ln>
            <a:noFill/>
          </a:ln>
        </p:spPr>
      </p:pic>
      <p:pic>
        <p:nvPicPr>
          <p:cNvPr id="852" name="Google Shape;852;g80a865f253_1_834"/>
          <p:cNvPicPr preferRelativeResize="0"/>
          <p:nvPr/>
        </p:nvPicPr>
        <p:blipFill>
          <a:blip r:embed="rId4">
            <a:alphaModFix/>
          </a:blip>
          <a:stretch>
            <a:fillRect/>
          </a:stretch>
        </p:blipFill>
        <p:spPr>
          <a:xfrm>
            <a:off x="8991034" y="374601"/>
            <a:ext cx="2111967" cy="3736567"/>
          </a:xfrm>
          <a:prstGeom prst="rect">
            <a:avLst/>
          </a:prstGeom>
          <a:noFill/>
          <a:ln>
            <a:noFill/>
          </a:ln>
        </p:spPr>
      </p:pic>
      <p:sp>
        <p:nvSpPr>
          <p:cNvPr id="853" name="Google Shape;853;g80a865f253_1_834"/>
          <p:cNvSpPr txBox="1"/>
          <p:nvPr/>
        </p:nvSpPr>
        <p:spPr>
          <a:xfrm>
            <a:off x="669033" y="2050367"/>
            <a:ext cx="4000000" cy="4000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000" kern="0">
                <a:solidFill>
                  <a:srgbClr val="000000"/>
                </a:solidFill>
                <a:latin typeface="Arial"/>
                <a:cs typeface="Arial"/>
                <a:sym typeface="Arial"/>
              </a:rPr>
              <a:t>Rainbow write each</a:t>
            </a:r>
            <a:endParaRPr sz="4000" kern="0">
              <a:solidFill>
                <a:srgbClr val="000000"/>
              </a:solidFill>
              <a:latin typeface="Arial"/>
              <a:cs typeface="Arial"/>
              <a:sym typeface="Arial"/>
            </a:endParaRPr>
          </a:p>
          <a:p>
            <a:pPr algn="ctr" defTabSz="1219170">
              <a:buClr>
                <a:srgbClr val="000000"/>
              </a:buClr>
            </a:pPr>
            <a:r>
              <a:rPr lang="en-GB" sz="4000" kern="0">
                <a:solidFill>
                  <a:srgbClr val="000000"/>
                </a:solidFill>
                <a:latin typeface="Arial"/>
                <a:cs typeface="Arial"/>
                <a:sym typeface="Arial"/>
              </a:rPr>
              <a:t> word 3 times.</a:t>
            </a:r>
            <a:endParaRPr sz="1867" kern="0">
              <a:solidFill>
                <a:srgbClr val="000000"/>
              </a:solidFill>
              <a:latin typeface="Arial"/>
              <a:cs typeface="Arial"/>
              <a:sym typeface="Arial"/>
            </a:endParaRPr>
          </a:p>
        </p:txBody>
      </p:sp>
      <p:sp>
        <p:nvSpPr>
          <p:cNvPr id="854" name="Google Shape;854;g80a865f253_1_834"/>
          <p:cNvSpPr txBox="1"/>
          <p:nvPr/>
        </p:nvSpPr>
        <p:spPr>
          <a:xfrm>
            <a:off x="4542600" y="374600"/>
            <a:ext cx="3106800" cy="2875200"/>
          </a:xfrm>
          <a:prstGeom prst="rect">
            <a:avLst/>
          </a:prstGeom>
          <a:noFill/>
          <a:ln>
            <a:noFill/>
          </a:ln>
        </p:spPr>
        <p:txBody>
          <a:bodyPr spcFirstLastPara="1" wrap="square" lIns="121900" tIns="121900" rIns="121900" bIns="121900" anchor="t" anchorCtr="0">
            <a:noAutofit/>
          </a:bodyPr>
          <a:lstStyle/>
          <a:p>
            <a:pPr marL="609585" indent="-474121" defTabSz="1219170">
              <a:buClr>
                <a:srgbClr val="000000"/>
              </a:buClr>
              <a:buSzPts val="2000"/>
              <a:buFont typeface="Comic Sans MS"/>
              <a:buAutoNum type="alphaLcParenR"/>
            </a:pPr>
            <a:r>
              <a:rPr lang="en-GB" sz="2667" kern="0">
                <a:solidFill>
                  <a:srgbClr val="000000"/>
                </a:solidFill>
                <a:latin typeface="Comic Sans MS"/>
                <a:ea typeface="Comic Sans MS"/>
                <a:cs typeface="Comic Sans MS"/>
                <a:sym typeface="Comic Sans MS"/>
              </a:rPr>
              <a:t>antifreeze</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lphaLcParenR"/>
            </a:pPr>
            <a:r>
              <a:rPr lang="en-GB" sz="2667" kern="0">
                <a:solidFill>
                  <a:srgbClr val="000000"/>
                </a:solidFill>
                <a:latin typeface="Comic Sans MS"/>
                <a:ea typeface="Comic Sans MS"/>
                <a:cs typeface="Comic Sans MS"/>
                <a:sym typeface="Comic Sans MS"/>
              </a:rPr>
              <a:t>superfoods</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lphaLcParenR"/>
            </a:pPr>
            <a:r>
              <a:rPr lang="en-GB" sz="2667" kern="0">
                <a:solidFill>
                  <a:srgbClr val="000000"/>
                </a:solidFill>
                <a:latin typeface="Comic Sans MS"/>
                <a:ea typeface="Comic Sans MS"/>
                <a:cs typeface="Comic Sans MS"/>
                <a:sym typeface="Comic Sans MS"/>
              </a:rPr>
              <a:t>supersonic</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lphaLcParenR"/>
            </a:pPr>
            <a:r>
              <a:rPr lang="en-GB" sz="2667" kern="0">
                <a:solidFill>
                  <a:srgbClr val="000000"/>
                </a:solidFill>
                <a:latin typeface="Comic Sans MS"/>
                <a:ea typeface="Comic Sans MS"/>
                <a:cs typeface="Comic Sans MS"/>
                <a:sym typeface="Comic Sans MS"/>
              </a:rPr>
              <a:t>antibacterial</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lphaLcParenR"/>
            </a:pPr>
            <a:r>
              <a:rPr lang="en-GB" sz="2667" kern="0">
                <a:solidFill>
                  <a:srgbClr val="000000"/>
                </a:solidFill>
                <a:latin typeface="Comic Sans MS"/>
                <a:ea typeface="Comic Sans MS"/>
                <a:cs typeface="Comic Sans MS"/>
                <a:sym typeface="Comic Sans MS"/>
              </a:rPr>
              <a:t>automatic</a:t>
            </a:r>
            <a:endParaRPr sz="2667" kern="0">
              <a:solidFill>
                <a:srgbClr val="000000"/>
              </a:solidFill>
              <a:latin typeface="Comic Sans MS"/>
              <a:ea typeface="Comic Sans MS"/>
              <a:cs typeface="Comic Sans MS"/>
              <a:sym typeface="Comic Sans MS"/>
            </a:endParaRPr>
          </a:p>
          <a:p>
            <a:pPr marL="609585" indent="-474121" defTabSz="1219170">
              <a:buClr>
                <a:srgbClr val="000000"/>
              </a:buClr>
              <a:buSzPts val="2000"/>
              <a:buFont typeface="Comic Sans MS"/>
              <a:buAutoNum type="alphaLcParenR"/>
            </a:pPr>
            <a:r>
              <a:rPr lang="en-GB" sz="2667" kern="0">
                <a:solidFill>
                  <a:srgbClr val="000000"/>
                </a:solidFill>
                <a:latin typeface="Comic Sans MS"/>
                <a:ea typeface="Comic Sans MS"/>
                <a:cs typeface="Comic Sans MS"/>
                <a:sym typeface="Comic Sans MS"/>
              </a:rPr>
              <a:t>antiseptic</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158125924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858"/>
        <p:cNvGrpSpPr/>
        <p:nvPr/>
      </p:nvGrpSpPr>
      <p:grpSpPr>
        <a:xfrm>
          <a:off x="0" y="0"/>
          <a:ext cx="0" cy="0"/>
          <a:chOff x="0" y="0"/>
          <a:chExt cx="0" cy="0"/>
        </a:xfrm>
      </p:grpSpPr>
      <p:sp>
        <p:nvSpPr>
          <p:cNvPr id="859" name="Google Shape;859;p16"/>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860" name="Google Shape;860;p16"/>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861" name="Google Shape;861;p16"/>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368062172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865"/>
        <p:cNvGrpSpPr/>
        <p:nvPr/>
      </p:nvGrpSpPr>
      <p:grpSpPr>
        <a:xfrm>
          <a:off x="0" y="0"/>
          <a:ext cx="0" cy="0"/>
          <a:chOff x="0" y="0"/>
          <a:chExt cx="0" cy="0"/>
        </a:xfrm>
      </p:grpSpPr>
      <p:sp>
        <p:nvSpPr>
          <p:cNvPr id="866" name="Google Shape;866;g8634709e03_2_282"/>
          <p:cNvSpPr txBox="1"/>
          <p:nvPr/>
        </p:nvSpPr>
        <p:spPr>
          <a:xfrm>
            <a:off x="1817767" y="264400"/>
            <a:ext cx="6709200" cy="132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4800" b="1" u="sng" kern="0">
                <a:solidFill>
                  <a:srgbClr val="000000"/>
                </a:solidFill>
                <a:latin typeface="Arial"/>
                <a:cs typeface="Arial"/>
                <a:sym typeface="Arial"/>
              </a:rPr>
              <a:t>Science</a:t>
            </a:r>
            <a:endParaRPr sz="4800" b="1" u="sng" kern="0">
              <a:solidFill>
                <a:srgbClr val="000000"/>
              </a:solidFill>
              <a:latin typeface="Arial"/>
              <a:cs typeface="Arial"/>
              <a:sym typeface="Arial"/>
            </a:endParaRPr>
          </a:p>
        </p:txBody>
      </p:sp>
      <p:sp>
        <p:nvSpPr>
          <p:cNvPr id="867" name="Google Shape;867;g8634709e03_2_282"/>
          <p:cNvSpPr txBox="1"/>
          <p:nvPr/>
        </p:nvSpPr>
        <p:spPr>
          <a:xfrm>
            <a:off x="335400" y="1426067"/>
            <a:ext cx="10158000" cy="1322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3867" u="sng" kern="0">
                <a:solidFill>
                  <a:srgbClr val="000000"/>
                </a:solidFill>
                <a:latin typeface="Arial"/>
                <a:cs typeface="Arial"/>
                <a:sym typeface="Arial"/>
              </a:rPr>
              <a:t>WALT: explain the adaptations of a cactus.</a:t>
            </a:r>
            <a:endParaRPr sz="3867" u="sng" kern="0">
              <a:solidFill>
                <a:srgbClr val="000000"/>
              </a:solidFill>
              <a:latin typeface="Arial"/>
              <a:cs typeface="Arial"/>
              <a:sym typeface="Arial"/>
            </a:endParaRPr>
          </a:p>
        </p:txBody>
      </p:sp>
      <p:pic>
        <p:nvPicPr>
          <p:cNvPr id="868" name="Google Shape;868;g8634709e03_2_282"/>
          <p:cNvPicPr preferRelativeResize="0"/>
          <p:nvPr/>
        </p:nvPicPr>
        <p:blipFill>
          <a:blip r:embed="rId3">
            <a:alphaModFix/>
          </a:blip>
          <a:stretch>
            <a:fillRect/>
          </a:stretch>
        </p:blipFill>
        <p:spPr>
          <a:xfrm>
            <a:off x="649367" y="2554667"/>
            <a:ext cx="3703535" cy="3703535"/>
          </a:xfrm>
          <a:prstGeom prst="rect">
            <a:avLst/>
          </a:prstGeom>
          <a:noFill/>
          <a:ln>
            <a:noFill/>
          </a:ln>
        </p:spPr>
      </p:pic>
      <p:pic>
        <p:nvPicPr>
          <p:cNvPr id="869" name="Google Shape;869;g8634709e03_2_282"/>
          <p:cNvPicPr preferRelativeResize="0"/>
          <p:nvPr/>
        </p:nvPicPr>
        <p:blipFill>
          <a:blip r:embed="rId4">
            <a:alphaModFix/>
          </a:blip>
          <a:stretch>
            <a:fillRect/>
          </a:stretch>
        </p:blipFill>
        <p:spPr>
          <a:xfrm>
            <a:off x="6687869" y="2554667"/>
            <a:ext cx="2646791" cy="3703532"/>
          </a:xfrm>
          <a:prstGeom prst="rect">
            <a:avLst/>
          </a:prstGeom>
          <a:noFill/>
          <a:ln>
            <a:noFill/>
          </a:ln>
        </p:spPr>
      </p:pic>
    </p:spTree>
    <p:extLst>
      <p:ext uri="{BB962C8B-B14F-4D97-AF65-F5344CB8AC3E}">
        <p14:creationId xmlns:p14="http://schemas.microsoft.com/office/powerpoint/2010/main" val="393272504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873"/>
        <p:cNvGrpSpPr/>
        <p:nvPr/>
      </p:nvGrpSpPr>
      <p:grpSpPr>
        <a:xfrm>
          <a:off x="0" y="0"/>
          <a:ext cx="0" cy="0"/>
          <a:chOff x="0" y="0"/>
          <a:chExt cx="0" cy="0"/>
        </a:xfrm>
      </p:grpSpPr>
      <p:pic>
        <p:nvPicPr>
          <p:cNvPr id="874" name="Google Shape;874;g8634709e03_2_288"/>
          <p:cNvPicPr preferRelativeResize="0"/>
          <p:nvPr/>
        </p:nvPicPr>
        <p:blipFill>
          <a:blip r:embed="rId3">
            <a:alphaModFix/>
          </a:blip>
          <a:stretch>
            <a:fillRect/>
          </a:stretch>
        </p:blipFill>
        <p:spPr>
          <a:xfrm>
            <a:off x="71000" y="3234534"/>
            <a:ext cx="3068800" cy="3351633"/>
          </a:xfrm>
          <a:prstGeom prst="rect">
            <a:avLst/>
          </a:prstGeom>
          <a:noFill/>
          <a:ln>
            <a:noFill/>
          </a:ln>
        </p:spPr>
      </p:pic>
      <p:pic>
        <p:nvPicPr>
          <p:cNvPr id="875" name="Google Shape;875;g8634709e03_2_288"/>
          <p:cNvPicPr preferRelativeResize="0"/>
          <p:nvPr/>
        </p:nvPicPr>
        <p:blipFill>
          <a:blip r:embed="rId4">
            <a:alphaModFix/>
          </a:blip>
          <a:stretch>
            <a:fillRect/>
          </a:stretch>
        </p:blipFill>
        <p:spPr>
          <a:xfrm>
            <a:off x="3866900" y="2649101"/>
            <a:ext cx="3634947" cy="4208900"/>
          </a:xfrm>
          <a:prstGeom prst="rect">
            <a:avLst/>
          </a:prstGeom>
          <a:noFill/>
          <a:ln>
            <a:noFill/>
          </a:ln>
        </p:spPr>
      </p:pic>
      <p:pic>
        <p:nvPicPr>
          <p:cNvPr id="876" name="Google Shape;876;g8634709e03_2_288"/>
          <p:cNvPicPr preferRelativeResize="0"/>
          <p:nvPr/>
        </p:nvPicPr>
        <p:blipFill>
          <a:blip r:embed="rId5">
            <a:alphaModFix/>
          </a:blip>
          <a:stretch>
            <a:fillRect/>
          </a:stretch>
        </p:blipFill>
        <p:spPr>
          <a:xfrm>
            <a:off x="8478401" y="2084700"/>
            <a:ext cx="3376100" cy="4501467"/>
          </a:xfrm>
          <a:prstGeom prst="rect">
            <a:avLst/>
          </a:prstGeom>
          <a:noFill/>
          <a:ln>
            <a:noFill/>
          </a:ln>
        </p:spPr>
      </p:pic>
      <p:pic>
        <p:nvPicPr>
          <p:cNvPr id="877" name="Google Shape;877;g8634709e03_2_288"/>
          <p:cNvPicPr preferRelativeResize="0"/>
          <p:nvPr/>
        </p:nvPicPr>
        <p:blipFill rotWithShape="1">
          <a:blip r:embed="rId6">
            <a:alphaModFix/>
          </a:blip>
          <a:srcRect t="15196"/>
          <a:stretch/>
        </p:blipFill>
        <p:spPr>
          <a:xfrm>
            <a:off x="71000" y="462700"/>
            <a:ext cx="8407400" cy="2186400"/>
          </a:xfrm>
          <a:prstGeom prst="rect">
            <a:avLst/>
          </a:prstGeom>
          <a:noFill/>
          <a:ln>
            <a:noFill/>
          </a:ln>
        </p:spPr>
      </p:pic>
      <p:sp>
        <p:nvSpPr>
          <p:cNvPr id="878" name="Google Shape;878;g8634709e03_2_288"/>
          <p:cNvSpPr txBox="1"/>
          <p:nvPr/>
        </p:nvSpPr>
        <p:spPr>
          <a:xfrm>
            <a:off x="71000" y="0"/>
            <a:ext cx="6197200" cy="62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Fill in the missing words using the bank below. </a:t>
            </a:r>
            <a:endParaRPr sz="2267" kern="0">
              <a:solidFill>
                <a:srgbClr val="000000"/>
              </a:solidFill>
              <a:latin typeface="Arial"/>
              <a:cs typeface="Arial"/>
              <a:sym typeface="Arial"/>
            </a:endParaRPr>
          </a:p>
        </p:txBody>
      </p:sp>
      <p:pic>
        <p:nvPicPr>
          <p:cNvPr id="879" name="Google Shape;879;g8634709e03_2_288"/>
          <p:cNvPicPr preferRelativeResize="0"/>
          <p:nvPr/>
        </p:nvPicPr>
        <p:blipFill>
          <a:blip r:embed="rId7">
            <a:alphaModFix/>
          </a:blip>
          <a:stretch>
            <a:fillRect/>
          </a:stretch>
        </p:blipFill>
        <p:spPr>
          <a:xfrm>
            <a:off x="10325934" y="17"/>
            <a:ext cx="1425001" cy="1993932"/>
          </a:xfrm>
          <a:prstGeom prst="rect">
            <a:avLst/>
          </a:prstGeom>
          <a:noFill/>
          <a:ln>
            <a:noFill/>
          </a:ln>
        </p:spPr>
      </p:pic>
    </p:spTree>
    <p:extLst>
      <p:ext uri="{BB962C8B-B14F-4D97-AF65-F5344CB8AC3E}">
        <p14:creationId xmlns:p14="http://schemas.microsoft.com/office/powerpoint/2010/main" val="42461220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E599"/>
        </a:solidFill>
        <a:effectLst/>
      </p:bgPr>
    </p:bg>
    <p:spTree>
      <p:nvGrpSpPr>
        <p:cNvPr id="1" name="Shape 883"/>
        <p:cNvGrpSpPr/>
        <p:nvPr/>
      </p:nvGrpSpPr>
      <p:grpSpPr>
        <a:xfrm>
          <a:off x="0" y="0"/>
          <a:ext cx="0" cy="0"/>
          <a:chOff x="0" y="0"/>
          <a:chExt cx="0" cy="0"/>
        </a:xfrm>
      </p:grpSpPr>
      <p:pic>
        <p:nvPicPr>
          <p:cNvPr id="884" name="Google Shape;884;g80a865f253_0_0"/>
          <p:cNvPicPr preferRelativeResize="0"/>
          <p:nvPr/>
        </p:nvPicPr>
        <p:blipFill>
          <a:blip r:embed="rId3">
            <a:alphaModFix/>
          </a:blip>
          <a:stretch>
            <a:fillRect/>
          </a:stretch>
        </p:blipFill>
        <p:spPr>
          <a:xfrm>
            <a:off x="583300" y="2649101"/>
            <a:ext cx="3068800" cy="3351633"/>
          </a:xfrm>
          <a:prstGeom prst="rect">
            <a:avLst/>
          </a:prstGeom>
          <a:noFill/>
          <a:ln>
            <a:noFill/>
          </a:ln>
        </p:spPr>
      </p:pic>
      <p:pic>
        <p:nvPicPr>
          <p:cNvPr id="885" name="Google Shape;885;g80a865f253_0_0"/>
          <p:cNvPicPr preferRelativeResize="0"/>
          <p:nvPr/>
        </p:nvPicPr>
        <p:blipFill>
          <a:blip r:embed="rId4">
            <a:alphaModFix/>
          </a:blip>
          <a:stretch>
            <a:fillRect/>
          </a:stretch>
        </p:blipFill>
        <p:spPr>
          <a:xfrm>
            <a:off x="3866900" y="2649101"/>
            <a:ext cx="3634947" cy="4208900"/>
          </a:xfrm>
          <a:prstGeom prst="rect">
            <a:avLst/>
          </a:prstGeom>
          <a:noFill/>
          <a:ln>
            <a:noFill/>
          </a:ln>
        </p:spPr>
      </p:pic>
      <p:pic>
        <p:nvPicPr>
          <p:cNvPr id="886" name="Google Shape;886;g80a865f253_0_0"/>
          <p:cNvPicPr preferRelativeResize="0"/>
          <p:nvPr/>
        </p:nvPicPr>
        <p:blipFill>
          <a:blip r:embed="rId5">
            <a:alphaModFix/>
          </a:blip>
          <a:stretch>
            <a:fillRect/>
          </a:stretch>
        </p:blipFill>
        <p:spPr>
          <a:xfrm>
            <a:off x="8478401" y="71000"/>
            <a:ext cx="3376100" cy="4501467"/>
          </a:xfrm>
          <a:prstGeom prst="rect">
            <a:avLst/>
          </a:prstGeom>
          <a:noFill/>
          <a:ln>
            <a:noFill/>
          </a:ln>
        </p:spPr>
      </p:pic>
      <p:pic>
        <p:nvPicPr>
          <p:cNvPr id="887" name="Google Shape;887;g80a865f253_0_0"/>
          <p:cNvPicPr preferRelativeResize="0"/>
          <p:nvPr/>
        </p:nvPicPr>
        <p:blipFill rotWithShape="1">
          <a:blip r:embed="rId6">
            <a:alphaModFix/>
          </a:blip>
          <a:srcRect t="14551"/>
          <a:stretch/>
        </p:blipFill>
        <p:spPr>
          <a:xfrm>
            <a:off x="71000" y="446167"/>
            <a:ext cx="8407400" cy="2202933"/>
          </a:xfrm>
          <a:prstGeom prst="rect">
            <a:avLst/>
          </a:prstGeom>
          <a:noFill/>
          <a:ln>
            <a:noFill/>
          </a:ln>
        </p:spPr>
      </p:pic>
      <p:pic>
        <p:nvPicPr>
          <p:cNvPr id="888" name="Google Shape;888;g80a865f253_0_0"/>
          <p:cNvPicPr preferRelativeResize="0"/>
          <p:nvPr/>
        </p:nvPicPr>
        <p:blipFill>
          <a:blip r:embed="rId7">
            <a:alphaModFix/>
          </a:blip>
          <a:stretch>
            <a:fillRect/>
          </a:stretch>
        </p:blipFill>
        <p:spPr>
          <a:xfrm>
            <a:off x="1211234" y="4055634"/>
            <a:ext cx="1593100" cy="340100"/>
          </a:xfrm>
          <a:prstGeom prst="rect">
            <a:avLst/>
          </a:prstGeom>
          <a:noFill/>
          <a:ln>
            <a:noFill/>
          </a:ln>
        </p:spPr>
      </p:pic>
      <p:pic>
        <p:nvPicPr>
          <p:cNvPr id="889" name="Google Shape;889;g80a865f253_0_0"/>
          <p:cNvPicPr preferRelativeResize="0"/>
          <p:nvPr/>
        </p:nvPicPr>
        <p:blipFill rotWithShape="1">
          <a:blip r:embed="rId8">
            <a:alphaModFix/>
          </a:blip>
          <a:srcRect b="24687"/>
          <a:stretch/>
        </p:blipFill>
        <p:spPr>
          <a:xfrm>
            <a:off x="4957968" y="3429001"/>
            <a:ext cx="1138033" cy="340100"/>
          </a:xfrm>
          <a:prstGeom prst="rect">
            <a:avLst/>
          </a:prstGeom>
          <a:noFill/>
          <a:ln>
            <a:noFill/>
          </a:ln>
        </p:spPr>
      </p:pic>
      <p:pic>
        <p:nvPicPr>
          <p:cNvPr id="890" name="Google Shape;890;g80a865f253_0_0"/>
          <p:cNvPicPr preferRelativeResize="0"/>
          <p:nvPr/>
        </p:nvPicPr>
        <p:blipFill>
          <a:blip r:embed="rId9">
            <a:alphaModFix/>
          </a:blip>
          <a:stretch>
            <a:fillRect/>
          </a:stretch>
        </p:blipFill>
        <p:spPr>
          <a:xfrm>
            <a:off x="5183199" y="5925467"/>
            <a:ext cx="1002332" cy="340100"/>
          </a:xfrm>
          <a:prstGeom prst="rect">
            <a:avLst/>
          </a:prstGeom>
          <a:noFill/>
          <a:ln>
            <a:noFill/>
          </a:ln>
        </p:spPr>
      </p:pic>
      <p:pic>
        <p:nvPicPr>
          <p:cNvPr id="891" name="Google Shape;891;g80a865f253_0_0"/>
          <p:cNvPicPr preferRelativeResize="0"/>
          <p:nvPr/>
        </p:nvPicPr>
        <p:blipFill rotWithShape="1">
          <a:blip r:embed="rId10">
            <a:alphaModFix/>
          </a:blip>
          <a:srcRect t="11950" b="22099"/>
          <a:stretch/>
        </p:blipFill>
        <p:spPr>
          <a:xfrm>
            <a:off x="9506968" y="1043567"/>
            <a:ext cx="1138033" cy="340100"/>
          </a:xfrm>
          <a:prstGeom prst="rect">
            <a:avLst/>
          </a:prstGeom>
          <a:noFill/>
          <a:ln>
            <a:noFill/>
          </a:ln>
        </p:spPr>
      </p:pic>
      <p:pic>
        <p:nvPicPr>
          <p:cNvPr id="892" name="Google Shape;892;g80a865f253_0_0"/>
          <p:cNvPicPr preferRelativeResize="0"/>
          <p:nvPr/>
        </p:nvPicPr>
        <p:blipFill>
          <a:blip r:embed="rId11">
            <a:alphaModFix/>
          </a:blip>
          <a:stretch>
            <a:fillRect/>
          </a:stretch>
        </p:blipFill>
        <p:spPr>
          <a:xfrm>
            <a:off x="9634068" y="2649101"/>
            <a:ext cx="883833" cy="422700"/>
          </a:xfrm>
          <a:prstGeom prst="rect">
            <a:avLst/>
          </a:prstGeom>
          <a:noFill/>
          <a:ln>
            <a:noFill/>
          </a:ln>
        </p:spPr>
      </p:pic>
      <p:pic>
        <p:nvPicPr>
          <p:cNvPr id="893" name="Google Shape;893;g80a865f253_0_0"/>
          <p:cNvPicPr preferRelativeResize="0"/>
          <p:nvPr/>
        </p:nvPicPr>
        <p:blipFill>
          <a:blip r:embed="rId12">
            <a:alphaModFix/>
          </a:blip>
          <a:stretch>
            <a:fillRect/>
          </a:stretch>
        </p:blipFill>
        <p:spPr>
          <a:xfrm>
            <a:off x="9395784" y="3626001"/>
            <a:ext cx="1360400" cy="340100"/>
          </a:xfrm>
          <a:prstGeom prst="rect">
            <a:avLst/>
          </a:prstGeom>
          <a:noFill/>
          <a:ln>
            <a:noFill/>
          </a:ln>
        </p:spPr>
      </p:pic>
      <p:pic>
        <p:nvPicPr>
          <p:cNvPr id="894" name="Google Shape;894;g80a865f253_0_0"/>
          <p:cNvPicPr preferRelativeResize="0"/>
          <p:nvPr/>
        </p:nvPicPr>
        <p:blipFill rotWithShape="1">
          <a:blip r:embed="rId13">
            <a:alphaModFix/>
          </a:blip>
          <a:srcRect b="17266"/>
          <a:stretch/>
        </p:blipFill>
        <p:spPr>
          <a:xfrm>
            <a:off x="5987068" y="4237401"/>
            <a:ext cx="883833" cy="340100"/>
          </a:xfrm>
          <a:prstGeom prst="rect">
            <a:avLst/>
          </a:prstGeom>
          <a:noFill/>
          <a:ln>
            <a:noFill/>
          </a:ln>
        </p:spPr>
      </p:pic>
      <p:pic>
        <p:nvPicPr>
          <p:cNvPr id="895" name="Google Shape;895;g80a865f253_0_0"/>
          <p:cNvPicPr preferRelativeResize="0"/>
          <p:nvPr/>
        </p:nvPicPr>
        <p:blipFill rotWithShape="1">
          <a:blip r:embed="rId14">
            <a:alphaModFix/>
          </a:blip>
          <a:srcRect t="16964"/>
          <a:stretch/>
        </p:blipFill>
        <p:spPr>
          <a:xfrm>
            <a:off x="5623334" y="3867937"/>
            <a:ext cx="883833" cy="340100"/>
          </a:xfrm>
          <a:prstGeom prst="rect">
            <a:avLst/>
          </a:prstGeom>
          <a:noFill/>
          <a:ln>
            <a:noFill/>
          </a:ln>
        </p:spPr>
      </p:pic>
      <p:pic>
        <p:nvPicPr>
          <p:cNvPr id="896" name="Google Shape;896;g80a865f253_0_0"/>
          <p:cNvPicPr preferRelativeResize="0"/>
          <p:nvPr/>
        </p:nvPicPr>
        <p:blipFill>
          <a:blip r:embed="rId15">
            <a:alphaModFix/>
          </a:blip>
          <a:stretch>
            <a:fillRect/>
          </a:stretch>
        </p:blipFill>
        <p:spPr>
          <a:xfrm>
            <a:off x="1575900" y="5014134"/>
            <a:ext cx="863779" cy="422700"/>
          </a:xfrm>
          <a:prstGeom prst="rect">
            <a:avLst/>
          </a:prstGeom>
          <a:noFill/>
          <a:ln>
            <a:noFill/>
          </a:ln>
        </p:spPr>
      </p:pic>
      <p:sp>
        <p:nvSpPr>
          <p:cNvPr id="897" name="Google Shape;897;g80a865f253_0_0"/>
          <p:cNvSpPr txBox="1"/>
          <p:nvPr/>
        </p:nvSpPr>
        <p:spPr>
          <a:xfrm>
            <a:off x="71000" y="0"/>
            <a:ext cx="6197200" cy="628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267" kern="0">
                <a:solidFill>
                  <a:srgbClr val="000000"/>
                </a:solidFill>
                <a:latin typeface="Arial"/>
                <a:cs typeface="Arial"/>
                <a:sym typeface="Arial"/>
              </a:rPr>
              <a:t>Fill in the missing words using the bank below. </a:t>
            </a:r>
            <a:endParaRPr sz="2267" kern="0">
              <a:solidFill>
                <a:srgbClr val="000000"/>
              </a:solidFill>
              <a:latin typeface="Arial"/>
              <a:cs typeface="Arial"/>
              <a:sym typeface="Arial"/>
            </a:endParaRPr>
          </a:p>
        </p:txBody>
      </p:sp>
      <p:pic>
        <p:nvPicPr>
          <p:cNvPr id="898" name="Google Shape;898;g80a865f253_0_0"/>
          <p:cNvPicPr preferRelativeResize="0"/>
          <p:nvPr/>
        </p:nvPicPr>
        <p:blipFill>
          <a:blip r:embed="rId16">
            <a:alphaModFix/>
          </a:blip>
          <a:stretch>
            <a:fillRect/>
          </a:stretch>
        </p:blipFill>
        <p:spPr>
          <a:xfrm>
            <a:off x="8478400" y="4704417"/>
            <a:ext cx="1425000" cy="1993932"/>
          </a:xfrm>
          <a:prstGeom prst="rect">
            <a:avLst/>
          </a:prstGeom>
          <a:noFill/>
          <a:ln>
            <a:noFill/>
          </a:ln>
        </p:spPr>
      </p:pic>
    </p:spTree>
    <p:extLst>
      <p:ext uri="{BB962C8B-B14F-4D97-AF65-F5344CB8AC3E}">
        <p14:creationId xmlns:p14="http://schemas.microsoft.com/office/powerpoint/2010/main" val="116005496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902"/>
        <p:cNvGrpSpPr/>
        <p:nvPr/>
      </p:nvGrpSpPr>
      <p:grpSpPr>
        <a:xfrm>
          <a:off x="0" y="0"/>
          <a:ext cx="0" cy="0"/>
          <a:chOff x="0" y="0"/>
          <a:chExt cx="0" cy="0"/>
        </a:xfrm>
      </p:grpSpPr>
      <p:sp>
        <p:nvSpPr>
          <p:cNvPr id="903" name="Google Shape;903;p17"/>
          <p:cNvSpPr txBox="1">
            <a:spLocks noGrp="1"/>
          </p:cNvSpPr>
          <p:nvPr>
            <p:ph type="ctrTitle"/>
          </p:nvPr>
        </p:nvSpPr>
        <p:spPr>
          <a:xfrm>
            <a:off x="415611" y="992767"/>
            <a:ext cx="11360800" cy="2736800"/>
          </a:xfrm>
          <a:prstGeom prst="rect">
            <a:avLst/>
          </a:prstGeom>
          <a:noFill/>
          <a:ln>
            <a:noFill/>
          </a:ln>
        </p:spPr>
        <p:txBody>
          <a:bodyPr spcFirstLastPara="1" wrap="square" lIns="121900" tIns="121900" rIns="121900" bIns="121900" anchor="b" anchorCtr="0">
            <a:noAutofit/>
          </a:bodyPr>
          <a:lstStyle/>
          <a:p>
            <a:r>
              <a:rPr lang="en-GB"/>
              <a:t>We hope you had fun today.</a:t>
            </a:r>
            <a:endParaRPr/>
          </a:p>
          <a:p>
            <a:r>
              <a:rPr lang="en-GB"/>
              <a:t>See you tomorrow.</a:t>
            </a:r>
            <a:endParaRPr/>
          </a:p>
        </p:txBody>
      </p:sp>
      <p:pic>
        <p:nvPicPr>
          <p:cNvPr id="904" name="Google Shape;904;p17"/>
          <p:cNvPicPr preferRelativeResize="0"/>
          <p:nvPr/>
        </p:nvPicPr>
        <p:blipFill rotWithShape="1">
          <a:blip r:embed="rId3">
            <a:alphaModFix/>
          </a:blip>
          <a:srcRect/>
          <a:stretch/>
        </p:blipFill>
        <p:spPr>
          <a:xfrm>
            <a:off x="1144068" y="3729568"/>
            <a:ext cx="3542273" cy="2722033"/>
          </a:xfrm>
          <a:prstGeom prst="rect">
            <a:avLst/>
          </a:prstGeom>
          <a:noFill/>
          <a:ln>
            <a:noFill/>
          </a:ln>
        </p:spPr>
      </p:pic>
    </p:spTree>
    <p:extLst>
      <p:ext uri="{BB962C8B-B14F-4D97-AF65-F5344CB8AC3E}">
        <p14:creationId xmlns:p14="http://schemas.microsoft.com/office/powerpoint/2010/main" val="308795157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2550</Words>
  <Application>Microsoft Office PowerPoint</Application>
  <PresentationFormat>Widescreen</PresentationFormat>
  <Paragraphs>398</Paragraphs>
  <Slides>69</Slides>
  <Notes>69</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69</vt:i4>
      </vt:variant>
    </vt:vector>
  </HeadingPairs>
  <TitlesOfParts>
    <vt:vector size="78" baseType="lpstr">
      <vt:lpstr>Arial</vt:lpstr>
      <vt:lpstr>Calibri</vt:lpstr>
      <vt:lpstr>Comic Sans MS</vt:lpstr>
      <vt:lpstr>NTR</vt:lpstr>
      <vt:lpstr>Play</vt:lpstr>
      <vt:lpstr>Simple Light</vt:lpstr>
      <vt:lpstr>1_Simple Light</vt:lpstr>
      <vt:lpstr>2_Office Theme</vt:lpstr>
      <vt:lpstr>3_Office Theme</vt:lpstr>
      <vt:lpstr>Monday 8th June   We will begin our day with Morning Maths - just like in school! This should be 10 -15 minutes.  You can do these independently then share them with an adult.  Remember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Read the story of The Selfish Giant by Oscar Wilde  Then answer the comprehension questions in full sentences. </vt:lpstr>
      <vt:lpstr>PowerPoint Presentation</vt:lpstr>
      <vt:lpstr>PowerPoint Presentation</vt:lpstr>
      <vt:lpstr>PowerPoint Presentation</vt:lpstr>
      <vt:lpstr>PowerPoint Presentation</vt:lpstr>
      <vt:lpstr>PowerPoint Presentation</vt:lpstr>
      <vt:lpstr>What is a prefix?  A prefix is a group of letters which we add to the beginning of a word to make a new word with a different meaning.  Today we will look at new prefixes  super, anti, auto, trans and over.   (The following 6 slides are taken from Twinkl.)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morning lessons are completed.      Time for lunch.   Then come back this afternoon for your curriculum activity. </vt:lpstr>
      <vt:lpstr>Plants!</vt:lpstr>
      <vt:lpstr>Parts of a Plant</vt:lpstr>
      <vt:lpstr>Parts of a Plant: How Did You Do?</vt:lpstr>
      <vt:lpstr>What Jobs Do They Do?</vt:lpstr>
      <vt:lpstr>What Jobs Do They Do?</vt:lpstr>
      <vt:lpstr>What Jobs Do They Do?</vt:lpstr>
      <vt:lpstr>What Jobs Do They Do?</vt:lpstr>
      <vt:lpstr>What Can You Remember?</vt:lpstr>
      <vt:lpstr>Fun Facts</vt:lpstr>
      <vt:lpstr>PowerPoint Presentation</vt:lpstr>
      <vt:lpstr>We hope your day went well. See you tomorrow.</vt:lpstr>
      <vt:lpstr>Tuesday 9th June   Ready to wake up your maths brains?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We know that we start a sentence with a capital letter.  We know that we use capital letters for proper nouns - (e.g)names of people, places, days and months  We should also use a capital letter for the pronoun I because this replaces the name of the person.</vt:lpstr>
      <vt:lpstr>PowerPoint Presentation</vt:lpstr>
      <vt:lpstr>PowerPoint Presentation</vt:lpstr>
      <vt:lpstr>PowerPoint Presentation</vt:lpstr>
      <vt:lpstr>What is a prefix?  A prefix is a group of letters which we add to the beginning of a word to make a new word with a different meaning.  Today we will focus on the prefixes super, anti and auto  (The following 3 slides are taken from Twinkl.)</vt:lpstr>
      <vt:lpstr>PowerPoint Presentation</vt:lpstr>
      <vt:lpstr>PowerPoint Presentation</vt:lpstr>
      <vt:lpstr>PowerPoint Presentation</vt:lpstr>
      <vt:lpstr>antifreeze superfoods supersonic antibacterial automatic antiseptic</vt:lpstr>
      <vt:lpstr>PowerPoint Presentation</vt:lpstr>
      <vt:lpstr>Your morning lessons are completed.      Time for lunch.   Then come back this afternoon for your curriculum activity. </vt:lpstr>
      <vt:lpstr>PowerPoint Presentation</vt:lpstr>
      <vt:lpstr>PowerPoint Presentation</vt:lpstr>
      <vt:lpstr>PowerPoint Presentation</vt:lpstr>
      <vt:lpstr>We hope you had fun today. See you tomorrow.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Mottershead D</dc:creator>
  <cp:lastModifiedBy>Mottershead D</cp:lastModifiedBy>
  <cp:revision>4</cp:revision>
  <dcterms:created xsi:type="dcterms:W3CDTF">2020-06-04T13:19:44Z</dcterms:created>
  <dcterms:modified xsi:type="dcterms:W3CDTF">2020-06-04T13:24:28Z</dcterms:modified>
</cp:coreProperties>
</file>