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4"/>
  </p:notesMasterIdLst>
  <p:sldIdLst>
    <p:sldId id="256" r:id="rId2"/>
    <p:sldId id="258" r:id="rId3"/>
    <p:sldId id="259" r:id="rId4"/>
    <p:sldId id="260" r:id="rId5"/>
    <p:sldId id="323" r:id="rId6"/>
    <p:sldId id="344" r:id="rId7"/>
    <p:sldId id="345" r:id="rId8"/>
    <p:sldId id="346" r:id="rId9"/>
    <p:sldId id="347" r:id="rId10"/>
    <p:sldId id="348" r:id="rId11"/>
    <p:sldId id="349" r:id="rId12"/>
    <p:sldId id="343" r:id="rId13"/>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6" roundtripDataSignature="AMtx7mihHzoXKxagT0IeZtNonxhQbzR3rQ=="/>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1E5F1"/>
    <a:srgbClr val="AAE3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75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59"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8" Type="http://schemas.openxmlformats.org/officeDocument/2006/relationships/viewProps" Target="viewProps.xml"/><Relationship Id="rId5" Type="http://schemas.openxmlformats.org/officeDocument/2006/relationships/slide" Target="slides/slide4.xml"/><Relationship Id="rId57" Type="http://schemas.openxmlformats.org/officeDocument/2006/relationships/presProps" Target="presProps.xml"/><Relationship Id="rId10" Type="http://schemas.openxmlformats.org/officeDocument/2006/relationships/slide" Target="slides/slide9.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56"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9" name="Google Shape;9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469781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626784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74101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81793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25292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926187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379957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 name="Google Shape;1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14256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5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51"/>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5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5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5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5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5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5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5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5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5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5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5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5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8"/>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58"/>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5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59"/>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59"/>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6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60"/>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61"/>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61"/>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480">
              <a:srgbClr val="B1E5F1"/>
            </a:gs>
            <a:gs pos="0">
              <a:srgbClr val="FFFF00"/>
            </a:gs>
            <a:gs pos="0">
              <a:srgbClr val="FFFF00"/>
            </a:gs>
            <a:gs pos="8000">
              <a:srgbClr val="D5E587"/>
            </a:gs>
            <a:gs pos="100000">
              <a:srgbClr val="B3D1EC"/>
            </a:gs>
            <a:gs pos="28000">
              <a:srgbClr val="B5D2EC"/>
            </a:gs>
            <a:gs pos="100000">
              <a:srgbClr val="FFFF00"/>
            </a:gs>
            <a:gs pos="100000">
              <a:srgbClr val="FFFF00"/>
            </a:gs>
            <a:gs pos="100000">
              <a:srgbClr val="FFFF00"/>
            </a:gs>
          </a:gsLst>
          <a:lin ang="5400000" scaled="0"/>
          <a:tileRect/>
        </a:gradFill>
        <a:effectLst/>
      </p:bgPr>
    </p:bg>
    <p:spTree>
      <p:nvGrpSpPr>
        <p:cNvPr id="1" name="Shape 5"/>
        <p:cNvGrpSpPr/>
        <p:nvPr/>
      </p:nvGrpSpPr>
      <p:grpSpPr>
        <a:xfrm>
          <a:off x="0" y="0"/>
          <a:ext cx="0" cy="0"/>
          <a:chOff x="0" y="0"/>
          <a:chExt cx="0" cy="0"/>
        </a:xfrm>
      </p:grpSpPr>
      <p:sp>
        <p:nvSpPr>
          <p:cNvPr id="6" name="Google Shape;6;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5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8.png"/><Relationship Id="rId7"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213694" y="2070928"/>
            <a:ext cx="11656424" cy="812949"/>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ts val="9630"/>
              <a:buFont typeface="Arial"/>
              <a:buNone/>
            </a:pPr>
            <a:r>
              <a:rPr lang="en-GB" sz="9630" u="sng" dirty="0" smtClean="0">
                <a:latin typeface="Comic Sans MS" panose="030F0702030302020204" pitchFamily="66" charset="0"/>
                <a:ea typeface="Arial"/>
                <a:cs typeface="Arial"/>
                <a:sym typeface="Arial"/>
              </a:rPr>
              <a:t>Writing in Reception</a:t>
            </a:r>
            <a:r>
              <a:rPr lang="en-GB" sz="6480" dirty="0" smtClean="0">
                <a:latin typeface="Arial"/>
                <a:ea typeface="Arial"/>
                <a:cs typeface="Arial"/>
                <a:sym typeface="Arial"/>
              </a:rPr>
              <a:t/>
            </a:r>
            <a:br>
              <a:rPr lang="en-GB" sz="6480" dirty="0" smtClean="0">
                <a:latin typeface="Arial"/>
                <a:ea typeface="Arial"/>
                <a:cs typeface="Arial"/>
                <a:sym typeface="Arial"/>
              </a:rPr>
            </a:br>
            <a:r>
              <a:rPr lang="en-GB" sz="6480" dirty="0" smtClean="0">
                <a:latin typeface="Arial"/>
                <a:ea typeface="Arial"/>
                <a:cs typeface="Arial"/>
                <a:sym typeface="Arial"/>
              </a:rPr>
              <a:t/>
            </a:r>
            <a:br>
              <a:rPr lang="en-GB" sz="6480" dirty="0" smtClean="0">
                <a:latin typeface="Arial"/>
                <a:ea typeface="Arial"/>
                <a:cs typeface="Arial"/>
                <a:sym typeface="Arial"/>
              </a:rPr>
            </a:br>
            <a:endParaRPr sz="3600" dirty="0">
              <a:solidFill>
                <a:srgbClr val="0070C0"/>
              </a:solidFill>
              <a:latin typeface="Arial"/>
              <a:ea typeface="Arial"/>
              <a:cs typeface="Arial"/>
              <a:sym typeface="Arial"/>
            </a:endParaRPr>
          </a:p>
        </p:txBody>
      </p:sp>
      <p:sp>
        <p:nvSpPr>
          <p:cNvPr id="2" name="TextBox 1"/>
          <p:cNvSpPr txBox="1"/>
          <p:nvPr/>
        </p:nvSpPr>
        <p:spPr>
          <a:xfrm>
            <a:off x="970502" y="2220227"/>
            <a:ext cx="9917723" cy="1846659"/>
          </a:xfrm>
          <a:prstGeom prst="rect">
            <a:avLst/>
          </a:prstGeom>
          <a:noFill/>
        </p:spPr>
        <p:txBody>
          <a:bodyPr wrap="square" rtlCol="0">
            <a:spAutoFit/>
          </a:bodyPr>
          <a:lstStyle/>
          <a:p>
            <a:pPr marL="457200" indent="-457200" algn="ctr">
              <a:buFont typeface="Arial" panose="020B0604020202020204" pitchFamily="34" charset="0"/>
              <a:buChar char="•"/>
            </a:pPr>
            <a:r>
              <a:rPr lang="en-GB" sz="5400" b="1" u="sng" dirty="0" smtClean="0">
                <a:latin typeface="Comic Sans MS" panose="030F0702030302020204" pitchFamily="66" charset="0"/>
              </a:rPr>
              <a:t>Week 9 </a:t>
            </a:r>
            <a:r>
              <a:rPr lang="en-GB" sz="5400" b="1" u="sng" dirty="0">
                <a:latin typeface="Comic Sans MS" panose="030F0702030302020204" pitchFamily="66" charset="0"/>
              </a:rPr>
              <a:t>(w/c: </a:t>
            </a:r>
            <a:r>
              <a:rPr lang="en-GB" sz="5400" b="1" u="sng" dirty="0" smtClean="0">
                <a:latin typeface="Comic Sans MS" panose="030F0702030302020204" pitchFamily="66" charset="0"/>
              </a:rPr>
              <a:t>22.6.20</a:t>
            </a:r>
            <a:r>
              <a:rPr lang="en-GB" sz="5400" b="1" u="sng" dirty="0" smtClean="0">
                <a:latin typeface="Comic Sans MS" panose="030F0702030302020204" pitchFamily="66" charset="0"/>
              </a:rPr>
              <a:t>)</a:t>
            </a:r>
            <a:r>
              <a:rPr lang="en-GB" sz="6600" b="1" u="sng" dirty="0" smtClean="0">
                <a:latin typeface="Comic Sans MS" panose="030F0702030302020204" pitchFamily="66" charset="0"/>
              </a:rPr>
              <a:t/>
            </a:r>
            <a:br>
              <a:rPr lang="en-GB" sz="6600" b="1" u="sng" dirty="0" smtClean="0">
                <a:latin typeface="Comic Sans MS" panose="030F0702030302020204" pitchFamily="66" charset="0"/>
              </a:rPr>
            </a:br>
            <a:r>
              <a:rPr lang="en-GB" sz="3600" dirty="0" smtClean="0">
                <a:solidFill>
                  <a:srgbClr val="0070C0"/>
                </a:solidFill>
                <a:latin typeface="Comic Sans MS" panose="030F0702030302020204" pitchFamily="66" charset="0"/>
              </a:rPr>
              <a:t>Writing sentences using narrative features</a:t>
            </a:r>
            <a:r>
              <a:rPr lang="en-GB" sz="4800" b="1" u="sng" dirty="0" smtClean="0">
                <a:solidFill>
                  <a:srgbClr val="FF0000"/>
                </a:solidFill>
                <a:latin typeface="Comic Sans MS" panose="030F0702030302020204" pitchFamily="66" charset="0"/>
              </a:rPr>
              <a:t/>
            </a:r>
            <a:br>
              <a:rPr lang="en-GB" sz="4800" b="1" u="sng" dirty="0" smtClean="0">
                <a:solidFill>
                  <a:srgbClr val="FF0000"/>
                </a:solidFill>
                <a:latin typeface="Comic Sans MS" panose="030F0702030302020204" pitchFamily="66" charset="0"/>
              </a:rPr>
            </a:br>
            <a:endParaRPr lang="en-GB" sz="2400" dirty="0">
              <a:latin typeface="Comic Sans MS" panose="030F0702030302020204" pitchFamily="66" charset="0"/>
            </a:endParaRPr>
          </a:p>
        </p:txBody>
      </p:sp>
      <p:pic>
        <p:nvPicPr>
          <p:cNvPr id="4" name="Google Shape;145;p9"/>
          <p:cNvPicPr preferRelativeResize="0"/>
          <p:nvPr/>
        </p:nvPicPr>
        <p:blipFill rotWithShape="1">
          <a:blip r:embed="rId3">
            <a:alphaModFix/>
          </a:blip>
          <a:srcRect/>
          <a:stretch/>
        </p:blipFill>
        <p:spPr>
          <a:xfrm>
            <a:off x="542128" y="4269957"/>
            <a:ext cx="1388714" cy="1395196"/>
          </a:xfrm>
          <a:prstGeom prst="rect">
            <a:avLst/>
          </a:prstGeom>
          <a:noFill/>
          <a:ln>
            <a:noFill/>
          </a:ln>
        </p:spPr>
      </p:pic>
      <p:pic>
        <p:nvPicPr>
          <p:cNvPr id="5" name="Google Shape;146;p9"/>
          <p:cNvPicPr preferRelativeResize="0"/>
          <p:nvPr/>
        </p:nvPicPr>
        <p:blipFill rotWithShape="1">
          <a:blip r:embed="rId4">
            <a:alphaModFix/>
          </a:blip>
          <a:srcRect/>
          <a:stretch/>
        </p:blipFill>
        <p:spPr>
          <a:xfrm>
            <a:off x="6096649" y="4279168"/>
            <a:ext cx="1330865" cy="1376774"/>
          </a:xfrm>
          <a:prstGeom prst="rect">
            <a:avLst/>
          </a:prstGeom>
          <a:noFill/>
          <a:ln>
            <a:noFill/>
          </a:ln>
        </p:spPr>
      </p:pic>
      <p:pic>
        <p:nvPicPr>
          <p:cNvPr id="6" name="Google Shape;147;p9"/>
          <p:cNvPicPr preferRelativeResize="0"/>
          <p:nvPr/>
        </p:nvPicPr>
        <p:blipFill rotWithShape="1">
          <a:blip r:embed="rId5">
            <a:alphaModFix/>
          </a:blip>
          <a:srcRect/>
          <a:stretch/>
        </p:blipFill>
        <p:spPr>
          <a:xfrm>
            <a:off x="8684444" y="4174027"/>
            <a:ext cx="1370942" cy="1596977"/>
          </a:xfrm>
          <a:prstGeom prst="rect">
            <a:avLst/>
          </a:prstGeom>
          <a:noFill/>
          <a:ln>
            <a:noFill/>
          </a:ln>
        </p:spPr>
      </p:pic>
      <p:pic>
        <p:nvPicPr>
          <p:cNvPr id="7" name="Google Shape;148;p9"/>
          <p:cNvPicPr preferRelativeResize="0"/>
          <p:nvPr/>
        </p:nvPicPr>
        <p:blipFill rotWithShape="1">
          <a:blip r:embed="rId6">
            <a:alphaModFix/>
          </a:blip>
          <a:srcRect/>
          <a:stretch/>
        </p:blipFill>
        <p:spPr>
          <a:xfrm>
            <a:off x="3319895" y="4288637"/>
            <a:ext cx="1325165" cy="1376516"/>
          </a:xfrm>
          <a:prstGeom prst="rect">
            <a:avLst/>
          </a:prstGeom>
          <a:noFill/>
          <a:ln>
            <a:noFill/>
          </a:ln>
        </p:spPr>
      </p:pic>
      <p:sp>
        <p:nvSpPr>
          <p:cNvPr id="8" name="Google Shape;149;p9"/>
          <p:cNvSpPr txBox="1"/>
          <p:nvPr/>
        </p:nvSpPr>
        <p:spPr>
          <a:xfrm>
            <a:off x="356218" y="5839542"/>
            <a:ext cx="1760533"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dirty="0" smtClean="0">
                <a:solidFill>
                  <a:schemeClr val="dk1"/>
                </a:solidFill>
                <a:latin typeface="Arial"/>
                <a:ea typeface="Arial"/>
                <a:cs typeface="Arial"/>
                <a:sym typeface="Arial"/>
              </a:rPr>
              <a:t>Who did that?</a:t>
            </a:r>
            <a:endParaRPr sz="2400" dirty="0">
              <a:solidFill>
                <a:schemeClr val="dk1"/>
              </a:solidFill>
              <a:latin typeface="Arial"/>
              <a:ea typeface="Arial"/>
              <a:cs typeface="Arial"/>
              <a:sym typeface="Arial"/>
            </a:endParaRPr>
          </a:p>
        </p:txBody>
      </p:sp>
      <p:sp>
        <p:nvSpPr>
          <p:cNvPr id="9" name="Google Shape;150;p9"/>
          <p:cNvSpPr txBox="1"/>
          <p:nvPr/>
        </p:nvSpPr>
        <p:spPr>
          <a:xfrm>
            <a:off x="2796104" y="5771004"/>
            <a:ext cx="2435282"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dirty="0">
                <a:solidFill>
                  <a:schemeClr val="dk1"/>
                </a:solidFill>
                <a:latin typeface="Arial"/>
                <a:ea typeface="Arial"/>
                <a:cs typeface="Arial"/>
                <a:sym typeface="Arial"/>
              </a:rPr>
              <a:t>What </a:t>
            </a:r>
            <a:r>
              <a:rPr lang="en-GB" sz="2400" dirty="0" smtClean="0">
                <a:solidFill>
                  <a:schemeClr val="dk1"/>
                </a:solidFill>
                <a:latin typeface="Arial"/>
                <a:ea typeface="Arial"/>
                <a:cs typeface="Arial"/>
                <a:sym typeface="Arial"/>
              </a:rPr>
              <a:t>happened when…</a:t>
            </a:r>
            <a:endParaRPr sz="2400" dirty="0">
              <a:solidFill>
                <a:schemeClr val="dk1"/>
              </a:solidFill>
              <a:latin typeface="Arial"/>
              <a:ea typeface="Arial"/>
              <a:cs typeface="Arial"/>
              <a:sym typeface="Arial"/>
            </a:endParaRPr>
          </a:p>
        </p:txBody>
      </p:sp>
      <p:sp>
        <p:nvSpPr>
          <p:cNvPr id="10" name="Google Shape;151;p9"/>
          <p:cNvSpPr txBox="1"/>
          <p:nvPr/>
        </p:nvSpPr>
        <p:spPr>
          <a:xfrm>
            <a:off x="5910739" y="5771004"/>
            <a:ext cx="1886994"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dirty="0" smtClean="0">
                <a:solidFill>
                  <a:schemeClr val="dk1"/>
                </a:solidFill>
                <a:latin typeface="Arial"/>
                <a:ea typeface="Arial"/>
                <a:cs typeface="Arial"/>
                <a:sym typeface="Arial"/>
              </a:rPr>
              <a:t>Where were they?</a:t>
            </a:r>
            <a:endParaRPr sz="2400" dirty="0">
              <a:solidFill>
                <a:schemeClr val="dk1"/>
              </a:solidFill>
              <a:latin typeface="Arial"/>
              <a:ea typeface="Arial"/>
              <a:cs typeface="Arial"/>
              <a:sym typeface="Arial"/>
            </a:endParaRPr>
          </a:p>
        </p:txBody>
      </p:sp>
      <p:sp>
        <p:nvSpPr>
          <p:cNvPr id="11" name="Google Shape;152;p9"/>
          <p:cNvSpPr txBox="1"/>
          <p:nvPr/>
        </p:nvSpPr>
        <p:spPr>
          <a:xfrm>
            <a:off x="8240654" y="5771004"/>
            <a:ext cx="3629464" cy="4616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dirty="0" smtClean="0">
                <a:solidFill>
                  <a:schemeClr val="dk1"/>
                </a:solidFill>
                <a:latin typeface="Arial"/>
                <a:ea typeface="Arial"/>
                <a:cs typeface="Arial"/>
                <a:sym typeface="Arial"/>
              </a:rPr>
              <a:t>When did that happen?</a:t>
            </a:r>
            <a:endParaRPr sz="2400" dirty="0">
              <a:solidFill>
                <a:schemeClr val="dk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pic>
        <p:nvPicPr>
          <p:cNvPr id="94" name="Google Shape;94;p3"/>
          <p:cNvPicPr preferRelativeResize="0"/>
          <p:nvPr/>
        </p:nvPicPr>
        <p:blipFill rotWithShape="1">
          <a:blip r:embed="rId3">
            <a:alphaModFix/>
          </a:blip>
          <a:srcRect/>
          <a:stretch/>
        </p:blipFill>
        <p:spPr>
          <a:xfrm>
            <a:off x="5542670" y="323557"/>
            <a:ext cx="3961282" cy="5734418"/>
          </a:xfrm>
          <a:prstGeom prst="rect">
            <a:avLst/>
          </a:prstGeom>
          <a:noFill/>
          <a:ln>
            <a:noFill/>
          </a:ln>
        </p:spPr>
      </p:pic>
      <p:sp>
        <p:nvSpPr>
          <p:cNvPr id="95" name="Google Shape;95;p3"/>
          <p:cNvSpPr txBox="1"/>
          <p:nvPr/>
        </p:nvSpPr>
        <p:spPr>
          <a:xfrm>
            <a:off x="155077" y="1689087"/>
            <a:ext cx="2785404"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a:solidFill>
                  <a:schemeClr val="dk1"/>
                </a:solidFill>
                <a:latin typeface="Arial"/>
                <a:ea typeface="Arial"/>
                <a:cs typeface="Arial"/>
                <a:sym typeface="Arial"/>
              </a:rPr>
              <a:t>Letter formation</a:t>
            </a:r>
            <a:endParaRPr sz="2400" b="1" u="sng" dirty="0">
              <a:solidFill>
                <a:schemeClr val="dk1"/>
              </a:solidFill>
              <a:latin typeface="Arial"/>
              <a:ea typeface="Arial"/>
              <a:cs typeface="Arial"/>
              <a:sym typeface="Arial"/>
            </a:endParaRPr>
          </a:p>
        </p:txBody>
      </p:sp>
      <p:sp>
        <p:nvSpPr>
          <p:cNvPr id="96" name="Google Shape;96;p3"/>
          <p:cNvSpPr txBox="1"/>
          <p:nvPr/>
        </p:nvSpPr>
        <p:spPr>
          <a:xfrm>
            <a:off x="155077" y="2254516"/>
            <a:ext cx="2785404" cy="415498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dirty="0">
                <a:solidFill>
                  <a:schemeClr val="dk1"/>
                </a:solidFill>
                <a:latin typeface="Arial"/>
                <a:ea typeface="Arial"/>
                <a:cs typeface="Arial"/>
                <a:sym typeface="Arial"/>
              </a:rPr>
              <a:t>It is really important that the children are forming their letters correctly, starting and finishing in the correct place. Please support your child with this ☺ </a:t>
            </a:r>
            <a:endParaRPr sz="2400" dirty="0">
              <a:solidFill>
                <a:schemeClr val="dk1"/>
              </a:solidFill>
              <a:latin typeface="Arial"/>
              <a:ea typeface="Arial"/>
              <a:cs typeface="Arial"/>
              <a:sym typeface="Arial"/>
            </a:endParaRPr>
          </a:p>
        </p:txBody>
      </p:sp>
      <p:sp>
        <p:nvSpPr>
          <p:cNvPr id="5" name="Google Shape;95;p3"/>
          <p:cNvSpPr txBox="1"/>
          <p:nvPr/>
        </p:nvSpPr>
        <p:spPr>
          <a:xfrm>
            <a:off x="155078" y="122926"/>
            <a:ext cx="3080492"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0" i="0" u="none" strike="noStrike" cap="none" dirty="0" smtClean="0">
                <a:solidFill>
                  <a:srgbClr val="FF0000"/>
                </a:solidFill>
                <a:latin typeface="Arial"/>
                <a:ea typeface="Arial"/>
                <a:cs typeface="Arial"/>
                <a:sym typeface="Arial"/>
              </a:rPr>
              <a:t>Writing in Reception </a:t>
            </a:r>
          </a:p>
          <a:p>
            <a:pPr marL="0" marR="0" lvl="0" indent="0" algn="l" rtl="0">
              <a:spcBef>
                <a:spcPts val="0"/>
              </a:spcBef>
              <a:spcAft>
                <a:spcPts val="0"/>
              </a:spcAft>
              <a:buNone/>
            </a:pPr>
            <a:r>
              <a:rPr lang="en-GB" sz="2400" b="1" i="0" u="sng" strike="noStrike" cap="none" dirty="0" smtClean="0">
                <a:solidFill>
                  <a:srgbClr val="FF0000"/>
                </a:solidFill>
                <a:latin typeface="Arial"/>
                <a:ea typeface="Arial"/>
                <a:cs typeface="Arial"/>
                <a:sym typeface="Arial"/>
              </a:rPr>
              <a:t>Notes for parents</a:t>
            </a:r>
            <a:endParaRPr sz="2400" b="1" u="sng" dirty="0">
              <a:solidFill>
                <a:srgbClr val="FF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grpSp>
        <p:nvGrpSpPr>
          <p:cNvPr id="101" name="Google Shape;101;p4"/>
          <p:cNvGrpSpPr/>
          <p:nvPr/>
        </p:nvGrpSpPr>
        <p:grpSpPr>
          <a:xfrm>
            <a:off x="114805" y="1773134"/>
            <a:ext cx="8323399" cy="1434318"/>
            <a:chOff x="0" y="0"/>
            <a:chExt cx="6810704" cy="1261241"/>
          </a:xfrm>
        </p:grpSpPr>
        <p:sp>
          <p:nvSpPr>
            <p:cNvPr id="102" name="Google Shape;102;p4"/>
            <p:cNvSpPr/>
            <p:nvPr/>
          </p:nvSpPr>
          <p:spPr>
            <a:xfrm>
              <a:off x="0" y="0"/>
              <a:ext cx="6810375" cy="514985"/>
            </a:xfrm>
            <a:prstGeom prst="rect">
              <a:avLst/>
            </a:prstGeom>
            <a:solidFill>
              <a:srgbClr val="9CC2E5"/>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03" name="Google Shape;103;p4"/>
            <p:cNvSpPr/>
            <p:nvPr/>
          </p:nvSpPr>
          <p:spPr>
            <a:xfrm>
              <a:off x="0" y="409903"/>
              <a:ext cx="6810704" cy="515007"/>
            </a:xfrm>
            <a:prstGeom prst="rect">
              <a:avLst/>
            </a:prstGeom>
            <a:solidFill>
              <a:srgbClr val="A8D08C"/>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04" name="Google Shape;104;p4"/>
            <p:cNvSpPr/>
            <p:nvPr/>
          </p:nvSpPr>
          <p:spPr>
            <a:xfrm>
              <a:off x="0" y="809296"/>
              <a:ext cx="6810375" cy="451945"/>
            </a:xfrm>
            <a:prstGeom prst="rect">
              <a:avLst/>
            </a:prstGeom>
            <a:solidFill>
              <a:srgbClr val="F4B08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grpSp>
      <p:sp>
        <p:nvSpPr>
          <p:cNvPr id="105" name="Google Shape;105;p4"/>
          <p:cNvSpPr txBox="1"/>
          <p:nvPr/>
        </p:nvSpPr>
        <p:spPr>
          <a:xfrm>
            <a:off x="661421" y="4270549"/>
            <a:ext cx="10969786"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dirty="0">
                <a:solidFill>
                  <a:schemeClr val="dk1"/>
                </a:solidFill>
                <a:latin typeface="Arial"/>
                <a:ea typeface="Arial"/>
                <a:cs typeface="Arial"/>
                <a:sym typeface="Arial"/>
              </a:rPr>
              <a:t>In Reception we use ‘garden writing’ handwriting lines to explain to the children which letters need to be tall and which have tails under the line. </a:t>
            </a:r>
            <a:endParaRPr sz="2400" dirty="0">
              <a:solidFill>
                <a:schemeClr val="dk1"/>
              </a:solidFill>
              <a:latin typeface="Arial"/>
              <a:ea typeface="Arial"/>
              <a:cs typeface="Arial"/>
              <a:sym typeface="Arial"/>
            </a:endParaRPr>
          </a:p>
        </p:txBody>
      </p:sp>
      <p:cxnSp>
        <p:nvCxnSpPr>
          <p:cNvPr id="106" name="Google Shape;106;p4"/>
          <p:cNvCxnSpPr/>
          <p:nvPr/>
        </p:nvCxnSpPr>
        <p:spPr>
          <a:xfrm flipH="1">
            <a:off x="8608022" y="1972491"/>
            <a:ext cx="470664" cy="13063"/>
          </a:xfrm>
          <a:prstGeom prst="straightConnector1">
            <a:avLst/>
          </a:prstGeom>
          <a:noFill/>
          <a:ln w="76200" cap="flat" cmpd="sng">
            <a:solidFill>
              <a:srgbClr val="0C0C0C"/>
            </a:solidFill>
            <a:prstDash val="solid"/>
            <a:miter lim="800000"/>
            <a:headEnd type="none" w="sm" len="sm"/>
            <a:tailEnd type="triangle" w="med" len="med"/>
          </a:ln>
        </p:spPr>
      </p:cxnSp>
      <p:cxnSp>
        <p:nvCxnSpPr>
          <p:cNvPr id="107" name="Google Shape;107;p4"/>
          <p:cNvCxnSpPr/>
          <p:nvPr/>
        </p:nvCxnSpPr>
        <p:spPr>
          <a:xfrm flipH="1">
            <a:off x="8608022" y="2923632"/>
            <a:ext cx="470664" cy="13063"/>
          </a:xfrm>
          <a:prstGeom prst="straightConnector1">
            <a:avLst/>
          </a:prstGeom>
          <a:noFill/>
          <a:ln w="76200" cap="flat" cmpd="sng">
            <a:solidFill>
              <a:srgbClr val="0C0C0C"/>
            </a:solidFill>
            <a:prstDash val="solid"/>
            <a:miter lim="800000"/>
            <a:headEnd type="none" w="sm" len="sm"/>
            <a:tailEnd type="triangle" w="med" len="med"/>
          </a:ln>
        </p:spPr>
      </p:cxnSp>
      <p:cxnSp>
        <p:nvCxnSpPr>
          <p:cNvPr id="108" name="Google Shape;108;p4"/>
          <p:cNvCxnSpPr/>
          <p:nvPr/>
        </p:nvCxnSpPr>
        <p:spPr>
          <a:xfrm flipH="1">
            <a:off x="8608022" y="2490293"/>
            <a:ext cx="470664" cy="13063"/>
          </a:xfrm>
          <a:prstGeom prst="straightConnector1">
            <a:avLst/>
          </a:prstGeom>
          <a:noFill/>
          <a:ln w="76200" cap="flat" cmpd="sng">
            <a:solidFill>
              <a:srgbClr val="0C0C0C"/>
            </a:solidFill>
            <a:prstDash val="solid"/>
            <a:miter lim="800000"/>
            <a:headEnd type="none" w="sm" len="sm"/>
            <a:tailEnd type="triangle" w="med" len="med"/>
          </a:ln>
        </p:spPr>
      </p:cxnSp>
      <p:sp>
        <p:nvSpPr>
          <p:cNvPr id="109" name="Google Shape;109;p4"/>
          <p:cNvSpPr txBox="1"/>
          <p:nvPr/>
        </p:nvSpPr>
        <p:spPr>
          <a:xfrm>
            <a:off x="9248503" y="1787825"/>
            <a:ext cx="179350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“Up into the </a:t>
            </a:r>
            <a:r>
              <a:rPr lang="en-GB" sz="1800" b="1" u="sng">
                <a:solidFill>
                  <a:schemeClr val="dk1"/>
                </a:solidFill>
                <a:latin typeface="Calibri"/>
                <a:ea typeface="Calibri"/>
                <a:cs typeface="Calibri"/>
                <a:sym typeface="Calibri"/>
              </a:rPr>
              <a:t>sky</a:t>
            </a:r>
            <a:r>
              <a:rPr lang="en-GB"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110" name="Google Shape;110;p4"/>
          <p:cNvSpPr txBox="1"/>
          <p:nvPr/>
        </p:nvSpPr>
        <p:spPr>
          <a:xfrm>
            <a:off x="9078686" y="2294680"/>
            <a:ext cx="221772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“Stay sat in the </a:t>
            </a:r>
            <a:r>
              <a:rPr lang="en-GB" sz="1800" b="1" u="sng">
                <a:solidFill>
                  <a:schemeClr val="dk1"/>
                </a:solidFill>
                <a:latin typeface="Calibri"/>
                <a:ea typeface="Calibri"/>
                <a:cs typeface="Calibri"/>
                <a:sym typeface="Calibri"/>
              </a:rPr>
              <a:t>grass</a:t>
            </a:r>
            <a:r>
              <a:rPr lang="en-GB"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111" name="Google Shape;111;p4"/>
          <p:cNvSpPr txBox="1"/>
          <p:nvPr/>
        </p:nvSpPr>
        <p:spPr>
          <a:xfrm>
            <a:off x="9248503" y="2728205"/>
            <a:ext cx="238270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“Go down into the </a:t>
            </a:r>
            <a:r>
              <a:rPr lang="en-GB" sz="1800" b="1" u="sng">
                <a:solidFill>
                  <a:schemeClr val="dk1"/>
                </a:solidFill>
                <a:latin typeface="Calibri"/>
                <a:ea typeface="Calibri"/>
                <a:cs typeface="Calibri"/>
                <a:sym typeface="Calibri"/>
              </a:rPr>
              <a:t>soil</a:t>
            </a:r>
            <a:r>
              <a:rPr lang="en-GB"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112" name="Google Shape;112;p4"/>
          <p:cNvSpPr txBox="1"/>
          <p:nvPr/>
        </p:nvSpPr>
        <p:spPr>
          <a:xfrm>
            <a:off x="284622" y="1800169"/>
            <a:ext cx="8003160"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7200" dirty="0">
                <a:solidFill>
                  <a:schemeClr val="dk1"/>
                </a:solidFill>
                <a:latin typeface="Comic Sans MS" panose="030F0702030302020204" pitchFamily="66" charset="0"/>
                <a:sym typeface="Arial"/>
              </a:rPr>
              <a:t>d h e l s p g</a:t>
            </a:r>
            <a:endParaRPr sz="7200" dirty="0">
              <a:solidFill>
                <a:schemeClr val="dk1"/>
              </a:solidFill>
              <a:latin typeface="Comic Sans MS" panose="030F0702030302020204" pitchFamily="66" charset="0"/>
              <a:sym typeface="Arial"/>
            </a:endParaRPr>
          </a:p>
        </p:txBody>
      </p:sp>
      <p:sp>
        <p:nvSpPr>
          <p:cNvPr id="14" name="Google Shape;95;p3"/>
          <p:cNvSpPr txBox="1"/>
          <p:nvPr/>
        </p:nvSpPr>
        <p:spPr>
          <a:xfrm>
            <a:off x="155078" y="122926"/>
            <a:ext cx="3080492"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0" i="0" u="none" strike="noStrike" cap="none" dirty="0" smtClean="0">
                <a:solidFill>
                  <a:srgbClr val="FF0000"/>
                </a:solidFill>
                <a:latin typeface="Arial"/>
                <a:ea typeface="Arial"/>
                <a:cs typeface="Arial"/>
                <a:sym typeface="Arial"/>
              </a:rPr>
              <a:t>Writing in Reception </a:t>
            </a:r>
          </a:p>
          <a:p>
            <a:pPr marL="0" marR="0" lvl="0" indent="0" algn="l" rtl="0">
              <a:spcBef>
                <a:spcPts val="0"/>
              </a:spcBef>
              <a:spcAft>
                <a:spcPts val="0"/>
              </a:spcAft>
              <a:buNone/>
            </a:pPr>
            <a:r>
              <a:rPr lang="en-GB" sz="2400" b="1" i="0" u="sng" strike="noStrike" cap="none" dirty="0" smtClean="0">
                <a:solidFill>
                  <a:srgbClr val="FF0000"/>
                </a:solidFill>
                <a:latin typeface="Arial"/>
                <a:ea typeface="Arial"/>
                <a:cs typeface="Arial"/>
                <a:sym typeface="Arial"/>
              </a:rPr>
              <a:t>Notes for parents</a:t>
            </a:r>
            <a:endParaRPr sz="2400" b="1" u="sng" dirty="0">
              <a:solidFill>
                <a:srgbClr val="FF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5"/>
          <p:cNvSpPr txBox="1"/>
          <p:nvPr/>
        </p:nvSpPr>
        <p:spPr>
          <a:xfrm>
            <a:off x="165364" y="997200"/>
            <a:ext cx="8686800" cy="5860800"/>
          </a:xfrm>
          <a:prstGeom prst="rect">
            <a:avLst/>
          </a:prstGeom>
          <a:noFill/>
          <a:ln>
            <a:noFill/>
          </a:ln>
        </p:spPr>
        <p:txBody>
          <a:bodyPr spcFirstLastPara="1" wrap="square" lIns="91425" tIns="45700" rIns="91425" bIns="45700" anchor="b" anchorCtr="0">
            <a:normAutofit/>
          </a:bodyPr>
          <a:lstStyle/>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When writing sentences, your child will not always spell words correctly. We encourage the children to have a go independently, using the newest sound mats to help them. They will need to segment (sound out the word) and then choose the correct digraph/</a:t>
            </a:r>
            <a:r>
              <a:rPr lang="en-GB" sz="2000" dirty="0" err="1">
                <a:solidFill>
                  <a:schemeClr val="dk1"/>
                </a:solidFill>
              </a:rPr>
              <a:t>t</a:t>
            </a:r>
            <a:r>
              <a:rPr lang="en-GB" sz="2000" dirty="0" err="1">
                <a:solidFill>
                  <a:schemeClr val="dk1"/>
                </a:solidFill>
                <a:latin typeface="Arial"/>
                <a:ea typeface="Arial"/>
                <a:cs typeface="Arial"/>
                <a:sym typeface="Arial"/>
              </a:rPr>
              <a:t>rigraph</a:t>
            </a:r>
            <a:r>
              <a:rPr lang="en-GB" sz="2000" dirty="0">
                <a:solidFill>
                  <a:schemeClr val="dk1"/>
                </a:solidFill>
                <a:latin typeface="Arial"/>
                <a:ea typeface="Arial"/>
                <a:cs typeface="Arial"/>
                <a:sym typeface="Arial"/>
              </a:rPr>
              <a:t>/split digraph to write. </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i.e. when writing the word ‘teacher’ your child needs to break the word down as:</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t – </a:t>
            </a:r>
            <a:r>
              <a:rPr lang="en-GB" sz="2000" b="1" u="sng" dirty="0">
                <a:solidFill>
                  <a:schemeClr val="dk1"/>
                </a:solidFill>
                <a:latin typeface="Arial"/>
                <a:ea typeface="Arial"/>
                <a:cs typeface="Arial"/>
                <a:sym typeface="Arial"/>
              </a:rPr>
              <a:t>ea</a:t>
            </a:r>
            <a:r>
              <a:rPr lang="en-GB" sz="2000" dirty="0">
                <a:solidFill>
                  <a:schemeClr val="dk1"/>
                </a:solidFill>
                <a:latin typeface="Arial"/>
                <a:ea typeface="Arial"/>
                <a:cs typeface="Arial"/>
                <a:sym typeface="Arial"/>
              </a:rPr>
              <a:t> – </a:t>
            </a:r>
            <a:r>
              <a:rPr lang="en-GB" sz="2000" b="1" u="sng" dirty="0">
                <a:solidFill>
                  <a:schemeClr val="dk1"/>
                </a:solidFill>
                <a:latin typeface="Arial"/>
                <a:ea typeface="Arial"/>
                <a:cs typeface="Arial"/>
                <a:sym typeface="Arial"/>
              </a:rPr>
              <a:t>ch</a:t>
            </a:r>
            <a:r>
              <a:rPr lang="en-GB" sz="2000" dirty="0">
                <a:solidFill>
                  <a:schemeClr val="dk1"/>
                </a:solidFill>
                <a:latin typeface="Arial"/>
                <a:ea typeface="Arial"/>
                <a:cs typeface="Arial"/>
                <a:sym typeface="Arial"/>
              </a:rPr>
              <a:t> – </a:t>
            </a:r>
            <a:r>
              <a:rPr lang="en-GB" sz="2000" b="1" u="sng" dirty="0" err="1">
                <a:solidFill>
                  <a:schemeClr val="dk1"/>
                </a:solidFill>
                <a:latin typeface="Arial"/>
                <a:ea typeface="Arial"/>
                <a:cs typeface="Arial"/>
                <a:sym typeface="Arial"/>
              </a:rPr>
              <a:t>er</a:t>
            </a:r>
            <a:r>
              <a:rPr lang="en-GB" sz="2000" dirty="0">
                <a:solidFill>
                  <a:schemeClr val="dk1"/>
                </a:solidFill>
                <a:latin typeface="Arial"/>
                <a:ea typeface="Arial"/>
                <a:cs typeface="Arial"/>
                <a:sym typeface="Arial"/>
              </a:rPr>
              <a:t> </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There are different ways of writing ‘ea’ and ‘</a:t>
            </a:r>
            <a:r>
              <a:rPr lang="en-GB" sz="2000" dirty="0" err="1">
                <a:solidFill>
                  <a:schemeClr val="dk1"/>
                </a:solidFill>
                <a:latin typeface="Arial"/>
                <a:ea typeface="Arial"/>
                <a:cs typeface="Arial"/>
                <a:sym typeface="Arial"/>
              </a:rPr>
              <a:t>er</a:t>
            </a:r>
            <a:r>
              <a:rPr lang="en-GB" sz="2000" dirty="0">
                <a:solidFill>
                  <a:schemeClr val="dk1"/>
                </a:solidFill>
                <a:latin typeface="Arial"/>
                <a:ea typeface="Arial"/>
                <a:cs typeface="Arial"/>
                <a:sym typeface="Arial"/>
              </a:rPr>
              <a:t>’ so if they write:</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a:t>
            </a:r>
            <a:r>
              <a:rPr lang="en-GB" sz="2000" dirty="0" err="1">
                <a:solidFill>
                  <a:schemeClr val="dk1"/>
                </a:solidFill>
                <a:latin typeface="Arial"/>
                <a:ea typeface="Arial"/>
                <a:cs typeface="Arial"/>
                <a:sym typeface="Arial"/>
              </a:rPr>
              <a:t>teechur</a:t>
            </a:r>
            <a:r>
              <a:rPr lang="en-GB" sz="2000" dirty="0">
                <a:solidFill>
                  <a:schemeClr val="dk1"/>
                </a:solidFill>
                <a:latin typeface="Arial"/>
                <a:ea typeface="Arial"/>
                <a:cs typeface="Arial"/>
                <a:sym typeface="Arial"/>
              </a:rPr>
              <a:t>’ they will have used their phonics knowledge to select the appropriate sound however in this instance they have choose the wrong grapheme. This is reasonable for your child’s age.</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If your child writes:</a:t>
            </a:r>
            <a:endParaRPr sz="2000" dirty="0"/>
          </a:p>
          <a:p>
            <a:pPr marL="0" marR="0" lvl="0" indent="0" algn="ctr" rtl="0">
              <a:lnSpc>
                <a:spcPct val="115000"/>
              </a:lnSpc>
              <a:spcBef>
                <a:spcPts val="0"/>
              </a:spcBef>
              <a:spcAft>
                <a:spcPts val="0"/>
              </a:spcAft>
              <a:buClr>
                <a:schemeClr val="dk1"/>
              </a:buClr>
              <a:buSzPts val="2590"/>
              <a:buFont typeface="Arial"/>
              <a:buNone/>
            </a:pPr>
            <a:r>
              <a:rPr lang="en-GB" sz="2000" dirty="0">
                <a:solidFill>
                  <a:schemeClr val="dk1"/>
                </a:solidFill>
                <a:latin typeface="Arial"/>
                <a:ea typeface="Arial"/>
                <a:cs typeface="Arial"/>
                <a:sym typeface="Arial"/>
              </a:rPr>
              <a:t>‘</a:t>
            </a:r>
            <a:r>
              <a:rPr lang="en-GB" sz="2000" dirty="0" err="1">
                <a:solidFill>
                  <a:schemeClr val="dk1"/>
                </a:solidFill>
                <a:latin typeface="Arial"/>
                <a:ea typeface="Arial"/>
                <a:cs typeface="Arial"/>
                <a:sym typeface="Arial"/>
              </a:rPr>
              <a:t>taicher</a:t>
            </a:r>
            <a:r>
              <a:rPr lang="en-GB" sz="2000" dirty="0">
                <a:solidFill>
                  <a:schemeClr val="dk1"/>
                </a:solidFill>
                <a:latin typeface="Arial"/>
                <a:ea typeface="Arial"/>
                <a:cs typeface="Arial"/>
                <a:sym typeface="Arial"/>
              </a:rPr>
              <a:t>’ you will need to talk them through what they have written and explain that ‘</a:t>
            </a:r>
            <a:r>
              <a:rPr lang="en-GB" sz="2000" dirty="0" err="1">
                <a:solidFill>
                  <a:schemeClr val="dk1"/>
                </a:solidFill>
                <a:latin typeface="Arial"/>
                <a:ea typeface="Arial"/>
                <a:cs typeface="Arial"/>
                <a:sym typeface="Arial"/>
              </a:rPr>
              <a:t>ai</a:t>
            </a:r>
            <a:r>
              <a:rPr lang="en-GB" sz="2000" dirty="0">
                <a:solidFill>
                  <a:schemeClr val="dk1"/>
                </a:solidFill>
                <a:latin typeface="Arial"/>
                <a:ea typeface="Arial"/>
                <a:cs typeface="Arial"/>
                <a:sym typeface="Arial"/>
              </a:rPr>
              <a:t>’ is not in teacher it is in fact the ‘ea’ sound. Look together to find the ‘ea’ ‘ee’ sounds on the sound mat and this will help them for next time. </a:t>
            </a:r>
            <a:endParaRPr sz="2000" dirty="0">
              <a:solidFill>
                <a:schemeClr val="dk1"/>
              </a:solidFill>
              <a:latin typeface="Arial"/>
              <a:ea typeface="Arial"/>
              <a:cs typeface="Arial"/>
              <a:sym typeface="Arial"/>
            </a:endParaRPr>
          </a:p>
        </p:txBody>
      </p:sp>
      <p:pic>
        <p:nvPicPr>
          <p:cNvPr id="118" name="Google Shape;118;p5"/>
          <p:cNvPicPr preferRelativeResize="0"/>
          <p:nvPr/>
        </p:nvPicPr>
        <p:blipFill rotWithShape="1">
          <a:blip r:embed="rId3">
            <a:alphaModFix/>
          </a:blip>
          <a:srcRect/>
          <a:stretch/>
        </p:blipFill>
        <p:spPr>
          <a:xfrm>
            <a:off x="8664300" y="1471050"/>
            <a:ext cx="3403425" cy="1555575"/>
          </a:xfrm>
          <a:prstGeom prst="rect">
            <a:avLst/>
          </a:prstGeom>
          <a:noFill/>
          <a:ln>
            <a:noFill/>
          </a:ln>
        </p:spPr>
      </p:pic>
      <p:cxnSp>
        <p:nvCxnSpPr>
          <p:cNvPr id="119" name="Google Shape;119;p5"/>
          <p:cNvCxnSpPr/>
          <p:nvPr/>
        </p:nvCxnSpPr>
        <p:spPr>
          <a:xfrm>
            <a:off x="9040027" y="751163"/>
            <a:ext cx="1022100" cy="720000"/>
          </a:xfrm>
          <a:prstGeom prst="straightConnector1">
            <a:avLst/>
          </a:prstGeom>
          <a:noFill/>
          <a:ln w="76200" cap="flat" cmpd="sng">
            <a:solidFill>
              <a:schemeClr val="accent1"/>
            </a:solidFill>
            <a:prstDash val="solid"/>
            <a:miter lim="800000"/>
            <a:headEnd type="none" w="sm" len="sm"/>
            <a:tailEnd type="triangle" w="med" len="med"/>
          </a:ln>
        </p:spPr>
      </p:cxnSp>
      <p:pic>
        <p:nvPicPr>
          <p:cNvPr id="120" name="Google Shape;120;p5" descr="http://ecx.images-amazon.com/images/I/81daKehskIL._SL1500_.jpg"/>
          <p:cNvPicPr preferRelativeResize="0"/>
          <p:nvPr/>
        </p:nvPicPr>
        <p:blipFill rotWithShape="1">
          <a:blip r:embed="rId4">
            <a:alphaModFix/>
          </a:blip>
          <a:srcRect/>
          <a:stretch/>
        </p:blipFill>
        <p:spPr>
          <a:xfrm>
            <a:off x="8664300" y="3129200"/>
            <a:ext cx="3403426" cy="1485375"/>
          </a:xfrm>
          <a:prstGeom prst="rect">
            <a:avLst/>
          </a:prstGeom>
          <a:noFill/>
          <a:ln>
            <a:noFill/>
          </a:ln>
        </p:spPr>
      </p:pic>
      <p:sp>
        <p:nvSpPr>
          <p:cNvPr id="6" name="Google Shape;95;p3"/>
          <p:cNvSpPr txBox="1"/>
          <p:nvPr/>
        </p:nvSpPr>
        <p:spPr>
          <a:xfrm>
            <a:off x="155078" y="122926"/>
            <a:ext cx="3080492"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0" i="0" u="none" strike="noStrike" cap="none" dirty="0" smtClean="0">
                <a:solidFill>
                  <a:srgbClr val="FF0000"/>
                </a:solidFill>
                <a:latin typeface="Arial"/>
                <a:ea typeface="Arial"/>
                <a:cs typeface="Arial"/>
                <a:sym typeface="Arial"/>
              </a:rPr>
              <a:t>Writing in Reception </a:t>
            </a:r>
          </a:p>
          <a:p>
            <a:pPr marL="0" marR="0" lvl="0" indent="0" algn="l" rtl="0">
              <a:spcBef>
                <a:spcPts val="0"/>
              </a:spcBef>
              <a:spcAft>
                <a:spcPts val="0"/>
              </a:spcAft>
              <a:buNone/>
            </a:pPr>
            <a:r>
              <a:rPr lang="en-GB" sz="2400" b="1" i="0" u="sng" strike="noStrike" cap="none" dirty="0" smtClean="0">
                <a:solidFill>
                  <a:srgbClr val="FF0000"/>
                </a:solidFill>
                <a:latin typeface="Arial"/>
                <a:ea typeface="Arial"/>
                <a:cs typeface="Arial"/>
                <a:sym typeface="Arial"/>
              </a:rPr>
              <a:t>Notes for parents</a:t>
            </a:r>
            <a:endParaRPr sz="2400" b="1" u="sng" dirty="0">
              <a:solidFill>
                <a:srgbClr val="FF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0" name="Rectangle 9"/>
          <p:cNvSpPr/>
          <p:nvPr/>
        </p:nvSpPr>
        <p:spPr>
          <a:xfrm>
            <a:off x="157779" y="205958"/>
            <a:ext cx="11617345" cy="1938992"/>
          </a:xfrm>
          <a:prstGeom prst="rect">
            <a:avLst/>
          </a:prstGeom>
        </p:spPr>
        <p:txBody>
          <a:bodyPr wrap="square">
            <a:spAutoFit/>
          </a:bodyPr>
          <a:lstStyle/>
          <a:p>
            <a:pPr algn="ctr"/>
            <a:r>
              <a:rPr lang="en-GB" sz="2000" dirty="0" smtClean="0">
                <a:solidFill>
                  <a:srgbClr val="7030A0"/>
                </a:solidFill>
                <a:latin typeface="Comic Sans MS" panose="030F0702030302020204" pitchFamily="66" charset="0"/>
              </a:rPr>
              <a:t>This week we are going to be focussing on writing short stories using the narrative prompts below. </a:t>
            </a:r>
          </a:p>
          <a:p>
            <a:pPr algn="ctr"/>
            <a:r>
              <a:rPr lang="en-GB" sz="2000" dirty="0" smtClean="0">
                <a:solidFill>
                  <a:srgbClr val="7030A0"/>
                </a:solidFill>
                <a:latin typeface="Comic Sans MS" panose="030F0702030302020204" pitchFamily="66" charset="0"/>
              </a:rPr>
              <a:t>When doing this in school, we like to use ‘story sacks’. These can be made out of decorated tissue boxes, spare gift bags or just small containers for each. </a:t>
            </a:r>
          </a:p>
          <a:p>
            <a:pPr algn="ctr"/>
            <a:r>
              <a:rPr lang="en-GB" sz="2000" dirty="0" smtClean="0">
                <a:solidFill>
                  <a:srgbClr val="7030A0"/>
                </a:solidFill>
                <a:latin typeface="Comic Sans MS" panose="030F0702030302020204" pitchFamily="66" charset="0"/>
              </a:rPr>
              <a:t>The children will select a picture card from each to create their story. (It may end up being a </a:t>
            </a:r>
            <a:r>
              <a:rPr lang="en-GB" sz="2000" b="1" dirty="0" smtClean="0">
                <a:solidFill>
                  <a:srgbClr val="7030A0"/>
                </a:solidFill>
                <a:latin typeface="Comic Sans MS" panose="030F0702030302020204" pitchFamily="66" charset="0"/>
              </a:rPr>
              <a:t>silly/funny</a:t>
            </a:r>
            <a:r>
              <a:rPr lang="en-GB" sz="2000" dirty="0" smtClean="0">
                <a:solidFill>
                  <a:srgbClr val="7030A0"/>
                </a:solidFill>
                <a:latin typeface="Comic Sans MS" panose="030F0702030302020204" pitchFamily="66" charset="0"/>
              </a:rPr>
              <a:t> story! This is fine as the children really love it!) </a:t>
            </a:r>
            <a:r>
              <a:rPr lang="en-GB" sz="2000" dirty="0" smtClean="0">
                <a:solidFill>
                  <a:srgbClr val="7030A0"/>
                </a:solidFill>
                <a:latin typeface="Comic Sans MS" panose="030F0702030302020204" pitchFamily="66" charset="0"/>
                <a:sym typeface="Wingdings" panose="05000000000000000000" pitchFamily="2" charset="2"/>
              </a:rPr>
              <a:t> </a:t>
            </a:r>
            <a:endParaRPr lang="en-GB" sz="1600" dirty="0">
              <a:solidFill>
                <a:srgbClr val="7030A0"/>
              </a:solidFill>
              <a:latin typeface="Comic Sans MS" panose="030F0702030302020204" pitchFamily="66" charset="0"/>
            </a:endParaRPr>
          </a:p>
        </p:txBody>
      </p:sp>
      <p:grpSp>
        <p:nvGrpSpPr>
          <p:cNvPr id="2" name="Group 1"/>
          <p:cNvGrpSpPr/>
          <p:nvPr/>
        </p:nvGrpSpPr>
        <p:grpSpPr>
          <a:xfrm>
            <a:off x="1579418" y="4949252"/>
            <a:ext cx="9644370" cy="1908748"/>
            <a:chOff x="377970" y="1860234"/>
            <a:chExt cx="10176213" cy="2346877"/>
          </a:xfrm>
        </p:grpSpPr>
        <p:pic>
          <p:nvPicPr>
            <p:cNvPr id="21" name="Google Shape;145;p9"/>
            <p:cNvPicPr preferRelativeResize="0"/>
            <p:nvPr/>
          </p:nvPicPr>
          <p:blipFill rotWithShape="1">
            <a:blip r:embed="rId3">
              <a:alphaModFix/>
            </a:blip>
            <a:srcRect/>
            <a:stretch/>
          </p:blipFill>
          <p:spPr>
            <a:xfrm>
              <a:off x="563879" y="1863197"/>
              <a:ext cx="1388714" cy="1395196"/>
            </a:xfrm>
            <a:prstGeom prst="rect">
              <a:avLst/>
            </a:prstGeom>
            <a:noFill/>
            <a:ln>
              <a:noFill/>
            </a:ln>
          </p:spPr>
        </p:pic>
        <p:pic>
          <p:nvPicPr>
            <p:cNvPr id="22" name="Google Shape;146;p9"/>
            <p:cNvPicPr preferRelativeResize="0"/>
            <p:nvPr/>
          </p:nvPicPr>
          <p:blipFill rotWithShape="1">
            <a:blip r:embed="rId4">
              <a:alphaModFix/>
            </a:blip>
            <a:srcRect/>
            <a:stretch/>
          </p:blipFill>
          <p:spPr>
            <a:xfrm>
              <a:off x="4967761" y="1881877"/>
              <a:ext cx="1330865" cy="1376774"/>
            </a:xfrm>
            <a:prstGeom prst="rect">
              <a:avLst/>
            </a:prstGeom>
            <a:noFill/>
            <a:ln>
              <a:noFill/>
            </a:ln>
          </p:spPr>
        </p:pic>
        <p:pic>
          <p:nvPicPr>
            <p:cNvPr id="23" name="Google Shape;147;p9"/>
            <p:cNvPicPr preferRelativeResize="0"/>
            <p:nvPr/>
          </p:nvPicPr>
          <p:blipFill rotWithShape="1">
            <a:blip r:embed="rId5">
              <a:alphaModFix/>
            </a:blip>
            <a:srcRect/>
            <a:stretch/>
          </p:blipFill>
          <p:spPr>
            <a:xfrm>
              <a:off x="7189676" y="1860234"/>
              <a:ext cx="1370942" cy="1596977"/>
            </a:xfrm>
            <a:prstGeom prst="rect">
              <a:avLst/>
            </a:prstGeom>
            <a:noFill/>
            <a:ln>
              <a:noFill/>
            </a:ln>
          </p:spPr>
        </p:pic>
        <p:pic>
          <p:nvPicPr>
            <p:cNvPr id="24" name="Google Shape;148;p9"/>
            <p:cNvPicPr preferRelativeResize="0"/>
            <p:nvPr/>
          </p:nvPicPr>
          <p:blipFill rotWithShape="1">
            <a:blip r:embed="rId6">
              <a:alphaModFix/>
            </a:blip>
            <a:srcRect/>
            <a:stretch/>
          </p:blipFill>
          <p:spPr>
            <a:xfrm>
              <a:off x="2460198" y="1881877"/>
              <a:ext cx="1325165" cy="1376516"/>
            </a:xfrm>
            <a:prstGeom prst="rect">
              <a:avLst/>
            </a:prstGeom>
            <a:noFill/>
            <a:ln>
              <a:noFill/>
            </a:ln>
          </p:spPr>
        </p:pic>
        <p:sp>
          <p:nvSpPr>
            <p:cNvPr id="25" name="Google Shape;149;p9"/>
            <p:cNvSpPr txBox="1"/>
            <p:nvPr/>
          </p:nvSpPr>
          <p:spPr>
            <a:xfrm>
              <a:off x="377970" y="3366328"/>
              <a:ext cx="1760533" cy="45405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dirty="0" smtClean="0">
                  <a:solidFill>
                    <a:schemeClr val="dk1"/>
                  </a:solidFill>
                  <a:latin typeface="Arial"/>
                  <a:ea typeface="Arial"/>
                  <a:cs typeface="Arial"/>
                  <a:sym typeface="Arial"/>
                </a:rPr>
                <a:t>Who did that?</a:t>
              </a:r>
              <a:endParaRPr sz="1800" dirty="0">
                <a:solidFill>
                  <a:schemeClr val="dk1"/>
                </a:solidFill>
                <a:latin typeface="Arial"/>
                <a:ea typeface="Arial"/>
                <a:cs typeface="Arial"/>
                <a:sym typeface="Arial"/>
              </a:endParaRPr>
            </a:p>
          </p:txBody>
        </p:sp>
        <p:sp>
          <p:nvSpPr>
            <p:cNvPr id="26" name="Google Shape;150;p9"/>
            <p:cNvSpPr txBox="1"/>
            <p:nvPr/>
          </p:nvSpPr>
          <p:spPr>
            <a:xfrm>
              <a:off x="2138503" y="3412473"/>
              <a:ext cx="2435282" cy="79463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dirty="0">
                  <a:solidFill>
                    <a:schemeClr val="dk1"/>
                  </a:solidFill>
                  <a:latin typeface="Arial"/>
                  <a:ea typeface="Arial"/>
                  <a:cs typeface="Arial"/>
                  <a:sym typeface="Arial"/>
                </a:rPr>
                <a:t>What </a:t>
              </a:r>
              <a:r>
                <a:rPr lang="en-GB" sz="1800" dirty="0" smtClean="0">
                  <a:solidFill>
                    <a:schemeClr val="dk1"/>
                  </a:solidFill>
                  <a:latin typeface="Arial"/>
                  <a:ea typeface="Arial"/>
                  <a:cs typeface="Arial"/>
                  <a:sym typeface="Arial"/>
                </a:rPr>
                <a:t>happened when…</a:t>
              </a:r>
              <a:endParaRPr sz="1800" dirty="0">
                <a:solidFill>
                  <a:schemeClr val="dk1"/>
                </a:solidFill>
                <a:latin typeface="Arial"/>
                <a:ea typeface="Arial"/>
                <a:cs typeface="Arial"/>
                <a:sym typeface="Arial"/>
              </a:endParaRPr>
            </a:p>
          </p:txBody>
        </p:sp>
        <p:sp>
          <p:nvSpPr>
            <p:cNvPr id="27" name="Google Shape;151;p9"/>
            <p:cNvSpPr txBox="1"/>
            <p:nvPr/>
          </p:nvSpPr>
          <p:spPr>
            <a:xfrm>
              <a:off x="4805755" y="3412473"/>
              <a:ext cx="1886994" cy="79463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dirty="0" smtClean="0">
                  <a:solidFill>
                    <a:schemeClr val="dk1"/>
                  </a:solidFill>
                  <a:latin typeface="Arial"/>
                  <a:ea typeface="Arial"/>
                  <a:cs typeface="Arial"/>
                  <a:sym typeface="Arial"/>
                </a:rPr>
                <a:t>Where were they?</a:t>
              </a:r>
              <a:endParaRPr sz="1800" dirty="0">
                <a:solidFill>
                  <a:schemeClr val="dk1"/>
                </a:solidFill>
                <a:latin typeface="Arial"/>
                <a:ea typeface="Arial"/>
                <a:cs typeface="Arial"/>
                <a:sym typeface="Arial"/>
              </a:endParaRPr>
            </a:p>
          </p:txBody>
        </p:sp>
        <p:sp>
          <p:nvSpPr>
            <p:cNvPr id="28" name="Google Shape;152;p9"/>
            <p:cNvSpPr txBox="1"/>
            <p:nvPr/>
          </p:nvSpPr>
          <p:spPr>
            <a:xfrm>
              <a:off x="6924719" y="3550993"/>
              <a:ext cx="3629464" cy="45405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dirty="0" smtClean="0">
                  <a:solidFill>
                    <a:schemeClr val="dk1"/>
                  </a:solidFill>
                  <a:latin typeface="Arial"/>
                  <a:ea typeface="Arial"/>
                  <a:cs typeface="Arial"/>
                  <a:sym typeface="Arial"/>
                </a:rPr>
                <a:t>When did that happen?</a:t>
              </a:r>
              <a:endParaRPr sz="1800" dirty="0">
                <a:solidFill>
                  <a:schemeClr val="dk1"/>
                </a:solidFill>
                <a:latin typeface="Arial"/>
                <a:ea typeface="Arial"/>
                <a:cs typeface="Arial"/>
                <a:sym typeface="Arial"/>
              </a:endParaRPr>
            </a:p>
          </p:txBody>
        </p:sp>
      </p:grpSp>
      <p:grpSp>
        <p:nvGrpSpPr>
          <p:cNvPr id="4" name="Group 3"/>
          <p:cNvGrpSpPr/>
          <p:nvPr/>
        </p:nvGrpSpPr>
        <p:grpSpPr>
          <a:xfrm>
            <a:off x="3453394" y="2144950"/>
            <a:ext cx="6035527" cy="2804302"/>
            <a:chOff x="3453394" y="2144950"/>
            <a:chExt cx="6035527" cy="2804302"/>
          </a:xfrm>
        </p:grpSpPr>
        <p:pic>
          <p:nvPicPr>
            <p:cNvPr id="3" name="Picture 2"/>
            <p:cNvPicPr>
              <a:picLocks noChangeAspect="1"/>
            </p:cNvPicPr>
            <p:nvPr/>
          </p:nvPicPr>
          <p:blipFill rotWithShape="1">
            <a:blip r:embed="rId7"/>
            <a:srcRect t="15103" b="4928"/>
            <a:stretch/>
          </p:blipFill>
          <p:spPr>
            <a:xfrm>
              <a:off x="3453394" y="2144950"/>
              <a:ext cx="6035527" cy="2804302"/>
            </a:xfrm>
            <a:prstGeom prst="rect">
              <a:avLst/>
            </a:prstGeom>
          </p:spPr>
        </p:pic>
        <p:pic>
          <p:nvPicPr>
            <p:cNvPr id="29" name="Google Shape;145;p9"/>
            <p:cNvPicPr preferRelativeResize="0"/>
            <p:nvPr/>
          </p:nvPicPr>
          <p:blipFill rotWithShape="1">
            <a:blip r:embed="rId3">
              <a:alphaModFix/>
            </a:blip>
            <a:srcRect/>
            <a:stretch/>
          </p:blipFill>
          <p:spPr>
            <a:xfrm>
              <a:off x="4224605" y="3644504"/>
              <a:ext cx="800331" cy="590156"/>
            </a:xfrm>
            <a:prstGeom prst="rect">
              <a:avLst/>
            </a:prstGeom>
            <a:noFill/>
            <a:ln>
              <a:noFill/>
            </a:ln>
          </p:spPr>
        </p:pic>
        <p:pic>
          <p:nvPicPr>
            <p:cNvPr id="30" name="Google Shape;148;p9"/>
            <p:cNvPicPr preferRelativeResize="0"/>
            <p:nvPr/>
          </p:nvPicPr>
          <p:blipFill rotWithShape="1">
            <a:blip r:embed="rId6">
              <a:alphaModFix/>
            </a:blip>
            <a:srcRect/>
            <a:stretch/>
          </p:blipFill>
          <p:spPr>
            <a:xfrm>
              <a:off x="5555947" y="3644504"/>
              <a:ext cx="747872" cy="691969"/>
            </a:xfrm>
            <a:prstGeom prst="rect">
              <a:avLst/>
            </a:prstGeom>
            <a:noFill/>
            <a:ln>
              <a:noFill/>
            </a:ln>
          </p:spPr>
        </p:pic>
        <p:pic>
          <p:nvPicPr>
            <p:cNvPr id="31" name="Google Shape;146;p9"/>
            <p:cNvPicPr preferRelativeResize="0"/>
            <p:nvPr/>
          </p:nvPicPr>
          <p:blipFill rotWithShape="1">
            <a:blip r:embed="rId4">
              <a:alphaModFix/>
            </a:blip>
            <a:srcRect/>
            <a:stretch/>
          </p:blipFill>
          <p:spPr>
            <a:xfrm>
              <a:off x="6807628" y="3499924"/>
              <a:ext cx="756537" cy="584018"/>
            </a:xfrm>
            <a:prstGeom prst="rect">
              <a:avLst/>
            </a:prstGeom>
            <a:noFill/>
            <a:ln>
              <a:noFill/>
            </a:ln>
          </p:spPr>
        </p:pic>
        <p:pic>
          <p:nvPicPr>
            <p:cNvPr id="32" name="Google Shape;147;p9"/>
            <p:cNvPicPr preferRelativeResize="0"/>
            <p:nvPr/>
          </p:nvPicPr>
          <p:blipFill rotWithShape="1">
            <a:blip r:embed="rId5">
              <a:alphaModFix/>
            </a:blip>
            <a:srcRect/>
            <a:stretch/>
          </p:blipFill>
          <p:spPr>
            <a:xfrm>
              <a:off x="8114408" y="3494785"/>
              <a:ext cx="737075" cy="739875"/>
            </a:xfrm>
            <a:prstGeom prst="rect">
              <a:avLst/>
            </a:prstGeom>
            <a:noFill/>
            <a:ln>
              <a:noFill/>
            </a:ln>
          </p:spPr>
        </p:pic>
      </p:grpSp>
    </p:spTree>
    <p:extLst>
      <p:ext uri="{BB962C8B-B14F-4D97-AF65-F5344CB8AC3E}">
        <p14:creationId xmlns:p14="http://schemas.microsoft.com/office/powerpoint/2010/main" val="5840264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0" name="Rectangle 9"/>
          <p:cNvSpPr/>
          <p:nvPr/>
        </p:nvSpPr>
        <p:spPr>
          <a:xfrm>
            <a:off x="157779" y="205958"/>
            <a:ext cx="11617345" cy="2862322"/>
          </a:xfrm>
          <a:prstGeom prst="rect">
            <a:avLst/>
          </a:prstGeom>
        </p:spPr>
        <p:txBody>
          <a:bodyPr wrap="square">
            <a:spAutoFit/>
          </a:bodyPr>
          <a:lstStyle/>
          <a:p>
            <a:pPr algn="ctr"/>
            <a:r>
              <a:rPr lang="en-GB" sz="2000" dirty="0" smtClean="0">
                <a:solidFill>
                  <a:srgbClr val="7030A0"/>
                </a:solidFill>
                <a:latin typeface="Comic Sans MS" panose="030F0702030302020204" pitchFamily="66" charset="0"/>
              </a:rPr>
              <a:t>Please note you do not have to print out pictures for your child to choose from, you could use the electronic resources provided on here for them to select </a:t>
            </a:r>
            <a:r>
              <a:rPr lang="en-GB" sz="2000" dirty="0" smtClean="0">
                <a:solidFill>
                  <a:srgbClr val="7030A0"/>
                </a:solidFill>
                <a:latin typeface="Comic Sans MS" panose="030F0702030302020204" pitchFamily="66" charset="0"/>
                <a:sym typeface="Wingdings" panose="05000000000000000000" pitchFamily="2" charset="2"/>
              </a:rPr>
              <a:t></a:t>
            </a:r>
          </a:p>
          <a:p>
            <a:pPr algn="ctr"/>
            <a:endParaRPr lang="en-GB" sz="2000" dirty="0">
              <a:solidFill>
                <a:srgbClr val="7030A0"/>
              </a:solidFill>
              <a:latin typeface="Comic Sans MS" panose="030F0702030302020204" pitchFamily="66" charset="0"/>
              <a:sym typeface="Wingdings" panose="05000000000000000000" pitchFamily="2" charset="2"/>
            </a:endParaRPr>
          </a:p>
          <a:p>
            <a:pPr marL="457200" indent="-457200" algn="ctr">
              <a:buAutoNum type="arabicParenR"/>
            </a:pPr>
            <a:r>
              <a:rPr lang="en-GB" sz="2000" dirty="0" smtClean="0">
                <a:solidFill>
                  <a:srgbClr val="7030A0"/>
                </a:solidFill>
                <a:latin typeface="Comic Sans MS" panose="030F0702030302020204" pitchFamily="66" charset="0"/>
                <a:sym typeface="Wingdings" panose="05000000000000000000" pitchFamily="2" charset="2"/>
              </a:rPr>
              <a:t>Fill each bag with relevant pictures </a:t>
            </a:r>
          </a:p>
          <a:p>
            <a:pPr marL="457200" indent="-457200" algn="ctr">
              <a:buAutoNum type="arabicParenR"/>
            </a:pPr>
            <a:r>
              <a:rPr lang="en-GB" sz="2000" dirty="0" smtClean="0">
                <a:solidFill>
                  <a:srgbClr val="7030A0"/>
                </a:solidFill>
                <a:latin typeface="Comic Sans MS" panose="030F0702030302020204" pitchFamily="66" charset="0"/>
                <a:sym typeface="Wingdings" panose="05000000000000000000" pitchFamily="2" charset="2"/>
              </a:rPr>
              <a:t>Ask your child to choose one picture from each. </a:t>
            </a:r>
            <a:endParaRPr lang="en-GB" sz="2000" dirty="0" smtClean="0">
              <a:solidFill>
                <a:srgbClr val="7030A0"/>
              </a:solidFill>
              <a:latin typeface="Comic Sans MS" panose="030F0702030302020204" pitchFamily="66" charset="0"/>
              <a:sym typeface="Wingdings" panose="05000000000000000000" pitchFamily="2" charset="2"/>
            </a:endParaRPr>
          </a:p>
          <a:p>
            <a:pPr marL="457200" indent="-457200" algn="ctr">
              <a:buAutoNum type="arabicParenR"/>
            </a:pPr>
            <a:r>
              <a:rPr lang="en-GB" sz="2000" dirty="0" smtClean="0">
                <a:solidFill>
                  <a:srgbClr val="7030A0"/>
                </a:solidFill>
                <a:latin typeface="Comic Sans MS" panose="030F0702030302020204" pitchFamily="66" charset="0"/>
                <a:sym typeface="Wingdings" panose="05000000000000000000" pitchFamily="2" charset="2"/>
              </a:rPr>
              <a:t>Have a look at the </a:t>
            </a:r>
            <a:r>
              <a:rPr lang="en-GB" sz="2000" dirty="0" smtClean="0">
                <a:solidFill>
                  <a:srgbClr val="7030A0"/>
                </a:solidFill>
                <a:latin typeface="Comic Sans MS" panose="030F0702030302020204" pitchFamily="66" charset="0"/>
                <a:sym typeface="Wingdings" panose="05000000000000000000" pitchFamily="2" charset="2"/>
              </a:rPr>
              <a:t>4 pictures together and verbally discuss the story. </a:t>
            </a:r>
          </a:p>
          <a:p>
            <a:pPr marL="457200" indent="-457200" algn="ctr">
              <a:buAutoNum type="arabicParenR"/>
            </a:pPr>
            <a:r>
              <a:rPr lang="en-GB" sz="2000" dirty="0" smtClean="0">
                <a:solidFill>
                  <a:srgbClr val="7030A0"/>
                </a:solidFill>
                <a:latin typeface="Comic Sans MS" panose="030F0702030302020204" pitchFamily="66" charset="0"/>
                <a:sym typeface="Wingdings" panose="05000000000000000000" pitchFamily="2" charset="2"/>
              </a:rPr>
              <a:t>Allow your child plenty of time to write </a:t>
            </a:r>
            <a:r>
              <a:rPr lang="en-GB" sz="2000" dirty="0" smtClean="0">
                <a:solidFill>
                  <a:srgbClr val="7030A0"/>
                </a:solidFill>
                <a:latin typeface="Comic Sans MS" panose="030F0702030302020204" pitchFamily="66" charset="0"/>
                <a:sym typeface="Wingdings" panose="05000000000000000000" pitchFamily="2" charset="2"/>
              </a:rPr>
              <a:t>their story.</a:t>
            </a:r>
            <a:br>
              <a:rPr lang="en-GB" sz="2000" dirty="0" smtClean="0">
                <a:solidFill>
                  <a:srgbClr val="7030A0"/>
                </a:solidFill>
                <a:latin typeface="Comic Sans MS" panose="030F0702030302020204" pitchFamily="66" charset="0"/>
                <a:sym typeface="Wingdings" panose="05000000000000000000" pitchFamily="2" charset="2"/>
              </a:rPr>
            </a:br>
            <a:r>
              <a:rPr lang="en-GB" sz="2000" dirty="0" smtClean="0">
                <a:solidFill>
                  <a:srgbClr val="7030A0"/>
                </a:solidFill>
                <a:latin typeface="Comic Sans MS" panose="030F0702030302020204" pitchFamily="66" charset="0"/>
                <a:sym typeface="Wingdings" panose="05000000000000000000" pitchFamily="2" charset="2"/>
              </a:rPr>
              <a:t>* Please don’t expect your child to write a full story in one go- some children may want to write a little bit and come back to it!* </a:t>
            </a:r>
            <a:endParaRPr lang="en-GB" sz="1600" dirty="0">
              <a:solidFill>
                <a:srgbClr val="7030A0"/>
              </a:solidFill>
              <a:latin typeface="Comic Sans MS" panose="030F0702030302020204" pitchFamily="66" charset="0"/>
            </a:endParaRPr>
          </a:p>
        </p:txBody>
      </p:sp>
      <p:grpSp>
        <p:nvGrpSpPr>
          <p:cNvPr id="4" name="Group 3"/>
          <p:cNvGrpSpPr/>
          <p:nvPr/>
        </p:nvGrpSpPr>
        <p:grpSpPr>
          <a:xfrm>
            <a:off x="3245576" y="3668950"/>
            <a:ext cx="6035527" cy="2804302"/>
            <a:chOff x="3453394" y="2144950"/>
            <a:chExt cx="6035527" cy="2804302"/>
          </a:xfrm>
        </p:grpSpPr>
        <p:pic>
          <p:nvPicPr>
            <p:cNvPr id="3" name="Picture 2"/>
            <p:cNvPicPr>
              <a:picLocks noChangeAspect="1"/>
            </p:cNvPicPr>
            <p:nvPr/>
          </p:nvPicPr>
          <p:blipFill rotWithShape="1">
            <a:blip r:embed="rId3"/>
            <a:srcRect t="15103" b="4928"/>
            <a:stretch/>
          </p:blipFill>
          <p:spPr>
            <a:xfrm>
              <a:off x="3453394" y="2144950"/>
              <a:ext cx="6035527" cy="2804302"/>
            </a:xfrm>
            <a:prstGeom prst="rect">
              <a:avLst/>
            </a:prstGeom>
          </p:spPr>
        </p:pic>
        <p:pic>
          <p:nvPicPr>
            <p:cNvPr id="29" name="Google Shape;145;p9"/>
            <p:cNvPicPr preferRelativeResize="0"/>
            <p:nvPr/>
          </p:nvPicPr>
          <p:blipFill rotWithShape="1">
            <a:blip r:embed="rId4">
              <a:alphaModFix/>
            </a:blip>
            <a:srcRect/>
            <a:stretch/>
          </p:blipFill>
          <p:spPr>
            <a:xfrm>
              <a:off x="4224605" y="3644504"/>
              <a:ext cx="800331" cy="590156"/>
            </a:xfrm>
            <a:prstGeom prst="rect">
              <a:avLst/>
            </a:prstGeom>
            <a:noFill/>
            <a:ln>
              <a:noFill/>
            </a:ln>
          </p:spPr>
        </p:pic>
        <p:pic>
          <p:nvPicPr>
            <p:cNvPr id="30" name="Google Shape;148;p9"/>
            <p:cNvPicPr preferRelativeResize="0"/>
            <p:nvPr/>
          </p:nvPicPr>
          <p:blipFill rotWithShape="1">
            <a:blip r:embed="rId5">
              <a:alphaModFix/>
            </a:blip>
            <a:srcRect/>
            <a:stretch/>
          </p:blipFill>
          <p:spPr>
            <a:xfrm>
              <a:off x="5555947" y="3644504"/>
              <a:ext cx="747872" cy="691969"/>
            </a:xfrm>
            <a:prstGeom prst="rect">
              <a:avLst/>
            </a:prstGeom>
            <a:noFill/>
            <a:ln>
              <a:noFill/>
            </a:ln>
          </p:spPr>
        </p:pic>
        <p:pic>
          <p:nvPicPr>
            <p:cNvPr id="31" name="Google Shape;146;p9"/>
            <p:cNvPicPr preferRelativeResize="0"/>
            <p:nvPr/>
          </p:nvPicPr>
          <p:blipFill rotWithShape="1">
            <a:blip r:embed="rId6">
              <a:alphaModFix/>
            </a:blip>
            <a:srcRect/>
            <a:stretch/>
          </p:blipFill>
          <p:spPr>
            <a:xfrm>
              <a:off x="6807628" y="3499924"/>
              <a:ext cx="756537" cy="584018"/>
            </a:xfrm>
            <a:prstGeom prst="rect">
              <a:avLst/>
            </a:prstGeom>
            <a:noFill/>
            <a:ln>
              <a:noFill/>
            </a:ln>
          </p:spPr>
        </p:pic>
        <p:pic>
          <p:nvPicPr>
            <p:cNvPr id="32" name="Google Shape;147;p9"/>
            <p:cNvPicPr preferRelativeResize="0"/>
            <p:nvPr/>
          </p:nvPicPr>
          <p:blipFill rotWithShape="1">
            <a:blip r:embed="rId7">
              <a:alphaModFix/>
            </a:blip>
            <a:srcRect/>
            <a:stretch/>
          </p:blipFill>
          <p:spPr>
            <a:xfrm>
              <a:off x="8114408" y="3494785"/>
              <a:ext cx="737075" cy="739875"/>
            </a:xfrm>
            <a:prstGeom prst="rect">
              <a:avLst/>
            </a:prstGeom>
            <a:noFill/>
            <a:ln>
              <a:noFill/>
            </a:ln>
          </p:spPr>
        </p:pic>
      </p:grpSp>
    </p:spTree>
    <p:extLst>
      <p:ext uri="{BB962C8B-B14F-4D97-AF65-F5344CB8AC3E}">
        <p14:creationId xmlns:p14="http://schemas.microsoft.com/office/powerpoint/2010/main" val="24207716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0" name="Rectangle 9"/>
          <p:cNvSpPr/>
          <p:nvPr/>
        </p:nvSpPr>
        <p:spPr>
          <a:xfrm>
            <a:off x="144292" y="327825"/>
            <a:ext cx="2555908" cy="1138773"/>
          </a:xfrm>
          <a:prstGeom prst="rect">
            <a:avLst/>
          </a:prstGeom>
        </p:spPr>
        <p:txBody>
          <a:bodyPr wrap="square">
            <a:spAutoFit/>
          </a:bodyPr>
          <a:lstStyle/>
          <a:p>
            <a:pPr algn="ctr"/>
            <a:r>
              <a:rPr lang="en-GB" sz="4400" b="1" u="sng" dirty="0" smtClean="0">
                <a:solidFill>
                  <a:srgbClr val="7030A0"/>
                </a:solidFill>
                <a:latin typeface="Comic Sans MS" panose="030F0702030302020204" pitchFamily="66" charset="0"/>
              </a:rPr>
              <a:t>Who?</a:t>
            </a:r>
          </a:p>
          <a:p>
            <a:pPr algn="ctr"/>
            <a:r>
              <a:rPr lang="en-GB" sz="2400" b="1" u="sng" dirty="0" smtClean="0">
                <a:solidFill>
                  <a:srgbClr val="FF0000"/>
                </a:solidFill>
                <a:latin typeface="Comic Sans MS" panose="030F0702030302020204" pitchFamily="66" charset="0"/>
              </a:rPr>
              <a:t>Select one…</a:t>
            </a:r>
            <a:endParaRPr lang="en-GB" sz="1800" b="1" u="sng" dirty="0">
              <a:solidFill>
                <a:srgbClr val="FF0000"/>
              </a:solidFill>
              <a:latin typeface="Comic Sans MS" panose="030F0702030302020204" pitchFamily="66" charset="0"/>
            </a:endParaRPr>
          </a:p>
        </p:txBody>
      </p:sp>
      <p:grpSp>
        <p:nvGrpSpPr>
          <p:cNvPr id="4" name="Group 3"/>
          <p:cNvGrpSpPr/>
          <p:nvPr/>
        </p:nvGrpSpPr>
        <p:grpSpPr>
          <a:xfrm>
            <a:off x="267198" y="1902304"/>
            <a:ext cx="2310096" cy="3050505"/>
            <a:chOff x="3453394" y="2144950"/>
            <a:chExt cx="1801125" cy="2804302"/>
          </a:xfrm>
        </p:grpSpPr>
        <p:pic>
          <p:nvPicPr>
            <p:cNvPr id="3" name="Picture 2"/>
            <p:cNvPicPr>
              <a:picLocks noChangeAspect="1"/>
            </p:cNvPicPr>
            <p:nvPr/>
          </p:nvPicPr>
          <p:blipFill rotWithShape="1">
            <a:blip r:embed="rId3"/>
            <a:srcRect t="15103" r="70158" b="4928"/>
            <a:stretch/>
          </p:blipFill>
          <p:spPr>
            <a:xfrm>
              <a:off x="3453394" y="2144950"/>
              <a:ext cx="1801125" cy="2804302"/>
            </a:xfrm>
            <a:prstGeom prst="rect">
              <a:avLst/>
            </a:prstGeom>
          </p:spPr>
        </p:pic>
        <p:pic>
          <p:nvPicPr>
            <p:cNvPr id="29" name="Google Shape;145;p9"/>
            <p:cNvPicPr preferRelativeResize="0"/>
            <p:nvPr/>
          </p:nvPicPr>
          <p:blipFill rotWithShape="1">
            <a:blip r:embed="rId4">
              <a:alphaModFix/>
            </a:blip>
            <a:srcRect/>
            <a:stretch/>
          </p:blipFill>
          <p:spPr>
            <a:xfrm>
              <a:off x="4224605" y="3644504"/>
              <a:ext cx="800331" cy="590156"/>
            </a:xfrm>
            <a:prstGeom prst="rect">
              <a:avLst/>
            </a:prstGeom>
            <a:noFill/>
            <a:ln>
              <a:noFill/>
            </a:ln>
          </p:spPr>
        </p:pic>
      </p:grpSp>
      <p:pic>
        <p:nvPicPr>
          <p:cNvPr id="2" name="Picture 1"/>
          <p:cNvPicPr>
            <a:picLocks noChangeAspect="1"/>
          </p:cNvPicPr>
          <p:nvPr/>
        </p:nvPicPr>
        <p:blipFill>
          <a:blip r:embed="rId5"/>
          <a:stretch>
            <a:fillRect/>
          </a:stretch>
        </p:blipFill>
        <p:spPr>
          <a:xfrm>
            <a:off x="3018521" y="102238"/>
            <a:ext cx="8920506" cy="2234650"/>
          </a:xfrm>
          <a:prstGeom prst="rect">
            <a:avLst/>
          </a:prstGeom>
        </p:spPr>
      </p:pic>
      <p:pic>
        <p:nvPicPr>
          <p:cNvPr id="5" name="Picture 4"/>
          <p:cNvPicPr>
            <a:picLocks noChangeAspect="1"/>
          </p:cNvPicPr>
          <p:nvPr/>
        </p:nvPicPr>
        <p:blipFill>
          <a:blip r:embed="rId6"/>
          <a:stretch>
            <a:fillRect/>
          </a:stretch>
        </p:blipFill>
        <p:spPr>
          <a:xfrm>
            <a:off x="3018521" y="2358152"/>
            <a:ext cx="8920506" cy="2290397"/>
          </a:xfrm>
          <a:prstGeom prst="rect">
            <a:avLst/>
          </a:prstGeom>
        </p:spPr>
      </p:pic>
      <p:pic>
        <p:nvPicPr>
          <p:cNvPr id="6" name="Picture 5"/>
          <p:cNvPicPr>
            <a:picLocks noChangeAspect="1"/>
          </p:cNvPicPr>
          <p:nvPr/>
        </p:nvPicPr>
        <p:blipFill>
          <a:blip r:embed="rId7"/>
          <a:stretch>
            <a:fillRect/>
          </a:stretch>
        </p:blipFill>
        <p:spPr>
          <a:xfrm>
            <a:off x="3018521" y="4676259"/>
            <a:ext cx="8920506" cy="2181741"/>
          </a:xfrm>
          <a:prstGeom prst="rect">
            <a:avLst/>
          </a:prstGeom>
        </p:spPr>
      </p:pic>
    </p:spTree>
    <p:extLst>
      <p:ext uri="{BB962C8B-B14F-4D97-AF65-F5344CB8AC3E}">
        <p14:creationId xmlns:p14="http://schemas.microsoft.com/office/powerpoint/2010/main" val="13182650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0" name="Rectangle 9"/>
          <p:cNvSpPr/>
          <p:nvPr/>
        </p:nvSpPr>
        <p:spPr>
          <a:xfrm>
            <a:off x="144292" y="327825"/>
            <a:ext cx="2555908" cy="1138773"/>
          </a:xfrm>
          <a:prstGeom prst="rect">
            <a:avLst/>
          </a:prstGeom>
        </p:spPr>
        <p:txBody>
          <a:bodyPr wrap="square">
            <a:spAutoFit/>
          </a:bodyPr>
          <a:lstStyle/>
          <a:p>
            <a:pPr algn="ctr"/>
            <a:r>
              <a:rPr lang="en-GB" sz="4400" b="1" u="sng" dirty="0" smtClean="0">
                <a:solidFill>
                  <a:srgbClr val="7030A0"/>
                </a:solidFill>
                <a:latin typeface="Comic Sans MS" panose="030F0702030302020204" pitchFamily="66" charset="0"/>
              </a:rPr>
              <a:t>What?</a:t>
            </a:r>
          </a:p>
          <a:p>
            <a:pPr algn="ctr"/>
            <a:r>
              <a:rPr lang="en-GB" sz="2400" b="1" u="sng" dirty="0" smtClean="0">
                <a:solidFill>
                  <a:srgbClr val="FF0000"/>
                </a:solidFill>
                <a:latin typeface="Comic Sans MS" panose="030F0702030302020204" pitchFamily="66" charset="0"/>
              </a:rPr>
              <a:t>Select one…</a:t>
            </a:r>
            <a:endParaRPr lang="en-GB" sz="1800" b="1" u="sng" dirty="0">
              <a:solidFill>
                <a:srgbClr val="FF0000"/>
              </a:solidFill>
              <a:latin typeface="Comic Sans MS" panose="030F0702030302020204" pitchFamily="66" charset="0"/>
            </a:endParaRPr>
          </a:p>
        </p:txBody>
      </p:sp>
      <p:grpSp>
        <p:nvGrpSpPr>
          <p:cNvPr id="9" name="Group 8"/>
          <p:cNvGrpSpPr/>
          <p:nvPr/>
        </p:nvGrpSpPr>
        <p:grpSpPr>
          <a:xfrm>
            <a:off x="729519" y="1687750"/>
            <a:ext cx="1385454" cy="2804302"/>
            <a:chOff x="5209309" y="2144950"/>
            <a:chExt cx="1385454" cy="2804302"/>
          </a:xfrm>
        </p:grpSpPr>
        <p:pic>
          <p:nvPicPr>
            <p:cNvPr id="11" name="Picture 10"/>
            <p:cNvPicPr>
              <a:picLocks noChangeAspect="1"/>
            </p:cNvPicPr>
            <p:nvPr/>
          </p:nvPicPr>
          <p:blipFill rotWithShape="1">
            <a:blip r:embed="rId3"/>
            <a:srcRect l="29093" t="15103" r="47952" b="4928"/>
            <a:stretch/>
          </p:blipFill>
          <p:spPr>
            <a:xfrm>
              <a:off x="5209309" y="2144950"/>
              <a:ext cx="1385454" cy="2804302"/>
            </a:xfrm>
            <a:prstGeom prst="rect">
              <a:avLst/>
            </a:prstGeom>
          </p:spPr>
        </p:pic>
        <p:pic>
          <p:nvPicPr>
            <p:cNvPr id="13" name="Google Shape;148;p9"/>
            <p:cNvPicPr preferRelativeResize="0"/>
            <p:nvPr/>
          </p:nvPicPr>
          <p:blipFill rotWithShape="1">
            <a:blip r:embed="rId4">
              <a:alphaModFix/>
            </a:blip>
            <a:srcRect/>
            <a:stretch/>
          </p:blipFill>
          <p:spPr>
            <a:xfrm>
              <a:off x="5555947" y="3644504"/>
              <a:ext cx="747872" cy="691969"/>
            </a:xfrm>
            <a:prstGeom prst="rect">
              <a:avLst/>
            </a:prstGeom>
            <a:noFill/>
            <a:ln>
              <a:noFill/>
            </a:ln>
          </p:spPr>
        </p:pic>
      </p:grpSp>
      <p:pic>
        <p:nvPicPr>
          <p:cNvPr id="7" name="Picture 6"/>
          <p:cNvPicPr>
            <a:picLocks noChangeAspect="1"/>
          </p:cNvPicPr>
          <p:nvPr/>
        </p:nvPicPr>
        <p:blipFill>
          <a:blip r:embed="rId5"/>
          <a:stretch>
            <a:fillRect/>
          </a:stretch>
        </p:blipFill>
        <p:spPr>
          <a:xfrm>
            <a:off x="3736398" y="167121"/>
            <a:ext cx="7905750" cy="1924050"/>
          </a:xfrm>
          <a:prstGeom prst="rect">
            <a:avLst/>
          </a:prstGeom>
        </p:spPr>
      </p:pic>
      <p:pic>
        <p:nvPicPr>
          <p:cNvPr id="8" name="Picture 7"/>
          <p:cNvPicPr>
            <a:picLocks noChangeAspect="1"/>
          </p:cNvPicPr>
          <p:nvPr/>
        </p:nvPicPr>
        <p:blipFill>
          <a:blip r:embed="rId6"/>
          <a:stretch>
            <a:fillRect/>
          </a:stretch>
        </p:blipFill>
        <p:spPr>
          <a:xfrm>
            <a:off x="3736398" y="2210991"/>
            <a:ext cx="7953375" cy="1952625"/>
          </a:xfrm>
          <a:prstGeom prst="rect">
            <a:avLst/>
          </a:prstGeom>
        </p:spPr>
      </p:pic>
      <p:pic>
        <p:nvPicPr>
          <p:cNvPr id="16" name="Picture 15"/>
          <p:cNvPicPr>
            <a:picLocks noChangeAspect="1"/>
          </p:cNvPicPr>
          <p:nvPr/>
        </p:nvPicPr>
        <p:blipFill>
          <a:blip r:embed="rId7"/>
          <a:stretch>
            <a:fillRect/>
          </a:stretch>
        </p:blipFill>
        <p:spPr>
          <a:xfrm>
            <a:off x="3750685" y="4373816"/>
            <a:ext cx="7924800" cy="1885950"/>
          </a:xfrm>
          <a:prstGeom prst="rect">
            <a:avLst/>
          </a:prstGeom>
        </p:spPr>
      </p:pic>
    </p:spTree>
    <p:extLst>
      <p:ext uri="{BB962C8B-B14F-4D97-AF65-F5344CB8AC3E}">
        <p14:creationId xmlns:p14="http://schemas.microsoft.com/office/powerpoint/2010/main" val="341090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0" name="Rectangle 9"/>
          <p:cNvSpPr/>
          <p:nvPr/>
        </p:nvSpPr>
        <p:spPr>
          <a:xfrm>
            <a:off x="144292" y="327825"/>
            <a:ext cx="2555908" cy="1138773"/>
          </a:xfrm>
          <a:prstGeom prst="rect">
            <a:avLst/>
          </a:prstGeom>
        </p:spPr>
        <p:txBody>
          <a:bodyPr wrap="square">
            <a:spAutoFit/>
          </a:bodyPr>
          <a:lstStyle/>
          <a:p>
            <a:pPr algn="ctr"/>
            <a:r>
              <a:rPr lang="en-GB" sz="4400" b="1" u="sng" dirty="0" smtClean="0">
                <a:solidFill>
                  <a:srgbClr val="7030A0"/>
                </a:solidFill>
                <a:latin typeface="Comic Sans MS" panose="030F0702030302020204" pitchFamily="66" charset="0"/>
              </a:rPr>
              <a:t>Where?</a:t>
            </a:r>
          </a:p>
          <a:p>
            <a:pPr algn="ctr"/>
            <a:r>
              <a:rPr lang="en-GB" sz="2400" b="1" u="sng" dirty="0" smtClean="0">
                <a:solidFill>
                  <a:srgbClr val="FF0000"/>
                </a:solidFill>
                <a:latin typeface="Comic Sans MS" panose="030F0702030302020204" pitchFamily="66" charset="0"/>
              </a:rPr>
              <a:t>Select one…</a:t>
            </a:r>
            <a:endParaRPr lang="en-GB" sz="1800" b="1" u="sng" dirty="0">
              <a:solidFill>
                <a:srgbClr val="FF0000"/>
              </a:solidFill>
              <a:latin typeface="Comic Sans MS" panose="030F0702030302020204" pitchFamily="66" charset="0"/>
            </a:endParaRPr>
          </a:p>
        </p:txBody>
      </p:sp>
      <p:grpSp>
        <p:nvGrpSpPr>
          <p:cNvPr id="12" name="Group 11"/>
          <p:cNvGrpSpPr/>
          <p:nvPr/>
        </p:nvGrpSpPr>
        <p:grpSpPr>
          <a:xfrm>
            <a:off x="975434" y="1584127"/>
            <a:ext cx="1302327" cy="2804302"/>
            <a:chOff x="6608618" y="2144950"/>
            <a:chExt cx="1302327" cy="2804302"/>
          </a:xfrm>
        </p:grpSpPr>
        <p:pic>
          <p:nvPicPr>
            <p:cNvPr id="14" name="Picture 13"/>
            <p:cNvPicPr>
              <a:picLocks noChangeAspect="1"/>
            </p:cNvPicPr>
            <p:nvPr/>
          </p:nvPicPr>
          <p:blipFill rotWithShape="1">
            <a:blip r:embed="rId3"/>
            <a:srcRect l="52277" t="15103" r="26145" b="4928"/>
            <a:stretch/>
          </p:blipFill>
          <p:spPr>
            <a:xfrm>
              <a:off x="6608618" y="2144950"/>
              <a:ext cx="1302327" cy="2804302"/>
            </a:xfrm>
            <a:prstGeom prst="rect">
              <a:avLst/>
            </a:prstGeom>
          </p:spPr>
        </p:pic>
        <p:pic>
          <p:nvPicPr>
            <p:cNvPr id="18" name="Google Shape;146;p9"/>
            <p:cNvPicPr preferRelativeResize="0"/>
            <p:nvPr/>
          </p:nvPicPr>
          <p:blipFill rotWithShape="1">
            <a:blip r:embed="rId4">
              <a:alphaModFix/>
            </a:blip>
            <a:srcRect/>
            <a:stretch/>
          </p:blipFill>
          <p:spPr>
            <a:xfrm>
              <a:off x="6807628" y="3499924"/>
              <a:ext cx="756537" cy="584018"/>
            </a:xfrm>
            <a:prstGeom prst="rect">
              <a:avLst/>
            </a:prstGeom>
            <a:noFill/>
            <a:ln>
              <a:noFill/>
            </a:ln>
          </p:spPr>
        </p:pic>
      </p:grpSp>
      <p:pic>
        <p:nvPicPr>
          <p:cNvPr id="2" name="Picture 1"/>
          <p:cNvPicPr>
            <a:picLocks noChangeAspect="1"/>
          </p:cNvPicPr>
          <p:nvPr/>
        </p:nvPicPr>
        <p:blipFill>
          <a:blip r:embed="rId5"/>
          <a:stretch>
            <a:fillRect/>
          </a:stretch>
        </p:blipFill>
        <p:spPr>
          <a:xfrm>
            <a:off x="3554989" y="59483"/>
            <a:ext cx="7991475" cy="1914525"/>
          </a:xfrm>
          <a:prstGeom prst="rect">
            <a:avLst/>
          </a:prstGeom>
        </p:spPr>
      </p:pic>
      <p:pic>
        <p:nvPicPr>
          <p:cNvPr id="3" name="Picture 2"/>
          <p:cNvPicPr>
            <a:picLocks noChangeAspect="1"/>
          </p:cNvPicPr>
          <p:nvPr/>
        </p:nvPicPr>
        <p:blipFill>
          <a:blip r:embed="rId6"/>
          <a:stretch>
            <a:fillRect/>
          </a:stretch>
        </p:blipFill>
        <p:spPr>
          <a:xfrm>
            <a:off x="3574039" y="2019490"/>
            <a:ext cx="7972425" cy="1933575"/>
          </a:xfrm>
          <a:prstGeom prst="rect">
            <a:avLst/>
          </a:prstGeom>
        </p:spPr>
      </p:pic>
      <p:pic>
        <p:nvPicPr>
          <p:cNvPr id="4" name="Picture 3"/>
          <p:cNvPicPr>
            <a:picLocks noChangeAspect="1"/>
          </p:cNvPicPr>
          <p:nvPr/>
        </p:nvPicPr>
        <p:blipFill>
          <a:blip r:embed="rId7"/>
          <a:stretch>
            <a:fillRect/>
          </a:stretch>
        </p:blipFill>
        <p:spPr>
          <a:xfrm>
            <a:off x="3583564" y="4139046"/>
            <a:ext cx="7962900" cy="1905000"/>
          </a:xfrm>
          <a:prstGeom prst="rect">
            <a:avLst/>
          </a:prstGeom>
        </p:spPr>
      </p:pic>
    </p:spTree>
    <p:extLst>
      <p:ext uri="{BB962C8B-B14F-4D97-AF65-F5344CB8AC3E}">
        <p14:creationId xmlns:p14="http://schemas.microsoft.com/office/powerpoint/2010/main" val="15479592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0" name="Rectangle 9"/>
          <p:cNvSpPr/>
          <p:nvPr/>
        </p:nvSpPr>
        <p:spPr>
          <a:xfrm>
            <a:off x="144292" y="327825"/>
            <a:ext cx="2555908" cy="1138773"/>
          </a:xfrm>
          <a:prstGeom prst="rect">
            <a:avLst/>
          </a:prstGeom>
        </p:spPr>
        <p:txBody>
          <a:bodyPr wrap="square">
            <a:spAutoFit/>
          </a:bodyPr>
          <a:lstStyle/>
          <a:p>
            <a:pPr algn="ctr"/>
            <a:r>
              <a:rPr lang="en-GB" sz="4400" b="1" u="sng" dirty="0" smtClean="0">
                <a:solidFill>
                  <a:srgbClr val="7030A0"/>
                </a:solidFill>
                <a:latin typeface="Comic Sans MS" panose="030F0702030302020204" pitchFamily="66" charset="0"/>
              </a:rPr>
              <a:t>When?</a:t>
            </a:r>
          </a:p>
          <a:p>
            <a:pPr algn="ctr"/>
            <a:r>
              <a:rPr lang="en-GB" sz="2400" b="1" u="sng" dirty="0" smtClean="0">
                <a:solidFill>
                  <a:srgbClr val="FF0000"/>
                </a:solidFill>
                <a:latin typeface="Comic Sans MS" panose="030F0702030302020204" pitchFamily="66" charset="0"/>
              </a:rPr>
              <a:t>Select one…</a:t>
            </a:r>
            <a:endParaRPr lang="en-GB" sz="1800" b="1" u="sng" dirty="0">
              <a:solidFill>
                <a:srgbClr val="FF0000"/>
              </a:solidFill>
              <a:latin typeface="Comic Sans MS" panose="030F0702030302020204" pitchFamily="66" charset="0"/>
            </a:endParaRPr>
          </a:p>
        </p:txBody>
      </p:sp>
      <p:grpSp>
        <p:nvGrpSpPr>
          <p:cNvPr id="9" name="Group 8"/>
          <p:cNvGrpSpPr/>
          <p:nvPr/>
        </p:nvGrpSpPr>
        <p:grpSpPr>
          <a:xfrm>
            <a:off x="762000" y="1584126"/>
            <a:ext cx="1577976" cy="2804302"/>
            <a:chOff x="7910945" y="2144950"/>
            <a:chExt cx="1577976" cy="2804302"/>
          </a:xfrm>
        </p:grpSpPr>
        <p:pic>
          <p:nvPicPr>
            <p:cNvPr id="11" name="Picture 10"/>
            <p:cNvPicPr>
              <a:picLocks noChangeAspect="1"/>
            </p:cNvPicPr>
            <p:nvPr/>
          </p:nvPicPr>
          <p:blipFill rotWithShape="1">
            <a:blip r:embed="rId3"/>
            <a:srcRect l="73855" t="15103" b="4928"/>
            <a:stretch/>
          </p:blipFill>
          <p:spPr>
            <a:xfrm>
              <a:off x="7910945" y="2144950"/>
              <a:ext cx="1577976" cy="2804302"/>
            </a:xfrm>
            <a:prstGeom prst="rect">
              <a:avLst/>
            </a:prstGeom>
          </p:spPr>
        </p:pic>
        <p:pic>
          <p:nvPicPr>
            <p:cNvPr id="17" name="Google Shape;147;p9"/>
            <p:cNvPicPr preferRelativeResize="0"/>
            <p:nvPr/>
          </p:nvPicPr>
          <p:blipFill rotWithShape="1">
            <a:blip r:embed="rId4">
              <a:alphaModFix/>
            </a:blip>
            <a:srcRect/>
            <a:stretch/>
          </p:blipFill>
          <p:spPr>
            <a:xfrm>
              <a:off x="8114408" y="3494785"/>
              <a:ext cx="737075" cy="739875"/>
            </a:xfrm>
            <a:prstGeom prst="rect">
              <a:avLst/>
            </a:prstGeom>
            <a:noFill/>
            <a:ln>
              <a:noFill/>
            </a:ln>
          </p:spPr>
        </p:pic>
      </p:grpSp>
      <p:pic>
        <p:nvPicPr>
          <p:cNvPr id="5" name="Picture 4"/>
          <p:cNvPicPr>
            <a:picLocks noChangeAspect="1"/>
          </p:cNvPicPr>
          <p:nvPr/>
        </p:nvPicPr>
        <p:blipFill>
          <a:blip r:embed="rId5"/>
          <a:stretch>
            <a:fillRect/>
          </a:stretch>
        </p:blipFill>
        <p:spPr>
          <a:xfrm>
            <a:off x="3660630" y="385625"/>
            <a:ext cx="8029575" cy="1981200"/>
          </a:xfrm>
          <a:prstGeom prst="rect">
            <a:avLst/>
          </a:prstGeom>
        </p:spPr>
      </p:pic>
      <p:pic>
        <p:nvPicPr>
          <p:cNvPr id="6" name="Picture 5"/>
          <p:cNvPicPr>
            <a:picLocks noChangeAspect="1"/>
          </p:cNvPicPr>
          <p:nvPr/>
        </p:nvPicPr>
        <p:blipFill>
          <a:blip r:embed="rId6"/>
          <a:stretch>
            <a:fillRect/>
          </a:stretch>
        </p:blipFill>
        <p:spPr>
          <a:xfrm>
            <a:off x="3689204" y="2535382"/>
            <a:ext cx="7972425" cy="1981200"/>
          </a:xfrm>
          <a:prstGeom prst="rect">
            <a:avLst/>
          </a:prstGeom>
        </p:spPr>
      </p:pic>
      <p:grpSp>
        <p:nvGrpSpPr>
          <p:cNvPr id="19" name="Group 18"/>
          <p:cNvGrpSpPr/>
          <p:nvPr/>
        </p:nvGrpSpPr>
        <p:grpSpPr>
          <a:xfrm>
            <a:off x="3689204" y="4685139"/>
            <a:ext cx="7953375" cy="1981200"/>
            <a:chOff x="3689204" y="4685139"/>
            <a:chExt cx="7953375" cy="1981200"/>
          </a:xfrm>
        </p:grpSpPr>
        <p:pic>
          <p:nvPicPr>
            <p:cNvPr id="7" name="Picture 6"/>
            <p:cNvPicPr>
              <a:picLocks noChangeAspect="1"/>
            </p:cNvPicPr>
            <p:nvPr/>
          </p:nvPicPr>
          <p:blipFill>
            <a:blip r:embed="rId7"/>
            <a:stretch>
              <a:fillRect/>
            </a:stretch>
          </p:blipFill>
          <p:spPr>
            <a:xfrm>
              <a:off x="3689204" y="4685139"/>
              <a:ext cx="5943600" cy="1981200"/>
            </a:xfrm>
            <a:prstGeom prst="rect">
              <a:avLst/>
            </a:prstGeom>
          </p:spPr>
        </p:pic>
        <p:pic>
          <p:nvPicPr>
            <p:cNvPr id="8" name="Picture 7"/>
            <p:cNvPicPr>
              <a:picLocks noChangeAspect="1"/>
            </p:cNvPicPr>
            <p:nvPr/>
          </p:nvPicPr>
          <p:blipFill>
            <a:blip r:embed="rId8"/>
            <a:stretch>
              <a:fillRect/>
            </a:stretch>
          </p:blipFill>
          <p:spPr>
            <a:xfrm>
              <a:off x="9632804" y="4685139"/>
              <a:ext cx="2009775" cy="1952625"/>
            </a:xfrm>
            <a:prstGeom prst="rect">
              <a:avLst/>
            </a:prstGeom>
          </p:spPr>
        </p:pic>
      </p:grpSp>
    </p:spTree>
    <p:extLst>
      <p:ext uri="{BB962C8B-B14F-4D97-AF65-F5344CB8AC3E}">
        <p14:creationId xmlns:p14="http://schemas.microsoft.com/office/powerpoint/2010/main" val="2790614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0" name="Rectangle 9"/>
          <p:cNvSpPr/>
          <p:nvPr/>
        </p:nvSpPr>
        <p:spPr>
          <a:xfrm>
            <a:off x="144292" y="109099"/>
            <a:ext cx="11853744" cy="369332"/>
          </a:xfrm>
          <a:prstGeom prst="rect">
            <a:avLst/>
          </a:prstGeom>
        </p:spPr>
        <p:txBody>
          <a:bodyPr wrap="square">
            <a:spAutoFit/>
          </a:bodyPr>
          <a:lstStyle/>
          <a:p>
            <a:pPr algn="ctr"/>
            <a:r>
              <a:rPr lang="en-GB" sz="1800" b="1" u="sng" dirty="0" smtClean="0">
                <a:solidFill>
                  <a:srgbClr val="7030A0"/>
                </a:solidFill>
                <a:latin typeface="Comic Sans MS" panose="030F0702030302020204" pitchFamily="66" charset="0"/>
              </a:rPr>
              <a:t>Here’s an example of the four picture cards I have selected…</a:t>
            </a:r>
            <a:endParaRPr lang="en-GB" sz="900" b="1" u="sng" dirty="0">
              <a:solidFill>
                <a:srgbClr val="FF0000"/>
              </a:solidFill>
              <a:latin typeface="Comic Sans MS" panose="030F0702030302020204" pitchFamily="66" charset="0"/>
            </a:endParaRPr>
          </a:p>
        </p:txBody>
      </p:sp>
      <p:grpSp>
        <p:nvGrpSpPr>
          <p:cNvPr id="16" name="Group 15"/>
          <p:cNvGrpSpPr/>
          <p:nvPr/>
        </p:nvGrpSpPr>
        <p:grpSpPr>
          <a:xfrm>
            <a:off x="277560" y="475945"/>
            <a:ext cx="11498801" cy="2225691"/>
            <a:chOff x="481564" y="1528155"/>
            <a:chExt cx="11179200" cy="4064220"/>
          </a:xfrm>
        </p:grpSpPr>
        <p:pic>
          <p:nvPicPr>
            <p:cNvPr id="3" name="Picture 2"/>
            <p:cNvPicPr>
              <a:picLocks noChangeAspect="1"/>
            </p:cNvPicPr>
            <p:nvPr/>
          </p:nvPicPr>
          <p:blipFill>
            <a:blip r:embed="rId3"/>
            <a:stretch>
              <a:fillRect/>
            </a:stretch>
          </p:blipFill>
          <p:spPr>
            <a:xfrm>
              <a:off x="481564" y="1528155"/>
              <a:ext cx="11179200" cy="4064220"/>
            </a:xfrm>
            <a:prstGeom prst="rect">
              <a:avLst/>
            </a:prstGeom>
          </p:spPr>
        </p:pic>
        <p:pic>
          <p:nvPicPr>
            <p:cNvPr id="4" name="Picture 3"/>
            <p:cNvPicPr>
              <a:picLocks noChangeAspect="1"/>
            </p:cNvPicPr>
            <p:nvPr/>
          </p:nvPicPr>
          <p:blipFill>
            <a:blip r:embed="rId4"/>
            <a:stretch>
              <a:fillRect/>
            </a:stretch>
          </p:blipFill>
          <p:spPr>
            <a:xfrm>
              <a:off x="725680" y="3287880"/>
              <a:ext cx="2166283" cy="2197678"/>
            </a:xfrm>
            <a:prstGeom prst="rect">
              <a:avLst/>
            </a:prstGeom>
          </p:spPr>
        </p:pic>
        <p:pic>
          <p:nvPicPr>
            <p:cNvPr id="12" name="Picture 11"/>
            <p:cNvPicPr>
              <a:picLocks noChangeAspect="1"/>
            </p:cNvPicPr>
            <p:nvPr/>
          </p:nvPicPr>
          <p:blipFill rotWithShape="1">
            <a:blip r:embed="rId5"/>
            <a:srcRect r="6988" b="4413"/>
            <a:stretch/>
          </p:blipFill>
          <p:spPr>
            <a:xfrm>
              <a:off x="6389097" y="3276622"/>
              <a:ext cx="2186060" cy="2100696"/>
            </a:xfrm>
            <a:prstGeom prst="rect">
              <a:avLst/>
            </a:prstGeom>
          </p:spPr>
        </p:pic>
        <p:pic>
          <p:nvPicPr>
            <p:cNvPr id="14" name="Picture 13"/>
            <p:cNvPicPr>
              <a:picLocks noChangeAspect="1"/>
            </p:cNvPicPr>
            <p:nvPr/>
          </p:nvPicPr>
          <p:blipFill rotWithShape="1">
            <a:blip r:embed="rId6"/>
            <a:srcRect l="4772"/>
            <a:stretch/>
          </p:blipFill>
          <p:spPr>
            <a:xfrm>
              <a:off x="3374401" y="3258271"/>
              <a:ext cx="2138458" cy="2137398"/>
            </a:xfrm>
            <a:prstGeom prst="rect">
              <a:avLst/>
            </a:prstGeom>
          </p:spPr>
        </p:pic>
        <p:pic>
          <p:nvPicPr>
            <p:cNvPr id="15" name="Picture 14"/>
            <p:cNvPicPr>
              <a:picLocks noChangeAspect="1"/>
            </p:cNvPicPr>
            <p:nvPr/>
          </p:nvPicPr>
          <p:blipFill>
            <a:blip r:embed="rId7"/>
            <a:stretch>
              <a:fillRect/>
            </a:stretch>
          </p:blipFill>
          <p:spPr>
            <a:xfrm>
              <a:off x="9451395" y="3365087"/>
              <a:ext cx="2089439" cy="2030582"/>
            </a:xfrm>
            <a:prstGeom prst="rect">
              <a:avLst/>
            </a:prstGeom>
          </p:spPr>
        </p:pic>
      </p:grpSp>
      <p:sp>
        <p:nvSpPr>
          <p:cNvPr id="40" name="Rectangle 39"/>
          <p:cNvSpPr/>
          <p:nvPr/>
        </p:nvSpPr>
        <p:spPr>
          <a:xfrm>
            <a:off x="-2072824" y="2701636"/>
            <a:ext cx="11853744" cy="369332"/>
          </a:xfrm>
          <a:prstGeom prst="rect">
            <a:avLst/>
          </a:prstGeom>
        </p:spPr>
        <p:txBody>
          <a:bodyPr wrap="square">
            <a:spAutoFit/>
          </a:bodyPr>
          <a:lstStyle/>
          <a:p>
            <a:pPr algn="ctr"/>
            <a:r>
              <a:rPr lang="en-GB" sz="1800" b="1" u="sng" dirty="0" smtClean="0">
                <a:solidFill>
                  <a:srgbClr val="7030A0"/>
                </a:solidFill>
                <a:latin typeface="Comic Sans MS" panose="030F0702030302020204" pitchFamily="66" charset="0"/>
              </a:rPr>
              <a:t>Here’s an example of what you might write for your silly story…</a:t>
            </a:r>
            <a:endParaRPr lang="en-GB" sz="900" b="1" u="sng" dirty="0">
              <a:solidFill>
                <a:srgbClr val="FF0000"/>
              </a:solidFill>
              <a:latin typeface="Comic Sans MS" panose="030F0702030302020204" pitchFamily="66" charset="0"/>
            </a:endParaRPr>
          </a:p>
        </p:txBody>
      </p:sp>
      <p:sp>
        <p:nvSpPr>
          <p:cNvPr id="41" name="Rectangle 40"/>
          <p:cNvSpPr/>
          <p:nvPr/>
        </p:nvSpPr>
        <p:spPr>
          <a:xfrm>
            <a:off x="457243" y="3098909"/>
            <a:ext cx="11124348" cy="3416320"/>
          </a:xfrm>
          <a:prstGeom prst="rect">
            <a:avLst/>
          </a:prstGeom>
        </p:spPr>
        <p:txBody>
          <a:bodyPr wrap="square">
            <a:spAutoFit/>
          </a:bodyPr>
          <a:lstStyle/>
          <a:p>
            <a:r>
              <a:rPr lang="en-GB" sz="3600" dirty="0" smtClean="0">
                <a:solidFill>
                  <a:schemeClr val="bg1">
                    <a:lumMod val="50000"/>
                  </a:schemeClr>
                </a:solidFill>
                <a:latin typeface="Comic Sans MS" panose="030F0702030302020204" pitchFamily="66" charset="0"/>
              </a:rPr>
              <a:t>It was a very sunny morning and the sky was blue. Leo the Lion wanted to play. He went to the park to meet his friends. Tilly the tiger was also at the park. She was on her scooter and Leo was riding on his bike. Leo let Tilly have a go on his bike but she fell off! </a:t>
            </a:r>
            <a:endParaRPr lang="en-GB" dirty="0">
              <a:solidFill>
                <a:schemeClr val="bg1">
                  <a:lumMod val="50000"/>
                </a:schemeClr>
              </a:solidFill>
              <a:latin typeface="Comic Sans MS" panose="030F0702030302020204" pitchFamily="66" charset="0"/>
            </a:endParaRPr>
          </a:p>
        </p:txBody>
      </p:sp>
      <p:cxnSp>
        <p:nvCxnSpPr>
          <p:cNvPr id="54" name="Straight Connector 53"/>
          <p:cNvCxnSpPr/>
          <p:nvPr/>
        </p:nvCxnSpPr>
        <p:spPr>
          <a:xfrm>
            <a:off x="387927" y="3657600"/>
            <a:ext cx="10764982"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457243" y="4184073"/>
            <a:ext cx="10764982"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457243" y="4782641"/>
            <a:ext cx="10764982"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a:off x="457243" y="5278582"/>
            <a:ext cx="10764982"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a:off x="528655" y="5846618"/>
            <a:ext cx="10764982"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a:off x="528655" y="6366110"/>
            <a:ext cx="10764982"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1026" name="Picture 2" descr="Green tick checkmark icon Royalty Free Vector Image"/>
          <p:cNvPicPr>
            <a:picLocks noChangeAspect="1" noChangeArrowheads="1"/>
          </p:cNvPicPr>
          <p:nvPr/>
        </p:nvPicPr>
        <p:blipFill rotWithShape="1">
          <a:blip r:embed="rId8">
            <a:extLst>
              <a:ext uri="{28A0092B-C50C-407E-A947-70E740481C1C}">
                <a14:useLocalDpi xmlns:a14="http://schemas.microsoft.com/office/drawing/2010/main" val="0"/>
              </a:ext>
            </a:extLst>
          </a:blip>
          <a:srcRect l="25060" t="22999" r="28022" b="30268"/>
          <a:stretch/>
        </p:blipFill>
        <p:spPr bwMode="auto">
          <a:xfrm>
            <a:off x="2737860" y="1757580"/>
            <a:ext cx="391882" cy="421570"/>
          </a:xfrm>
          <a:prstGeom prst="rect">
            <a:avLst/>
          </a:prstGeom>
          <a:noFill/>
          <a:extLst>
            <a:ext uri="{909E8E84-426E-40DD-AFC4-6F175D3DCCD1}">
              <a14:hiddenFill xmlns:a14="http://schemas.microsoft.com/office/drawing/2010/main">
                <a:solidFill>
                  <a:srgbClr val="FFFFFF"/>
                </a:solidFill>
              </a14:hiddenFill>
            </a:ext>
          </a:extLst>
        </p:spPr>
      </p:pic>
      <p:pic>
        <p:nvPicPr>
          <p:cNvPr id="61" name="Picture 2" descr="Green tick checkmark icon Royalty Free Vector Image"/>
          <p:cNvPicPr>
            <a:picLocks noChangeAspect="1" noChangeArrowheads="1"/>
          </p:cNvPicPr>
          <p:nvPr/>
        </p:nvPicPr>
        <p:blipFill rotWithShape="1">
          <a:blip r:embed="rId8">
            <a:extLst>
              <a:ext uri="{28A0092B-C50C-407E-A947-70E740481C1C}">
                <a14:useLocalDpi xmlns:a14="http://schemas.microsoft.com/office/drawing/2010/main" val="0"/>
              </a:ext>
            </a:extLst>
          </a:blip>
          <a:srcRect l="25060" t="22999" r="28022" b="30268"/>
          <a:stretch/>
        </p:blipFill>
        <p:spPr bwMode="auto">
          <a:xfrm>
            <a:off x="5447852" y="1728358"/>
            <a:ext cx="391882" cy="421570"/>
          </a:xfrm>
          <a:prstGeom prst="rect">
            <a:avLst/>
          </a:prstGeom>
          <a:noFill/>
          <a:extLst>
            <a:ext uri="{909E8E84-426E-40DD-AFC4-6F175D3DCCD1}">
              <a14:hiddenFill xmlns:a14="http://schemas.microsoft.com/office/drawing/2010/main">
                <a:solidFill>
                  <a:srgbClr val="FFFFFF"/>
                </a:solidFill>
              </a14:hiddenFill>
            </a:ext>
          </a:extLst>
        </p:spPr>
      </p:pic>
      <p:pic>
        <p:nvPicPr>
          <p:cNvPr id="62" name="Picture 2" descr="Green tick checkmark icon Royalty Free Vector Image"/>
          <p:cNvPicPr>
            <a:picLocks noChangeAspect="1" noChangeArrowheads="1"/>
          </p:cNvPicPr>
          <p:nvPr/>
        </p:nvPicPr>
        <p:blipFill rotWithShape="1">
          <a:blip r:embed="rId8">
            <a:extLst>
              <a:ext uri="{28A0092B-C50C-407E-A947-70E740481C1C}">
                <a14:useLocalDpi xmlns:a14="http://schemas.microsoft.com/office/drawing/2010/main" val="0"/>
              </a:ext>
            </a:extLst>
          </a:blip>
          <a:srcRect l="25060" t="22999" r="28022" b="30268"/>
          <a:stretch/>
        </p:blipFill>
        <p:spPr bwMode="auto">
          <a:xfrm>
            <a:off x="8602540" y="1769998"/>
            <a:ext cx="391882" cy="421570"/>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2" descr="Green tick checkmark icon Royalty Free Vector Image"/>
          <p:cNvPicPr>
            <a:picLocks noChangeAspect="1" noChangeArrowheads="1"/>
          </p:cNvPicPr>
          <p:nvPr/>
        </p:nvPicPr>
        <p:blipFill rotWithShape="1">
          <a:blip r:embed="rId8">
            <a:extLst>
              <a:ext uri="{28A0092B-C50C-407E-A947-70E740481C1C}">
                <a14:useLocalDpi xmlns:a14="http://schemas.microsoft.com/office/drawing/2010/main" val="0"/>
              </a:ext>
            </a:extLst>
          </a:blip>
          <a:srcRect l="25060" t="22999" r="28022" b="30268"/>
          <a:stretch/>
        </p:blipFill>
        <p:spPr bwMode="auto">
          <a:xfrm>
            <a:off x="11663051" y="1728358"/>
            <a:ext cx="391882" cy="421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77156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6" name="Google Shape;95;p3"/>
          <p:cNvSpPr txBox="1"/>
          <p:nvPr/>
        </p:nvSpPr>
        <p:spPr>
          <a:xfrm>
            <a:off x="4388428" y="44827"/>
            <a:ext cx="6720013"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sng" strike="noStrike" cap="none" dirty="0" smtClean="0">
                <a:solidFill>
                  <a:srgbClr val="7030A0"/>
                </a:solidFill>
                <a:latin typeface="Comic Sans MS" panose="030F0702030302020204" pitchFamily="66" charset="0"/>
                <a:sym typeface="Arial"/>
              </a:rPr>
              <a:t>Write your own silly stories</a:t>
            </a:r>
            <a:endParaRPr sz="2400" b="1" u="sng" dirty="0">
              <a:solidFill>
                <a:srgbClr val="7030A0"/>
              </a:solidFill>
              <a:latin typeface="Comic Sans MS" panose="030F0702030302020204" pitchFamily="66" charset="0"/>
              <a:sym typeface="Arial"/>
            </a:endParaRPr>
          </a:p>
        </p:txBody>
      </p:sp>
      <p:sp>
        <p:nvSpPr>
          <p:cNvPr id="14" name="Google Shape;95;p3"/>
          <p:cNvSpPr txBox="1"/>
          <p:nvPr/>
        </p:nvSpPr>
        <p:spPr>
          <a:xfrm>
            <a:off x="41604" y="90973"/>
            <a:ext cx="3823814"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u="sng" dirty="0" smtClean="0">
                <a:solidFill>
                  <a:srgbClr val="FF0000"/>
                </a:solidFill>
                <a:latin typeface="Comic Sans MS" panose="030F0702030302020204" pitchFamily="66" charset="0"/>
              </a:rPr>
              <a:t>Your task this week:</a:t>
            </a:r>
            <a:endParaRPr sz="2400" b="1" u="sng" dirty="0">
              <a:solidFill>
                <a:srgbClr val="FF0000"/>
              </a:solidFill>
              <a:latin typeface="Comic Sans MS" panose="030F0702030302020204" pitchFamily="66" charset="0"/>
              <a:sym typeface="Arial"/>
            </a:endParaRPr>
          </a:p>
        </p:txBody>
      </p:sp>
      <p:sp>
        <p:nvSpPr>
          <p:cNvPr id="10" name="Rectangle 9"/>
          <p:cNvSpPr/>
          <p:nvPr/>
        </p:nvSpPr>
        <p:spPr>
          <a:xfrm>
            <a:off x="-56785" y="492903"/>
            <a:ext cx="12248785" cy="369332"/>
          </a:xfrm>
          <a:prstGeom prst="rect">
            <a:avLst/>
          </a:prstGeom>
        </p:spPr>
        <p:txBody>
          <a:bodyPr wrap="square">
            <a:spAutoFit/>
          </a:bodyPr>
          <a:lstStyle/>
          <a:p>
            <a:pPr algn="ctr"/>
            <a:r>
              <a:rPr lang="en-GB" sz="1800" dirty="0" smtClean="0">
                <a:solidFill>
                  <a:srgbClr val="7030A0"/>
                </a:solidFill>
                <a:latin typeface="Comic Sans MS" panose="030F0702030302020204" pitchFamily="66" charset="0"/>
              </a:rPr>
              <a:t>You can choose to use the picture cards provided or make up/choose your own characters/settings, etc. </a:t>
            </a:r>
            <a:endParaRPr lang="en-GB" dirty="0">
              <a:solidFill>
                <a:srgbClr val="7030A0"/>
              </a:solidFill>
              <a:latin typeface="Comic Sans MS" panose="030F0702030302020204" pitchFamily="66" charset="0"/>
            </a:endParaRPr>
          </a:p>
        </p:txBody>
      </p:sp>
      <p:grpSp>
        <p:nvGrpSpPr>
          <p:cNvPr id="8" name="Google Shape;826;p49"/>
          <p:cNvGrpSpPr/>
          <p:nvPr/>
        </p:nvGrpSpPr>
        <p:grpSpPr>
          <a:xfrm>
            <a:off x="318206" y="5181295"/>
            <a:ext cx="11498801" cy="1609887"/>
            <a:chOff x="477228" y="4829311"/>
            <a:chExt cx="11498801" cy="1609887"/>
          </a:xfrm>
        </p:grpSpPr>
        <p:grpSp>
          <p:nvGrpSpPr>
            <p:cNvPr id="9" name="Google Shape;827;p49"/>
            <p:cNvGrpSpPr/>
            <p:nvPr/>
          </p:nvGrpSpPr>
          <p:grpSpPr>
            <a:xfrm>
              <a:off x="477228" y="4829311"/>
              <a:ext cx="11498801" cy="540327"/>
              <a:chOff x="4558937" y="2142309"/>
              <a:chExt cx="2939143" cy="1149531"/>
            </a:xfrm>
          </p:grpSpPr>
          <p:sp>
            <p:nvSpPr>
              <p:cNvPr id="18" name="Google Shape;828;p49"/>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19" name="Google Shape;829;p49"/>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11" name="Google Shape;830;p49"/>
            <p:cNvGrpSpPr/>
            <p:nvPr/>
          </p:nvGrpSpPr>
          <p:grpSpPr>
            <a:xfrm>
              <a:off x="477228" y="5364091"/>
              <a:ext cx="11498801" cy="540327"/>
              <a:chOff x="4558937" y="2142309"/>
              <a:chExt cx="2939143" cy="1149531"/>
            </a:xfrm>
          </p:grpSpPr>
          <p:sp>
            <p:nvSpPr>
              <p:cNvPr id="16" name="Google Shape;831;p49"/>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17" name="Google Shape;832;p49"/>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nvGrpSpPr>
            <p:cNvPr id="12" name="Google Shape;833;p49"/>
            <p:cNvGrpSpPr/>
            <p:nvPr/>
          </p:nvGrpSpPr>
          <p:grpSpPr>
            <a:xfrm>
              <a:off x="477228" y="5898871"/>
              <a:ext cx="11498801" cy="540327"/>
              <a:chOff x="4558937" y="2142309"/>
              <a:chExt cx="2939143" cy="1149531"/>
            </a:xfrm>
          </p:grpSpPr>
          <p:sp>
            <p:nvSpPr>
              <p:cNvPr id="13" name="Google Shape;834;p49"/>
              <p:cNvSpPr/>
              <p:nvPr/>
            </p:nvSpPr>
            <p:spPr>
              <a:xfrm>
                <a:off x="4558937" y="2142309"/>
                <a:ext cx="2939143" cy="1149531"/>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15" name="Google Shape;835;p49"/>
              <p:cNvCxnSpPr/>
              <p:nvPr/>
            </p:nvCxnSpPr>
            <p:spPr>
              <a:xfrm rot="10800000" flipH="1">
                <a:off x="4689566" y="3082834"/>
                <a:ext cx="2455817" cy="13063"/>
              </a:xfrm>
              <a:prstGeom prst="straightConnector1">
                <a:avLst/>
              </a:prstGeom>
              <a:noFill/>
              <a:ln w="57150" cap="flat" cmpd="sng">
                <a:solidFill>
                  <a:schemeClr val="dk1"/>
                </a:solidFill>
                <a:prstDash val="solid"/>
                <a:miter lim="800000"/>
                <a:headEnd type="none" w="sm" len="sm"/>
                <a:tailEnd type="none" w="sm" len="sm"/>
              </a:ln>
            </p:spPr>
          </p:cxnSp>
        </p:grpSp>
      </p:grpSp>
      <p:pic>
        <p:nvPicPr>
          <p:cNvPr id="20" name="Google Shape;836;p49"/>
          <p:cNvPicPr preferRelativeResize="0"/>
          <p:nvPr/>
        </p:nvPicPr>
        <p:blipFill rotWithShape="1">
          <a:blip r:embed="rId3">
            <a:alphaModFix/>
          </a:blip>
          <a:srcRect/>
          <a:stretch/>
        </p:blipFill>
        <p:spPr>
          <a:xfrm>
            <a:off x="1877279" y="3599741"/>
            <a:ext cx="7773579" cy="1680257"/>
          </a:xfrm>
          <a:prstGeom prst="rect">
            <a:avLst/>
          </a:prstGeom>
          <a:noFill/>
          <a:ln>
            <a:noFill/>
          </a:ln>
        </p:spPr>
      </p:pic>
      <p:pic>
        <p:nvPicPr>
          <p:cNvPr id="2" name="Picture 1"/>
          <p:cNvPicPr>
            <a:picLocks noChangeAspect="1"/>
          </p:cNvPicPr>
          <p:nvPr/>
        </p:nvPicPr>
        <p:blipFill>
          <a:blip r:embed="rId4"/>
          <a:stretch>
            <a:fillRect/>
          </a:stretch>
        </p:blipFill>
        <p:spPr>
          <a:xfrm>
            <a:off x="1953511" y="879832"/>
            <a:ext cx="7621116" cy="2757389"/>
          </a:xfrm>
          <a:prstGeom prst="rect">
            <a:avLst/>
          </a:prstGeom>
        </p:spPr>
      </p:pic>
    </p:spTree>
    <p:extLst>
      <p:ext uri="{BB962C8B-B14F-4D97-AF65-F5344CB8AC3E}">
        <p14:creationId xmlns:p14="http://schemas.microsoft.com/office/powerpoint/2010/main" val="907212349"/>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221</TotalTime>
  <Words>640</Words>
  <Application>Microsoft Office PowerPoint</Application>
  <PresentationFormat>Widescreen</PresentationFormat>
  <Paragraphs>53</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Comic Sans MS</vt:lpstr>
      <vt:lpstr>Wingdings</vt:lpstr>
      <vt:lpstr>Office Theme</vt:lpstr>
      <vt:lpstr>Writing in Reception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Writing in Reception  W/C: 4.5.20 The Three Billy Goats Gruff  W/C:11.5.20 Goldilocks and the Three Bears</dc:title>
  <dc:creator>Knight R</dc:creator>
  <cp:lastModifiedBy>Knight R</cp:lastModifiedBy>
  <cp:revision>30</cp:revision>
  <dcterms:created xsi:type="dcterms:W3CDTF">2020-04-13T17:12:15Z</dcterms:created>
  <dcterms:modified xsi:type="dcterms:W3CDTF">2020-06-12T11:43:15Z</dcterms:modified>
</cp:coreProperties>
</file>