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Poppins" panose="020B060402020202020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2b8f46976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2b8f46976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72b8f4697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72b8f4697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72b8f4697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72b8f4697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2b8f46976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2b8f46976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2b8f4697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2b8f4697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72b8f46976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72b8f46976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72b8f46976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72b8f46976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72b8f46976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72b8f46976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72b8f46976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72b8f46976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72b8f4697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72b8f46976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72b8f46976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72b8f46976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72b8f46976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72b8f46976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72b8f46976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72b8f46976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35396335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00" y="-63175"/>
            <a:ext cx="8572500" cy="31527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263775" y="3295525"/>
            <a:ext cx="5313000" cy="12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4C1130"/>
                </a:solidFill>
              </a:rPr>
              <a:t>Week 1</a:t>
            </a:r>
            <a:endParaRPr sz="6000">
              <a:solidFill>
                <a:srgbClr val="4C113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C1130"/>
                </a:solidFill>
              </a:rPr>
              <a:t>5 sessions</a:t>
            </a:r>
            <a:endParaRPr sz="4000">
              <a:solidFill>
                <a:srgbClr val="4C113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1</a:t>
            </a:r>
            <a:endParaRPr sz="3000" u="sng"/>
          </a:p>
        </p:txBody>
      </p:sp>
      <p:sp>
        <p:nvSpPr>
          <p:cNvPr id="61" name="Google Shape;61;p14"/>
          <p:cNvSpPr txBox="1"/>
          <p:nvPr/>
        </p:nvSpPr>
        <p:spPr>
          <a:xfrm>
            <a:off x="846975" y="17555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3603525" y="1539975"/>
            <a:ext cx="48972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5700" y="1985100"/>
            <a:ext cx="1819304" cy="251322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539000" y="10163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Digraph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3605150" y="1030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Action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846975" y="12837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oo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3603525" y="1006575"/>
            <a:ext cx="24795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5"/>
          <p:cNvSpPr txBox="1"/>
          <p:nvPr/>
        </p:nvSpPr>
        <p:spPr>
          <a:xfrm>
            <a:off x="539000" y="482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Digraph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3605150" y="4975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Action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8001" y="1283777"/>
            <a:ext cx="2294700" cy="3244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133050" y="245400"/>
            <a:ext cx="8670000" cy="7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Font typeface="Poppins"/>
              <a:buAutoNum type="arabicPeriod"/>
            </a:pPr>
            <a:r>
              <a:rPr lang="en" sz="2400">
                <a:latin typeface="Poppins"/>
                <a:ea typeface="Poppins"/>
                <a:cs typeface="Poppins"/>
                <a:sym typeface="Poppins"/>
              </a:rPr>
              <a:t>Sound out these words aloud. </a:t>
            </a:r>
            <a:endParaRPr sz="240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Font typeface="Poppins"/>
              <a:buAutoNum type="arabicPeriod"/>
            </a:pPr>
            <a:r>
              <a:rPr lang="en" sz="2400">
                <a:latin typeface="Poppins"/>
                <a:ea typeface="Poppins"/>
                <a:cs typeface="Poppins"/>
                <a:sym typeface="Poppins"/>
              </a:rPr>
              <a:t>Copy them down and add sound buttons. Can you spot the digraph in each word?</a:t>
            </a:r>
            <a:endParaRPr sz="240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523600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true</a:t>
            </a:r>
            <a:endParaRPr sz="45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rescue</a:t>
            </a:r>
            <a:endParaRPr sz="45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statue</a:t>
            </a:r>
            <a:endParaRPr sz="45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3725125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blue</a:t>
            </a:r>
            <a:endParaRPr sz="45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book</a:t>
            </a:r>
            <a:endParaRPr sz="45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foot</a:t>
            </a:r>
            <a:endParaRPr sz="45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6433875" y="23943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crook</a:t>
            </a:r>
            <a:endParaRPr sz="45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look</a:t>
            </a:r>
            <a:endParaRPr sz="45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hook</a:t>
            </a:r>
            <a:endParaRPr sz="450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723925" y="1419975"/>
            <a:ext cx="5620800" cy="5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Poppins"/>
                <a:ea typeface="Poppins"/>
                <a:cs typeface="Poppins"/>
                <a:sym typeface="Poppins"/>
              </a:rPr>
              <a:t>For example</a:t>
            </a:r>
            <a:r>
              <a:rPr lang="en" sz="4800">
                <a:latin typeface="Poppins"/>
                <a:ea typeface="Poppins"/>
                <a:cs typeface="Poppins"/>
                <a:sym typeface="Poppins"/>
              </a:rPr>
              <a:t>, glue</a:t>
            </a:r>
            <a:endParaRPr sz="48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4" name="Google Shape;84;p16"/>
          <p:cNvSpPr/>
          <p:nvPr/>
        </p:nvSpPr>
        <p:spPr>
          <a:xfrm>
            <a:off x="3572725" y="2311550"/>
            <a:ext cx="152400" cy="2157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3848325" y="2235300"/>
            <a:ext cx="152400" cy="2157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6" name="Google Shape;86;p16"/>
          <p:cNvCxnSpPr/>
          <p:nvPr/>
        </p:nvCxnSpPr>
        <p:spPr>
          <a:xfrm rot="10800000" flipH="1">
            <a:off x="4131450" y="2232900"/>
            <a:ext cx="673200" cy="24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 txBox="1"/>
          <p:nvPr/>
        </p:nvSpPr>
        <p:spPr>
          <a:xfrm>
            <a:off x="414150" y="2848950"/>
            <a:ext cx="8315700" cy="12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u="sng">
                <a:solidFill>
                  <a:schemeClr val="hlink"/>
                </a:solidFill>
                <a:hlinkClick r:id="rId3"/>
              </a:rPr>
              <a:t>https://vimeo.com/35396335</a:t>
            </a:r>
            <a:endParaRPr sz="4800"/>
          </a:p>
        </p:txBody>
      </p:sp>
      <p:sp>
        <p:nvSpPr>
          <p:cNvPr id="92" name="Google Shape;92;p17"/>
          <p:cNvSpPr txBox="1"/>
          <p:nvPr/>
        </p:nvSpPr>
        <p:spPr>
          <a:xfrm>
            <a:off x="338800" y="486075"/>
            <a:ext cx="4233300" cy="8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/>
              <a:t>Listen to this video. Can you spot the songs for this week’s digraphs?</a:t>
            </a:r>
            <a:endParaRPr sz="2500"/>
          </a:p>
        </p:txBody>
      </p:sp>
      <p:pic>
        <p:nvPicPr>
          <p:cNvPr id="93" name="Google Shape;9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65050" y="292600"/>
            <a:ext cx="3589450" cy="211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2</a:t>
            </a:r>
            <a:endParaRPr sz="3000" u="sng"/>
          </a:p>
        </p:txBody>
      </p:sp>
      <p:sp>
        <p:nvSpPr>
          <p:cNvPr id="99" name="Google Shape;99;p18"/>
          <p:cNvSpPr txBox="1"/>
          <p:nvPr/>
        </p:nvSpPr>
        <p:spPr>
          <a:xfrm>
            <a:off x="2371550" y="10057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5142700" y="1232000"/>
            <a:ext cx="48972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3575" y="2230733"/>
            <a:ext cx="1764200" cy="243711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8"/>
          <p:cNvSpPr txBox="1"/>
          <p:nvPr/>
        </p:nvSpPr>
        <p:spPr>
          <a:xfrm>
            <a:off x="539000" y="6483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Digraphs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5374500" y="9911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oo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42700" y="2266669"/>
            <a:ext cx="1764200" cy="24947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Read these words aloud. Don’t forget to use your phonics fingers to help segment the different sounds before you blend them together.</a:t>
            </a:r>
            <a:endParaRPr sz="2800"/>
          </a:p>
        </p:txBody>
      </p:sp>
      <p:pic>
        <p:nvPicPr>
          <p:cNvPr id="110" name="Google Shape;110;p19"/>
          <p:cNvPicPr preferRelativeResize="0"/>
          <p:nvPr/>
        </p:nvPicPr>
        <p:blipFill rotWithShape="1">
          <a:blip r:embed="rId3">
            <a:alphaModFix/>
          </a:blip>
          <a:srcRect l="21729" t="23040" r="51829" b="45192"/>
          <a:stretch/>
        </p:blipFill>
        <p:spPr>
          <a:xfrm>
            <a:off x="3372525" y="1709375"/>
            <a:ext cx="4787550" cy="3233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 rotWithShape="1">
          <a:blip r:embed="rId5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 rotWithShape="1">
          <a:blip r:embed="rId6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6200" y="1527200"/>
            <a:ext cx="971550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25363" y="1631963"/>
            <a:ext cx="1171575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7350" y="3525613"/>
            <a:ext cx="1304925" cy="7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79900" y="1746275"/>
            <a:ext cx="1304925" cy="67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50125" y="3426225"/>
            <a:ext cx="971550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96250" y="3525663"/>
            <a:ext cx="609600" cy="88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0"/>
          <p:cNvSpPr txBox="1"/>
          <p:nvPr/>
        </p:nvSpPr>
        <p:spPr>
          <a:xfrm>
            <a:off x="171001" y="817800"/>
            <a:ext cx="8973000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Which digraph is missing? Write the word down using the correct digraph. </a:t>
            </a:r>
            <a:endParaRPr sz="2000"/>
          </a:p>
        </p:txBody>
      </p:sp>
      <p:sp>
        <p:nvSpPr>
          <p:cNvPr id="125" name="Google Shape;125;p20"/>
          <p:cNvSpPr txBox="1"/>
          <p:nvPr/>
        </p:nvSpPr>
        <p:spPr>
          <a:xfrm>
            <a:off x="2844125" y="-232575"/>
            <a:ext cx="41886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 </a:t>
            </a:r>
            <a:r>
              <a:rPr lang="en" sz="24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oo?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0"/>
          <p:cNvSpPr txBox="1"/>
          <p:nvPr/>
        </p:nvSpPr>
        <p:spPr>
          <a:xfrm>
            <a:off x="1077750" y="1674863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bl___</a:t>
            </a:r>
            <a:endParaRPr sz="4500"/>
          </a:p>
        </p:txBody>
      </p:sp>
      <p:sp>
        <p:nvSpPr>
          <p:cNvPr id="127" name="Google Shape;127;p20"/>
          <p:cNvSpPr txBox="1"/>
          <p:nvPr/>
        </p:nvSpPr>
        <p:spPr>
          <a:xfrm>
            <a:off x="3900575" y="1674863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b___k</a:t>
            </a:r>
            <a:endParaRPr sz="4500"/>
          </a:p>
        </p:txBody>
      </p:sp>
      <p:sp>
        <p:nvSpPr>
          <p:cNvPr id="128" name="Google Shape;128;p20"/>
          <p:cNvSpPr txBox="1"/>
          <p:nvPr/>
        </p:nvSpPr>
        <p:spPr>
          <a:xfrm>
            <a:off x="7184825" y="1822538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f___t</a:t>
            </a:r>
            <a:endParaRPr sz="4500"/>
          </a:p>
        </p:txBody>
      </p:sp>
      <p:sp>
        <p:nvSpPr>
          <p:cNvPr id="129" name="Google Shape;129;p20"/>
          <p:cNvSpPr txBox="1"/>
          <p:nvPr/>
        </p:nvSpPr>
        <p:spPr>
          <a:xfrm>
            <a:off x="1543250" y="3573888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cl___</a:t>
            </a:r>
            <a:endParaRPr sz="4500"/>
          </a:p>
        </p:txBody>
      </p:sp>
      <p:sp>
        <p:nvSpPr>
          <p:cNvPr id="130" name="Google Shape;130;p20"/>
          <p:cNvSpPr txBox="1"/>
          <p:nvPr/>
        </p:nvSpPr>
        <p:spPr>
          <a:xfrm>
            <a:off x="4295000" y="3630463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gl___</a:t>
            </a:r>
            <a:endParaRPr sz="4500"/>
          </a:p>
        </p:txBody>
      </p:sp>
      <p:sp>
        <p:nvSpPr>
          <p:cNvPr id="131" name="Google Shape;131;p20"/>
          <p:cNvSpPr txBox="1"/>
          <p:nvPr/>
        </p:nvSpPr>
        <p:spPr>
          <a:xfrm>
            <a:off x="7105850" y="3573888"/>
            <a:ext cx="17709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/>
              <a:t>h___k</a:t>
            </a:r>
            <a:endParaRPr sz="45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3</a:t>
            </a:r>
            <a:endParaRPr sz="3000" u="sng"/>
          </a:p>
        </p:txBody>
      </p:sp>
      <p:sp>
        <p:nvSpPr>
          <p:cNvPr id="137" name="Google Shape;137;p21"/>
          <p:cNvSpPr txBox="1"/>
          <p:nvPr/>
        </p:nvSpPr>
        <p:spPr>
          <a:xfrm>
            <a:off x="2371550" y="10057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21"/>
          <p:cNvSpPr txBox="1"/>
          <p:nvPr/>
        </p:nvSpPr>
        <p:spPr>
          <a:xfrm>
            <a:off x="5142700" y="1232000"/>
            <a:ext cx="48972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3575" y="2230733"/>
            <a:ext cx="1764200" cy="243711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1"/>
          <p:cNvSpPr txBox="1"/>
          <p:nvPr/>
        </p:nvSpPr>
        <p:spPr>
          <a:xfrm>
            <a:off x="539000" y="6483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Digraphs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21"/>
          <p:cNvSpPr txBox="1"/>
          <p:nvPr/>
        </p:nvSpPr>
        <p:spPr>
          <a:xfrm>
            <a:off x="5374500" y="9911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oo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2" name="Google Shape;14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42700" y="2266669"/>
            <a:ext cx="1764200" cy="24947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2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Read these words aloud. Don’t forget to use your phonics fingers to help segment the different sounds before you blend them together.</a:t>
            </a:r>
            <a:endParaRPr sz="2800"/>
          </a:p>
        </p:txBody>
      </p:sp>
      <p:pic>
        <p:nvPicPr>
          <p:cNvPr id="148" name="Google Shape;14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2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2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2"/>
          <p:cNvPicPr preferRelativeResize="0"/>
          <p:nvPr/>
        </p:nvPicPr>
        <p:blipFill rotWithShape="1">
          <a:blip r:embed="rId6">
            <a:alphaModFix/>
          </a:blip>
          <a:srcRect l="21635" t="53390" r="52178" b="14724"/>
          <a:stretch/>
        </p:blipFill>
        <p:spPr>
          <a:xfrm>
            <a:off x="3249325" y="1703825"/>
            <a:ext cx="4866324" cy="333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69463" y="460375"/>
            <a:ext cx="1510775" cy="1510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3"/>
          <p:cNvPicPr preferRelativeResize="0"/>
          <p:nvPr/>
        </p:nvPicPr>
        <p:blipFill rotWithShape="1">
          <a:blip r:embed="rId4">
            <a:alphaModFix/>
          </a:blip>
          <a:srcRect l="10752" t="22175" r="59138" b="9885"/>
          <a:stretch/>
        </p:blipFill>
        <p:spPr>
          <a:xfrm>
            <a:off x="3772925" y="-87000"/>
            <a:ext cx="4250326" cy="5391999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3"/>
          <p:cNvSpPr/>
          <p:nvPr/>
        </p:nvSpPr>
        <p:spPr>
          <a:xfrm>
            <a:off x="231000" y="2063550"/>
            <a:ext cx="3249300" cy="2387100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3"/>
          <p:cNvSpPr txBox="1"/>
          <p:nvPr/>
        </p:nvSpPr>
        <p:spPr>
          <a:xfrm>
            <a:off x="200200" y="2123550"/>
            <a:ext cx="3249300" cy="28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Can you be a detective and see how many ‘ue’ words are in this postcard?</a:t>
            </a:r>
            <a:endParaRPr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Picnic on Pluto </a:t>
            </a:r>
            <a:r>
              <a:rPr lang="en" sz="2000"/>
              <a:t>- this is a game for children to sort real and alien words. Click on the link and follow the instructions below to make sure children are using this week’s target sounds. 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Once loaded, click the ‘next’ button.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Then click on Phase 3 for ‘oo’ words or click on Phase 5 for ‘ue’ words. 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Have fun! :)</a:t>
            </a:r>
            <a:endParaRPr sz="200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5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4</a:t>
            </a:r>
            <a:endParaRPr sz="3000" u="sng"/>
          </a:p>
        </p:txBody>
      </p:sp>
      <p:sp>
        <p:nvSpPr>
          <p:cNvPr id="172" name="Google Shape;172;p25"/>
          <p:cNvSpPr txBox="1"/>
          <p:nvPr/>
        </p:nvSpPr>
        <p:spPr>
          <a:xfrm>
            <a:off x="2371550" y="10057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5142700" y="1232000"/>
            <a:ext cx="48972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4" name="Google Shape;17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3575" y="2230733"/>
            <a:ext cx="1764200" cy="243711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/>
        </p:nvSpPr>
        <p:spPr>
          <a:xfrm>
            <a:off x="539000" y="6483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Digraphs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5374500" y="9911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oo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7" name="Google Shape;17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42700" y="2266669"/>
            <a:ext cx="1764200" cy="24947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"/>
          <p:cNvSpPr txBox="1"/>
          <p:nvPr/>
        </p:nvSpPr>
        <p:spPr>
          <a:xfrm>
            <a:off x="107800" y="109350"/>
            <a:ext cx="8778000" cy="46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Ask an adult to say one word at a time. </a:t>
            </a:r>
            <a:endParaRPr sz="290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Without looking, try to spell the word. </a:t>
            </a:r>
            <a:endParaRPr sz="290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Then check your answers together. </a:t>
            </a:r>
            <a:r>
              <a:rPr lang="en" sz="2900"/>
              <a:t> </a:t>
            </a:r>
            <a:endParaRPr sz="2900"/>
          </a:p>
        </p:txBody>
      </p:sp>
      <p:pic>
        <p:nvPicPr>
          <p:cNvPr id="183" name="Google Shape;183;p26"/>
          <p:cNvPicPr preferRelativeResize="0"/>
          <p:nvPr/>
        </p:nvPicPr>
        <p:blipFill rotWithShape="1">
          <a:blip r:embed="rId3">
            <a:alphaModFix/>
          </a:blip>
          <a:srcRect l="21892" t="54164" r="52172" b="14652"/>
          <a:stretch/>
        </p:blipFill>
        <p:spPr>
          <a:xfrm>
            <a:off x="269150" y="1957400"/>
            <a:ext cx="4100551" cy="27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6"/>
          <p:cNvPicPr preferRelativeResize="0"/>
          <p:nvPr/>
        </p:nvPicPr>
        <p:blipFill rotWithShape="1">
          <a:blip r:embed="rId3">
            <a:alphaModFix/>
          </a:blip>
          <a:srcRect l="21892" t="23343" r="52172" b="45473"/>
          <a:stretch/>
        </p:blipFill>
        <p:spPr>
          <a:xfrm>
            <a:off x="4646200" y="1910400"/>
            <a:ext cx="4239600" cy="286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80351" y="184775"/>
            <a:ext cx="1034326" cy="107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7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/>
          </a:p>
        </p:txBody>
      </p:sp>
      <p:sp>
        <p:nvSpPr>
          <p:cNvPr id="191" name="Google Shape;191;p27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Picnic on Pluto </a:t>
            </a:r>
            <a:r>
              <a:rPr lang="en" sz="2000"/>
              <a:t>- this is a game for children to sort real and alien words. Click on the link and follow the instructions below to make sure children are using this week’s target sounds. 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Once loaded, click the ‘next’ button.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Then click on Phase 3 for ‘oo’ words or click on Phase 5 for ‘ue’ words. </a:t>
            </a: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Have fun! :)</a:t>
            </a:r>
            <a:endParaRPr sz="2000"/>
          </a:p>
        </p:txBody>
      </p:sp>
      <p:pic>
        <p:nvPicPr>
          <p:cNvPr id="192" name="Google Shape;192;p27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8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5</a:t>
            </a:r>
            <a:endParaRPr sz="3000" u="sng"/>
          </a:p>
        </p:txBody>
      </p:sp>
      <p:sp>
        <p:nvSpPr>
          <p:cNvPr id="198" name="Google Shape;198;p28"/>
          <p:cNvSpPr txBox="1"/>
          <p:nvPr/>
        </p:nvSpPr>
        <p:spPr>
          <a:xfrm>
            <a:off x="2371550" y="10057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5142700" y="1232000"/>
            <a:ext cx="4897200" cy="23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0" name="Google Shape;20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3575" y="2230733"/>
            <a:ext cx="1764200" cy="2437115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8"/>
          <p:cNvSpPr txBox="1"/>
          <p:nvPr/>
        </p:nvSpPr>
        <p:spPr>
          <a:xfrm>
            <a:off x="539000" y="6483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>
                <a:latin typeface="Poppins"/>
                <a:ea typeface="Poppins"/>
                <a:cs typeface="Poppins"/>
                <a:sym typeface="Poppins"/>
              </a:rPr>
              <a:t>Digraphs</a:t>
            </a:r>
            <a:endParaRPr sz="4000" u="sng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5374500" y="9911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oo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42700" y="2266669"/>
            <a:ext cx="1764200" cy="24947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/>
          <p:nvPr/>
        </p:nvSpPr>
        <p:spPr>
          <a:xfrm>
            <a:off x="308000" y="1232000"/>
            <a:ext cx="86853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Write some sentences of your own using words with either an ‘oo’ or ‘ue’ sound in.</a:t>
            </a:r>
            <a:endParaRPr sz="2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</p:txBody>
      </p:sp>
      <p:sp>
        <p:nvSpPr>
          <p:cNvPr id="209" name="Google Shape;209;p29"/>
          <p:cNvSpPr txBox="1"/>
          <p:nvPr/>
        </p:nvSpPr>
        <p:spPr>
          <a:xfrm>
            <a:off x="2844125" y="-232575"/>
            <a:ext cx="41886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ue </a:t>
            </a:r>
            <a:r>
              <a:rPr lang="en" sz="24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oo</a:t>
            </a:r>
            <a:endParaRPr sz="7200" b="1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147950" y="2334025"/>
            <a:ext cx="9005400" cy="2294400"/>
          </a:xfrm>
          <a:prstGeom prst="cloudCallout">
            <a:avLst>
              <a:gd name="adj1" fmla="val -40595"/>
              <a:gd name="adj2" fmla="val 59355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29"/>
          <p:cNvSpPr txBox="1"/>
          <p:nvPr/>
        </p:nvSpPr>
        <p:spPr>
          <a:xfrm>
            <a:off x="1447575" y="2848925"/>
            <a:ext cx="71916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FF"/>
                </a:solidFill>
              </a:rPr>
              <a:t>Remember to start each sentence with a </a:t>
            </a:r>
            <a:r>
              <a:rPr lang="en" sz="2800" u="sng">
                <a:solidFill>
                  <a:srgbClr val="0000FF"/>
                </a:solidFill>
              </a:rPr>
              <a:t>capital letter </a:t>
            </a:r>
            <a:r>
              <a:rPr lang="en" sz="2800">
                <a:solidFill>
                  <a:srgbClr val="0000FF"/>
                </a:solidFill>
              </a:rPr>
              <a:t>and end with a </a:t>
            </a:r>
            <a:r>
              <a:rPr lang="en" sz="2800" u="sng">
                <a:solidFill>
                  <a:srgbClr val="0000FF"/>
                </a:solidFill>
              </a:rPr>
              <a:t>full stop.</a:t>
            </a:r>
            <a:endParaRPr sz="2800" u="sng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401</Words>
  <Application>Microsoft Office PowerPoint</Application>
  <PresentationFormat>On-screen Show (16:9)</PresentationFormat>
  <Paragraphs>79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Poppins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1</cp:revision>
  <dcterms:modified xsi:type="dcterms:W3CDTF">2020-04-15T07:38:36Z</dcterms:modified>
</cp:coreProperties>
</file>