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60" r:id="rId5"/>
    <p:sldMasterId id="2147483674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y="5143500" cx="9144000"/>
  <p:notesSz cx="6858000" cy="9144000"/>
  <p:embeddedFontLst>
    <p:embeddedFont>
      <p:font typeface="Amatic SC"/>
      <p:regular r:id="rId24"/>
      <p:bold r:id="rId25"/>
    </p:embeddedFont>
    <p:embeddedFont>
      <p:font typeface="Source Code Pro"/>
      <p:regular r:id="rId26"/>
      <p:bold r:id="rId27"/>
      <p:italic r:id="rId28"/>
      <p:boldItalic r:id="rId29"/>
    </p:embeddedFont>
    <p:embeddedFont>
      <p:font typeface="Tahoma"/>
      <p:regular r:id="rId30"/>
      <p:bold r:id="rId31"/>
    </p:embeddedFont>
    <p:embeddedFont>
      <p:font typeface="Candara"/>
      <p:regular r:id="rId32"/>
      <p:bold r:id="rId33"/>
      <p:italic r:id="rId34"/>
      <p:boldItalic r:id="rId35"/>
    </p:embeddedFont>
    <p:embeddedFont>
      <p:font typeface="Comfortaa"/>
      <p:regular r:id="rId36"/>
      <p:bold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8" roundtripDataSignature="AMtx7mgntM55KZg/5ZnVBGedrT2fr1Ay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font" Target="fonts/AmaticSC-regular.fntdata"/><Relationship Id="rId23" Type="http://schemas.openxmlformats.org/officeDocument/2006/relationships/slide" Target="slides/slide16.xml"/><Relationship Id="rId1" Type="http://schemas.openxmlformats.org/officeDocument/2006/relationships/theme" Target="theme/theme4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26" Type="http://schemas.openxmlformats.org/officeDocument/2006/relationships/font" Target="fonts/SourceCodePro-regular.fntdata"/><Relationship Id="rId25" Type="http://schemas.openxmlformats.org/officeDocument/2006/relationships/font" Target="fonts/AmaticSC-bold.fntdata"/><Relationship Id="rId28" Type="http://schemas.openxmlformats.org/officeDocument/2006/relationships/font" Target="fonts/SourceCodePro-italic.fntdata"/><Relationship Id="rId27" Type="http://schemas.openxmlformats.org/officeDocument/2006/relationships/font" Target="fonts/SourceCodePro-bold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font" Target="fonts/SourceCodePro-boldItalic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Tahoma-bold.fntdata"/><Relationship Id="rId30" Type="http://schemas.openxmlformats.org/officeDocument/2006/relationships/font" Target="fonts/Tahoma-regular.fntdata"/><Relationship Id="rId11" Type="http://schemas.openxmlformats.org/officeDocument/2006/relationships/slide" Target="slides/slide4.xml"/><Relationship Id="rId33" Type="http://schemas.openxmlformats.org/officeDocument/2006/relationships/font" Target="fonts/Candara-bold.fntdata"/><Relationship Id="rId10" Type="http://schemas.openxmlformats.org/officeDocument/2006/relationships/slide" Target="slides/slide3.xml"/><Relationship Id="rId32" Type="http://schemas.openxmlformats.org/officeDocument/2006/relationships/font" Target="fonts/Candara-regular.fntdata"/><Relationship Id="rId13" Type="http://schemas.openxmlformats.org/officeDocument/2006/relationships/slide" Target="slides/slide6.xml"/><Relationship Id="rId35" Type="http://schemas.openxmlformats.org/officeDocument/2006/relationships/font" Target="fonts/Candara-boldItalic.fntdata"/><Relationship Id="rId12" Type="http://schemas.openxmlformats.org/officeDocument/2006/relationships/slide" Target="slides/slide5.xml"/><Relationship Id="rId34" Type="http://schemas.openxmlformats.org/officeDocument/2006/relationships/font" Target="fonts/Candara-italic.fntdata"/><Relationship Id="rId15" Type="http://schemas.openxmlformats.org/officeDocument/2006/relationships/slide" Target="slides/slide8.xml"/><Relationship Id="rId37" Type="http://schemas.openxmlformats.org/officeDocument/2006/relationships/font" Target="fonts/Comfortaa-bold.fntdata"/><Relationship Id="rId14" Type="http://schemas.openxmlformats.org/officeDocument/2006/relationships/slide" Target="slides/slide7.xml"/><Relationship Id="rId36" Type="http://schemas.openxmlformats.org/officeDocument/2006/relationships/font" Target="fonts/Comfortaa-regular.fntdata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38" Type="http://customschemas.google.com/relationships/presentationmetadata" Target="metadata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888f779176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g888f779176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8" name="Google Shape;178;p3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4" name="Google Shape;184;p3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4" name="Google Shape;194;p3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1" name="Google Shape;201;p3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8" name="Google Shape;208;p3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5" name="Google Shape;215;p4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9" name="Google Shape;229;p4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6" name="Google Shape;236;p4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6" name="Google Shape;246;p4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5" name="Google Shape;255;p4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2" name="Google Shape;262;p4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9" name="Google Shape;269;p4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7" name="Google Shape;277;p4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888f779176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4" name="Google Shape;284;g888f779176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888f779176_0_169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g888f779176_0_169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g888f779176_0_169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g888f779176_0_16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g888f779176_0_174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g888f779176_0_17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888f779176_0_17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g888f779176_0_17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g888f779176_0_1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888f779176_0_18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g888f779176_0_181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g888f779176_0_181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g888f779176_0_1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888f779176_0_18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g888f779176_0_18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888f779176_0_18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g888f779176_0_18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g888f779176_0_1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88f779176_0_193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g888f779176_0_1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888f779176_0_196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" name="Google Shape;38;g888f779176_0_19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g888f779176_0_196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g888f779176_0_196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g888f779176_0_196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g888f779176_0_1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88f779176_0_20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g888f779176_0_2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888f779176_0_206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g888f779176_0_206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g888f779176_0_20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88f779176_0_2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8" name="Google Shape;58;p4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9" name="Google Shape;59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2" name="Google Shape;62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3" name="Google Shape;63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6" name="Google Shape;66;p51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67" name="Google Shape;67;p5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5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Google Shape;69;p5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>
  <p:cSld name="SECTION_HEADER_1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nterior-Overlay.png" id="71" name="Google Shape;71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7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52"/>
          <p:cNvSpPr txBox="1"/>
          <p:nvPr>
            <p:ph type="title"/>
          </p:nvPr>
        </p:nvSpPr>
        <p:spPr>
          <a:xfrm>
            <a:off x="1371600" y="1344168"/>
            <a:ext cx="70866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400"/>
              <a:buFont typeface="Candara"/>
              <a:buNone/>
              <a:defRPr b="1" sz="54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" name="Google Shape;73;p52"/>
          <p:cNvSpPr txBox="1"/>
          <p:nvPr>
            <p:ph idx="1" type="body"/>
          </p:nvPr>
        </p:nvSpPr>
        <p:spPr>
          <a:xfrm>
            <a:off x="1371600" y="2750058"/>
            <a:ext cx="7086600" cy="13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Noto Sans Symbols"/>
              <a:buNone/>
              <a:defRPr b="0" sz="200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indent="-2286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4" name="Google Shape;74;p52"/>
          <p:cNvSpPr txBox="1"/>
          <p:nvPr>
            <p:ph idx="10" type="dt"/>
          </p:nvPr>
        </p:nvSpPr>
        <p:spPr>
          <a:xfrm>
            <a:off x="6302187" y="4767263"/>
            <a:ext cx="2429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" name="Google Shape;75;p52"/>
          <p:cNvSpPr txBox="1"/>
          <p:nvPr>
            <p:ph idx="11" type="ftr"/>
          </p:nvPr>
        </p:nvSpPr>
        <p:spPr>
          <a:xfrm>
            <a:off x="685800" y="4767263"/>
            <a:ext cx="27432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" name="Google Shape;76;p52"/>
          <p:cNvSpPr txBox="1"/>
          <p:nvPr>
            <p:ph idx="12" type="sldNum"/>
          </p:nvPr>
        </p:nvSpPr>
        <p:spPr>
          <a:xfrm>
            <a:off x="4420393" y="4767263"/>
            <a:ext cx="609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79" name="Google Shape;79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2" name="Google Shape;82;p5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5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4" name="Google Shape;84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7" name="Google Shape;87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0" name="Google Shape;90;p5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91" name="Google Shape;91;p5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7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94" name="Google Shape;94;p5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5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98" name="Google Shape;98;p5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9" name="Google Shape;99;p58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0" name="Google Shape;100;p5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103" name="Google Shape;103;p5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60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06" name="Google Shape;106;p60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7" name="Google Shape;107;p6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888f779176_0_27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6" name="Google Shape;116;g888f779176_0_27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17" name="Google Shape;117;g888f779176_0_2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888f779176_0_281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0" name="Google Shape;120;g888f779176_0_2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888f779176_0_2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3" name="Google Shape;123;g888f779176_0_28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24" name="Google Shape;124;g888f779176_0_28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888f779176_0_28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7" name="Google Shape;127;g888f779176_0_28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28" name="Google Shape;128;g888f779176_0_28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29" name="Google Shape;129;g888f779176_0_28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88f779176_0_29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g888f779176_0_2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88f779176_0_29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5" name="Google Shape;135;g888f779176_0_29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136" name="Google Shape;136;g888f779176_0_2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888f779176_0_30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39" name="Google Shape;139;g888f779176_0_30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88f779176_0_303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g888f779176_0_303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43" name="Google Shape;143;g888f779176_0_303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44" name="Google Shape;144;g888f779176_0_303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45" name="Google Shape;145;g888f779176_0_3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888f779176_0_30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148" name="Google Shape;148;g888f779176_0_30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888f779176_0_312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51" name="Google Shape;151;g888f779176_0_312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52" name="Google Shape;152;g888f779176_0_3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888f779176_0_3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888f779176_0_318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7" name="Google Shape;157;g888f779176_0_318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158" name="Google Shape;158;g888f779176_0_31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9" name="Google Shape;159;g888f779176_0_31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0" name="Google Shape;160;g888f779176_0_31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888f779176_0_16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g888f779176_0_16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b="0" i="0" sz="18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g888f779176_0_16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88f779176_0_2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2" name="Google Shape;112;g888f779176_0_27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3" name="Google Shape;113;g888f779176_0_27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channel/UCAxW1XT0iEJo0TYlRfn6rYQ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13.png"/><Relationship Id="rId5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youtu.be/re6G1hTlrEo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jpg"/><Relationship Id="rId4" Type="http://schemas.openxmlformats.org/officeDocument/2006/relationships/image" Target="../media/image10.jpg"/><Relationship Id="rId5" Type="http://schemas.openxmlformats.org/officeDocument/2006/relationships/image" Target="../media/image17.jpg"/><Relationship Id="rId6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4.png"/><Relationship Id="rId4" Type="http://schemas.openxmlformats.org/officeDocument/2006/relationships/image" Target="../media/image7.png"/><Relationship Id="rId5" Type="http://schemas.openxmlformats.org/officeDocument/2006/relationships/hyperlink" Target="http://www.youtube.com/watch?v=JJEUtX2_GwI" TargetMode="External"/><Relationship Id="rId6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jpg"/><Relationship Id="rId4" Type="http://schemas.openxmlformats.org/officeDocument/2006/relationships/hyperlink" Target="http://www.youtube.com/watch?v=Dau4icemNnE" TargetMode="External"/><Relationship Id="rId5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888f779176_0_158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</a:pPr>
            <a:r>
              <a:rPr lang="en-GB" sz="7200"/>
              <a:t>Good Afternoon Year 6!</a:t>
            </a:r>
            <a:endParaRPr sz="7200"/>
          </a:p>
        </p:txBody>
      </p:sp>
      <p:sp>
        <p:nvSpPr>
          <p:cNvPr id="166" name="Google Shape;166;g888f779176_0_158"/>
          <p:cNvSpPr txBox="1"/>
          <p:nvPr>
            <p:ph idx="1" type="subTitle"/>
          </p:nvPr>
        </p:nvSpPr>
        <p:spPr>
          <a:xfrm>
            <a:off x="384000" y="1198075"/>
            <a:ext cx="8520600" cy="250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400"/>
              <a:t>Let’s start our afternoon with a quick burst of energy! </a:t>
            </a:r>
            <a:endParaRPr sz="14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sz="14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400"/>
              <a:t>Get your PE kit at the ready because at the start of each afternoon session we will be joining Joe Wicks for our daily workout. </a:t>
            </a:r>
            <a:endParaRPr sz="14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400"/>
              <a:t>Do as much as you can and over the week you should find you are getting fitter and finding it easier. </a:t>
            </a:r>
            <a:endParaRPr sz="14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400"/>
              <a:t>Let’s go!</a:t>
            </a:r>
            <a:endParaRPr sz="14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400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  <p:sp>
        <p:nvSpPr>
          <p:cNvPr id="167" name="Google Shape;167;g888f779176_0_158"/>
          <p:cNvSpPr txBox="1"/>
          <p:nvPr/>
        </p:nvSpPr>
        <p:spPr>
          <a:xfrm>
            <a:off x="3976400" y="3882325"/>
            <a:ext cx="4410300" cy="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GB" sz="1100" u="sng" cap="none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https://www.youtube.com/channel/UCAxW1XT0iEJo0TYlRfn6rYQ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8" name="Google Shape;168;g888f779176_0_1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2725" y="3586050"/>
            <a:ext cx="2704950" cy="121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4"/>
          <p:cNvSpPr/>
          <p:nvPr/>
        </p:nvSpPr>
        <p:spPr>
          <a:xfrm>
            <a:off x="2380200" y="192025"/>
            <a:ext cx="4383600" cy="11295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sng" cap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History</a:t>
            </a:r>
            <a:endParaRPr b="1" i="0" sz="36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74" name="Google Shape;174;p34"/>
          <p:cNvSpPr/>
          <p:nvPr/>
        </p:nvSpPr>
        <p:spPr>
          <a:xfrm>
            <a:off x="5238025" y="1586750"/>
            <a:ext cx="3709800" cy="32922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rgbClr val="999999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0" i="0" lang="en-GB" sz="3100" u="none" cap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Today’s history lesson will focus on Queen Elizabeth II </a:t>
            </a:r>
            <a:endParaRPr b="0" i="0" sz="3100" u="none" cap="none" strike="noStrike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75" name="Google Shape;175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35356">
            <a:off x="1172700" y="1594550"/>
            <a:ext cx="1619250" cy="32766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5"/>
          <p:cNvSpPr txBox="1"/>
          <p:nvPr>
            <p:ph type="ctrTitle"/>
          </p:nvPr>
        </p:nvSpPr>
        <p:spPr>
          <a:xfrm>
            <a:off x="1581150" y="335100"/>
            <a:ext cx="5981700" cy="16686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400"/>
              <a:buFont typeface="Candara"/>
              <a:buNone/>
            </a:pPr>
            <a:r>
              <a:rPr lang="en-GB" u="sng"/>
              <a:t>Modern History</a:t>
            </a:r>
            <a:r>
              <a:rPr lang="en-GB"/>
              <a:t> Queen Elizabeth II</a:t>
            </a:r>
            <a:endParaRPr/>
          </a:p>
        </p:txBody>
      </p:sp>
      <p:pic>
        <p:nvPicPr>
          <p:cNvPr id="181" name="Google Shape;181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917" y="2341968"/>
            <a:ext cx="1993357" cy="24876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6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400"/>
              <a:buFont typeface="Candara"/>
              <a:buNone/>
            </a:pPr>
            <a:r>
              <a:rPr lang="en-GB"/>
              <a:t>The Queen’s Early Life</a:t>
            </a:r>
            <a:endParaRPr/>
          </a:p>
        </p:txBody>
      </p:sp>
      <p:sp>
        <p:nvSpPr>
          <p:cNvPr id="187" name="Google Shape;187;p36"/>
          <p:cNvSpPr txBox="1"/>
          <p:nvPr>
            <p:ph idx="1" type="body"/>
          </p:nvPr>
        </p:nvSpPr>
        <p:spPr>
          <a:xfrm>
            <a:off x="2224175" y="1603625"/>
            <a:ext cx="4202100" cy="2031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Queen was born at 2.40am on 21 April 1926 at 17 Bruton Street in Mayfair, London.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 was the first child of The Duke and Duchess of York.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he infant Princess Elizabeth" id="188" name="Google Shape;18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84312">
            <a:off x="6497827" y="1546423"/>
            <a:ext cx="2546624" cy="1063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722982">
            <a:off x="285697" y="2655601"/>
            <a:ext cx="1847869" cy="106302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6"/>
          <p:cNvSpPr txBox="1"/>
          <p:nvPr/>
        </p:nvSpPr>
        <p:spPr>
          <a:xfrm>
            <a:off x="2627650" y="3843650"/>
            <a:ext cx="3550200" cy="964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 became a girl guide when she was 11.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cache2.artprintimages.com/lrg/37/3727/WGRAF00Z.jpg" id="191" name="Google Shape;191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96389" y="2921172"/>
            <a:ext cx="2105700" cy="21024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7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400"/>
              <a:buFont typeface="Candara"/>
              <a:buNone/>
            </a:pPr>
            <a:r>
              <a:rPr lang="en-GB"/>
              <a:t>The Abdication</a:t>
            </a:r>
            <a:endParaRPr/>
          </a:p>
        </p:txBody>
      </p:sp>
      <p:sp>
        <p:nvSpPr>
          <p:cNvPr id="197" name="Google Shape;197;p37"/>
          <p:cNvSpPr txBox="1"/>
          <p:nvPr>
            <p:ph idx="1" type="body"/>
          </p:nvPr>
        </p:nvSpPr>
        <p:spPr>
          <a:xfrm>
            <a:off x="826500" y="2190551"/>
            <a:ext cx="4202100" cy="17367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Elizabeth was never meant to be queen – but her uncle became the first king to give up being king – to abdicate, so her father, George VI became king.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37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2024" y="1715922"/>
            <a:ext cx="2896175" cy="289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8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Her father becoming king</a:t>
            </a:r>
            <a:endParaRPr sz="4500"/>
          </a:p>
        </p:txBody>
      </p:sp>
      <p:sp>
        <p:nvSpPr>
          <p:cNvPr id="204" name="Google Shape;204;p38"/>
          <p:cNvSpPr txBox="1"/>
          <p:nvPr>
            <p:ph idx="1" type="body"/>
          </p:nvPr>
        </p:nvSpPr>
        <p:spPr>
          <a:xfrm>
            <a:off x="1371600" y="1603627"/>
            <a:ext cx="7086600" cy="688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Queen’s father became King in 1937. She was now the next person in line to be queen.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0799" y="2370854"/>
            <a:ext cx="3099679" cy="2223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9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Wedding Day</a:t>
            </a:r>
            <a:endParaRPr sz="4500"/>
          </a:p>
        </p:txBody>
      </p:sp>
      <p:sp>
        <p:nvSpPr>
          <p:cNvPr id="211" name="Google Shape;211;p39"/>
          <p:cNvSpPr txBox="1"/>
          <p:nvPr>
            <p:ph idx="1" type="body"/>
          </p:nvPr>
        </p:nvSpPr>
        <p:spPr>
          <a:xfrm>
            <a:off x="1371600" y="1715854"/>
            <a:ext cx="3390600" cy="17118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November 1947, she married Prince Philip of Greece and Denmark, who was created duke of Edinburgh.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62867" y="1488986"/>
            <a:ext cx="2396500" cy="32434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40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The Queen’s Family</a:t>
            </a:r>
            <a:endParaRPr sz="4500"/>
          </a:p>
        </p:txBody>
      </p:sp>
      <p:sp>
        <p:nvSpPr>
          <p:cNvPr id="218" name="Google Shape;218;p40"/>
          <p:cNvSpPr txBox="1"/>
          <p:nvPr>
            <p:ph idx="1" type="body"/>
          </p:nvPr>
        </p:nvSpPr>
        <p:spPr>
          <a:xfrm>
            <a:off x="1007074" y="1422150"/>
            <a:ext cx="3564900" cy="363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Queen has four children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7074" y="1875802"/>
            <a:ext cx="1110902" cy="1519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40628" y="1875471"/>
            <a:ext cx="1134949" cy="1519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00472" y="2211168"/>
            <a:ext cx="1603764" cy="1184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950168" y="1785098"/>
            <a:ext cx="1223675" cy="1610099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40"/>
          <p:cNvSpPr txBox="1"/>
          <p:nvPr/>
        </p:nvSpPr>
        <p:spPr>
          <a:xfrm>
            <a:off x="1007075" y="3573575"/>
            <a:ext cx="1297800" cy="703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Prince Charles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Born in 1948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40"/>
          <p:cNvSpPr txBox="1"/>
          <p:nvPr/>
        </p:nvSpPr>
        <p:spPr>
          <a:xfrm>
            <a:off x="2640625" y="3573575"/>
            <a:ext cx="1297800" cy="703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Princess Anne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Born in 1950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40"/>
          <p:cNvSpPr txBox="1"/>
          <p:nvPr/>
        </p:nvSpPr>
        <p:spPr>
          <a:xfrm>
            <a:off x="4781200" y="3573575"/>
            <a:ext cx="1297800" cy="703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Prince Andrew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Born in 1960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40"/>
          <p:cNvSpPr txBox="1"/>
          <p:nvPr/>
        </p:nvSpPr>
        <p:spPr>
          <a:xfrm>
            <a:off x="7063600" y="3573575"/>
            <a:ext cx="1297800" cy="703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Princess Edward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Born in 1964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1"/>
          <p:cNvSpPr txBox="1"/>
          <p:nvPr>
            <p:ph type="title"/>
          </p:nvPr>
        </p:nvSpPr>
        <p:spPr>
          <a:xfrm>
            <a:off x="1028700" y="227725"/>
            <a:ext cx="56304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Becoming Queen</a:t>
            </a:r>
            <a:endParaRPr sz="4500"/>
          </a:p>
        </p:txBody>
      </p:sp>
      <p:sp>
        <p:nvSpPr>
          <p:cNvPr id="232" name="Google Shape;232;p41"/>
          <p:cNvSpPr txBox="1"/>
          <p:nvPr>
            <p:ph idx="1" type="body"/>
          </p:nvPr>
        </p:nvSpPr>
        <p:spPr>
          <a:xfrm>
            <a:off x="936250" y="1234667"/>
            <a:ext cx="7086600" cy="11388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Wednesday, 6 February 1952, Princess Elizabeth received the news of her father's death while staying in Kenya with Prince Philip.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3" name="Google Shape;23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69272" y="2469233"/>
            <a:ext cx="4155183" cy="2340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2"/>
          <p:cNvSpPr txBox="1"/>
          <p:nvPr>
            <p:ph type="title"/>
          </p:nvPr>
        </p:nvSpPr>
        <p:spPr>
          <a:xfrm>
            <a:off x="1006325" y="324475"/>
            <a:ext cx="65187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Coronation Day</a:t>
            </a:r>
            <a:endParaRPr sz="4500"/>
          </a:p>
        </p:txBody>
      </p:sp>
      <p:sp>
        <p:nvSpPr>
          <p:cNvPr id="239" name="Google Shape;239;p42"/>
          <p:cNvSpPr txBox="1"/>
          <p:nvPr>
            <p:ph idx="1" type="body"/>
          </p:nvPr>
        </p:nvSpPr>
        <p:spPr>
          <a:xfrm>
            <a:off x="438475" y="1268634"/>
            <a:ext cx="6789000" cy="8289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Coronation took place in Westminster Abbey on 2 June 1953</a:t>
            </a:r>
            <a:endParaRPr/>
          </a:p>
        </p:txBody>
      </p:sp>
      <p:pic>
        <p:nvPicPr>
          <p:cNvPr id="240" name="Google Shape;240;p42"/>
          <p:cNvPicPr preferRelativeResize="0"/>
          <p:nvPr/>
        </p:nvPicPr>
        <p:blipFill rotWithShape="1">
          <a:blip r:embed="rId3">
            <a:alphaModFix/>
          </a:blip>
          <a:srcRect b="11471" l="0" r="0" t="0"/>
          <a:stretch/>
        </p:blipFill>
        <p:spPr>
          <a:xfrm>
            <a:off x="3258075" y="2097533"/>
            <a:ext cx="3343275" cy="279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658780">
            <a:off x="6456725" y="1506825"/>
            <a:ext cx="2282400" cy="3389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42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7350" y="2636994"/>
            <a:ext cx="2886150" cy="171958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42"/>
          <p:cNvSpPr txBox="1"/>
          <p:nvPr/>
        </p:nvSpPr>
        <p:spPr>
          <a:xfrm>
            <a:off x="419225" y="4466300"/>
            <a:ext cx="2402400" cy="4296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Click on image for clip</a:t>
            </a:r>
            <a:endParaRPr b="0" i="0" sz="1400" u="none" cap="none" strike="noStrik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3"/>
          <p:cNvSpPr txBox="1"/>
          <p:nvPr>
            <p:ph type="title"/>
          </p:nvPr>
        </p:nvSpPr>
        <p:spPr>
          <a:xfrm>
            <a:off x="1371600" y="324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World Cup 1966</a:t>
            </a:r>
            <a:endParaRPr sz="4500"/>
          </a:p>
        </p:txBody>
      </p:sp>
      <p:sp>
        <p:nvSpPr>
          <p:cNvPr id="249" name="Google Shape;249;p43"/>
          <p:cNvSpPr txBox="1"/>
          <p:nvPr>
            <p:ph idx="1" type="body"/>
          </p:nvPr>
        </p:nvSpPr>
        <p:spPr>
          <a:xfrm>
            <a:off x="1255350" y="1234675"/>
            <a:ext cx="7319100" cy="7812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rPr lang="en-GB" sz="2100">
                <a:latin typeface="Tahoma"/>
                <a:ea typeface="Tahoma"/>
                <a:cs typeface="Tahoma"/>
                <a:sym typeface="Tahoma"/>
              </a:rPr>
              <a:t>In 1966 Queen Elizabeth watched England win the world cup!</a:t>
            </a:r>
            <a:endParaRPr sz="2100"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 sz="21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http://games.thediamondjubilee.org/game_images/timeline/1966d-Cup.jpg" id="250" name="Google Shape;250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6600" y="2402450"/>
            <a:ext cx="4658100" cy="2367300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352"/>
              </a:srgbClr>
            </a:outerShdw>
          </a:effectLst>
        </p:spPr>
      </p:pic>
      <p:pic>
        <p:nvPicPr>
          <p:cNvPr id="251" name="Google Shape;251;p4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19500" y="2402438"/>
            <a:ext cx="3624500" cy="2171066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43"/>
          <p:cNvSpPr txBox="1"/>
          <p:nvPr/>
        </p:nvSpPr>
        <p:spPr>
          <a:xfrm>
            <a:off x="6378200" y="4657375"/>
            <a:ext cx="2402400" cy="4296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Click on image for clip</a:t>
            </a:r>
            <a:endParaRPr b="0" i="0" sz="1400" u="none" cap="none" strike="noStrik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4"/>
          <p:cNvSpPr txBox="1"/>
          <p:nvPr>
            <p:ph type="title"/>
          </p:nvPr>
        </p:nvSpPr>
        <p:spPr>
          <a:xfrm>
            <a:off x="1242625" y="356756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300"/>
              <a:buFont typeface="Candara"/>
              <a:buNone/>
            </a:pPr>
            <a:r>
              <a:rPr lang="en-GB" sz="4300"/>
              <a:t>Golden Wedding Anniversary</a:t>
            </a:r>
            <a:endParaRPr sz="4300"/>
          </a:p>
        </p:txBody>
      </p:sp>
      <p:sp>
        <p:nvSpPr>
          <p:cNvPr id="258" name="Google Shape;258;p44"/>
          <p:cNvSpPr txBox="1"/>
          <p:nvPr>
            <p:ph idx="1" type="body"/>
          </p:nvPr>
        </p:nvSpPr>
        <p:spPr>
          <a:xfrm>
            <a:off x="1371600" y="1603625"/>
            <a:ext cx="3200400" cy="15972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rPr lang="en-GB">
                <a:latin typeface="Tahoma"/>
                <a:ea typeface="Tahoma"/>
                <a:cs typeface="Tahoma"/>
                <a:sym typeface="Tahoma"/>
              </a:rPr>
              <a:t>In 1997 Queen Elizabeth and Prince Philip celebrated 50 years of marriage.</a:t>
            </a:r>
            <a:endParaRPr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://games.thediamondjubilee.org/game_images/timeline/1997e-50th.jpg" id="259" name="Google Shape;259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57818" y="1234617"/>
            <a:ext cx="3390900" cy="33933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5"/>
          <p:cNvSpPr txBox="1"/>
          <p:nvPr>
            <p:ph type="title"/>
          </p:nvPr>
        </p:nvSpPr>
        <p:spPr>
          <a:xfrm>
            <a:off x="1290975" y="324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A Special Date</a:t>
            </a:r>
            <a:endParaRPr sz="4500"/>
          </a:p>
        </p:txBody>
      </p:sp>
      <p:sp>
        <p:nvSpPr>
          <p:cNvPr id="265" name="Google Shape;265;p45"/>
          <p:cNvSpPr txBox="1"/>
          <p:nvPr>
            <p:ph idx="1" type="body"/>
          </p:nvPr>
        </p:nvSpPr>
        <p:spPr>
          <a:xfrm>
            <a:off x="678275" y="1224000"/>
            <a:ext cx="4336200" cy="37539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9</a:t>
            </a:r>
            <a:r>
              <a:rPr baseline="30000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September 2015, The Queen will became the longest reigning king or queen.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Queen Victoria was queen for 63 years and 216 days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September 9</a:t>
            </a:r>
            <a:r>
              <a:rPr baseline="30000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 </a:t>
            </a: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the queen reigned for 63 years and 217 days. </a:t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work out how long she has reigned for now?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14415">
            <a:off x="5756287" y="1415251"/>
            <a:ext cx="2624199" cy="3571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6"/>
          <p:cNvSpPr txBox="1"/>
          <p:nvPr>
            <p:ph type="title"/>
          </p:nvPr>
        </p:nvSpPr>
        <p:spPr>
          <a:xfrm>
            <a:off x="1371600" y="453481"/>
            <a:ext cx="7086600" cy="7812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4500"/>
              <a:t>Create your own timeline</a:t>
            </a:r>
            <a:endParaRPr sz="4500"/>
          </a:p>
        </p:txBody>
      </p:sp>
      <p:sp>
        <p:nvSpPr>
          <p:cNvPr id="272" name="Google Shape;272;p46"/>
          <p:cNvSpPr txBox="1"/>
          <p:nvPr>
            <p:ph idx="1" type="body"/>
          </p:nvPr>
        </p:nvSpPr>
        <p:spPr>
          <a:xfrm>
            <a:off x="678275" y="1386650"/>
            <a:ext cx="6043200" cy="19173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000000"/>
              </a:buClr>
              <a:buSzPts val="2000"/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create your own timeline of Queen Elizabeth II’s life? You can use the information on these slides and/or explore further if you want to. Include key facts and draw images on the timeline to add more detail.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3" name="Google Shape;273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4825" y="3455925"/>
            <a:ext cx="4062026" cy="1505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662518">
            <a:off x="7056822" y="1326025"/>
            <a:ext cx="1304673" cy="3627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E5CD"/>
        </a:solidFill>
      </p:bgPr>
    </p:bg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7"/>
          <p:cNvSpPr txBox="1"/>
          <p:nvPr>
            <p:ph type="title"/>
          </p:nvPr>
        </p:nvSpPr>
        <p:spPr>
          <a:xfrm>
            <a:off x="1028700" y="97849"/>
            <a:ext cx="7086600" cy="894900"/>
          </a:xfrm>
          <a:prstGeom prst="rect">
            <a:avLst/>
          </a:prstGeom>
          <a:solidFill>
            <a:srgbClr val="FFF2CC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2800"/>
              <a:t>Extension Activity :</a:t>
            </a:r>
            <a:endParaRPr sz="2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500"/>
              <a:buFont typeface="Candara"/>
              <a:buNone/>
            </a:pPr>
            <a:r>
              <a:rPr lang="en-GB" sz="2800"/>
              <a:t>Dinner for the Inspirational</a:t>
            </a:r>
            <a:endParaRPr sz="2800"/>
          </a:p>
        </p:txBody>
      </p:sp>
      <p:sp>
        <p:nvSpPr>
          <p:cNvPr id="280" name="Google Shape;280;p47"/>
          <p:cNvSpPr txBox="1"/>
          <p:nvPr>
            <p:ph idx="1" type="body"/>
          </p:nvPr>
        </p:nvSpPr>
        <p:spPr>
          <a:xfrm>
            <a:off x="435350" y="1234625"/>
            <a:ext cx="4837200" cy="3765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rPr lang="en-GB" sz="2100">
                <a:latin typeface="Tahoma"/>
                <a:ea typeface="Tahoma"/>
                <a:cs typeface="Tahoma"/>
                <a:sym typeface="Tahoma"/>
              </a:rPr>
              <a:t>O</a:t>
            </a:r>
            <a:r>
              <a:rPr lang="en-GB" sz="1700">
                <a:latin typeface="Tahoma"/>
                <a:ea typeface="Tahoma"/>
                <a:cs typeface="Tahoma"/>
                <a:sym typeface="Tahoma"/>
              </a:rPr>
              <a:t>ne of The Queen’s jobs is to host special dinner parties for important guests from around the world. Imagine you have been invited to a grand dinner at Windsor Castle. </a:t>
            </a:r>
            <a:r>
              <a:rPr b="1" lang="en-GB" sz="1700">
                <a:latin typeface="Tahoma"/>
                <a:ea typeface="Tahoma"/>
                <a:cs typeface="Tahoma"/>
                <a:sym typeface="Tahoma"/>
              </a:rPr>
              <a:t>Who would you invite to the dinner party? Choose the people that inspire you the most? </a:t>
            </a:r>
            <a:r>
              <a:rPr lang="en-GB" sz="1700">
                <a:latin typeface="Tahoma"/>
                <a:ea typeface="Tahoma"/>
                <a:cs typeface="Tahoma"/>
                <a:sym typeface="Tahoma"/>
              </a:rPr>
              <a:t> Think carefully. </a:t>
            </a:r>
            <a:endParaRPr sz="1700"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rPr lang="en-GB" sz="1700">
                <a:latin typeface="Tahoma"/>
                <a:ea typeface="Tahoma"/>
                <a:cs typeface="Tahoma"/>
                <a:sym typeface="Tahoma"/>
              </a:rPr>
              <a:t>Now </a:t>
            </a:r>
            <a:r>
              <a:rPr b="1" lang="en-GB" sz="1700">
                <a:latin typeface="Tahoma"/>
                <a:ea typeface="Tahoma"/>
                <a:cs typeface="Tahoma"/>
                <a:sym typeface="Tahoma"/>
              </a:rPr>
              <a:t>plan the menu.</a:t>
            </a:r>
            <a:r>
              <a:rPr lang="en-GB" sz="1700">
                <a:latin typeface="Tahoma"/>
                <a:ea typeface="Tahoma"/>
                <a:cs typeface="Tahoma"/>
                <a:sym typeface="Tahoma"/>
              </a:rPr>
              <a:t>  Think carefully about the courses. Research ideas if you are not sure.</a:t>
            </a:r>
            <a:endParaRPr sz="1700"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rPr b="1" lang="en-GB" sz="1700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Finally you need to deliver a speech to your guests – what would you say?</a:t>
            </a:r>
            <a:endParaRPr b="1" sz="1700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81" name="Google Shape;281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05130" y="1377475"/>
            <a:ext cx="2393156" cy="2993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888f779176_0_268"/>
          <p:cNvSpPr txBox="1"/>
          <p:nvPr>
            <p:ph type="ctrTitle"/>
          </p:nvPr>
        </p:nvSpPr>
        <p:spPr>
          <a:xfrm>
            <a:off x="3178253" y="2202050"/>
            <a:ext cx="57387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t/>
            </a:r>
            <a:endParaRPr sz="40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t/>
            </a:r>
            <a:endParaRPr sz="40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4000"/>
              <a:t>Well done on a great day! </a:t>
            </a:r>
            <a:endParaRPr sz="40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4000"/>
              <a:t>Enjoy your evening and be ready for more learning tomorrow...</a:t>
            </a:r>
            <a:endParaRPr/>
          </a:p>
        </p:txBody>
      </p:sp>
      <p:pic>
        <p:nvPicPr>
          <p:cNvPr id="287" name="Google Shape;287;g888f779176_0_2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9425" y="1105150"/>
            <a:ext cx="2378075" cy="227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