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5" r:id="rId4"/>
    <p:sldId id="260" r:id="rId5"/>
    <p:sldId id="261" r:id="rId6"/>
    <p:sldId id="264" r:id="rId7"/>
    <p:sldId id="262" r:id="rId8"/>
    <p:sldId id="263" r:id="rId9"/>
    <p:sldId id="266"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6/28/2020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6/28/2020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6/28/2020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6/28/2020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6/28/2020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6/28/2020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6/28/2020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s://www.activelearnprimary.com.au/login?e=-1&amp;c=0"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activelearnprimary.com.au/login?e=-1&amp;c=0"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6453" y="3723882"/>
            <a:ext cx="7766936" cy="1646302"/>
          </a:xfrm>
        </p:spPr>
        <p:txBody>
          <a:bodyPr/>
          <a:lstStyle/>
          <a:p>
            <a:r>
              <a:rPr lang="en-GB" sz="7200" dirty="0" smtClean="0">
                <a:latin typeface="Comic Sans MS" panose="030F0702030302020204" pitchFamily="66" charset="0"/>
              </a:rPr>
              <a:t>Active Learn</a:t>
            </a:r>
            <a:endParaRPr lang="en-GB" sz="7200" dirty="0">
              <a:latin typeface="Comic Sans MS" panose="030F0702030302020204" pitchFamily="66" charset="0"/>
            </a:endParaRPr>
          </a:p>
        </p:txBody>
      </p:sp>
      <p:sp>
        <p:nvSpPr>
          <p:cNvPr id="3" name="Subtitle 2"/>
          <p:cNvSpPr>
            <a:spLocks noGrp="1"/>
          </p:cNvSpPr>
          <p:nvPr>
            <p:ph type="subTitle" idx="1"/>
          </p:nvPr>
        </p:nvSpPr>
        <p:spPr>
          <a:xfrm>
            <a:off x="1496453" y="5213427"/>
            <a:ext cx="7766936" cy="1096899"/>
          </a:xfrm>
        </p:spPr>
        <p:txBody>
          <a:bodyPr>
            <a:normAutofit/>
          </a:bodyPr>
          <a:lstStyle/>
          <a:p>
            <a:r>
              <a:rPr lang="en-GB" sz="3200" dirty="0" smtClean="0">
                <a:latin typeface="Comic Sans MS" panose="030F0702030302020204" pitchFamily="66" charset="0"/>
                <a:cs typeface="Arial" panose="020B0604020202020204" pitchFamily="34" charset="0"/>
              </a:rPr>
              <a:t>Bug Club – Online reading resource</a:t>
            </a:r>
            <a:endParaRPr lang="en-GB" sz="3200" dirty="0">
              <a:latin typeface="Comic Sans MS" panose="030F0702030302020204" pitchFamily="66"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1345474" y="297587"/>
            <a:ext cx="8715375" cy="3571875"/>
          </a:xfrm>
          <a:prstGeom prst="rect">
            <a:avLst/>
          </a:prstGeom>
        </p:spPr>
      </p:pic>
    </p:spTree>
    <p:extLst>
      <p:ext uri="{BB962C8B-B14F-4D97-AF65-F5344CB8AC3E}">
        <p14:creationId xmlns:p14="http://schemas.microsoft.com/office/powerpoint/2010/main" val="13385248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7550" y="0"/>
            <a:ext cx="10747797" cy="1646302"/>
          </a:xfrm>
        </p:spPr>
        <p:txBody>
          <a:bodyPr/>
          <a:lstStyle/>
          <a:p>
            <a:pPr algn="ctr"/>
            <a:r>
              <a:rPr lang="en-GB" sz="4800" u="sng" dirty="0" smtClean="0">
                <a:latin typeface="Comic Sans MS" panose="030F0702030302020204" pitchFamily="66" charset="0"/>
              </a:rPr>
              <a:t>Guide for parents </a:t>
            </a:r>
            <a:br>
              <a:rPr lang="en-GB" sz="4800" u="sng" dirty="0" smtClean="0">
                <a:latin typeface="Comic Sans MS" panose="030F0702030302020204" pitchFamily="66" charset="0"/>
              </a:rPr>
            </a:br>
            <a:r>
              <a:rPr lang="en-GB" sz="4800" u="sng" dirty="0" smtClean="0">
                <a:latin typeface="Comic Sans MS" panose="030F0702030302020204" pitchFamily="66" charset="0"/>
              </a:rPr>
              <a:t>How to use Bug Club </a:t>
            </a:r>
            <a:endParaRPr lang="en-GB" sz="4800" u="sng" dirty="0">
              <a:latin typeface="Comic Sans MS" panose="030F0702030302020204" pitchFamily="66" charset="0"/>
            </a:endParaRPr>
          </a:p>
        </p:txBody>
      </p:sp>
      <p:sp>
        <p:nvSpPr>
          <p:cNvPr id="6" name="Subtitle 2"/>
          <p:cNvSpPr>
            <a:spLocks noGrp="1"/>
          </p:cNvSpPr>
          <p:nvPr>
            <p:ph type="subTitle" idx="1"/>
          </p:nvPr>
        </p:nvSpPr>
        <p:spPr>
          <a:xfrm>
            <a:off x="477550" y="1594051"/>
            <a:ext cx="9528598" cy="3512561"/>
          </a:xfrm>
        </p:spPr>
        <p:txBody>
          <a:bodyPr>
            <a:noAutofit/>
          </a:bodyPr>
          <a:lstStyle/>
          <a:p>
            <a:pPr algn="ctr"/>
            <a:r>
              <a:rPr lang="en-GB" sz="2800" dirty="0" smtClean="0">
                <a:latin typeface="Comic Sans MS" panose="030F0702030302020204" pitchFamily="66" charset="0"/>
                <a:cs typeface="Arial" panose="020B0604020202020204" pitchFamily="34" charset="0"/>
              </a:rPr>
              <a:t>For the remaining weeks of home learning we would like you to encourage your child to read using Bug Club.</a:t>
            </a:r>
          </a:p>
          <a:p>
            <a:pPr algn="ctr"/>
            <a:endParaRPr lang="en-GB" sz="2800" dirty="0">
              <a:latin typeface="Comic Sans MS" panose="030F0702030302020204" pitchFamily="66" charset="0"/>
              <a:cs typeface="Arial" panose="020B0604020202020204" pitchFamily="34" charset="0"/>
            </a:endParaRPr>
          </a:p>
          <a:p>
            <a:pPr algn="ctr"/>
            <a:r>
              <a:rPr lang="en-GB" sz="2800" dirty="0" smtClean="0">
                <a:latin typeface="Comic Sans MS" panose="030F0702030302020204" pitchFamily="66" charset="0"/>
                <a:cs typeface="Arial" panose="020B0604020202020204" pitchFamily="34" charset="0"/>
              </a:rPr>
              <a:t> Your child has been allocated a set amount of books to read by their class teacher at the relevant book band level. </a:t>
            </a:r>
          </a:p>
          <a:p>
            <a:pPr algn="ctr"/>
            <a:endParaRPr lang="en-GB" sz="2800" dirty="0">
              <a:latin typeface="Comic Sans MS" panose="030F0702030302020204" pitchFamily="66" charset="0"/>
              <a:cs typeface="Arial" panose="020B0604020202020204" pitchFamily="34" charset="0"/>
            </a:endParaRPr>
          </a:p>
          <a:p>
            <a:pPr algn="ctr"/>
            <a:r>
              <a:rPr lang="en-GB" sz="2800" dirty="0" smtClean="0">
                <a:latin typeface="Comic Sans MS" panose="030F0702030302020204" pitchFamily="66" charset="0"/>
                <a:cs typeface="Arial" panose="020B0604020202020204" pitchFamily="34" charset="0"/>
              </a:rPr>
              <a:t>We would also really encourage you to continue using this resource over the summer holidays to continue their reading. </a:t>
            </a:r>
            <a:r>
              <a:rPr lang="en-GB" sz="2800" dirty="0" smtClean="0">
                <a:latin typeface="Comic Sans MS" panose="030F0702030302020204" pitchFamily="66" charset="0"/>
                <a:cs typeface="Arial" panose="020B0604020202020204" pitchFamily="34" charset="0"/>
                <a:sym typeface="Wingdings" panose="05000000000000000000" pitchFamily="2" charset="2"/>
              </a:rPr>
              <a:t> </a:t>
            </a:r>
            <a:r>
              <a:rPr lang="en-GB" sz="2800" dirty="0" smtClean="0">
                <a:latin typeface="Comic Sans MS" panose="030F0702030302020204" pitchFamily="66" charset="0"/>
                <a:cs typeface="Arial" panose="020B0604020202020204" pitchFamily="34" charset="0"/>
              </a:rPr>
              <a:t>  </a:t>
            </a:r>
            <a:endParaRPr lang="en-GB" sz="28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18915056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4203" y="92407"/>
            <a:ext cx="7766936" cy="991810"/>
          </a:xfrm>
        </p:spPr>
        <p:txBody>
          <a:bodyPr/>
          <a:lstStyle/>
          <a:p>
            <a:pPr algn="ctr"/>
            <a:r>
              <a:rPr lang="en-GB" sz="4800" u="sng" dirty="0" smtClean="0">
                <a:latin typeface="Comic Sans MS" panose="030F0702030302020204" pitchFamily="66" charset="0"/>
              </a:rPr>
              <a:t>Login details</a:t>
            </a:r>
            <a:endParaRPr lang="en-GB" sz="4800" u="sng" dirty="0">
              <a:latin typeface="Comic Sans MS" panose="030F0702030302020204" pitchFamily="66" charset="0"/>
            </a:endParaRPr>
          </a:p>
        </p:txBody>
      </p:sp>
      <p:sp>
        <p:nvSpPr>
          <p:cNvPr id="6" name="Subtitle 2"/>
          <p:cNvSpPr>
            <a:spLocks noGrp="1"/>
          </p:cNvSpPr>
          <p:nvPr>
            <p:ph type="subTitle" idx="1"/>
          </p:nvPr>
        </p:nvSpPr>
        <p:spPr>
          <a:xfrm>
            <a:off x="817186" y="1084217"/>
            <a:ext cx="8642147" cy="5368833"/>
          </a:xfrm>
        </p:spPr>
        <p:txBody>
          <a:bodyPr>
            <a:normAutofit lnSpcReduction="10000"/>
          </a:bodyPr>
          <a:lstStyle/>
          <a:p>
            <a:pPr algn="ctr"/>
            <a:r>
              <a:rPr lang="en-GB" sz="3200" dirty="0" smtClean="0">
                <a:latin typeface="Comic Sans MS" panose="030F0702030302020204" pitchFamily="66" charset="0"/>
                <a:cs typeface="Arial" panose="020B0604020202020204" pitchFamily="34" charset="0"/>
              </a:rPr>
              <a:t>You will have received a letter telling you what your child’s individual login details are. Here is an example:</a:t>
            </a:r>
          </a:p>
          <a:p>
            <a:pPr algn="ctr"/>
            <a:r>
              <a:rPr lang="en-GB" sz="3200" dirty="0" smtClean="0">
                <a:latin typeface="Comic Sans MS" panose="030F0702030302020204" pitchFamily="66" charset="0"/>
                <a:cs typeface="Arial" panose="020B0604020202020204" pitchFamily="34" charset="0"/>
              </a:rPr>
              <a:t>Child’s name: Joe </a:t>
            </a:r>
            <a:r>
              <a:rPr lang="en-GB" sz="3200" dirty="0" err="1" smtClean="0">
                <a:latin typeface="Comic Sans MS" panose="030F0702030302020204" pitchFamily="66" charset="0"/>
                <a:cs typeface="Arial" panose="020B0604020202020204" pitchFamily="34" charset="0"/>
              </a:rPr>
              <a:t>Bloggs</a:t>
            </a:r>
            <a:endParaRPr lang="en-GB" sz="3200" dirty="0" smtClean="0">
              <a:latin typeface="Comic Sans MS" panose="030F0702030302020204" pitchFamily="66" charset="0"/>
              <a:cs typeface="Arial" panose="020B0604020202020204" pitchFamily="34" charset="0"/>
            </a:endParaRPr>
          </a:p>
          <a:p>
            <a:pPr algn="ctr"/>
            <a:r>
              <a:rPr lang="en-GB" sz="3200" dirty="0" smtClean="0">
                <a:solidFill>
                  <a:schemeClr val="tx1"/>
                </a:solidFill>
                <a:latin typeface="Comic Sans MS" panose="030F0702030302020204" pitchFamily="66" charset="0"/>
                <a:cs typeface="Arial" panose="020B0604020202020204" pitchFamily="34" charset="0"/>
              </a:rPr>
              <a:t>Username: 18JoeB </a:t>
            </a:r>
            <a:r>
              <a:rPr lang="en-GB" sz="1600" i="1" dirty="0" smtClean="0">
                <a:latin typeface="Comic Sans MS" panose="030F0702030302020204" pitchFamily="66" charset="0"/>
                <a:cs typeface="Arial" panose="020B0604020202020204" pitchFamily="34" charset="0"/>
              </a:rPr>
              <a:t>(Capital letters for first initial of first and last name) </a:t>
            </a:r>
          </a:p>
          <a:p>
            <a:pPr algn="l"/>
            <a:r>
              <a:rPr lang="en-GB" sz="3200" dirty="0" smtClean="0">
                <a:solidFill>
                  <a:schemeClr val="tx1"/>
                </a:solidFill>
                <a:latin typeface="Comic Sans MS" panose="030F0702030302020204" pitchFamily="66" charset="0"/>
                <a:cs typeface="Arial" panose="020B0604020202020204" pitchFamily="34" charset="0"/>
              </a:rPr>
              <a:t>Password: </a:t>
            </a:r>
            <a:r>
              <a:rPr lang="en-GB" sz="2400" b="1" dirty="0"/>
              <a:t>1Rabc</a:t>
            </a:r>
            <a:r>
              <a:rPr lang="en-GB" sz="3200" dirty="0" smtClean="0">
                <a:solidFill>
                  <a:schemeClr val="tx1"/>
                </a:solidFill>
                <a:latin typeface="Comic Sans MS" panose="030F0702030302020204" pitchFamily="66" charset="0"/>
                <a:cs typeface="Arial" panose="020B0604020202020204" pitchFamily="34" charset="0"/>
              </a:rPr>
              <a:t> </a:t>
            </a:r>
            <a:r>
              <a:rPr lang="en-GB" sz="1700" dirty="0" smtClean="0">
                <a:solidFill>
                  <a:schemeClr val="bg1">
                    <a:lumMod val="50000"/>
                  </a:schemeClr>
                </a:solidFill>
                <a:latin typeface="Comic Sans MS" panose="030F0702030302020204" pitchFamily="66" charset="0"/>
                <a:cs typeface="Arial" panose="020B0604020202020204" pitchFamily="34" charset="0"/>
              </a:rPr>
              <a:t>(</a:t>
            </a:r>
            <a:r>
              <a:rPr lang="en-GB" sz="1700" i="1" dirty="0" smtClean="0">
                <a:solidFill>
                  <a:schemeClr val="bg1">
                    <a:lumMod val="50000"/>
                  </a:schemeClr>
                </a:solidFill>
                <a:latin typeface="Comic Sans MS" panose="030F0702030302020204" pitchFamily="66" charset="0"/>
                <a:cs typeface="Arial" panose="020B0604020202020204" pitchFamily="34" charset="0"/>
              </a:rPr>
              <a:t>If your child is in Class 1T it would be 1Tabc)</a:t>
            </a:r>
            <a:endParaRPr lang="en-GB" sz="1700" i="1" dirty="0">
              <a:solidFill>
                <a:schemeClr val="bg1">
                  <a:lumMod val="50000"/>
                </a:schemeClr>
              </a:solidFill>
              <a:latin typeface="Comic Sans MS" panose="030F0702030302020204" pitchFamily="66" charset="0"/>
              <a:cs typeface="Arial" panose="020B0604020202020204" pitchFamily="34" charset="0"/>
            </a:endParaRPr>
          </a:p>
          <a:p>
            <a:pPr algn="l"/>
            <a:endParaRPr lang="en-GB" sz="3200" dirty="0" smtClean="0">
              <a:solidFill>
                <a:schemeClr val="tx1"/>
              </a:solidFill>
              <a:latin typeface="Comic Sans MS" panose="030F0702030302020204" pitchFamily="66" charset="0"/>
              <a:cs typeface="Arial" panose="020B0604020202020204" pitchFamily="34" charset="0"/>
            </a:endParaRPr>
          </a:p>
          <a:p>
            <a:pPr algn="l"/>
            <a:r>
              <a:rPr lang="en-GB" sz="3200" dirty="0" smtClean="0">
                <a:solidFill>
                  <a:schemeClr val="bg1">
                    <a:lumMod val="50000"/>
                  </a:schemeClr>
                </a:solidFill>
                <a:latin typeface="Comic Sans MS" panose="030F0702030302020204" pitchFamily="66" charset="0"/>
                <a:cs typeface="Arial" panose="020B0604020202020204" pitchFamily="34" charset="0"/>
              </a:rPr>
              <a:t>To access the site you will need to follow the link below:</a:t>
            </a:r>
          </a:p>
          <a:p>
            <a:pPr algn="l"/>
            <a:r>
              <a:rPr lang="en-GB" sz="2000" dirty="0">
                <a:solidFill>
                  <a:srgbClr val="0070C0"/>
                </a:solidFill>
                <a:hlinkClick r:id="rId2"/>
              </a:rPr>
              <a:t>https://www.activelearnprimary.com.au/login?e=-1&amp;c=0</a:t>
            </a:r>
            <a:endParaRPr lang="en-GB" sz="2000" dirty="0" smtClean="0">
              <a:solidFill>
                <a:srgbClr val="0070C0"/>
              </a:solidFill>
              <a:latin typeface="Comic Sans MS" panose="030F0702030302020204" pitchFamily="66" charset="0"/>
              <a:cs typeface="Arial" panose="020B0604020202020204" pitchFamily="34" charset="0"/>
            </a:endParaRPr>
          </a:p>
          <a:p>
            <a:pPr algn="l"/>
            <a:endParaRPr lang="en-GB" sz="3200" dirty="0" smtClean="0">
              <a:solidFill>
                <a:schemeClr val="bg1">
                  <a:lumMod val="65000"/>
                </a:schemeClr>
              </a:solidFill>
              <a:latin typeface="Comic Sans MS" panose="030F0702030302020204" pitchFamily="66" charset="0"/>
              <a:cs typeface="Arial" panose="020B0604020202020204" pitchFamily="34" charset="0"/>
            </a:endParaRPr>
          </a:p>
          <a:p>
            <a:pPr algn="l"/>
            <a:endParaRPr lang="en-GB" sz="3200" dirty="0" smtClean="0">
              <a:solidFill>
                <a:schemeClr val="bg1">
                  <a:lumMod val="65000"/>
                </a:schemeClr>
              </a:solidFill>
              <a:latin typeface="Comic Sans MS" panose="030F0702030302020204" pitchFamily="66" charset="0"/>
              <a:cs typeface="Arial" panose="020B0604020202020204" pitchFamily="34" charset="0"/>
            </a:endParaRPr>
          </a:p>
          <a:p>
            <a:pPr algn="ctr"/>
            <a:endParaRPr lang="en-GB" sz="32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42482752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4203" y="-126702"/>
            <a:ext cx="7766936" cy="991810"/>
          </a:xfrm>
        </p:spPr>
        <p:txBody>
          <a:bodyPr/>
          <a:lstStyle/>
          <a:p>
            <a:pPr algn="ctr"/>
            <a:r>
              <a:rPr lang="en-GB" sz="4800" u="sng" dirty="0" smtClean="0">
                <a:latin typeface="Comic Sans MS" panose="030F0702030302020204" pitchFamily="66" charset="0"/>
              </a:rPr>
              <a:t>Using Active Learn</a:t>
            </a:r>
            <a:endParaRPr lang="en-GB" sz="4800" u="sng" dirty="0">
              <a:latin typeface="Comic Sans MS" panose="030F0702030302020204" pitchFamily="66" charset="0"/>
            </a:endParaRPr>
          </a:p>
        </p:txBody>
      </p:sp>
      <p:sp>
        <p:nvSpPr>
          <p:cNvPr id="6" name="Subtitle 2"/>
          <p:cNvSpPr>
            <a:spLocks noGrp="1"/>
          </p:cNvSpPr>
          <p:nvPr>
            <p:ph type="subTitle" idx="1"/>
          </p:nvPr>
        </p:nvSpPr>
        <p:spPr>
          <a:xfrm>
            <a:off x="817186" y="1084217"/>
            <a:ext cx="8642147" cy="5368833"/>
          </a:xfrm>
        </p:spPr>
        <p:txBody>
          <a:bodyPr>
            <a:normAutofit/>
          </a:bodyPr>
          <a:lstStyle/>
          <a:p>
            <a:pPr algn="l"/>
            <a:endParaRPr lang="en-GB" sz="3200" dirty="0" smtClean="0">
              <a:solidFill>
                <a:schemeClr val="bg1">
                  <a:lumMod val="65000"/>
                </a:schemeClr>
              </a:solidFill>
              <a:latin typeface="Comic Sans MS" panose="030F0702030302020204" pitchFamily="66" charset="0"/>
              <a:cs typeface="Arial" panose="020B0604020202020204" pitchFamily="34" charset="0"/>
            </a:endParaRPr>
          </a:p>
          <a:p>
            <a:pPr algn="l"/>
            <a:endParaRPr lang="en-GB" sz="3200" dirty="0" smtClean="0">
              <a:solidFill>
                <a:schemeClr val="bg1">
                  <a:lumMod val="65000"/>
                </a:schemeClr>
              </a:solidFill>
              <a:latin typeface="Comic Sans MS" panose="030F0702030302020204" pitchFamily="66" charset="0"/>
              <a:cs typeface="Arial" panose="020B0604020202020204" pitchFamily="34" charset="0"/>
            </a:endParaRPr>
          </a:p>
          <a:p>
            <a:pPr algn="ctr"/>
            <a:endParaRPr lang="en-GB" sz="3200" dirty="0">
              <a:latin typeface="Comic Sans MS" panose="030F0702030302020204" pitchFamily="66"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209408" y="1293223"/>
            <a:ext cx="6335673" cy="2847703"/>
          </a:xfrm>
          <a:prstGeom prst="rect">
            <a:avLst/>
          </a:prstGeom>
        </p:spPr>
      </p:pic>
      <p:sp>
        <p:nvSpPr>
          <p:cNvPr id="4" name="TextBox 3"/>
          <p:cNvSpPr txBox="1"/>
          <p:nvPr/>
        </p:nvSpPr>
        <p:spPr>
          <a:xfrm>
            <a:off x="7362268" y="2898371"/>
            <a:ext cx="3108960" cy="646331"/>
          </a:xfrm>
          <a:prstGeom prst="rect">
            <a:avLst/>
          </a:prstGeom>
          <a:noFill/>
        </p:spPr>
        <p:txBody>
          <a:bodyPr wrap="square" rtlCol="0">
            <a:spAutoFit/>
          </a:bodyPr>
          <a:lstStyle/>
          <a:p>
            <a:r>
              <a:rPr lang="en-GB" dirty="0" smtClean="0"/>
              <a:t>Click ‘Log in’ </a:t>
            </a:r>
          </a:p>
          <a:p>
            <a:endParaRPr lang="en-GB" dirty="0"/>
          </a:p>
        </p:txBody>
      </p:sp>
      <p:sp>
        <p:nvSpPr>
          <p:cNvPr id="5" name="Rectangle 4"/>
          <p:cNvSpPr/>
          <p:nvPr/>
        </p:nvSpPr>
        <p:spPr>
          <a:xfrm>
            <a:off x="1444203" y="865108"/>
            <a:ext cx="6087244" cy="369332"/>
          </a:xfrm>
          <a:prstGeom prst="rect">
            <a:avLst/>
          </a:prstGeom>
        </p:spPr>
        <p:txBody>
          <a:bodyPr wrap="none">
            <a:spAutoFit/>
          </a:bodyPr>
          <a:lstStyle/>
          <a:p>
            <a:r>
              <a:rPr lang="en-GB" dirty="0">
                <a:solidFill>
                  <a:srgbClr val="0070C0"/>
                </a:solidFill>
                <a:hlinkClick r:id="rId3"/>
              </a:rPr>
              <a:t>https://www.activelearnprimary.com.au/login?e=-1&amp;c=0</a:t>
            </a:r>
            <a:endParaRPr lang="en-GB" dirty="0">
              <a:solidFill>
                <a:srgbClr val="0070C0"/>
              </a:solidFill>
              <a:latin typeface="Comic Sans MS" panose="030F0702030302020204" pitchFamily="66" charset="0"/>
              <a:cs typeface="Arial" panose="020B0604020202020204" pitchFamily="34" charset="0"/>
            </a:endParaRPr>
          </a:p>
        </p:txBody>
      </p:sp>
      <p:sp>
        <p:nvSpPr>
          <p:cNvPr id="7" name="Left Arrow 6"/>
          <p:cNvSpPr/>
          <p:nvPr/>
        </p:nvSpPr>
        <p:spPr>
          <a:xfrm rot="1909211">
            <a:off x="6076200" y="2329926"/>
            <a:ext cx="1420901" cy="53557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6958150" y="1537063"/>
            <a:ext cx="3108960" cy="1200329"/>
          </a:xfrm>
          <a:prstGeom prst="rect">
            <a:avLst/>
          </a:prstGeom>
          <a:noFill/>
        </p:spPr>
        <p:txBody>
          <a:bodyPr wrap="square" rtlCol="0">
            <a:spAutoFit/>
          </a:bodyPr>
          <a:lstStyle/>
          <a:p>
            <a:r>
              <a:rPr lang="en-GB" dirty="0" smtClean="0"/>
              <a:t>When following the link, you will appear on the home page. </a:t>
            </a:r>
          </a:p>
          <a:p>
            <a:endParaRPr lang="en-GB" dirty="0"/>
          </a:p>
        </p:txBody>
      </p:sp>
      <p:pic>
        <p:nvPicPr>
          <p:cNvPr id="9" name="Picture 8"/>
          <p:cNvPicPr>
            <a:picLocks noChangeAspect="1"/>
          </p:cNvPicPr>
          <p:nvPr/>
        </p:nvPicPr>
        <p:blipFill>
          <a:blip r:embed="rId4"/>
          <a:stretch>
            <a:fillRect/>
          </a:stretch>
        </p:blipFill>
        <p:spPr>
          <a:xfrm>
            <a:off x="1486534" y="3716928"/>
            <a:ext cx="5517792" cy="3131149"/>
          </a:xfrm>
          <a:prstGeom prst="rect">
            <a:avLst/>
          </a:prstGeom>
        </p:spPr>
      </p:pic>
      <p:sp>
        <p:nvSpPr>
          <p:cNvPr id="10" name="Left Arrow 9"/>
          <p:cNvSpPr/>
          <p:nvPr/>
        </p:nvSpPr>
        <p:spPr>
          <a:xfrm>
            <a:off x="6165901" y="4494977"/>
            <a:ext cx="1020993" cy="22098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7247025" y="4157632"/>
            <a:ext cx="3801545" cy="923330"/>
          </a:xfrm>
          <a:prstGeom prst="rect">
            <a:avLst/>
          </a:prstGeom>
          <a:noFill/>
        </p:spPr>
        <p:txBody>
          <a:bodyPr wrap="square" rtlCol="0">
            <a:spAutoFit/>
          </a:bodyPr>
          <a:lstStyle/>
          <a:p>
            <a:r>
              <a:rPr lang="en-GB" dirty="0" smtClean="0"/>
              <a:t>Username: 18JoeB</a:t>
            </a:r>
          </a:p>
          <a:p>
            <a:r>
              <a:rPr lang="en-GB" i="1" dirty="0" smtClean="0"/>
              <a:t>(Your child’s individual username)</a:t>
            </a:r>
          </a:p>
          <a:p>
            <a:endParaRPr lang="en-GB" i="1" dirty="0"/>
          </a:p>
        </p:txBody>
      </p:sp>
      <p:sp>
        <p:nvSpPr>
          <p:cNvPr id="12" name="Left Arrow 11"/>
          <p:cNvSpPr/>
          <p:nvPr/>
        </p:nvSpPr>
        <p:spPr>
          <a:xfrm rot="861265">
            <a:off x="6063162" y="5091966"/>
            <a:ext cx="1020993" cy="22098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7116396" y="5170840"/>
            <a:ext cx="4788875" cy="923330"/>
          </a:xfrm>
          <a:prstGeom prst="rect">
            <a:avLst/>
          </a:prstGeom>
        </p:spPr>
        <p:txBody>
          <a:bodyPr wrap="none">
            <a:spAutoFit/>
          </a:bodyPr>
          <a:lstStyle/>
          <a:p>
            <a:r>
              <a:rPr lang="en-GB" dirty="0" smtClean="0"/>
              <a:t>Password: 1Tabc (if your child is in Class 1T)</a:t>
            </a:r>
          </a:p>
          <a:p>
            <a:r>
              <a:rPr lang="en-GB" dirty="0" smtClean="0"/>
              <a:t>                1Rabc (if your child is in Class 1R)</a:t>
            </a:r>
          </a:p>
          <a:p>
            <a:endParaRPr lang="en-GB" dirty="0"/>
          </a:p>
        </p:txBody>
      </p:sp>
      <p:sp>
        <p:nvSpPr>
          <p:cNvPr id="14" name="Left Arrow 13"/>
          <p:cNvSpPr/>
          <p:nvPr/>
        </p:nvSpPr>
        <p:spPr>
          <a:xfrm rot="861265">
            <a:off x="5917607" y="5835526"/>
            <a:ext cx="1616213" cy="18437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7552232" y="5999382"/>
            <a:ext cx="3687356" cy="369332"/>
          </a:xfrm>
          <a:prstGeom prst="rect">
            <a:avLst/>
          </a:prstGeom>
        </p:spPr>
        <p:txBody>
          <a:bodyPr wrap="none">
            <a:spAutoFit/>
          </a:bodyPr>
          <a:lstStyle/>
          <a:p>
            <a:r>
              <a:rPr lang="en-GB" dirty="0" smtClean="0"/>
              <a:t>St. Catherine’s school code: </a:t>
            </a:r>
            <a:r>
              <a:rPr lang="en-GB" dirty="0" err="1" smtClean="0"/>
              <a:t>mwtj</a:t>
            </a:r>
            <a:endParaRPr lang="en-GB" dirty="0"/>
          </a:p>
        </p:txBody>
      </p:sp>
    </p:spTree>
    <p:extLst>
      <p:ext uri="{BB962C8B-B14F-4D97-AF65-F5344CB8AC3E}">
        <p14:creationId xmlns:p14="http://schemas.microsoft.com/office/powerpoint/2010/main" val="24795872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83837" y="-194976"/>
            <a:ext cx="7766936" cy="991810"/>
          </a:xfrm>
        </p:spPr>
        <p:txBody>
          <a:bodyPr/>
          <a:lstStyle/>
          <a:p>
            <a:pPr algn="ctr"/>
            <a:r>
              <a:rPr lang="en-GB" sz="4800" u="sng" dirty="0" smtClean="0">
                <a:latin typeface="Comic Sans MS" panose="030F0702030302020204" pitchFamily="66" charset="0"/>
              </a:rPr>
              <a:t>Using Active Learn</a:t>
            </a:r>
            <a:endParaRPr lang="en-GB" sz="4800" u="sng" dirty="0">
              <a:latin typeface="Comic Sans MS" panose="030F0702030302020204" pitchFamily="66" charset="0"/>
            </a:endParaRPr>
          </a:p>
        </p:txBody>
      </p:sp>
      <p:pic>
        <p:nvPicPr>
          <p:cNvPr id="4" name="Picture 3"/>
          <p:cNvPicPr>
            <a:picLocks noChangeAspect="1"/>
          </p:cNvPicPr>
          <p:nvPr/>
        </p:nvPicPr>
        <p:blipFill rotWithShape="1">
          <a:blip r:embed="rId2"/>
          <a:srcRect l="9709" r="10656"/>
          <a:stretch/>
        </p:blipFill>
        <p:spPr>
          <a:xfrm>
            <a:off x="182881" y="796834"/>
            <a:ext cx="4049485" cy="2494507"/>
          </a:xfrm>
          <a:prstGeom prst="rect">
            <a:avLst/>
          </a:prstGeom>
        </p:spPr>
      </p:pic>
      <p:sp>
        <p:nvSpPr>
          <p:cNvPr id="7" name="Rectangle 6"/>
          <p:cNvSpPr/>
          <p:nvPr/>
        </p:nvSpPr>
        <p:spPr>
          <a:xfrm>
            <a:off x="4349931" y="964598"/>
            <a:ext cx="6625731" cy="646331"/>
          </a:xfrm>
          <a:prstGeom prst="rect">
            <a:avLst/>
          </a:prstGeom>
        </p:spPr>
        <p:txBody>
          <a:bodyPr wrap="square">
            <a:spAutoFit/>
          </a:bodyPr>
          <a:lstStyle/>
          <a:p>
            <a:r>
              <a:rPr lang="en-GB" dirty="0" smtClean="0"/>
              <a:t>When you have logged on successfully, you will be redirected to this page.  </a:t>
            </a:r>
            <a:endParaRPr lang="en-GB" dirty="0"/>
          </a:p>
        </p:txBody>
      </p:sp>
      <p:pic>
        <p:nvPicPr>
          <p:cNvPr id="5" name="Picture 4"/>
          <p:cNvPicPr>
            <a:picLocks noChangeAspect="1"/>
          </p:cNvPicPr>
          <p:nvPr/>
        </p:nvPicPr>
        <p:blipFill>
          <a:blip r:embed="rId3"/>
          <a:stretch>
            <a:fillRect/>
          </a:stretch>
        </p:blipFill>
        <p:spPr>
          <a:xfrm>
            <a:off x="4307658" y="1773596"/>
            <a:ext cx="5095875" cy="1457325"/>
          </a:xfrm>
          <a:prstGeom prst="rect">
            <a:avLst/>
          </a:prstGeom>
        </p:spPr>
      </p:pic>
      <p:sp>
        <p:nvSpPr>
          <p:cNvPr id="8" name="Left Arrow 7"/>
          <p:cNvSpPr/>
          <p:nvPr/>
        </p:nvSpPr>
        <p:spPr>
          <a:xfrm rot="7295348">
            <a:off x="4247679" y="3146950"/>
            <a:ext cx="1544751" cy="44674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26571" y="3406597"/>
            <a:ext cx="4415248" cy="1477328"/>
          </a:xfrm>
          <a:prstGeom prst="rect">
            <a:avLst/>
          </a:prstGeom>
        </p:spPr>
        <p:txBody>
          <a:bodyPr wrap="square">
            <a:spAutoFit/>
          </a:bodyPr>
          <a:lstStyle/>
          <a:p>
            <a:r>
              <a:rPr lang="en-GB" dirty="0" smtClean="0"/>
              <a:t>You will notice that there is a ‘number’ under the section ‘My Stuff’. This is the amount of books that have been allocated by your child’s class teacher to read over a period of time. </a:t>
            </a:r>
            <a:endParaRPr lang="en-GB" dirty="0"/>
          </a:p>
        </p:txBody>
      </p:sp>
      <p:pic>
        <p:nvPicPr>
          <p:cNvPr id="10" name="Picture 9"/>
          <p:cNvPicPr>
            <a:picLocks noChangeAspect="1"/>
          </p:cNvPicPr>
          <p:nvPr/>
        </p:nvPicPr>
        <p:blipFill rotWithShape="1">
          <a:blip r:embed="rId4"/>
          <a:srcRect l="4746" r="2997" b="10138"/>
          <a:stretch/>
        </p:blipFill>
        <p:spPr>
          <a:xfrm>
            <a:off x="8185421" y="4376057"/>
            <a:ext cx="4006579" cy="2440572"/>
          </a:xfrm>
          <a:prstGeom prst="rect">
            <a:avLst/>
          </a:prstGeom>
        </p:spPr>
      </p:pic>
      <p:sp>
        <p:nvSpPr>
          <p:cNvPr id="11" name="Left Arrow 10"/>
          <p:cNvSpPr/>
          <p:nvPr/>
        </p:nvSpPr>
        <p:spPr>
          <a:xfrm rot="10800000">
            <a:off x="6580855" y="6308278"/>
            <a:ext cx="1844687" cy="44674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0" y="6133238"/>
            <a:ext cx="6925105" cy="646331"/>
          </a:xfrm>
          <a:prstGeom prst="rect">
            <a:avLst/>
          </a:prstGeom>
        </p:spPr>
        <p:txBody>
          <a:bodyPr wrap="square">
            <a:spAutoFit/>
          </a:bodyPr>
          <a:lstStyle/>
          <a:p>
            <a:r>
              <a:rPr lang="en-GB" dirty="0" smtClean="0"/>
              <a:t>Allow your child to have a look through the allocated books and choose which one they would like to read each time. </a:t>
            </a:r>
            <a:endParaRPr lang="en-GB" dirty="0"/>
          </a:p>
        </p:txBody>
      </p:sp>
      <p:sp>
        <p:nvSpPr>
          <p:cNvPr id="13" name="Rectangle 12"/>
          <p:cNvSpPr/>
          <p:nvPr/>
        </p:nvSpPr>
        <p:spPr>
          <a:xfrm>
            <a:off x="5266895" y="3307520"/>
            <a:ext cx="5196454" cy="923330"/>
          </a:xfrm>
          <a:prstGeom prst="rect">
            <a:avLst/>
          </a:prstGeom>
        </p:spPr>
        <p:txBody>
          <a:bodyPr wrap="square">
            <a:spAutoFit/>
          </a:bodyPr>
          <a:lstStyle/>
          <a:p>
            <a:pPr algn="ctr"/>
            <a:r>
              <a:rPr lang="en-GB" dirty="0" smtClean="0">
                <a:solidFill>
                  <a:srgbClr val="C00000"/>
                </a:solidFill>
                <a:latin typeface="Comic Sans MS" panose="030F0702030302020204" pitchFamily="66" charset="0"/>
              </a:rPr>
              <a:t>** Your child can change their home screen by hovering over the ‘My Home’ tab. They can choose their own bug, race or future world. **</a:t>
            </a:r>
            <a:endParaRPr lang="en-GB" dirty="0">
              <a:solidFill>
                <a:srgbClr val="C00000"/>
              </a:solidFill>
              <a:latin typeface="Comic Sans MS" panose="030F0702030302020204" pitchFamily="66" charset="0"/>
            </a:endParaRPr>
          </a:p>
        </p:txBody>
      </p:sp>
      <p:sp>
        <p:nvSpPr>
          <p:cNvPr id="14" name="Subtitle 2"/>
          <p:cNvSpPr>
            <a:spLocks noGrp="1"/>
          </p:cNvSpPr>
          <p:nvPr>
            <p:ph type="subTitle" idx="1"/>
          </p:nvPr>
        </p:nvSpPr>
        <p:spPr>
          <a:xfrm>
            <a:off x="2318295" y="4883925"/>
            <a:ext cx="4326693" cy="1423852"/>
          </a:xfrm>
        </p:spPr>
        <p:txBody>
          <a:bodyPr>
            <a:noAutofit/>
          </a:bodyPr>
          <a:lstStyle/>
          <a:p>
            <a:pPr algn="ctr"/>
            <a:r>
              <a:rPr lang="en-GB" sz="1600" dirty="0" smtClean="0">
                <a:latin typeface="Comic Sans MS" panose="030F0702030302020204" pitchFamily="66" charset="0"/>
                <a:cs typeface="Arial" panose="020B0604020202020204" pitchFamily="34" charset="0"/>
              </a:rPr>
              <a:t>** Please note: Your child’s class teacher will allocate appropriate books to each child depending on their current ability. **</a:t>
            </a:r>
            <a:endParaRPr lang="en-GB" sz="20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36360152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94174" y="352289"/>
            <a:ext cx="7246730" cy="4311151"/>
          </a:xfrm>
          <a:prstGeom prst="rect">
            <a:avLst/>
          </a:prstGeom>
        </p:spPr>
      </p:pic>
      <p:sp>
        <p:nvSpPr>
          <p:cNvPr id="5" name="Left Arrow 4"/>
          <p:cNvSpPr/>
          <p:nvPr/>
        </p:nvSpPr>
        <p:spPr>
          <a:xfrm>
            <a:off x="2518307" y="1592586"/>
            <a:ext cx="5528413" cy="44674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8092990" y="1076703"/>
            <a:ext cx="3912326" cy="2862322"/>
          </a:xfrm>
          <a:prstGeom prst="rect">
            <a:avLst/>
          </a:prstGeom>
        </p:spPr>
        <p:txBody>
          <a:bodyPr wrap="square">
            <a:spAutoFit/>
          </a:bodyPr>
          <a:lstStyle/>
          <a:p>
            <a:r>
              <a:rPr lang="en-GB" dirty="0" smtClean="0"/>
              <a:t>Bug Club &amp; Phonics tab.</a:t>
            </a:r>
          </a:p>
          <a:p>
            <a:endParaRPr lang="en-GB" dirty="0"/>
          </a:p>
          <a:p>
            <a:r>
              <a:rPr lang="en-GB" dirty="0" smtClean="0"/>
              <a:t>When you click on the </a:t>
            </a:r>
            <a:r>
              <a:rPr lang="en-GB" b="1" u="sng" dirty="0" smtClean="0"/>
              <a:t>Phonics tab </a:t>
            </a:r>
            <a:r>
              <a:rPr lang="en-GB" dirty="0" smtClean="0"/>
              <a:t>it will give you the books that focus on the words that your child can read by using their phonics knowledge. These are phonetically plausible words. The children will be familiar with reading these books in school.   </a:t>
            </a:r>
            <a:endParaRPr lang="en-GB" dirty="0"/>
          </a:p>
        </p:txBody>
      </p:sp>
      <p:pic>
        <p:nvPicPr>
          <p:cNvPr id="7" name="Picture 6"/>
          <p:cNvPicPr>
            <a:picLocks noChangeAspect="1"/>
          </p:cNvPicPr>
          <p:nvPr/>
        </p:nvPicPr>
        <p:blipFill>
          <a:blip r:embed="rId3"/>
          <a:stretch>
            <a:fillRect/>
          </a:stretch>
        </p:blipFill>
        <p:spPr>
          <a:xfrm>
            <a:off x="7524756" y="4255322"/>
            <a:ext cx="4480560" cy="2385069"/>
          </a:xfrm>
          <a:prstGeom prst="rect">
            <a:avLst/>
          </a:prstGeom>
        </p:spPr>
      </p:pic>
    </p:spTree>
    <p:extLst>
      <p:ext uri="{BB962C8B-B14F-4D97-AF65-F5344CB8AC3E}">
        <p14:creationId xmlns:p14="http://schemas.microsoft.com/office/powerpoint/2010/main" val="36235537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t="12947" r="1174" b="5312"/>
          <a:stretch/>
        </p:blipFill>
        <p:spPr>
          <a:xfrm>
            <a:off x="3803753" y="118098"/>
            <a:ext cx="8033840" cy="3735977"/>
          </a:xfrm>
          <a:prstGeom prst="rect">
            <a:avLst/>
          </a:prstGeom>
        </p:spPr>
      </p:pic>
      <p:pic>
        <p:nvPicPr>
          <p:cNvPr id="7" name="Picture 6"/>
          <p:cNvPicPr>
            <a:picLocks noChangeAspect="1"/>
          </p:cNvPicPr>
          <p:nvPr/>
        </p:nvPicPr>
        <p:blipFill rotWithShape="1">
          <a:blip r:embed="rId3"/>
          <a:srcRect l="27089" t="41142" r="57787" b="10138"/>
          <a:stretch/>
        </p:blipFill>
        <p:spPr>
          <a:xfrm>
            <a:off x="1434398" y="218810"/>
            <a:ext cx="927463" cy="1868453"/>
          </a:xfrm>
          <a:prstGeom prst="rect">
            <a:avLst/>
          </a:prstGeom>
        </p:spPr>
      </p:pic>
      <p:sp>
        <p:nvSpPr>
          <p:cNvPr id="10" name="Rectangle 9"/>
          <p:cNvSpPr/>
          <p:nvPr/>
        </p:nvSpPr>
        <p:spPr>
          <a:xfrm>
            <a:off x="568185" y="2270775"/>
            <a:ext cx="3209442" cy="2585323"/>
          </a:xfrm>
          <a:prstGeom prst="rect">
            <a:avLst/>
          </a:prstGeom>
        </p:spPr>
        <p:txBody>
          <a:bodyPr wrap="square">
            <a:spAutoFit/>
          </a:bodyPr>
          <a:lstStyle/>
          <a:p>
            <a:r>
              <a:rPr lang="en-GB" dirty="0" smtClean="0"/>
              <a:t>It is important to read the ‘bug notes’ page as it gives parents some guidance as to what you will find in the book and how to support your child’s reading. You will often have activities to try at the end of each book too. </a:t>
            </a:r>
            <a:r>
              <a:rPr lang="en-GB" dirty="0" smtClean="0">
                <a:sym typeface="Wingdings" panose="05000000000000000000" pitchFamily="2" charset="2"/>
              </a:rPr>
              <a:t> </a:t>
            </a:r>
            <a:endParaRPr lang="en-GB" dirty="0"/>
          </a:p>
        </p:txBody>
      </p:sp>
      <p:sp>
        <p:nvSpPr>
          <p:cNvPr id="11" name="Left Arrow 10"/>
          <p:cNvSpPr/>
          <p:nvPr/>
        </p:nvSpPr>
        <p:spPr>
          <a:xfrm rot="5400000">
            <a:off x="8095998" y="4381552"/>
            <a:ext cx="1501698" cy="446745"/>
          </a:xfrm>
          <a:prstGeom prst="leftArrow">
            <a:avLst>
              <a:gd name="adj1" fmla="val 46707"/>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6364839" y="5498610"/>
            <a:ext cx="5410763" cy="1200329"/>
          </a:xfrm>
          <a:prstGeom prst="rect">
            <a:avLst/>
          </a:prstGeom>
        </p:spPr>
        <p:txBody>
          <a:bodyPr wrap="square">
            <a:spAutoFit/>
          </a:bodyPr>
          <a:lstStyle/>
          <a:p>
            <a:r>
              <a:rPr lang="en-GB" dirty="0" smtClean="0"/>
              <a:t>Simply use the navigation arrows to turn the pages.</a:t>
            </a:r>
            <a:br>
              <a:rPr lang="en-GB" dirty="0" smtClean="0"/>
            </a:br>
            <a:r>
              <a:rPr lang="en-GB" dirty="0" smtClean="0"/>
              <a:t>You also have the option to hear the book being read by clicking on ‘Read to me’.</a:t>
            </a:r>
            <a:endParaRPr lang="en-GB" dirty="0"/>
          </a:p>
        </p:txBody>
      </p:sp>
      <p:sp>
        <p:nvSpPr>
          <p:cNvPr id="14" name="Left Arrow 13"/>
          <p:cNvSpPr/>
          <p:nvPr/>
        </p:nvSpPr>
        <p:spPr>
          <a:xfrm rot="8508686">
            <a:off x="2844068" y="1488534"/>
            <a:ext cx="1239956" cy="446745"/>
          </a:xfrm>
          <a:prstGeom prst="leftArrow">
            <a:avLst>
              <a:gd name="adj1" fmla="val 46707"/>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ft Arrow 14"/>
          <p:cNvSpPr/>
          <p:nvPr/>
        </p:nvSpPr>
        <p:spPr>
          <a:xfrm rot="5400000">
            <a:off x="7166703" y="4394616"/>
            <a:ext cx="1501698" cy="446745"/>
          </a:xfrm>
          <a:prstGeom prst="leftArrow">
            <a:avLst>
              <a:gd name="adj1" fmla="val 46707"/>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844292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85554" y="231047"/>
            <a:ext cx="7420656" cy="3241903"/>
          </a:xfrm>
          <a:prstGeom prst="rect">
            <a:avLst/>
          </a:prstGeom>
        </p:spPr>
      </p:pic>
      <p:sp>
        <p:nvSpPr>
          <p:cNvPr id="7" name="Left Arrow 6"/>
          <p:cNvSpPr/>
          <p:nvPr/>
        </p:nvSpPr>
        <p:spPr>
          <a:xfrm rot="7309683">
            <a:off x="2284912" y="2305823"/>
            <a:ext cx="2634785" cy="20237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261257" y="3774313"/>
            <a:ext cx="8059783" cy="2585323"/>
          </a:xfrm>
          <a:prstGeom prst="rect">
            <a:avLst/>
          </a:prstGeom>
        </p:spPr>
        <p:txBody>
          <a:bodyPr wrap="square">
            <a:spAutoFit/>
          </a:bodyPr>
          <a:lstStyle/>
          <a:p>
            <a:r>
              <a:rPr lang="en-GB" dirty="0" smtClean="0"/>
              <a:t>Throughout the book are ‘bugs’ to click on and answer some questions to earn active points. When the ‘bug’ is answered, return to the book to continue reading. </a:t>
            </a:r>
          </a:p>
          <a:p>
            <a:r>
              <a:rPr lang="en-GB" dirty="0" smtClean="0"/>
              <a:t>Some ‘bugs’ will require a written response which your child’s teacher will be able to see. </a:t>
            </a:r>
          </a:p>
          <a:p>
            <a:r>
              <a:rPr lang="en-GB" dirty="0" smtClean="0"/>
              <a:t>At the end of the book you will be able to see if all of the ‘bugs’ have been answered and your child can give it a ‘smiley face’ if they have enjoyed the book. Remember to have a discussion about why they liked it. </a:t>
            </a:r>
            <a:br>
              <a:rPr lang="en-GB" dirty="0" smtClean="0"/>
            </a:br>
            <a:r>
              <a:rPr lang="en-GB" i="1" dirty="0" smtClean="0"/>
              <a:t>What was their favourite part? How did it make them feel? </a:t>
            </a:r>
            <a:endParaRPr lang="en-GB" i="1" dirty="0"/>
          </a:p>
        </p:txBody>
      </p:sp>
      <p:pic>
        <p:nvPicPr>
          <p:cNvPr id="9" name="Picture 8"/>
          <p:cNvPicPr>
            <a:picLocks noChangeAspect="1"/>
          </p:cNvPicPr>
          <p:nvPr/>
        </p:nvPicPr>
        <p:blipFill>
          <a:blip r:embed="rId3"/>
          <a:stretch>
            <a:fillRect/>
          </a:stretch>
        </p:blipFill>
        <p:spPr>
          <a:xfrm>
            <a:off x="8754041" y="2869338"/>
            <a:ext cx="3437959" cy="3988662"/>
          </a:xfrm>
          <a:prstGeom prst="rect">
            <a:avLst/>
          </a:prstGeom>
        </p:spPr>
      </p:pic>
    </p:spTree>
    <p:extLst>
      <p:ext uri="{BB962C8B-B14F-4D97-AF65-F5344CB8AC3E}">
        <p14:creationId xmlns:p14="http://schemas.microsoft.com/office/powerpoint/2010/main" val="20179553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3060" y="146592"/>
            <a:ext cx="2939144" cy="1903530"/>
          </a:xfrm>
          <a:prstGeom prst="rect">
            <a:avLst/>
          </a:prstGeom>
        </p:spPr>
      </p:pic>
      <p:sp>
        <p:nvSpPr>
          <p:cNvPr id="3" name="Rectangle 2"/>
          <p:cNvSpPr/>
          <p:nvPr/>
        </p:nvSpPr>
        <p:spPr>
          <a:xfrm>
            <a:off x="3567851" y="295796"/>
            <a:ext cx="6098663" cy="2031325"/>
          </a:xfrm>
          <a:prstGeom prst="rect">
            <a:avLst/>
          </a:prstGeom>
        </p:spPr>
        <p:txBody>
          <a:bodyPr wrap="square">
            <a:spAutoFit/>
          </a:bodyPr>
          <a:lstStyle/>
          <a:p>
            <a:r>
              <a:rPr lang="en-GB" dirty="0" smtClean="0"/>
              <a:t>In the ‘My Library’ tab, you will find the books that your child has read. You can choose to re-read these books at any time. </a:t>
            </a:r>
            <a:br>
              <a:rPr lang="en-GB" dirty="0" smtClean="0"/>
            </a:br>
            <a:r>
              <a:rPr lang="en-GB" dirty="0" smtClean="0"/>
              <a:t>(Remember we strongly recommend that your child re-reads each book to improve pace, fluency, confidence and comprehension. </a:t>
            </a:r>
            <a:endParaRPr lang="en-GB" i="1" dirty="0"/>
          </a:p>
          <a:p>
            <a:endParaRPr lang="en-GB" i="1" dirty="0"/>
          </a:p>
        </p:txBody>
      </p:sp>
      <p:pic>
        <p:nvPicPr>
          <p:cNvPr id="4" name="Picture 3"/>
          <p:cNvPicPr>
            <a:picLocks noChangeAspect="1"/>
          </p:cNvPicPr>
          <p:nvPr/>
        </p:nvPicPr>
        <p:blipFill>
          <a:blip r:embed="rId3"/>
          <a:stretch>
            <a:fillRect/>
          </a:stretch>
        </p:blipFill>
        <p:spPr>
          <a:xfrm>
            <a:off x="130628" y="2236637"/>
            <a:ext cx="3724008" cy="1945671"/>
          </a:xfrm>
          <a:prstGeom prst="rect">
            <a:avLst/>
          </a:prstGeom>
        </p:spPr>
      </p:pic>
      <p:sp>
        <p:nvSpPr>
          <p:cNvPr id="5" name="Rectangle 4"/>
          <p:cNvSpPr/>
          <p:nvPr/>
        </p:nvSpPr>
        <p:spPr>
          <a:xfrm>
            <a:off x="4529552" y="2616244"/>
            <a:ext cx="5808629" cy="3139321"/>
          </a:xfrm>
          <a:prstGeom prst="rect">
            <a:avLst/>
          </a:prstGeom>
        </p:spPr>
        <p:txBody>
          <a:bodyPr wrap="square">
            <a:spAutoFit/>
          </a:bodyPr>
          <a:lstStyle/>
          <a:p>
            <a:r>
              <a:rPr lang="en-GB" dirty="0" smtClean="0"/>
              <a:t>You can click on ‘My rewards’ for your child to choose how they are going to spend their ‘active points’ and play games as a reward for reading so well. </a:t>
            </a:r>
          </a:p>
          <a:p>
            <a:endParaRPr lang="en-GB" dirty="0"/>
          </a:p>
          <a:p>
            <a:r>
              <a:rPr lang="en-GB" dirty="0" smtClean="0"/>
              <a:t>This is a great way to encourage children to persevere throughout the week as they will then get to play a game at the end. </a:t>
            </a:r>
          </a:p>
          <a:p>
            <a:r>
              <a:rPr lang="en-GB" dirty="0" smtClean="0"/>
              <a:t>They can do races in the pit stop, collect stickers in the sticker factory or add items to a tree house. </a:t>
            </a:r>
            <a:r>
              <a:rPr lang="en-GB" dirty="0" smtClean="0">
                <a:sym typeface="Wingdings" panose="05000000000000000000" pitchFamily="2" charset="2"/>
              </a:rPr>
              <a:t> </a:t>
            </a:r>
            <a:endParaRPr lang="en-GB" dirty="0" smtClean="0"/>
          </a:p>
          <a:p>
            <a:endParaRPr lang="en-GB" i="1" dirty="0"/>
          </a:p>
          <a:p>
            <a:endParaRPr lang="en-GB" i="1" dirty="0"/>
          </a:p>
        </p:txBody>
      </p:sp>
      <p:pic>
        <p:nvPicPr>
          <p:cNvPr id="6" name="Picture 5"/>
          <p:cNvPicPr>
            <a:picLocks noChangeAspect="1"/>
          </p:cNvPicPr>
          <p:nvPr/>
        </p:nvPicPr>
        <p:blipFill>
          <a:blip r:embed="rId4"/>
          <a:stretch>
            <a:fillRect/>
          </a:stretch>
        </p:blipFill>
        <p:spPr>
          <a:xfrm>
            <a:off x="805544" y="4079773"/>
            <a:ext cx="3653233" cy="1615634"/>
          </a:xfrm>
          <a:prstGeom prst="rect">
            <a:avLst/>
          </a:prstGeom>
        </p:spPr>
      </p:pic>
      <p:pic>
        <p:nvPicPr>
          <p:cNvPr id="7" name="Picture 6"/>
          <p:cNvPicPr>
            <a:picLocks noChangeAspect="1"/>
          </p:cNvPicPr>
          <p:nvPr/>
        </p:nvPicPr>
        <p:blipFill>
          <a:blip r:embed="rId5"/>
          <a:stretch>
            <a:fillRect/>
          </a:stretch>
        </p:blipFill>
        <p:spPr>
          <a:xfrm>
            <a:off x="3567851" y="5201567"/>
            <a:ext cx="3131683" cy="1607442"/>
          </a:xfrm>
          <a:prstGeom prst="rect">
            <a:avLst/>
          </a:prstGeom>
        </p:spPr>
      </p:pic>
    </p:spTree>
    <p:extLst>
      <p:ext uri="{BB962C8B-B14F-4D97-AF65-F5344CB8AC3E}">
        <p14:creationId xmlns:p14="http://schemas.microsoft.com/office/powerpoint/2010/main" val="141979696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122</TotalTime>
  <Words>686</Words>
  <Application>Microsoft Office PowerPoint</Application>
  <PresentationFormat>Widescreen</PresentationFormat>
  <Paragraphs>46</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Comic Sans MS</vt:lpstr>
      <vt:lpstr>Trebuchet MS</vt:lpstr>
      <vt:lpstr>Wingdings</vt:lpstr>
      <vt:lpstr>Wingdings 3</vt:lpstr>
      <vt:lpstr>Facet</vt:lpstr>
      <vt:lpstr>Active Learn</vt:lpstr>
      <vt:lpstr>Guide for parents  How to use Bug Club </vt:lpstr>
      <vt:lpstr>Login details</vt:lpstr>
      <vt:lpstr>Using Active Learn</vt:lpstr>
      <vt:lpstr>Using Active Learn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Active Learn</dc:title>
  <dc:creator>Knight R</dc:creator>
  <cp:lastModifiedBy>Ross G</cp:lastModifiedBy>
  <cp:revision>13</cp:revision>
  <dcterms:created xsi:type="dcterms:W3CDTF">2020-06-23T10:54:21Z</dcterms:created>
  <dcterms:modified xsi:type="dcterms:W3CDTF">2020-06-28T07:22:12Z</dcterms:modified>
</cp:coreProperties>
</file>