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5143500" type="screen16x9"/>
  <p:notesSz cx="6858000" cy="9144000"/>
  <p:embeddedFontLst>
    <p:embeddedFont>
      <p:font typeface="Poppins" panose="020B0604020202020204" charset="0"/>
      <p:regular r:id="rId44"/>
      <p:bold r:id="rId45"/>
      <p:italic r:id="rId46"/>
      <p:boldItalic r:id="rId47"/>
    </p:embeddedFont>
    <p:embeddedFont>
      <p:font typeface="Comic Sans MS" panose="030F0702030302020204" pitchFamily="66" charset="0"/>
      <p:regular r:id="rId48"/>
      <p:bold r:id="rId49"/>
      <p:italic r:id="rId50"/>
      <p:boldItalic r:id="rId51"/>
    </p:embeddedFont>
    <p:embeddedFont>
      <p:font typeface="Trebuchet MS" panose="020B0603020202020204" pitchFamily="34" charset="0"/>
      <p:regular r:id="rId52"/>
      <p:bold r:id="rId53"/>
      <p:italic r:id="rId54"/>
      <p:bold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C38BDB2-54D2-40D5-884D-1695E96F600F}">
  <a:tblStyle styleId="{FC38BDB2-54D2-40D5-884D-1695E96F600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ccf7027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ccf7027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895d553ba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895d553ba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72ccf7027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72ccf70270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895d553bae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895d553bae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754324aeb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754324aeb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77fe21648a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77fe21648a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88369a5304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88369a5304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2ccf702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2ccf702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895d553bae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895d553bae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2ccf7027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2ccf7027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7fe21648a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7fe21648a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7fe21648a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7fe21648a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88369a5304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88369a5304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895d553bae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895d553bae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2ccf7027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2ccf7027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895d553bae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895d553bae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72ccf70270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72ccf70270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77fe21648a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77fe21648a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77fe21648a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77fe21648a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895d553bae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895d553bae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895d553bae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895d553bae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895d553bae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895d553bae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72ccf70270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72ccf70270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95d553bae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95d553bae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72ccf7027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72ccf70270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895d553bae_0_1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895d553bae_0_1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77fe21648a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77fe21648a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77f1dc0bae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77f1dc0bae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895d553bae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895d553bae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895d553bae_0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895d553bae_0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895d553bae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895d553bae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72a565a576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72a565a576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895d553bae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g895d553bae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72ccf70270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72ccf70270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72ccf70270_1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 name="Google Shape;407;g72ccf70270_1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895d553bae_0_1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895d553bae_0_1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895d553bae_0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0" name="Google Shape;420;g895d553bae_0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895d553bae_0_2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895d553bae_0_2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895d553bae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895d553bae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895d553bae_0_2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895d553bae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hyperlink" Target="http://www.time.virneth.co.uk/index.php?topic_name=e-clock&amp;page_name=interactive-clock"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hyperlink" Target="https://www.topmarks.co.uk/time/teaching-clock"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app.mymaths.co.uk/5932-lesson/starting-to-tell-the-time" TargetMode="Externa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app.mymaths.co.uk/5932-homework/starting-to-tell-the-time"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app.mymaths.co.uk/284-lesson/introducing-clocks" TargetMode="External"/><Relationship Id="rId2" Type="http://schemas.openxmlformats.org/officeDocument/2006/relationships/notesSlide" Target="../notesSlides/notesSlide12.xml"/><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hyperlink" Target="https://app.mymaths.co.uk/284-homework/introducing-clocks" TargetMode="External"/><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hyperlink" Target="https://app.mymaths.co.uk/5935-lesson/telling-the-time-quarter-to-past" TargetMode="External"/><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hyperlink" Target="https://app.mymaths.co.uk/5935-homework/telling-the-time-quarter-to-past"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hyperlink" Target="https://app.mymaths.co.uk/286-lesson/telling-the-time-1" TargetMode="External"/><Relationship Id="rId2" Type="http://schemas.openxmlformats.org/officeDocument/2006/relationships/notesSlide" Target="../notesSlides/notesSlide28.xml"/><Relationship Id="rId1" Type="http://schemas.openxmlformats.org/officeDocument/2006/relationships/slideLayout" Target="../slideLayouts/slideLayout11.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hyperlink" Target="https://app.mymaths.co.uk/286-homework/telling-the-time-1" TargetMode="External"/><Relationship Id="rId2" Type="http://schemas.openxmlformats.org/officeDocument/2006/relationships/notesSlide" Target="../notesSlides/notesSlide29.xml"/><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1.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hyperlink" Target="https://app.mymaths.co.uk/5936-lesson/telling-the-time-to-5-mins" TargetMode="External"/><Relationship Id="rId2" Type="http://schemas.openxmlformats.org/officeDocument/2006/relationships/notesSlide" Target="../notesSlides/notesSlide37.xml"/><Relationship Id="rId1" Type="http://schemas.openxmlformats.org/officeDocument/2006/relationships/slideLayout" Target="../slideLayouts/slideLayout11.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hyperlink" Target="https://app.mymaths.co.uk/5936-homework/telling-the-time-to-5-mins" TargetMode="External"/><Relationship Id="rId2" Type="http://schemas.openxmlformats.org/officeDocument/2006/relationships/notesSlide" Target="../notesSlides/notesSlide38.xml"/><Relationship Id="rId1" Type="http://schemas.openxmlformats.org/officeDocument/2006/relationships/slideLayout" Target="../slideLayouts/slideLayout11.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028400" y="118750"/>
            <a:ext cx="6849000" cy="392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Hello Year 2!</a:t>
            </a:r>
            <a:endParaRPr sz="3600"/>
          </a:p>
          <a:p>
            <a:pPr marL="0" lvl="0" indent="0" algn="ctr" rtl="0">
              <a:spcBef>
                <a:spcPts val="0"/>
              </a:spcBef>
              <a:spcAft>
                <a:spcPts val="0"/>
              </a:spcAft>
              <a:buNone/>
            </a:pPr>
            <a:r>
              <a:rPr lang="en" sz="2800"/>
              <a:t>This PowerPoint contains five morning maths and maths sessions for you to complete this week.</a:t>
            </a:r>
            <a:endParaRPr sz="2800"/>
          </a:p>
          <a:p>
            <a:pPr marL="0" lvl="0" indent="0" algn="ctr" rtl="0">
              <a:spcBef>
                <a:spcPts val="0"/>
              </a:spcBef>
              <a:spcAft>
                <a:spcPts val="0"/>
              </a:spcAft>
              <a:buNone/>
            </a:pPr>
            <a:endParaRPr sz="2800"/>
          </a:p>
          <a:p>
            <a:pPr marL="0" lvl="0" indent="0" algn="ctr" rtl="0">
              <a:spcBef>
                <a:spcPts val="0"/>
              </a:spcBef>
              <a:spcAft>
                <a:spcPts val="0"/>
              </a:spcAft>
              <a:buNone/>
            </a:pPr>
            <a:r>
              <a:rPr lang="en" sz="2800"/>
              <a:t>Remember you can draw pictures, use part whole models and number lines to help with your working out.</a:t>
            </a:r>
            <a:endParaRPr sz="2800"/>
          </a:p>
          <a:p>
            <a:pPr marL="0" lvl="0" indent="0" algn="l" rtl="0">
              <a:spcBef>
                <a:spcPts val="0"/>
              </a:spcBef>
              <a:spcAft>
                <a:spcPts val="0"/>
              </a:spcAft>
              <a:buNone/>
            </a:pPr>
            <a:endParaRPr/>
          </a:p>
        </p:txBody>
      </p:sp>
      <p:pic>
        <p:nvPicPr>
          <p:cNvPr id="55" name="Google Shape;55;p13"/>
          <p:cNvPicPr preferRelativeResize="0"/>
          <p:nvPr/>
        </p:nvPicPr>
        <p:blipFill rotWithShape="1">
          <a:blip r:embed="rId3">
            <a:alphaModFix/>
          </a:blip>
          <a:srcRect l="28029" t="79270" r="27737"/>
          <a:stretch/>
        </p:blipFill>
        <p:spPr>
          <a:xfrm>
            <a:off x="4227150" y="4307045"/>
            <a:ext cx="1104400" cy="699930"/>
          </a:xfrm>
          <a:prstGeom prst="rect">
            <a:avLst/>
          </a:prstGeom>
          <a:noFill/>
          <a:ln>
            <a:noFill/>
          </a:ln>
        </p:spPr>
      </p:pic>
      <p:pic>
        <p:nvPicPr>
          <p:cNvPr id="56" name="Google Shape;56;p13"/>
          <p:cNvPicPr preferRelativeResize="0"/>
          <p:nvPr/>
        </p:nvPicPr>
        <p:blipFill rotWithShape="1">
          <a:blip r:embed="rId3">
            <a:alphaModFix/>
          </a:blip>
          <a:srcRect r="53978" b="65396"/>
          <a:stretch/>
        </p:blipFill>
        <p:spPr>
          <a:xfrm>
            <a:off x="131102" y="2917077"/>
            <a:ext cx="1104400" cy="1122969"/>
          </a:xfrm>
          <a:prstGeom prst="rect">
            <a:avLst/>
          </a:prstGeom>
          <a:noFill/>
          <a:ln>
            <a:noFill/>
          </a:ln>
        </p:spPr>
      </p:pic>
      <p:pic>
        <p:nvPicPr>
          <p:cNvPr id="57" name="Google Shape;57;p13"/>
          <p:cNvPicPr preferRelativeResize="0"/>
          <p:nvPr/>
        </p:nvPicPr>
        <p:blipFill rotWithShape="1">
          <a:blip r:embed="rId3">
            <a:alphaModFix/>
          </a:blip>
          <a:srcRect l="59648" b="65396"/>
          <a:stretch/>
        </p:blipFill>
        <p:spPr>
          <a:xfrm>
            <a:off x="7789104" y="259079"/>
            <a:ext cx="1104400" cy="1280725"/>
          </a:xfrm>
          <a:prstGeom prst="rect">
            <a:avLst/>
          </a:prstGeom>
          <a:noFill/>
          <a:ln>
            <a:noFill/>
          </a:ln>
        </p:spPr>
      </p:pic>
      <p:pic>
        <p:nvPicPr>
          <p:cNvPr id="58" name="Google Shape;58;p13"/>
          <p:cNvPicPr preferRelativeResize="0"/>
          <p:nvPr/>
        </p:nvPicPr>
        <p:blipFill rotWithShape="1">
          <a:blip r:embed="rId3">
            <a:alphaModFix/>
          </a:blip>
          <a:srcRect l="55015" t="37737" b="26339"/>
          <a:stretch/>
        </p:blipFill>
        <p:spPr>
          <a:xfrm>
            <a:off x="131100" y="118747"/>
            <a:ext cx="897300" cy="969028"/>
          </a:xfrm>
          <a:prstGeom prst="rect">
            <a:avLst/>
          </a:prstGeom>
          <a:noFill/>
          <a:ln>
            <a:noFill/>
          </a:ln>
        </p:spPr>
      </p:pic>
      <p:pic>
        <p:nvPicPr>
          <p:cNvPr id="59" name="Google Shape;59;p13"/>
          <p:cNvPicPr preferRelativeResize="0"/>
          <p:nvPr/>
        </p:nvPicPr>
        <p:blipFill rotWithShape="1">
          <a:blip r:embed="rId3">
            <a:alphaModFix/>
          </a:blip>
          <a:srcRect t="52139" r="56201" b="40571"/>
          <a:stretch/>
        </p:blipFill>
        <p:spPr>
          <a:xfrm>
            <a:off x="7346550" y="3677451"/>
            <a:ext cx="1610925" cy="36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15.6.20</a:t>
            </a:r>
            <a:endParaRPr sz="3000">
              <a:latin typeface="Poppins"/>
              <a:ea typeface="Poppins"/>
              <a:cs typeface="Poppins"/>
              <a:sym typeface="Poppins"/>
            </a:endParaRPr>
          </a:p>
        </p:txBody>
      </p:sp>
      <p:sp>
        <p:nvSpPr>
          <p:cNvPr id="65" name="Google Shape;65;p14"/>
          <p:cNvSpPr txBox="1"/>
          <p:nvPr/>
        </p:nvSpPr>
        <p:spPr>
          <a:xfrm>
            <a:off x="94025" y="725250"/>
            <a:ext cx="4478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59 + 5 =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81 - 6 =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15 </a:t>
            </a:r>
            <a:r>
              <a:rPr lang="en" sz="2400" dirty="0">
                <a:solidFill>
                  <a:schemeClr val="dk1"/>
                </a:solidFill>
              </a:rPr>
              <a:t>÷ 5 =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9 x 3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1950" algn="l" rtl="0">
              <a:spcBef>
                <a:spcPts val="0"/>
              </a:spcBef>
              <a:spcAft>
                <a:spcPts val="0"/>
              </a:spcAft>
              <a:buClr>
                <a:schemeClr val="dk1"/>
              </a:buClr>
              <a:buSzPts val="2100"/>
              <a:buFont typeface="Poppins"/>
              <a:buAutoNum type="arabicPeriod"/>
            </a:pPr>
            <a:r>
              <a:rPr lang="en" sz="2100" dirty="0">
                <a:solidFill>
                  <a:schemeClr val="dk1"/>
                </a:solidFill>
                <a:latin typeface="Poppins"/>
                <a:ea typeface="Poppins"/>
                <a:cs typeface="Poppins"/>
                <a:sym typeface="Poppins"/>
              </a:rPr>
              <a:t>Can you think of one +, - x and </a:t>
            </a:r>
            <a:r>
              <a:rPr lang="en" sz="2100" dirty="0">
                <a:solidFill>
                  <a:schemeClr val="dk1"/>
                </a:solidFill>
              </a:rPr>
              <a:t>÷ calculation where the answer is 6?</a:t>
            </a:r>
            <a:endParaRPr sz="2100" dirty="0">
              <a:solidFill>
                <a:schemeClr val="dk1"/>
              </a:solidFill>
            </a:endParaRPr>
          </a:p>
          <a:p>
            <a:pPr marL="457200" lvl="0" indent="0" algn="l" rtl="0">
              <a:spcBef>
                <a:spcPts val="0"/>
              </a:spcBef>
              <a:spcAft>
                <a:spcPts val="0"/>
              </a:spcAft>
              <a:buNone/>
            </a:pPr>
            <a:r>
              <a:rPr lang="en" sz="2400" dirty="0">
                <a:solidFill>
                  <a:schemeClr val="dk1"/>
                </a:solidFill>
              </a:rPr>
              <a:t>__ + __ = 6   ___ ÷ ___ = 6</a:t>
            </a:r>
            <a:endParaRPr sz="2400" dirty="0">
              <a:solidFill>
                <a:schemeClr val="dk1"/>
              </a:solidFill>
            </a:endParaRPr>
          </a:p>
          <a:p>
            <a:pPr marL="457200" lvl="0" indent="0" algn="l" rtl="0">
              <a:spcBef>
                <a:spcPts val="0"/>
              </a:spcBef>
              <a:spcAft>
                <a:spcPts val="0"/>
              </a:spcAft>
              <a:buNone/>
            </a:pPr>
            <a:endParaRPr sz="2400" dirty="0">
              <a:solidFill>
                <a:schemeClr val="dk1"/>
              </a:solidFill>
            </a:endParaRPr>
          </a:p>
          <a:p>
            <a:pPr marL="457200" lvl="0" indent="0" algn="l" rtl="0">
              <a:spcBef>
                <a:spcPts val="0"/>
              </a:spcBef>
              <a:spcAft>
                <a:spcPts val="0"/>
              </a:spcAft>
              <a:buNone/>
            </a:pPr>
            <a:r>
              <a:rPr lang="en" sz="2400" dirty="0">
                <a:solidFill>
                  <a:schemeClr val="dk1"/>
                </a:solidFill>
              </a:rPr>
              <a:t>__ - __ = 6    ___ x ___ = 6</a:t>
            </a:r>
            <a:endParaRPr sz="24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66" name="Google Shape;66;p14"/>
          <p:cNvSpPr txBox="1"/>
          <p:nvPr/>
        </p:nvSpPr>
        <p:spPr>
          <a:xfrm>
            <a:off x="4974863" y="778975"/>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67" name="Google Shape;67;p14"/>
          <p:cNvPicPr preferRelativeResize="0"/>
          <p:nvPr/>
        </p:nvPicPr>
        <p:blipFill rotWithShape="1">
          <a:blip r:embed="rId3">
            <a:alphaModFix/>
          </a:blip>
          <a:srcRect l="34474" t="31359" r="17362" b="6907"/>
          <a:stretch/>
        </p:blipFill>
        <p:spPr>
          <a:xfrm>
            <a:off x="4441450" y="1191375"/>
            <a:ext cx="4608648" cy="33209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5"/>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u="sng">
                <a:solidFill>
                  <a:srgbClr val="FF0000"/>
                </a:solidFill>
                <a:latin typeface="Poppins"/>
                <a:ea typeface="Poppins"/>
                <a:cs typeface="Poppins"/>
                <a:sym typeface="Poppins"/>
              </a:rPr>
              <a:t>Answer</a:t>
            </a:r>
            <a:r>
              <a:rPr lang="en" sz="3000">
                <a:solidFill>
                  <a:srgbClr val="FF0000"/>
                </a:solidFill>
                <a:latin typeface="Poppins"/>
                <a:ea typeface="Poppins"/>
                <a:cs typeface="Poppins"/>
                <a:sym typeface="Poppins"/>
              </a:rPr>
              <a:t>s </a:t>
            </a:r>
            <a:r>
              <a:rPr lang="en" sz="3000">
                <a:latin typeface="Poppins"/>
                <a:ea typeface="Poppins"/>
                <a:cs typeface="Poppins"/>
                <a:sym typeface="Poppins"/>
              </a:rPr>
              <a:t>                       15.6.20</a:t>
            </a:r>
            <a:endParaRPr sz="3000">
              <a:latin typeface="Poppins"/>
              <a:ea typeface="Poppins"/>
              <a:cs typeface="Poppins"/>
              <a:sym typeface="Poppins"/>
            </a:endParaRPr>
          </a:p>
        </p:txBody>
      </p:sp>
      <p:sp>
        <p:nvSpPr>
          <p:cNvPr id="73" name="Google Shape;73;p15"/>
          <p:cNvSpPr txBox="1"/>
          <p:nvPr/>
        </p:nvSpPr>
        <p:spPr>
          <a:xfrm>
            <a:off x="94025" y="725250"/>
            <a:ext cx="4478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59 + 5 = </a:t>
            </a:r>
            <a:r>
              <a:rPr lang="en" sz="2400" dirty="0">
                <a:solidFill>
                  <a:srgbClr val="FF0000"/>
                </a:solidFill>
                <a:latin typeface="Poppins"/>
                <a:ea typeface="Poppins"/>
                <a:cs typeface="Poppins"/>
                <a:sym typeface="Poppins"/>
              </a:rPr>
              <a:t>64</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81 - 6 = </a:t>
            </a:r>
            <a:r>
              <a:rPr lang="en" sz="2400" dirty="0">
                <a:solidFill>
                  <a:srgbClr val="FF0000"/>
                </a:solidFill>
                <a:latin typeface="Poppins"/>
                <a:ea typeface="Poppins"/>
                <a:cs typeface="Poppins"/>
                <a:sym typeface="Poppins"/>
              </a:rPr>
              <a:t>75</a:t>
            </a:r>
            <a:r>
              <a:rPr lang="en" sz="2400" dirty="0">
                <a:solidFill>
                  <a:schemeClr val="dk1"/>
                </a:solidFill>
                <a:latin typeface="Poppins"/>
                <a:ea typeface="Poppins"/>
                <a:cs typeface="Poppins"/>
                <a:sym typeface="Poppins"/>
              </a:rPr>
              <a:t>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15 </a:t>
            </a:r>
            <a:r>
              <a:rPr lang="en" sz="2400" dirty="0">
                <a:solidFill>
                  <a:schemeClr val="dk1"/>
                </a:solidFill>
              </a:rPr>
              <a:t>÷ 5 = </a:t>
            </a:r>
            <a:r>
              <a:rPr lang="en" sz="2400" dirty="0">
                <a:solidFill>
                  <a:srgbClr val="FF0000"/>
                </a:solidFill>
              </a:rPr>
              <a:t>3</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9 x 3 = </a:t>
            </a:r>
            <a:r>
              <a:rPr lang="en" sz="2400" dirty="0">
                <a:solidFill>
                  <a:srgbClr val="FF0000"/>
                </a:solidFill>
                <a:latin typeface="Poppins"/>
                <a:ea typeface="Poppins"/>
                <a:cs typeface="Poppins"/>
                <a:sym typeface="Poppins"/>
              </a:rPr>
              <a:t>27</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600" dirty="0">
              <a:solidFill>
                <a:schemeClr val="dk1"/>
              </a:solidFill>
              <a:latin typeface="Poppins"/>
              <a:ea typeface="Poppins"/>
              <a:cs typeface="Poppins"/>
              <a:sym typeface="Poppins"/>
            </a:endParaRPr>
          </a:p>
          <a:p>
            <a:pPr marL="457200" lvl="0" indent="-361950" algn="l" rtl="0">
              <a:spcBef>
                <a:spcPts val="0"/>
              </a:spcBef>
              <a:spcAft>
                <a:spcPts val="0"/>
              </a:spcAft>
              <a:buClr>
                <a:schemeClr val="dk1"/>
              </a:buClr>
              <a:buSzPts val="2100"/>
              <a:buFont typeface="Poppins"/>
              <a:buAutoNum type="arabicPeriod"/>
            </a:pPr>
            <a:r>
              <a:rPr lang="en" sz="2100" dirty="0">
                <a:solidFill>
                  <a:schemeClr val="dk1"/>
                </a:solidFill>
                <a:latin typeface="Poppins"/>
                <a:ea typeface="Poppins"/>
                <a:cs typeface="Poppins"/>
                <a:sym typeface="Poppins"/>
              </a:rPr>
              <a:t>Can you think of one +, - x and </a:t>
            </a:r>
            <a:r>
              <a:rPr lang="en" sz="2100" dirty="0">
                <a:solidFill>
                  <a:schemeClr val="dk1"/>
                </a:solidFill>
              </a:rPr>
              <a:t>÷ calculation where the answer is 6?</a:t>
            </a:r>
            <a:endParaRPr sz="2100" dirty="0">
              <a:solidFill>
                <a:schemeClr val="dk1"/>
              </a:solidFill>
            </a:endParaRPr>
          </a:p>
          <a:p>
            <a:pPr marL="457200" lvl="0" indent="0" algn="l" rtl="0">
              <a:spcBef>
                <a:spcPts val="0"/>
              </a:spcBef>
              <a:spcAft>
                <a:spcPts val="0"/>
              </a:spcAft>
              <a:buNone/>
            </a:pPr>
            <a:r>
              <a:rPr lang="en" sz="2400" dirty="0">
                <a:solidFill>
                  <a:srgbClr val="FF0000"/>
                </a:solidFill>
              </a:rPr>
              <a:t>2 </a:t>
            </a:r>
            <a:r>
              <a:rPr lang="en" sz="2400" dirty="0">
                <a:solidFill>
                  <a:schemeClr val="dk1"/>
                </a:solidFill>
              </a:rPr>
              <a:t>+ </a:t>
            </a:r>
            <a:r>
              <a:rPr lang="en" sz="2400" dirty="0">
                <a:solidFill>
                  <a:srgbClr val="FF0000"/>
                </a:solidFill>
              </a:rPr>
              <a:t>4</a:t>
            </a:r>
            <a:r>
              <a:rPr lang="en" sz="2400" dirty="0">
                <a:solidFill>
                  <a:schemeClr val="dk1"/>
                </a:solidFill>
              </a:rPr>
              <a:t> = 6   </a:t>
            </a:r>
            <a:r>
              <a:rPr lang="en" sz="2400" dirty="0">
                <a:solidFill>
                  <a:srgbClr val="FF0000"/>
                </a:solidFill>
              </a:rPr>
              <a:t>12 </a:t>
            </a:r>
            <a:r>
              <a:rPr lang="en" sz="2400" dirty="0">
                <a:solidFill>
                  <a:schemeClr val="dk1"/>
                </a:solidFill>
              </a:rPr>
              <a:t>÷ </a:t>
            </a:r>
            <a:r>
              <a:rPr lang="en" sz="2400" dirty="0">
                <a:solidFill>
                  <a:srgbClr val="FF0000"/>
                </a:solidFill>
              </a:rPr>
              <a:t>2</a:t>
            </a:r>
            <a:r>
              <a:rPr lang="en" sz="2400" dirty="0">
                <a:solidFill>
                  <a:schemeClr val="dk1"/>
                </a:solidFill>
              </a:rPr>
              <a:t> = 6</a:t>
            </a:r>
            <a:endParaRPr sz="2400" dirty="0">
              <a:solidFill>
                <a:schemeClr val="dk1"/>
              </a:solidFill>
            </a:endParaRPr>
          </a:p>
          <a:p>
            <a:pPr marL="457200" lvl="0" indent="0" algn="l" rtl="0">
              <a:spcBef>
                <a:spcPts val="0"/>
              </a:spcBef>
              <a:spcAft>
                <a:spcPts val="0"/>
              </a:spcAft>
              <a:buNone/>
            </a:pPr>
            <a:endParaRPr sz="2400" dirty="0">
              <a:solidFill>
                <a:schemeClr val="dk1"/>
              </a:solidFill>
            </a:endParaRPr>
          </a:p>
          <a:p>
            <a:pPr marL="457200" lvl="0" indent="0" algn="l" rtl="0">
              <a:spcBef>
                <a:spcPts val="0"/>
              </a:spcBef>
              <a:spcAft>
                <a:spcPts val="0"/>
              </a:spcAft>
              <a:buNone/>
            </a:pPr>
            <a:r>
              <a:rPr lang="en" sz="2400" dirty="0">
                <a:solidFill>
                  <a:srgbClr val="FF0000"/>
                </a:solidFill>
              </a:rPr>
              <a:t>36</a:t>
            </a:r>
            <a:r>
              <a:rPr lang="en" sz="2400" dirty="0">
                <a:solidFill>
                  <a:schemeClr val="dk1"/>
                </a:solidFill>
              </a:rPr>
              <a:t> - </a:t>
            </a:r>
            <a:r>
              <a:rPr lang="en" sz="2400" dirty="0">
                <a:solidFill>
                  <a:srgbClr val="FF0000"/>
                </a:solidFill>
              </a:rPr>
              <a:t>30 </a:t>
            </a:r>
            <a:r>
              <a:rPr lang="en" sz="2400" dirty="0">
                <a:solidFill>
                  <a:schemeClr val="dk1"/>
                </a:solidFill>
              </a:rPr>
              <a:t>= 6    </a:t>
            </a:r>
            <a:r>
              <a:rPr lang="en" sz="2400" dirty="0">
                <a:solidFill>
                  <a:srgbClr val="FF0000"/>
                </a:solidFill>
              </a:rPr>
              <a:t>3</a:t>
            </a:r>
            <a:r>
              <a:rPr lang="en" sz="2400" dirty="0">
                <a:solidFill>
                  <a:schemeClr val="dk1"/>
                </a:solidFill>
              </a:rPr>
              <a:t> x </a:t>
            </a:r>
            <a:r>
              <a:rPr lang="en" sz="2400" dirty="0">
                <a:solidFill>
                  <a:srgbClr val="FF0000"/>
                </a:solidFill>
              </a:rPr>
              <a:t>2 </a:t>
            </a:r>
            <a:r>
              <a:rPr lang="en" sz="2400" dirty="0">
                <a:solidFill>
                  <a:schemeClr val="dk1"/>
                </a:solidFill>
              </a:rPr>
              <a:t>= 6</a:t>
            </a:r>
            <a:endParaRPr sz="24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74" name="Google Shape;74;p15"/>
          <p:cNvSpPr txBox="1"/>
          <p:nvPr/>
        </p:nvSpPr>
        <p:spPr>
          <a:xfrm>
            <a:off x="4974863" y="778975"/>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75" name="Google Shape;75;p15"/>
          <p:cNvPicPr preferRelativeResize="0"/>
          <p:nvPr/>
        </p:nvPicPr>
        <p:blipFill rotWithShape="1">
          <a:blip r:embed="rId3">
            <a:alphaModFix/>
          </a:blip>
          <a:srcRect l="34474" t="31359" r="17362" b="6907"/>
          <a:stretch/>
        </p:blipFill>
        <p:spPr>
          <a:xfrm>
            <a:off x="4441450" y="1191375"/>
            <a:ext cx="4608648" cy="3320949"/>
          </a:xfrm>
          <a:prstGeom prst="rect">
            <a:avLst/>
          </a:prstGeom>
          <a:noFill/>
          <a:ln>
            <a:noFill/>
          </a:ln>
        </p:spPr>
      </p:pic>
      <p:cxnSp>
        <p:nvCxnSpPr>
          <p:cNvPr id="76" name="Google Shape;76;p15"/>
          <p:cNvCxnSpPr/>
          <p:nvPr/>
        </p:nvCxnSpPr>
        <p:spPr>
          <a:xfrm rot="10800000" flipH="1">
            <a:off x="6056700" y="2578375"/>
            <a:ext cx="752100" cy="1101300"/>
          </a:xfrm>
          <a:prstGeom prst="straightConnector1">
            <a:avLst/>
          </a:prstGeom>
          <a:noFill/>
          <a:ln w="76200" cap="flat" cmpd="sng">
            <a:solidFill>
              <a:srgbClr val="FF0000"/>
            </a:solidFill>
            <a:prstDash val="solid"/>
            <a:round/>
            <a:headEnd type="none" w="med" len="med"/>
            <a:tailEnd type="none" w="med" len="med"/>
          </a:ln>
        </p:spPr>
      </p:cxnSp>
      <p:cxnSp>
        <p:nvCxnSpPr>
          <p:cNvPr id="77" name="Google Shape;77;p15"/>
          <p:cNvCxnSpPr/>
          <p:nvPr/>
        </p:nvCxnSpPr>
        <p:spPr>
          <a:xfrm>
            <a:off x="6056700" y="3061925"/>
            <a:ext cx="752100" cy="617700"/>
          </a:xfrm>
          <a:prstGeom prst="straightConnector1">
            <a:avLst/>
          </a:prstGeom>
          <a:noFill/>
          <a:ln w="76200" cap="flat" cmpd="sng">
            <a:solidFill>
              <a:srgbClr val="FF0000"/>
            </a:solidFill>
            <a:prstDash val="solid"/>
            <a:round/>
            <a:headEnd type="none" w="med" len="med"/>
            <a:tailEnd type="none" w="med" len="med"/>
          </a:ln>
        </p:spPr>
      </p:cxnSp>
      <p:cxnSp>
        <p:nvCxnSpPr>
          <p:cNvPr id="78" name="Google Shape;78;p15"/>
          <p:cNvCxnSpPr/>
          <p:nvPr/>
        </p:nvCxnSpPr>
        <p:spPr>
          <a:xfrm>
            <a:off x="6043275" y="4203425"/>
            <a:ext cx="778800" cy="0"/>
          </a:xfrm>
          <a:prstGeom prst="straightConnector1">
            <a:avLst/>
          </a:prstGeom>
          <a:noFill/>
          <a:ln w="76200" cap="flat" cmpd="sng">
            <a:solidFill>
              <a:srgbClr val="FF0000"/>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6"/>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84" name="Google Shape;84;p16"/>
          <p:cNvSpPr/>
          <p:nvPr/>
        </p:nvSpPr>
        <p:spPr>
          <a:xfrm>
            <a:off x="2779088" y="1651775"/>
            <a:ext cx="3954620"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Monday 15th June</a:t>
            </a:r>
          </a:p>
        </p:txBody>
      </p:sp>
      <p:pic>
        <p:nvPicPr>
          <p:cNvPr id="85" name="Google Shape;85;p16"/>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p:nvPr/>
        </p:nvSpPr>
        <p:spPr>
          <a:xfrm>
            <a:off x="349175" y="349175"/>
            <a:ext cx="8460600" cy="448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Trebuchet MS"/>
                <a:ea typeface="Trebuchet MS"/>
                <a:cs typeface="Trebuchet MS"/>
                <a:sym typeface="Trebuchet MS"/>
              </a:rPr>
              <a:t>This week’s learning is all about</a:t>
            </a:r>
            <a:r>
              <a:rPr lang="en" sz="2500" b="1">
                <a:solidFill>
                  <a:srgbClr val="0000FF"/>
                </a:solidFill>
                <a:latin typeface="Trebuchet MS"/>
                <a:ea typeface="Trebuchet MS"/>
                <a:cs typeface="Trebuchet MS"/>
                <a:sym typeface="Trebuchet MS"/>
              </a:rPr>
              <a:t> time.</a:t>
            </a:r>
            <a:r>
              <a:rPr lang="en" sz="2000">
                <a:latin typeface="Trebuchet MS"/>
                <a:ea typeface="Trebuchet MS"/>
                <a:cs typeface="Trebuchet MS"/>
                <a:sym typeface="Trebuchet MS"/>
              </a:rPr>
              <a:t> Before you start today’s lesson, you might like to make your own clock to use throughout the week.</a:t>
            </a:r>
            <a:endParaRPr sz="2000">
              <a:latin typeface="Trebuchet MS"/>
              <a:ea typeface="Trebuchet MS"/>
              <a:cs typeface="Trebuchet MS"/>
              <a:sym typeface="Trebuchet MS"/>
            </a:endParaRPr>
          </a:p>
          <a:p>
            <a:pPr marL="0" lvl="0" indent="0" algn="l" rtl="0">
              <a:spcBef>
                <a:spcPts val="0"/>
              </a:spcBef>
              <a:spcAft>
                <a:spcPts val="0"/>
              </a:spcAft>
              <a:buNone/>
            </a:pPr>
            <a:r>
              <a:rPr lang="en" sz="2000">
                <a:latin typeface="Trebuchet MS"/>
                <a:ea typeface="Trebuchet MS"/>
                <a:cs typeface="Trebuchet MS"/>
                <a:sym typeface="Trebuchet MS"/>
              </a:rPr>
              <a:t>We have provided a clock template for you to use, which can be found in the Week 8 Maths folder in year 2’s home learning area. </a:t>
            </a:r>
            <a:endParaRPr sz="2000">
              <a:latin typeface="Trebuchet MS"/>
              <a:ea typeface="Trebuchet MS"/>
              <a:cs typeface="Trebuchet MS"/>
              <a:sym typeface="Trebuchet MS"/>
            </a:endParaRPr>
          </a:p>
          <a:p>
            <a:pPr marL="0" lvl="0" indent="0" algn="l" rtl="0">
              <a:spcBef>
                <a:spcPts val="0"/>
              </a:spcBef>
              <a:spcAft>
                <a:spcPts val="0"/>
              </a:spcAft>
              <a:buNone/>
            </a:pPr>
            <a:endParaRPr sz="2000">
              <a:latin typeface="Trebuchet MS"/>
              <a:ea typeface="Trebuchet MS"/>
              <a:cs typeface="Trebuchet MS"/>
              <a:sym typeface="Trebuchet MS"/>
            </a:endParaRPr>
          </a:p>
          <a:p>
            <a:pPr marL="0" lvl="0" indent="0" algn="l" rtl="0">
              <a:spcBef>
                <a:spcPts val="0"/>
              </a:spcBef>
              <a:spcAft>
                <a:spcPts val="0"/>
              </a:spcAft>
              <a:buNone/>
            </a:pPr>
            <a:endParaRPr sz="2000">
              <a:latin typeface="Trebuchet MS"/>
              <a:ea typeface="Trebuchet MS"/>
              <a:cs typeface="Trebuchet MS"/>
              <a:sym typeface="Trebuchet MS"/>
            </a:endParaRPr>
          </a:p>
          <a:p>
            <a:pPr marL="0" lvl="0" indent="0" algn="l" rtl="0">
              <a:spcBef>
                <a:spcPts val="0"/>
              </a:spcBef>
              <a:spcAft>
                <a:spcPts val="0"/>
              </a:spcAft>
              <a:buNone/>
            </a:pPr>
            <a:r>
              <a:rPr lang="en" sz="2000">
                <a:latin typeface="Trebuchet MS"/>
                <a:ea typeface="Trebuchet MS"/>
                <a:cs typeface="Trebuchet MS"/>
                <a:sym typeface="Trebuchet MS"/>
              </a:rPr>
              <a:t>If you have not got the resources to make your own clock at home, the links below will take you to an interactive clock you can use instead.</a:t>
            </a:r>
            <a:endParaRPr sz="2000">
              <a:latin typeface="Trebuchet MS"/>
              <a:ea typeface="Trebuchet MS"/>
              <a:cs typeface="Trebuchet MS"/>
              <a:sym typeface="Trebuchet MS"/>
            </a:endParaRPr>
          </a:p>
          <a:p>
            <a:pPr marL="0" lvl="0" indent="0" algn="l" rtl="0">
              <a:spcBef>
                <a:spcPts val="0"/>
              </a:spcBef>
              <a:spcAft>
                <a:spcPts val="0"/>
              </a:spcAft>
              <a:buNone/>
            </a:pPr>
            <a:r>
              <a:rPr lang="en" sz="2000"/>
              <a:t> </a:t>
            </a:r>
            <a:endParaRPr sz="2400"/>
          </a:p>
          <a:p>
            <a:pPr marL="0" lvl="0" indent="0" algn="l" rtl="0">
              <a:spcBef>
                <a:spcPts val="0"/>
              </a:spcBef>
              <a:spcAft>
                <a:spcPts val="0"/>
              </a:spcAft>
              <a:buNone/>
            </a:pPr>
            <a:r>
              <a:rPr lang="en" sz="1500" u="sng">
                <a:solidFill>
                  <a:schemeClr val="hlink"/>
                </a:solidFill>
                <a:hlinkClick r:id="rId3"/>
              </a:rPr>
              <a:t>http://www.time.virneth.co.uk/index.php?topic_name=e-clock&amp;page_name=interactive-clock</a:t>
            </a: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a:p>
            <a:pPr marL="0" lvl="0" indent="0" algn="l" rtl="0">
              <a:spcBef>
                <a:spcPts val="0"/>
              </a:spcBef>
              <a:spcAft>
                <a:spcPts val="0"/>
              </a:spcAft>
              <a:buNone/>
            </a:pPr>
            <a:r>
              <a:rPr lang="en" sz="1500" u="sng">
                <a:solidFill>
                  <a:schemeClr val="hlink"/>
                </a:solidFill>
                <a:hlinkClick r:id="rId4"/>
              </a:rPr>
              <a:t>https://www.topmarks.co.uk/time/teaching-clock</a:t>
            </a:r>
            <a:endParaRPr sz="2400"/>
          </a:p>
          <a:p>
            <a:pPr marL="0" lvl="0" indent="0" algn="l" rtl="0">
              <a:spcBef>
                <a:spcPts val="0"/>
              </a:spcBef>
              <a:spcAft>
                <a:spcPts val="0"/>
              </a:spcAft>
              <a:buNone/>
            </a:pPr>
            <a:endParaRPr/>
          </a:p>
        </p:txBody>
      </p:sp>
      <p:pic>
        <p:nvPicPr>
          <p:cNvPr id="91" name="Google Shape;91;p17"/>
          <p:cNvPicPr preferRelativeResize="0"/>
          <p:nvPr/>
        </p:nvPicPr>
        <p:blipFill>
          <a:blip r:embed="rId5">
            <a:alphaModFix/>
          </a:blip>
          <a:stretch>
            <a:fillRect/>
          </a:stretch>
        </p:blipFill>
        <p:spPr>
          <a:xfrm>
            <a:off x="6150075" y="3538543"/>
            <a:ext cx="2174729" cy="16049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8"/>
          <p:cNvSpPr txBox="1"/>
          <p:nvPr/>
        </p:nvSpPr>
        <p:spPr>
          <a:xfrm>
            <a:off x="228300" y="10717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Starting to tell the time</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97" name="Google Shape;97;p18">
            <a:hlinkClick r:id="rId3"/>
          </p:cNvPr>
          <p:cNvPicPr preferRelativeResize="0"/>
          <p:nvPr/>
        </p:nvPicPr>
        <p:blipFill rotWithShape="1">
          <a:blip r:embed="rId4">
            <a:alphaModFix/>
          </a:blip>
          <a:srcRect l="13892" t="12406" r="14791" b="7084"/>
          <a:stretch/>
        </p:blipFill>
        <p:spPr>
          <a:xfrm>
            <a:off x="4136300" y="1158225"/>
            <a:ext cx="4890451" cy="3104150"/>
          </a:xfrm>
          <a:prstGeom prst="rect">
            <a:avLst/>
          </a:prstGeom>
          <a:noFill/>
          <a:ln>
            <a:noFill/>
          </a:ln>
        </p:spPr>
      </p:pic>
      <p:sp>
        <p:nvSpPr>
          <p:cNvPr id="98" name="Google Shape;98;p18"/>
          <p:cNvSpPr txBox="1"/>
          <p:nvPr/>
        </p:nvSpPr>
        <p:spPr>
          <a:xfrm>
            <a:off x="161150" y="118950"/>
            <a:ext cx="8946300" cy="53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solidFill>
                  <a:srgbClr val="9900FF"/>
                </a:solidFill>
                <a:latin typeface="Trebuchet MS"/>
                <a:ea typeface="Trebuchet MS"/>
                <a:cs typeface="Trebuchet MS"/>
                <a:sym typeface="Trebuchet MS"/>
              </a:rPr>
              <a:t>We haven’t looked at the topic of ‘time’ for a while, so today’s lesson will recap on our previous learning.  </a:t>
            </a:r>
            <a:endParaRPr sz="2000">
              <a:solidFill>
                <a:srgbClr val="9900FF"/>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9">
            <a:hlinkClick r:id="rId3"/>
          </p:cNvPr>
          <p:cNvPicPr preferRelativeResize="0"/>
          <p:nvPr/>
        </p:nvPicPr>
        <p:blipFill rotWithShape="1">
          <a:blip r:embed="rId4">
            <a:alphaModFix/>
          </a:blip>
          <a:srcRect l="13894" t="13381" r="13399" b="4771"/>
          <a:stretch/>
        </p:blipFill>
        <p:spPr>
          <a:xfrm>
            <a:off x="188025" y="752050"/>
            <a:ext cx="5453574" cy="3451375"/>
          </a:xfrm>
          <a:prstGeom prst="rect">
            <a:avLst/>
          </a:prstGeom>
          <a:noFill/>
          <a:ln>
            <a:noFill/>
          </a:ln>
        </p:spPr>
      </p:pic>
      <p:sp>
        <p:nvSpPr>
          <p:cNvPr id="104" name="Google Shape;104;p19"/>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105" name="Google Shape;105;p19"/>
          <p:cNvSpPr/>
          <p:nvPr/>
        </p:nvSpPr>
        <p:spPr>
          <a:xfrm>
            <a:off x="4742499" y="1119875"/>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20"/>
          <p:cNvPicPr preferRelativeResize="0"/>
          <p:nvPr/>
        </p:nvPicPr>
        <p:blipFill rotWithShape="1">
          <a:blip r:embed="rId3">
            <a:alphaModFix/>
          </a:blip>
          <a:srcRect l="29907" t="19611" r="30772" b="5448"/>
          <a:stretch/>
        </p:blipFill>
        <p:spPr>
          <a:xfrm>
            <a:off x="590925" y="68588"/>
            <a:ext cx="4672570" cy="5006325"/>
          </a:xfrm>
          <a:prstGeom prst="rect">
            <a:avLst/>
          </a:prstGeom>
          <a:noFill/>
          <a:ln>
            <a:noFill/>
          </a:ln>
        </p:spPr>
      </p:pic>
      <p:sp>
        <p:nvSpPr>
          <p:cNvPr id="111" name="Google Shape;111;p20"/>
          <p:cNvSpPr txBox="1"/>
          <p:nvPr/>
        </p:nvSpPr>
        <p:spPr>
          <a:xfrm>
            <a:off x="5506100" y="331138"/>
            <a:ext cx="3196200" cy="3813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0000FF"/>
                </a:solidFill>
              </a:rPr>
              <a:t>As well as telling the time, we need to learn some time facts. </a:t>
            </a:r>
            <a:endParaRPr sz="2100">
              <a:solidFill>
                <a:srgbClr val="0000FF"/>
              </a:solidFill>
            </a:endParaRPr>
          </a:p>
          <a:p>
            <a:pPr marL="0" lvl="0" indent="0" algn="l" rtl="0">
              <a:spcBef>
                <a:spcPts val="0"/>
              </a:spcBef>
              <a:spcAft>
                <a:spcPts val="0"/>
              </a:spcAft>
              <a:buNone/>
            </a:pPr>
            <a:endParaRPr sz="2100">
              <a:solidFill>
                <a:srgbClr val="0000FF"/>
              </a:solidFill>
            </a:endParaRPr>
          </a:p>
          <a:p>
            <a:pPr marL="0" lvl="0" indent="0" algn="l" rtl="0">
              <a:spcBef>
                <a:spcPts val="0"/>
              </a:spcBef>
              <a:spcAft>
                <a:spcPts val="0"/>
              </a:spcAft>
              <a:buNone/>
            </a:pPr>
            <a:r>
              <a:rPr lang="en" sz="2100" b="1" u="sng">
                <a:solidFill>
                  <a:srgbClr val="0000FF"/>
                </a:solidFill>
              </a:rPr>
              <a:t>Task</a:t>
            </a:r>
            <a:endParaRPr sz="2100" b="1" u="sng">
              <a:solidFill>
                <a:srgbClr val="0000FF"/>
              </a:solidFill>
            </a:endParaRPr>
          </a:p>
          <a:p>
            <a:pPr marL="0" lvl="0" indent="0" algn="l" rtl="0">
              <a:spcBef>
                <a:spcPts val="0"/>
              </a:spcBef>
              <a:spcAft>
                <a:spcPts val="0"/>
              </a:spcAft>
              <a:buNone/>
            </a:pPr>
            <a:r>
              <a:rPr lang="en" sz="2100">
                <a:solidFill>
                  <a:srgbClr val="0000FF"/>
                </a:solidFill>
              </a:rPr>
              <a:t>Make your own time fact poster to remind you of the facts you don’t know!</a:t>
            </a:r>
            <a:endParaRPr sz="2100">
              <a:solidFill>
                <a:srgbClr val="0000FF"/>
              </a:solidFill>
            </a:endParaRPr>
          </a:p>
          <a:p>
            <a:pPr marL="0" lvl="0" indent="0" algn="l" rtl="0">
              <a:spcBef>
                <a:spcPts val="0"/>
              </a:spcBef>
              <a:spcAft>
                <a:spcPts val="0"/>
              </a:spcAft>
              <a:buNone/>
            </a:pPr>
            <a:r>
              <a:rPr lang="en" sz="2100">
                <a:solidFill>
                  <a:srgbClr val="0000FF"/>
                </a:solidFill>
              </a:rPr>
              <a:t>Find a place at home where you can display it so you become familiar with them. </a:t>
            </a:r>
            <a:endParaRPr sz="2100">
              <a:solidFill>
                <a:srgbClr val="0000FF"/>
              </a:solidFill>
            </a:endParaRPr>
          </a:p>
        </p:txBody>
      </p:sp>
      <p:cxnSp>
        <p:nvCxnSpPr>
          <p:cNvPr id="112" name="Google Shape;112;p20"/>
          <p:cNvCxnSpPr/>
          <p:nvPr/>
        </p:nvCxnSpPr>
        <p:spPr>
          <a:xfrm flipH="1">
            <a:off x="4351225" y="886350"/>
            <a:ext cx="1074300" cy="604200"/>
          </a:xfrm>
          <a:prstGeom prst="straightConnector1">
            <a:avLst/>
          </a:prstGeom>
          <a:noFill/>
          <a:ln w="76200" cap="flat" cmpd="sng">
            <a:solidFill>
              <a:srgbClr val="FF00FF"/>
            </a:solidFill>
            <a:prstDash val="solid"/>
            <a:round/>
            <a:headEnd type="none" w="med" len="med"/>
            <a:tailEnd type="triangle" w="med" len="med"/>
          </a:ln>
        </p:spPr>
      </p:cxnSp>
      <p:pic>
        <p:nvPicPr>
          <p:cNvPr id="113" name="Google Shape;113;p20"/>
          <p:cNvPicPr preferRelativeResize="0"/>
          <p:nvPr/>
        </p:nvPicPr>
        <p:blipFill>
          <a:blip r:embed="rId4">
            <a:alphaModFix/>
          </a:blip>
          <a:stretch>
            <a:fillRect/>
          </a:stretch>
        </p:blipFill>
        <p:spPr>
          <a:xfrm>
            <a:off x="8037449" y="4076475"/>
            <a:ext cx="815601" cy="99844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1"/>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16.6.20</a:t>
            </a:r>
            <a:endParaRPr sz="3000">
              <a:latin typeface="Poppins"/>
              <a:ea typeface="Poppins"/>
              <a:cs typeface="Poppins"/>
              <a:sym typeface="Poppins"/>
            </a:endParaRPr>
          </a:p>
        </p:txBody>
      </p:sp>
      <p:sp>
        <p:nvSpPr>
          <p:cNvPr id="119" name="Google Shape;119;p21"/>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50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6 =</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__ = 24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Double __ = 30</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24 </a:t>
            </a:r>
            <a:r>
              <a:rPr lang="en" sz="2400" dirty="0">
                <a:solidFill>
                  <a:schemeClr val="dk1"/>
                </a:solidFill>
              </a:rPr>
              <a:t>÷ 3</a:t>
            </a:r>
            <a:r>
              <a:rPr lang="en" sz="2400" dirty="0">
                <a:solidFill>
                  <a:schemeClr val="dk1"/>
                </a:solidFill>
                <a:latin typeface="Poppins"/>
                <a:ea typeface="Poppins"/>
                <a:cs typeface="Poppins"/>
                <a:sym typeface="Poppins"/>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18 </a:t>
            </a:r>
            <a:r>
              <a:rPr lang="en" sz="2400" dirty="0">
                <a:solidFill>
                  <a:schemeClr val="dk1"/>
                </a:solidFill>
              </a:rPr>
              <a:t>÷ 2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11 x 10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¾  of 8 = </a:t>
            </a:r>
            <a:endParaRPr sz="2400" dirty="0"/>
          </a:p>
        </p:txBody>
      </p:sp>
      <p:sp>
        <p:nvSpPr>
          <p:cNvPr id="120" name="Google Shape;120;p21"/>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 name="Google Shape;121;p21"/>
          <p:cNvSpPr txBox="1"/>
          <p:nvPr/>
        </p:nvSpPr>
        <p:spPr>
          <a:xfrm>
            <a:off x="4343025"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22" name="Google Shape;122;p21"/>
          <p:cNvPicPr preferRelativeResize="0"/>
          <p:nvPr/>
        </p:nvPicPr>
        <p:blipFill rotWithShape="1">
          <a:blip r:embed="rId3">
            <a:alphaModFix/>
          </a:blip>
          <a:srcRect l="36416" t="30470" r="15679" b="20815"/>
          <a:stretch/>
        </p:blipFill>
        <p:spPr>
          <a:xfrm>
            <a:off x="4343025" y="914422"/>
            <a:ext cx="4576274" cy="2616324"/>
          </a:xfrm>
          <a:prstGeom prst="rect">
            <a:avLst/>
          </a:prstGeom>
          <a:noFill/>
          <a:ln>
            <a:noFill/>
          </a:ln>
        </p:spPr>
      </p:pic>
      <p:pic>
        <p:nvPicPr>
          <p:cNvPr id="123" name="Google Shape;123;p21"/>
          <p:cNvPicPr preferRelativeResize="0"/>
          <p:nvPr/>
        </p:nvPicPr>
        <p:blipFill rotWithShape="1">
          <a:blip r:embed="rId3">
            <a:alphaModFix/>
          </a:blip>
          <a:srcRect l="55009" t="63866" r="39507" b="21380"/>
          <a:stretch/>
        </p:blipFill>
        <p:spPr>
          <a:xfrm>
            <a:off x="4955275" y="3530750"/>
            <a:ext cx="423101" cy="640074"/>
          </a:xfrm>
          <a:prstGeom prst="rect">
            <a:avLst/>
          </a:prstGeom>
          <a:noFill/>
          <a:ln>
            <a:noFill/>
          </a:ln>
        </p:spPr>
      </p:pic>
      <p:pic>
        <p:nvPicPr>
          <p:cNvPr id="124" name="Google Shape;124;p21"/>
          <p:cNvPicPr preferRelativeResize="0"/>
          <p:nvPr/>
        </p:nvPicPr>
        <p:blipFill rotWithShape="1">
          <a:blip r:embed="rId3">
            <a:alphaModFix/>
          </a:blip>
          <a:srcRect l="55009" t="63866" r="39507" b="21380"/>
          <a:stretch/>
        </p:blipFill>
        <p:spPr>
          <a:xfrm>
            <a:off x="5779150" y="3530750"/>
            <a:ext cx="423101" cy="640074"/>
          </a:xfrm>
          <a:prstGeom prst="rect">
            <a:avLst/>
          </a:prstGeom>
          <a:noFill/>
          <a:ln>
            <a:noFill/>
          </a:ln>
        </p:spPr>
      </p:pic>
      <p:sp>
        <p:nvSpPr>
          <p:cNvPr id="125" name="Google Shape;125;p21"/>
          <p:cNvSpPr txBox="1"/>
          <p:nvPr/>
        </p:nvSpPr>
        <p:spPr>
          <a:xfrm>
            <a:off x="5437763" y="3612425"/>
            <a:ext cx="282000" cy="46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a:t>
            </a:r>
            <a:endParaRPr sz="2200" b="1"/>
          </a:p>
        </p:txBody>
      </p:sp>
      <p:sp>
        <p:nvSpPr>
          <p:cNvPr id="126" name="Google Shape;126;p21"/>
          <p:cNvSpPr txBox="1"/>
          <p:nvPr/>
        </p:nvSpPr>
        <p:spPr>
          <a:xfrm>
            <a:off x="6275963" y="3612425"/>
            <a:ext cx="282000" cy="46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a:t>
            </a:r>
            <a:endParaRPr sz="2200" b="1"/>
          </a:p>
        </p:txBody>
      </p:sp>
      <p:sp>
        <p:nvSpPr>
          <p:cNvPr id="127" name="Google Shape;127;p21"/>
          <p:cNvSpPr txBox="1"/>
          <p:nvPr/>
        </p:nvSpPr>
        <p:spPr>
          <a:xfrm>
            <a:off x="4235475" y="4418250"/>
            <a:ext cx="4908600" cy="84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How many acorns would you need for 12 points?</a:t>
            </a:r>
            <a:endParaRPr sz="1800"/>
          </a:p>
        </p:txBody>
      </p:sp>
      <p:pic>
        <p:nvPicPr>
          <p:cNvPr id="128" name="Google Shape;128;p21"/>
          <p:cNvPicPr preferRelativeResize="0"/>
          <p:nvPr/>
        </p:nvPicPr>
        <p:blipFill rotWithShape="1">
          <a:blip r:embed="rId3">
            <a:alphaModFix/>
          </a:blip>
          <a:srcRect l="66115" t="78931" r="15678" b="7813"/>
          <a:stretch/>
        </p:blipFill>
        <p:spPr>
          <a:xfrm>
            <a:off x="7305649" y="2571744"/>
            <a:ext cx="1739201" cy="7119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2"/>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u="sng">
                <a:solidFill>
                  <a:srgbClr val="FF0000"/>
                </a:solidFill>
                <a:latin typeface="Poppins"/>
                <a:ea typeface="Poppins"/>
                <a:cs typeface="Poppins"/>
                <a:sym typeface="Poppins"/>
              </a:rPr>
              <a:t>Answers </a:t>
            </a:r>
            <a:r>
              <a:rPr lang="en" sz="3000">
                <a:latin typeface="Poppins"/>
                <a:ea typeface="Poppins"/>
                <a:cs typeface="Poppins"/>
                <a:sym typeface="Poppins"/>
              </a:rPr>
              <a:t>                  16.6.20</a:t>
            </a:r>
            <a:endParaRPr sz="3000">
              <a:latin typeface="Poppins"/>
              <a:ea typeface="Poppins"/>
              <a:cs typeface="Poppins"/>
              <a:sym typeface="Poppins"/>
            </a:endParaRPr>
          </a:p>
        </p:txBody>
      </p:sp>
      <p:sp>
        <p:nvSpPr>
          <p:cNvPr id="134" name="Google Shape;134;p22"/>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50 = </a:t>
            </a:r>
            <a:r>
              <a:rPr lang="en" sz="2400" dirty="0">
                <a:solidFill>
                  <a:srgbClr val="FF0000"/>
                </a:solidFill>
                <a:latin typeface="Poppins"/>
                <a:ea typeface="Poppins"/>
                <a:cs typeface="Poppins"/>
                <a:sym typeface="Poppins"/>
              </a:rPr>
              <a:t>100</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6 = </a:t>
            </a:r>
            <a:r>
              <a:rPr lang="en" sz="2400" dirty="0">
                <a:solidFill>
                  <a:srgbClr val="FF0000"/>
                </a:solidFill>
                <a:latin typeface="Poppins"/>
                <a:ea typeface="Poppins"/>
                <a:cs typeface="Poppins"/>
                <a:sym typeface="Poppins"/>
              </a:rPr>
              <a:t>12</a:t>
            </a:r>
            <a:endParaRPr sz="2400" dirty="0">
              <a:solidFill>
                <a:srgbClr val="FF0000"/>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Double </a:t>
            </a:r>
            <a:r>
              <a:rPr lang="en" sz="2400" dirty="0">
                <a:solidFill>
                  <a:srgbClr val="FF0000"/>
                </a:solidFill>
                <a:latin typeface="Poppins"/>
                <a:ea typeface="Poppins"/>
                <a:cs typeface="Poppins"/>
                <a:sym typeface="Poppins"/>
              </a:rPr>
              <a:t>12</a:t>
            </a:r>
            <a:r>
              <a:rPr lang="en" sz="2400" dirty="0">
                <a:solidFill>
                  <a:schemeClr val="dk1"/>
                </a:solidFill>
                <a:latin typeface="Poppins"/>
                <a:ea typeface="Poppins"/>
                <a:cs typeface="Poppins"/>
                <a:sym typeface="Poppins"/>
              </a:rPr>
              <a:t> = 24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Double </a:t>
            </a:r>
            <a:r>
              <a:rPr lang="en" sz="2400" dirty="0">
                <a:solidFill>
                  <a:srgbClr val="FF0000"/>
                </a:solidFill>
                <a:latin typeface="Poppins"/>
                <a:ea typeface="Poppins"/>
                <a:cs typeface="Poppins"/>
                <a:sym typeface="Poppins"/>
              </a:rPr>
              <a:t>15</a:t>
            </a:r>
            <a:r>
              <a:rPr lang="en" sz="2400" dirty="0">
                <a:solidFill>
                  <a:schemeClr val="dk1"/>
                </a:solidFill>
                <a:latin typeface="Poppins"/>
                <a:ea typeface="Poppins"/>
                <a:cs typeface="Poppins"/>
                <a:sym typeface="Poppins"/>
              </a:rPr>
              <a:t> = 30</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24 </a:t>
            </a:r>
            <a:r>
              <a:rPr lang="en" sz="2400" dirty="0">
                <a:solidFill>
                  <a:schemeClr val="dk1"/>
                </a:solidFill>
              </a:rPr>
              <a:t>÷ 3</a:t>
            </a:r>
            <a:r>
              <a:rPr lang="en" sz="2400" dirty="0">
                <a:solidFill>
                  <a:schemeClr val="dk1"/>
                </a:solidFill>
                <a:latin typeface="Poppins"/>
                <a:ea typeface="Poppins"/>
                <a:cs typeface="Poppins"/>
                <a:sym typeface="Poppins"/>
              </a:rPr>
              <a:t>  =</a:t>
            </a:r>
            <a:r>
              <a:rPr lang="en" sz="2400" dirty="0">
                <a:solidFill>
                  <a:srgbClr val="FF0000"/>
                </a:solidFill>
                <a:latin typeface="Poppins"/>
                <a:ea typeface="Poppins"/>
                <a:cs typeface="Poppins"/>
                <a:sym typeface="Poppins"/>
              </a:rPr>
              <a:t> 8</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18 </a:t>
            </a:r>
            <a:r>
              <a:rPr lang="en" sz="2400" dirty="0">
                <a:solidFill>
                  <a:schemeClr val="dk1"/>
                </a:solidFill>
              </a:rPr>
              <a:t>÷ 2 = </a:t>
            </a:r>
            <a:r>
              <a:rPr lang="en" sz="2400" dirty="0">
                <a:solidFill>
                  <a:srgbClr val="FF0000"/>
                </a:solidFill>
              </a:rPr>
              <a:t>9</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11 x 10 = </a:t>
            </a:r>
            <a:r>
              <a:rPr lang="en" sz="2400" dirty="0">
                <a:solidFill>
                  <a:srgbClr val="FF0000"/>
                </a:solidFill>
                <a:latin typeface="Poppins"/>
                <a:ea typeface="Poppins"/>
                <a:cs typeface="Poppins"/>
                <a:sym typeface="Poppins"/>
              </a:rPr>
              <a:t>110</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¾  of 8 = </a:t>
            </a:r>
            <a:r>
              <a:rPr lang="en" sz="2400" dirty="0">
                <a:solidFill>
                  <a:srgbClr val="FF0000"/>
                </a:solidFill>
                <a:latin typeface="Poppins"/>
                <a:ea typeface="Poppins"/>
                <a:cs typeface="Poppins"/>
                <a:sym typeface="Poppins"/>
              </a:rPr>
              <a:t>6</a:t>
            </a:r>
            <a:endParaRPr sz="2400" dirty="0">
              <a:solidFill>
                <a:srgbClr val="FF0000"/>
              </a:solidFill>
            </a:endParaRPr>
          </a:p>
        </p:txBody>
      </p:sp>
      <p:sp>
        <p:nvSpPr>
          <p:cNvPr id="135" name="Google Shape;135;p22"/>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22"/>
          <p:cNvSpPr txBox="1"/>
          <p:nvPr/>
        </p:nvSpPr>
        <p:spPr>
          <a:xfrm>
            <a:off x="4343025"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137" name="Google Shape;137;p22"/>
          <p:cNvPicPr preferRelativeResize="0"/>
          <p:nvPr/>
        </p:nvPicPr>
        <p:blipFill rotWithShape="1">
          <a:blip r:embed="rId3">
            <a:alphaModFix/>
          </a:blip>
          <a:srcRect l="36416" t="30470" r="15679" b="20815"/>
          <a:stretch/>
        </p:blipFill>
        <p:spPr>
          <a:xfrm>
            <a:off x="4343025" y="914422"/>
            <a:ext cx="4576274" cy="2616324"/>
          </a:xfrm>
          <a:prstGeom prst="rect">
            <a:avLst/>
          </a:prstGeom>
          <a:noFill/>
          <a:ln>
            <a:noFill/>
          </a:ln>
        </p:spPr>
      </p:pic>
      <p:pic>
        <p:nvPicPr>
          <p:cNvPr id="138" name="Google Shape;138;p22"/>
          <p:cNvPicPr preferRelativeResize="0"/>
          <p:nvPr/>
        </p:nvPicPr>
        <p:blipFill rotWithShape="1">
          <a:blip r:embed="rId3">
            <a:alphaModFix/>
          </a:blip>
          <a:srcRect l="55009" t="63866" r="39507" b="21380"/>
          <a:stretch/>
        </p:blipFill>
        <p:spPr>
          <a:xfrm>
            <a:off x="4955275" y="3530750"/>
            <a:ext cx="423101" cy="640074"/>
          </a:xfrm>
          <a:prstGeom prst="rect">
            <a:avLst/>
          </a:prstGeom>
          <a:noFill/>
          <a:ln>
            <a:noFill/>
          </a:ln>
        </p:spPr>
      </p:pic>
      <p:pic>
        <p:nvPicPr>
          <p:cNvPr id="139" name="Google Shape;139;p22"/>
          <p:cNvPicPr preferRelativeResize="0"/>
          <p:nvPr/>
        </p:nvPicPr>
        <p:blipFill rotWithShape="1">
          <a:blip r:embed="rId3">
            <a:alphaModFix/>
          </a:blip>
          <a:srcRect l="55009" t="63866" r="39507" b="21380"/>
          <a:stretch/>
        </p:blipFill>
        <p:spPr>
          <a:xfrm>
            <a:off x="5779150" y="3530750"/>
            <a:ext cx="423101" cy="640074"/>
          </a:xfrm>
          <a:prstGeom prst="rect">
            <a:avLst/>
          </a:prstGeom>
          <a:noFill/>
          <a:ln>
            <a:noFill/>
          </a:ln>
        </p:spPr>
      </p:pic>
      <p:sp>
        <p:nvSpPr>
          <p:cNvPr id="140" name="Google Shape;140;p22"/>
          <p:cNvSpPr txBox="1"/>
          <p:nvPr/>
        </p:nvSpPr>
        <p:spPr>
          <a:xfrm>
            <a:off x="5437763" y="3612425"/>
            <a:ext cx="282000" cy="46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a:t>
            </a:r>
            <a:endParaRPr sz="2200" b="1"/>
          </a:p>
        </p:txBody>
      </p:sp>
      <p:sp>
        <p:nvSpPr>
          <p:cNvPr id="141" name="Google Shape;141;p22"/>
          <p:cNvSpPr txBox="1"/>
          <p:nvPr/>
        </p:nvSpPr>
        <p:spPr>
          <a:xfrm>
            <a:off x="6275963" y="3612425"/>
            <a:ext cx="282000" cy="46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a:t>
            </a:r>
            <a:endParaRPr sz="2200" b="1"/>
          </a:p>
        </p:txBody>
      </p:sp>
      <p:sp>
        <p:nvSpPr>
          <p:cNvPr id="142" name="Google Shape;142;p22"/>
          <p:cNvSpPr txBox="1"/>
          <p:nvPr/>
        </p:nvSpPr>
        <p:spPr>
          <a:xfrm>
            <a:off x="4176863" y="4297500"/>
            <a:ext cx="4908600" cy="84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How many acorns would you need for 12 points?</a:t>
            </a:r>
            <a:endParaRPr sz="1800"/>
          </a:p>
        </p:txBody>
      </p:sp>
      <p:pic>
        <p:nvPicPr>
          <p:cNvPr id="143" name="Google Shape;143;p22"/>
          <p:cNvPicPr preferRelativeResize="0"/>
          <p:nvPr/>
        </p:nvPicPr>
        <p:blipFill rotWithShape="1">
          <a:blip r:embed="rId3">
            <a:alphaModFix/>
          </a:blip>
          <a:srcRect l="66115" t="78931" r="15678" b="7813"/>
          <a:stretch/>
        </p:blipFill>
        <p:spPr>
          <a:xfrm>
            <a:off x="7305649" y="2571744"/>
            <a:ext cx="1739201" cy="711900"/>
          </a:xfrm>
          <a:prstGeom prst="rect">
            <a:avLst/>
          </a:prstGeom>
          <a:noFill/>
          <a:ln>
            <a:noFill/>
          </a:ln>
        </p:spPr>
      </p:pic>
      <p:sp>
        <p:nvSpPr>
          <p:cNvPr id="144" name="Google Shape;144;p22"/>
          <p:cNvSpPr txBox="1"/>
          <p:nvPr/>
        </p:nvSpPr>
        <p:spPr>
          <a:xfrm>
            <a:off x="7619250" y="2643450"/>
            <a:ext cx="868200" cy="640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latin typeface="Poppins"/>
                <a:ea typeface="Poppins"/>
                <a:cs typeface="Poppins"/>
                <a:sym typeface="Poppins"/>
              </a:rPr>
              <a:t>6</a:t>
            </a:r>
            <a:endParaRPr/>
          </a:p>
        </p:txBody>
      </p:sp>
      <p:sp>
        <p:nvSpPr>
          <p:cNvPr id="145" name="Google Shape;145;p22"/>
          <p:cNvSpPr txBox="1"/>
          <p:nvPr/>
        </p:nvSpPr>
        <p:spPr>
          <a:xfrm>
            <a:off x="6631700" y="3612425"/>
            <a:ext cx="10515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latin typeface="Poppins"/>
                <a:ea typeface="Poppins"/>
                <a:cs typeface="Poppins"/>
                <a:sym typeface="Poppins"/>
              </a:rPr>
              <a:t>12</a:t>
            </a:r>
            <a:endParaRPr/>
          </a:p>
        </p:txBody>
      </p:sp>
      <p:sp>
        <p:nvSpPr>
          <p:cNvPr id="146" name="Google Shape;146;p22"/>
          <p:cNvSpPr txBox="1"/>
          <p:nvPr/>
        </p:nvSpPr>
        <p:spPr>
          <a:xfrm>
            <a:off x="5941175" y="4626600"/>
            <a:ext cx="31443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0000"/>
                </a:solidFill>
              </a:rPr>
              <a:t>2 + 2 + 2 + 2 + 2 + 2 = 12 </a:t>
            </a:r>
            <a:endParaRPr sz="1800">
              <a:solidFill>
                <a:srgbClr val="FF0000"/>
              </a:solidFill>
            </a:endParaRPr>
          </a:p>
        </p:txBody>
      </p:sp>
      <p:sp>
        <p:nvSpPr>
          <p:cNvPr id="147" name="Google Shape;147;p22"/>
          <p:cNvSpPr txBox="1"/>
          <p:nvPr/>
        </p:nvSpPr>
        <p:spPr>
          <a:xfrm>
            <a:off x="4955275" y="4564950"/>
            <a:ext cx="868200" cy="640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FF0000"/>
                </a:solidFill>
                <a:latin typeface="Poppins"/>
                <a:ea typeface="Poppins"/>
                <a:cs typeface="Poppins"/>
                <a:sym typeface="Poppins"/>
              </a:rPr>
              <a:t>6</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153" name="Google Shape;153;p23"/>
          <p:cNvSpPr/>
          <p:nvPr/>
        </p:nvSpPr>
        <p:spPr>
          <a:xfrm>
            <a:off x="2779088" y="1651775"/>
            <a:ext cx="4096971"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Tuesday 16th June</a:t>
            </a:r>
          </a:p>
        </p:txBody>
      </p:sp>
      <p:pic>
        <p:nvPicPr>
          <p:cNvPr id="154" name="Google Shape;154;p23"/>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4"/>
          <p:cNvSpPr txBox="1"/>
          <p:nvPr/>
        </p:nvSpPr>
        <p:spPr>
          <a:xfrm>
            <a:off x="429750" y="765475"/>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Introducing clocks</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160" name="Google Shape;160;p24">
            <a:hlinkClick r:id="rId3"/>
          </p:cNvPr>
          <p:cNvPicPr preferRelativeResize="0"/>
          <p:nvPr/>
        </p:nvPicPr>
        <p:blipFill rotWithShape="1">
          <a:blip r:embed="rId4">
            <a:alphaModFix/>
          </a:blip>
          <a:srcRect l="13222" t="11766" r="14287" b="5664"/>
          <a:stretch/>
        </p:blipFill>
        <p:spPr>
          <a:xfrm>
            <a:off x="3921425" y="784987"/>
            <a:ext cx="4861474" cy="31133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25">
            <a:hlinkClick r:id="rId3"/>
          </p:cNvPr>
          <p:cNvPicPr preferRelativeResize="0"/>
          <p:nvPr/>
        </p:nvPicPr>
        <p:blipFill rotWithShape="1">
          <a:blip r:embed="rId4">
            <a:alphaModFix/>
          </a:blip>
          <a:srcRect l="13822" t="12869" r="14332" b="6595"/>
          <a:stretch/>
        </p:blipFill>
        <p:spPr>
          <a:xfrm>
            <a:off x="67150" y="617775"/>
            <a:ext cx="5348051" cy="3370775"/>
          </a:xfrm>
          <a:prstGeom prst="rect">
            <a:avLst/>
          </a:prstGeom>
          <a:noFill/>
          <a:ln>
            <a:noFill/>
          </a:ln>
        </p:spPr>
      </p:pic>
      <p:sp>
        <p:nvSpPr>
          <p:cNvPr id="166" name="Google Shape;166;p25"/>
          <p:cNvSpPr txBox="1"/>
          <p:nvPr/>
        </p:nvSpPr>
        <p:spPr>
          <a:xfrm>
            <a:off x="5613525" y="899775"/>
            <a:ext cx="30000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solidFill>
                <a:schemeClr val="dk1"/>
              </a:solidFill>
            </a:endParaRPr>
          </a:p>
        </p:txBody>
      </p:sp>
      <p:sp>
        <p:nvSpPr>
          <p:cNvPr id="167" name="Google Shape;167;p25"/>
          <p:cNvSpPr/>
          <p:nvPr/>
        </p:nvSpPr>
        <p:spPr>
          <a:xfrm>
            <a:off x="4571999" y="1052725"/>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26"/>
          <p:cNvPicPr preferRelativeResize="0"/>
          <p:nvPr/>
        </p:nvPicPr>
        <p:blipFill rotWithShape="1">
          <a:blip r:embed="rId3">
            <a:alphaModFix/>
          </a:blip>
          <a:srcRect l="62366" t="21116" r="27541" b="57146"/>
          <a:stretch/>
        </p:blipFill>
        <p:spPr>
          <a:xfrm>
            <a:off x="349150" y="1222075"/>
            <a:ext cx="2839200" cy="3437950"/>
          </a:xfrm>
          <a:prstGeom prst="rect">
            <a:avLst/>
          </a:prstGeom>
          <a:noFill/>
          <a:ln>
            <a:noFill/>
          </a:ln>
        </p:spPr>
      </p:pic>
      <p:pic>
        <p:nvPicPr>
          <p:cNvPr id="173" name="Google Shape;173;p26"/>
          <p:cNvPicPr preferRelativeResize="0"/>
          <p:nvPr/>
        </p:nvPicPr>
        <p:blipFill rotWithShape="1">
          <a:blip r:embed="rId3">
            <a:alphaModFix/>
          </a:blip>
          <a:srcRect l="72434" t="21032" r="17472" b="56701"/>
          <a:stretch/>
        </p:blipFill>
        <p:spPr>
          <a:xfrm>
            <a:off x="5799000" y="1222075"/>
            <a:ext cx="2706773" cy="3357350"/>
          </a:xfrm>
          <a:prstGeom prst="rect">
            <a:avLst/>
          </a:prstGeom>
          <a:noFill/>
          <a:ln>
            <a:noFill/>
          </a:ln>
        </p:spPr>
      </p:pic>
      <p:sp>
        <p:nvSpPr>
          <p:cNvPr id="174" name="Google Shape;174;p26"/>
          <p:cNvSpPr txBox="1"/>
          <p:nvPr/>
        </p:nvSpPr>
        <p:spPr>
          <a:xfrm>
            <a:off x="247650" y="201450"/>
            <a:ext cx="8648700" cy="130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t>Draw a line to match the events to the approximate times they happen.  Can you show the time on your clock?</a:t>
            </a:r>
            <a:endParaRPr sz="21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7"/>
          <p:cNvSpPr txBox="1"/>
          <p:nvPr/>
        </p:nvSpPr>
        <p:spPr>
          <a:xfrm>
            <a:off x="255150" y="161175"/>
            <a:ext cx="8366700" cy="1181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u="sng">
                <a:latin typeface="Trebuchet MS"/>
                <a:ea typeface="Trebuchet MS"/>
                <a:cs typeface="Trebuchet MS"/>
                <a:sym typeface="Trebuchet MS"/>
              </a:rPr>
              <a:t>Your Routine</a:t>
            </a:r>
            <a:endParaRPr sz="3000" u="sng">
              <a:latin typeface="Trebuchet MS"/>
              <a:ea typeface="Trebuchet MS"/>
              <a:cs typeface="Trebuchet MS"/>
              <a:sym typeface="Trebuchet MS"/>
            </a:endParaRPr>
          </a:p>
          <a:p>
            <a:pPr marL="0" lvl="0" indent="0" algn="l" rtl="0">
              <a:spcBef>
                <a:spcPts val="0"/>
              </a:spcBef>
              <a:spcAft>
                <a:spcPts val="0"/>
              </a:spcAft>
              <a:buNone/>
            </a:pPr>
            <a:endParaRPr sz="1900">
              <a:latin typeface="Trebuchet MS"/>
              <a:ea typeface="Trebuchet MS"/>
              <a:cs typeface="Trebuchet MS"/>
              <a:sym typeface="Trebuchet MS"/>
            </a:endParaRPr>
          </a:p>
          <a:p>
            <a:pPr marL="0" lvl="0" indent="0" algn="l" rtl="0">
              <a:spcBef>
                <a:spcPts val="0"/>
              </a:spcBef>
              <a:spcAft>
                <a:spcPts val="0"/>
              </a:spcAft>
              <a:buNone/>
            </a:pPr>
            <a:r>
              <a:rPr lang="en" sz="1900">
                <a:latin typeface="Trebuchet MS"/>
                <a:ea typeface="Trebuchet MS"/>
                <a:cs typeface="Trebuchet MS"/>
                <a:sym typeface="Trebuchet MS"/>
              </a:rPr>
              <a:t>Whilst we have been learning at home, we have all had to adapt to a new routine. Choose 5 tasks you complete throughout the day and draw a picture to represent them. Then either draw a clock or write the time you would complete that task.Put the tasks in time order from the earliest time to the latest time.  Here is an example...</a:t>
            </a:r>
            <a:endParaRPr sz="1900">
              <a:latin typeface="Trebuchet MS"/>
              <a:ea typeface="Trebuchet MS"/>
              <a:cs typeface="Trebuchet MS"/>
              <a:sym typeface="Trebuchet MS"/>
            </a:endParaRPr>
          </a:p>
          <a:p>
            <a:pPr marL="0" lvl="0" indent="0" algn="l" rtl="0">
              <a:spcBef>
                <a:spcPts val="0"/>
              </a:spcBef>
              <a:spcAft>
                <a:spcPts val="0"/>
              </a:spcAft>
              <a:buNone/>
            </a:pPr>
            <a:endParaRPr sz="1900">
              <a:latin typeface="Trebuchet MS"/>
              <a:ea typeface="Trebuchet MS"/>
              <a:cs typeface="Trebuchet MS"/>
              <a:sym typeface="Trebuchet MS"/>
            </a:endParaRPr>
          </a:p>
        </p:txBody>
      </p:sp>
      <p:graphicFrame>
        <p:nvGraphicFramePr>
          <p:cNvPr id="180" name="Google Shape;180;p27"/>
          <p:cNvGraphicFramePr/>
          <p:nvPr/>
        </p:nvGraphicFramePr>
        <p:xfrm>
          <a:off x="255150" y="2685900"/>
          <a:ext cx="8829450" cy="2019995"/>
        </p:xfrm>
        <a:graphic>
          <a:graphicData uri="http://schemas.openxmlformats.org/drawingml/2006/table">
            <a:tbl>
              <a:tblPr>
                <a:noFill/>
                <a:tableStyleId>{FC38BDB2-54D2-40D5-884D-1695E96F600F}</a:tableStyleId>
              </a:tblPr>
              <a:tblGrid>
                <a:gridCol w="1750300">
                  <a:extLst>
                    <a:ext uri="{9D8B030D-6E8A-4147-A177-3AD203B41FA5}">
                      <a16:colId xmlns:a16="http://schemas.microsoft.com/office/drawing/2014/main" val="20000"/>
                    </a:ext>
                  </a:extLst>
                </a:gridCol>
                <a:gridCol w="1696375">
                  <a:extLst>
                    <a:ext uri="{9D8B030D-6E8A-4147-A177-3AD203B41FA5}">
                      <a16:colId xmlns:a16="http://schemas.microsoft.com/office/drawing/2014/main" val="20001"/>
                    </a:ext>
                  </a:extLst>
                </a:gridCol>
                <a:gridCol w="1812150">
                  <a:extLst>
                    <a:ext uri="{9D8B030D-6E8A-4147-A177-3AD203B41FA5}">
                      <a16:colId xmlns:a16="http://schemas.microsoft.com/office/drawing/2014/main" val="20002"/>
                    </a:ext>
                  </a:extLst>
                </a:gridCol>
                <a:gridCol w="1784300">
                  <a:extLst>
                    <a:ext uri="{9D8B030D-6E8A-4147-A177-3AD203B41FA5}">
                      <a16:colId xmlns:a16="http://schemas.microsoft.com/office/drawing/2014/main" val="20003"/>
                    </a:ext>
                  </a:extLst>
                </a:gridCol>
                <a:gridCol w="1786325">
                  <a:extLst>
                    <a:ext uri="{9D8B030D-6E8A-4147-A177-3AD203B41FA5}">
                      <a16:colId xmlns:a16="http://schemas.microsoft.com/office/drawing/2014/main" val="20004"/>
                    </a:ext>
                  </a:extLst>
                </a:gridCol>
              </a:tblGrid>
              <a:tr h="1258025">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640475">
                <a:tc>
                  <a:txBody>
                    <a:bodyPr/>
                    <a:lstStyle/>
                    <a:p>
                      <a:pPr marL="0" lvl="0" indent="0" algn="l" rtl="0">
                        <a:spcBef>
                          <a:spcPts val="0"/>
                        </a:spcBef>
                        <a:spcAft>
                          <a:spcPts val="0"/>
                        </a:spcAft>
                        <a:buNone/>
                      </a:pPr>
                      <a:r>
                        <a:rPr lang="en" sz="1900">
                          <a:latin typeface="Comic Sans MS"/>
                          <a:ea typeface="Comic Sans MS"/>
                          <a:cs typeface="Comic Sans MS"/>
                          <a:sym typeface="Comic Sans MS"/>
                        </a:rPr>
                        <a:t>Half past 7</a:t>
                      </a:r>
                      <a:endParaRPr sz="1900">
                        <a:latin typeface="Comic Sans MS"/>
                        <a:ea typeface="Comic Sans MS"/>
                        <a:cs typeface="Comic Sans MS"/>
                        <a:sym typeface="Comic Sans MS"/>
                      </a:endParaRPr>
                    </a:p>
                  </a:txBody>
                  <a:tcPr marL="91425" marR="91425" marT="91425" marB="91425"/>
                </a:tc>
                <a:tc>
                  <a:txBody>
                    <a:bodyPr/>
                    <a:lstStyle/>
                    <a:p>
                      <a:pPr marL="0" lvl="0" indent="0" algn="l" rtl="0">
                        <a:spcBef>
                          <a:spcPts val="0"/>
                        </a:spcBef>
                        <a:spcAft>
                          <a:spcPts val="0"/>
                        </a:spcAft>
                        <a:buNone/>
                      </a:pPr>
                      <a:r>
                        <a:rPr lang="en" sz="1900">
                          <a:latin typeface="Comic Sans MS"/>
                          <a:ea typeface="Comic Sans MS"/>
                          <a:cs typeface="Comic Sans MS"/>
                          <a:sym typeface="Comic Sans MS"/>
                        </a:rPr>
                        <a:t>9 o’clock</a:t>
                      </a:r>
                      <a:endParaRPr sz="1900">
                        <a:latin typeface="Comic Sans MS"/>
                        <a:ea typeface="Comic Sans MS"/>
                        <a:cs typeface="Comic Sans MS"/>
                        <a:sym typeface="Comic Sans MS"/>
                      </a:endParaRPr>
                    </a:p>
                  </a:txBody>
                  <a:tcPr marL="91425" marR="91425" marT="91425" marB="91425"/>
                </a:tc>
                <a:tc>
                  <a:txBody>
                    <a:bodyPr/>
                    <a:lstStyle/>
                    <a:p>
                      <a:pPr marL="0" lvl="0" indent="0" algn="l" rtl="0">
                        <a:spcBef>
                          <a:spcPts val="0"/>
                        </a:spcBef>
                        <a:spcAft>
                          <a:spcPts val="0"/>
                        </a:spcAft>
                        <a:buNone/>
                      </a:pPr>
                      <a:r>
                        <a:rPr lang="en" sz="1900">
                          <a:latin typeface="Comic Sans MS"/>
                          <a:ea typeface="Comic Sans MS"/>
                          <a:cs typeface="Comic Sans MS"/>
                          <a:sym typeface="Comic Sans MS"/>
                        </a:rPr>
                        <a:t>Half past 12</a:t>
                      </a:r>
                      <a:endParaRPr sz="1900">
                        <a:latin typeface="Comic Sans MS"/>
                        <a:ea typeface="Comic Sans MS"/>
                        <a:cs typeface="Comic Sans MS"/>
                        <a:sym typeface="Comic Sans MS"/>
                      </a:endParaRPr>
                    </a:p>
                  </a:txBody>
                  <a:tcPr marL="91425" marR="91425" marT="91425" marB="91425"/>
                </a:tc>
                <a:tc>
                  <a:txBody>
                    <a:bodyPr/>
                    <a:lstStyle/>
                    <a:p>
                      <a:pPr marL="0" lvl="0" indent="0" algn="l" rtl="0">
                        <a:spcBef>
                          <a:spcPts val="0"/>
                        </a:spcBef>
                        <a:spcAft>
                          <a:spcPts val="0"/>
                        </a:spcAft>
                        <a:buNone/>
                      </a:pPr>
                      <a:r>
                        <a:rPr lang="en" sz="1900">
                          <a:latin typeface="Comic Sans MS"/>
                          <a:ea typeface="Comic Sans MS"/>
                          <a:cs typeface="Comic Sans MS"/>
                          <a:sym typeface="Comic Sans MS"/>
                        </a:rPr>
                        <a:t>Quarter past 5</a:t>
                      </a:r>
                      <a:endParaRPr sz="1900">
                        <a:latin typeface="Comic Sans MS"/>
                        <a:ea typeface="Comic Sans MS"/>
                        <a:cs typeface="Comic Sans MS"/>
                        <a:sym typeface="Comic Sans MS"/>
                      </a:endParaRPr>
                    </a:p>
                  </a:txBody>
                  <a:tcPr marL="91425" marR="91425" marT="91425" marB="91425"/>
                </a:tc>
                <a:tc>
                  <a:txBody>
                    <a:bodyPr/>
                    <a:lstStyle/>
                    <a:p>
                      <a:pPr marL="0" lvl="0" indent="0" algn="l" rtl="0">
                        <a:spcBef>
                          <a:spcPts val="0"/>
                        </a:spcBef>
                        <a:spcAft>
                          <a:spcPts val="0"/>
                        </a:spcAft>
                        <a:buNone/>
                      </a:pPr>
                      <a:r>
                        <a:rPr lang="en" sz="1900">
                          <a:latin typeface="Comic Sans MS"/>
                          <a:ea typeface="Comic Sans MS"/>
                          <a:cs typeface="Comic Sans MS"/>
                          <a:sym typeface="Comic Sans MS"/>
                        </a:rPr>
                        <a:t>Half past 6</a:t>
                      </a:r>
                      <a:endParaRPr sz="1900">
                        <a:latin typeface="Comic Sans MS"/>
                        <a:ea typeface="Comic Sans MS"/>
                        <a:cs typeface="Comic Sans MS"/>
                        <a:sym typeface="Comic Sans MS"/>
                      </a:endParaRPr>
                    </a:p>
                  </a:txBody>
                  <a:tcPr marL="91425" marR="91425" marT="91425" marB="91425"/>
                </a:tc>
                <a:extLst>
                  <a:ext uri="{0D108BD9-81ED-4DB2-BD59-A6C34878D82A}">
                    <a16:rowId xmlns:a16="http://schemas.microsoft.com/office/drawing/2014/main" val="10001"/>
                  </a:ext>
                </a:extLst>
              </a:tr>
            </a:tbl>
          </a:graphicData>
        </a:graphic>
      </p:graphicFrame>
      <p:pic>
        <p:nvPicPr>
          <p:cNvPr id="181" name="Google Shape;181;p27"/>
          <p:cNvPicPr preferRelativeResize="0"/>
          <p:nvPr/>
        </p:nvPicPr>
        <p:blipFill>
          <a:blip r:embed="rId3">
            <a:alphaModFix/>
          </a:blip>
          <a:stretch>
            <a:fillRect/>
          </a:stretch>
        </p:blipFill>
        <p:spPr>
          <a:xfrm>
            <a:off x="416300" y="2796850"/>
            <a:ext cx="1160365" cy="1052200"/>
          </a:xfrm>
          <a:prstGeom prst="rect">
            <a:avLst/>
          </a:prstGeom>
          <a:noFill/>
          <a:ln>
            <a:noFill/>
          </a:ln>
        </p:spPr>
      </p:pic>
      <p:pic>
        <p:nvPicPr>
          <p:cNvPr id="182" name="Google Shape;182;p27"/>
          <p:cNvPicPr preferRelativeResize="0"/>
          <p:nvPr/>
        </p:nvPicPr>
        <p:blipFill>
          <a:blip r:embed="rId4">
            <a:alphaModFix/>
          </a:blip>
          <a:stretch>
            <a:fillRect/>
          </a:stretch>
        </p:blipFill>
        <p:spPr>
          <a:xfrm>
            <a:off x="2225725" y="2875650"/>
            <a:ext cx="1344350" cy="894604"/>
          </a:xfrm>
          <a:prstGeom prst="rect">
            <a:avLst/>
          </a:prstGeom>
          <a:noFill/>
          <a:ln>
            <a:noFill/>
          </a:ln>
        </p:spPr>
      </p:pic>
      <p:pic>
        <p:nvPicPr>
          <p:cNvPr id="183" name="Google Shape;183;p27"/>
          <p:cNvPicPr preferRelativeResize="0"/>
          <p:nvPr/>
        </p:nvPicPr>
        <p:blipFill>
          <a:blip r:embed="rId5">
            <a:alphaModFix/>
          </a:blip>
          <a:stretch>
            <a:fillRect/>
          </a:stretch>
        </p:blipFill>
        <p:spPr>
          <a:xfrm>
            <a:off x="4089694" y="2745345"/>
            <a:ext cx="1160375" cy="1155218"/>
          </a:xfrm>
          <a:prstGeom prst="rect">
            <a:avLst/>
          </a:prstGeom>
          <a:noFill/>
          <a:ln>
            <a:noFill/>
          </a:ln>
        </p:spPr>
      </p:pic>
      <p:pic>
        <p:nvPicPr>
          <p:cNvPr id="184" name="Google Shape;184;p27"/>
          <p:cNvPicPr preferRelativeResize="0"/>
          <p:nvPr/>
        </p:nvPicPr>
        <p:blipFill>
          <a:blip r:embed="rId6">
            <a:alphaModFix/>
          </a:blip>
          <a:stretch>
            <a:fillRect/>
          </a:stretch>
        </p:blipFill>
        <p:spPr>
          <a:xfrm>
            <a:off x="5467243" y="2796850"/>
            <a:ext cx="1769871" cy="1052200"/>
          </a:xfrm>
          <a:prstGeom prst="rect">
            <a:avLst/>
          </a:prstGeom>
          <a:noFill/>
          <a:ln>
            <a:noFill/>
          </a:ln>
        </p:spPr>
      </p:pic>
      <p:pic>
        <p:nvPicPr>
          <p:cNvPr id="185" name="Google Shape;185;p27"/>
          <p:cNvPicPr preferRelativeResize="0"/>
          <p:nvPr/>
        </p:nvPicPr>
        <p:blipFill>
          <a:blip r:embed="rId7">
            <a:alphaModFix/>
          </a:blip>
          <a:stretch>
            <a:fillRect/>
          </a:stretch>
        </p:blipFill>
        <p:spPr>
          <a:xfrm>
            <a:off x="7454264" y="2796850"/>
            <a:ext cx="1630343" cy="1052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8"/>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17.6.20</a:t>
            </a:r>
            <a:endParaRPr sz="3000">
              <a:latin typeface="Poppins"/>
              <a:ea typeface="Poppins"/>
              <a:cs typeface="Poppins"/>
              <a:sym typeface="Poppins"/>
            </a:endParaRPr>
          </a:p>
        </p:txBody>
      </p:sp>
      <p:sp>
        <p:nvSpPr>
          <p:cNvPr id="191" name="Google Shape;191;p28"/>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1 + 6 + 9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 + 5 + 7 = 17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x 5 = 45</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4 x 10</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65 = 20 + 15 + ___</a:t>
            </a:r>
            <a:endParaRPr sz="2400" dirty="0"/>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- 20 = 24</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- 90 = 10</a:t>
            </a:r>
            <a:endParaRPr sz="2400" dirty="0"/>
          </a:p>
          <a:p>
            <a:pPr marL="457200" lvl="0" indent="0" algn="l" rtl="0">
              <a:spcBef>
                <a:spcPts val="0"/>
              </a:spcBef>
              <a:spcAft>
                <a:spcPts val="0"/>
              </a:spcAft>
              <a:buNone/>
            </a:pPr>
            <a:endParaRPr sz="500" dirty="0"/>
          </a:p>
          <a:p>
            <a:pPr marL="0" lvl="0" indent="0" algn="l" rtl="0">
              <a:spcBef>
                <a:spcPts val="0"/>
              </a:spcBef>
              <a:spcAft>
                <a:spcPts val="0"/>
              </a:spcAft>
              <a:buNone/>
            </a:pPr>
            <a:r>
              <a:rPr lang="en" sz="2400" dirty="0"/>
              <a:t>8. </a:t>
            </a:r>
            <a:r>
              <a:rPr lang="en" sz="2000" dirty="0"/>
              <a:t>Circle all the odd numbers</a:t>
            </a:r>
            <a:r>
              <a:rPr lang="en" sz="2400" dirty="0"/>
              <a:t>.</a:t>
            </a:r>
            <a:endParaRPr sz="2400" dirty="0"/>
          </a:p>
        </p:txBody>
      </p:sp>
      <p:sp>
        <p:nvSpPr>
          <p:cNvPr id="192" name="Google Shape;192;p28"/>
          <p:cNvSpPr txBox="1"/>
          <p:nvPr/>
        </p:nvSpPr>
        <p:spPr>
          <a:xfrm>
            <a:off x="4802050" y="8023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193" name="Google Shape;193;p28"/>
          <p:cNvPicPr preferRelativeResize="0"/>
          <p:nvPr/>
        </p:nvPicPr>
        <p:blipFill rotWithShape="1">
          <a:blip r:embed="rId3">
            <a:alphaModFix/>
          </a:blip>
          <a:srcRect l="37823" t="32022" r="18965" b="35912"/>
          <a:stretch/>
        </p:blipFill>
        <p:spPr>
          <a:xfrm>
            <a:off x="4445000" y="1342950"/>
            <a:ext cx="4472048" cy="1865651"/>
          </a:xfrm>
          <a:prstGeom prst="rect">
            <a:avLst/>
          </a:prstGeom>
          <a:noFill/>
          <a:ln>
            <a:noFill/>
          </a:ln>
        </p:spPr>
      </p:pic>
      <p:pic>
        <p:nvPicPr>
          <p:cNvPr id="194" name="Google Shape;194;p28"/>
          <p:cNvPicPr preferRelativeResize="0"/>
          <p:nvPr/>
        </p:nvPicPr>
        <p:blipFill rotWithShape="1">
          <a:blip r:embed="rId3">
            <a:alphaModFix/>
          </a:blip>
          <a:srcRect l="37823" t="32022" r="18965" b="35912"/>
          <a:stretch/>
        </p:blipFill>
        <p:spPr>
          <a:xfrm>
            <a:off x="4445000" y="3208600"/>
            <a:ext cx="4472048" cy="1865651"/>
          </a:xfrm>
          <a:prstGeom prst="rect">
            <a:avLst/>
          </a:prstGeom>
          <a:noFill/>
          <a:ln>
            <a:noFill/>
          </a:ln>
        </p:spPr>
      </p:pic>
      <p:sp>
        <p:nvSpPr>
          <p:cNvPr id="195" name="Google Shape;195;p28"/>
          <p:cNvSpPr txBox="1"/>
          <p:nvPr/>
        </p:nvSpPr>
        <p:spPr>
          <a:xfrm>
            <a:off x="8111425" y="4002000"/>
            <a:ext cx="577500" cy="6177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34</a:t>
            </a:r>
            <a:endParaRPr sz="2400"/>
          </a:p>
        </p:txBody>
      </p:sp>
      <p:sp>
        <p:nvSpPr>
          <p:cNvPr id="196" name="Google Shape;196;p28"/>
          <p:cNvSpPr txBox="1"/>
          <p:nvPr/>
        </p:nvSpPr>
        <p:spPr>
          <a:xfrm>
            <a:off x="228300" y="4270575"/>
            <a:ext cx="3908100" cy="80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200"/>
              <a:t>34       61      99      108 </a:t>
            </a:r>
            <a:endParaRPr sz="2200"/>
          </a:p>
          <a:p>
            <a:pPr marL="0" lvl="0" indent="0" algn="ctr" rtl="0">
              <a:spcBef>
                <a:spcPts val="0"/>
              </a:spcBef>
              <a:spcAft>
                <a:spcPts val="0"/>
              </a:spcAft>
              <a:buNone/>
            </a:pPr>
            <a:r>
              <a:rPr lang="en" sz="2200"/>
              <a:t>13        70       47</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9"/>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a:solidFill>
                  <a:srgbClr val="FF0000"/>
                </a:solidFill>
                <a:latin typeface="Poppins"/>
                <a:ea typeface="Poppins"/>
                <a:cs typeface="Poppins"/>
                <a:sym typeface="Poppins"/>
              </a:rPr>
              <a:t>Answers</a:t>
            </a:r>
            <a:r>
              <a:rPr lang="en" sz="3000">
                <a:latin typeface="Poppins"/>
                <a:ea typeface="Poppins"/>
                <a:cs typeface="Poppins"/>
                <a:sym typeface="Poppins"/>
              </a:rPr>
              <a:t>               17.6.20</a:t>
            </a:r>
            <a:endParaRPr sz="3000">
              <a:latin typeface="Poppins"/>
              <a:ea typeface="Poppins"/>
              <a:cs typeface="Poppins"/>
              <a:sym typeface="Poppins"/>
            </a:endParaRPr>
          </a:p>
        </p:txBody>
      </p:sp>
      <p:sp>
        <p:nvSpPr>
          <p:cNvPr id="202" name="Google Shape;202;p29"/>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1 + 6 + 9 = </a:t>
            </a:r>
            <a:r>
              <a:rPr lang="en" sz="2400" dirty="0">
                <a:solidFill>
                  <a:srgbClr val="FF0000"/>
                </a:solidFill>
              </a:rPr>
              <a:t>16</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5</a:t>
            </a:r>
            <a:r>
              <a:rPr lang="en" sz="2400" dirty="0"/>
              <a:t> + 5 + 7 = 17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9</a:t>
            </a:r>
            <a:r>
              <a:rPr lang="en" sz="2400" dirty="0"/>
              <a:t> x 5 = 45</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40</a:t>
            </a:r>
            <a:r>
              <a:rPr lang="en" sz="2400" dirty="0"/>
              <a:t> = 4 x 10</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65 = 20 + 15 + </a:t>
            </a:r>
            <a:r>
              <a:rPr lang="en" sz="2400" dirty="0">
                <a:solidFill>
                  <a:srgbClr val="FF0000"/>
                </a:solidFill>
              </a:rPr>
              <a:t>30</a:t>
            </a:r>
            <a:endParaRPr sz="2400" dirty="0">
              <a:solidFill>
                <a:srgbClr val="FF0000"/>
              </a:solidFill>
            </a:endParaRPr>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44</a:t>
            </a:r>
            <a:r>
              <a:rPr lang="en" sz="2400" dirty="0"/>
              <a:t> - 20 = 24</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100</a:t>
            </a:r>
            <a:r>
              <a:rPr lang="en" sz="2400" dirty="0"/>
              <a:t> - 90 = 10</a:t>
            </a:r>
            <a:endParaRPr sz="2400" dirty="0"/>
          </a:p>
          <a:p>
            <a:pPr marL="457200" lvl="0" indent="0" algn="l" rtl="0">
              <a:spcBef>
                <a:spcPts val="0"/>
              </a:spcBef>
              <a:spcAft>
                <a:spcPts val="0"/>
              </a:spcAft>
              <a:buNone/>
            </a:pPr>
            <a:endParaRPr sz="500" dirty="0"/>
          </a:p>
          <a:p>
            <a:pPr marL="0" lvl="0" indent="0" algn="l" rtl="0">
              <a:spcBef>
                <a:spcPts val="0"/>
              </a:spcBef>
              <a:spcAft>
                <a:spcPts val="0"/>
              </a:spcAft>
              <a:buNone/>
            </a:pPr>
            <a:r>
              <a:rPr lang="en" sz="2400" dirty="0"/>
              <a:t>8. </a:t>
            </a:r>
            <a:r>
              <a:rPr lang="en" sz="2000" dirty="0"/>
              <a:t>Circle all the odd numbers</a:t>
            </a:r>
            <a:r>
              <a:rPr lang="en" sz="2400" dirty="0"/>
              <a:t>.</a:t>
            </a:r>
            <a:endParaRPr sz="2400" dirty="0"/>
          </a:p>
        </p:txBody>
      </p:sp>
      <p:sp>
        <p:nvSpPr>
          <p:cNvPr id="203" name="Google Shape;203;p29"/>
          <p:cNvSpPr txBox="1"/>
          <p:nvPr/>
        </p:nvSpPr>
        <p:spPr>
          <a:xfrm>
            <a:off x="4802050" y="8023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204" name="Google Shape;204;p29"/>
          <p:cNvPicPr preferRelativeResize="0"/>
          <p:nvPr/>
        </p:nvPicPr>
        <p:blipFill rotWithShape="1">
          <a:blip r:embed="rId3">
            <a:alphaModFix/>
          </a:blip>
          <a:srcRect l="37823" t="32022" r="18965" b="35912"/>
          <a:stretch/>
        </p:blipFill>
        <p:spPr>
          <a:xfrm>
            <a:off x="4445000" y="1342950"/>
            <a:ext cx="4472048" cy="1865651"/>
          </a:xfrm>
          <a:prstGeom prst="rect">
            <a:avLst/>
          </a:prstGeom>
          <a:noFill/>
          <a:ln>
            <a:noFill/>
          </a:ln>
        </p:spPr>
      </p:pic>
      <p:pic>
        <p:nvPicPr>
          <p:cNvPr id="205" name="Google Shape;205;p29"/>
          <p:cNvPicPr preferRelativeResize="0"/>
          <p:nvPr/>
        </p:nvPicPr>
        <p:blipFill rotWithShape="1">
          <a:blip r:embed="rId3">
            <a:alphaModFix/>
          </a:blip>
          <a:srcRect l="37823" t="32022" r="18965" b="35912"/>
          <a:stretch/>
        </p:blipFill>
        <p:spPr>
          <a:xfrm>
            <a:off x="4445000" y="3208600"/>
            <a:ext cx="4472048" cy="1865651"/>
          </a:xfrm>
          <a:prstGeom prst="rect">
            <a:avLst/>
          </a:prstGeom>
          <a:noFill/>
          <a:ln>
            <a:noFill/>
          </a:ln>
        </p:spPr>
      </p:pic>
      <p:sp>
        <p:nvSpPr>
          <p:cNvPr id="206" name="Google Shape;206;p29"/>
          <p:cNvSpPr txBox="1"/>
          <p:nvPr/>
        </p:nvSpPr>
        <p:spPr>
          <a:xfrm>
            <a:off x="8111425" y="4002000"/>
            <a:ext cx="577500" cy="6177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34</a:t>
            </a:r>
            <a:endParaRPr sz="2400"/>
          </a:p>
        </p:txBody>
      </p:sp>
      <p:sp>
        <p:nvSpPr>
          <p:cNvPr id="207" name="Google Shape;207;p29"/>
          <p:cNvSpPr txBox="1"/>
          <p:nvPr/>
        </p:nvSpPr>
        <p:spPr>
          <a:xfrm>
            <a:off x="228300" y="4270575"/>
            <a:ext cx="3908100" cy="80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200"/>
              <a:t>34       61      99      108 </a:t>
            </a:r>
            <a:endParaRPr sz="2200"/>
          </a:p>
          <a:p>
            <a:pPr marL="0" lvl="0" indent="0" algn="ctr" rtl="0">
              <a:spcBef>
                <a:spcPts val="0"/>
              </a:spcBef>
              <a:spcAft>
                <a:spcPts val="0"/>
              </a:spcAft>
              <a:buNone/>
            </a:pPr>
            <a:r>
              <a:rPr lang="en" sz="2200"/>
              <a:t>13        70       47</a:t>
            </a:r>
            <a:endParaRPr sz="2200"/>
          </a:p>
        </p:txBody>
      </p:sp>
      <p:sp>
        <p:nvSpPr>
          <p:cNvPr id="208" name="Google Shape;208;p29"/>
          <p:cNvSpPr/>
          <p:nvPr/>
        </p:nvSpPr>
        <p:spPr>
          <a:xfrm>
            <a:off x="1504100" y="4270575"/>
            <a:ext cx="523800" cy="4968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9" name="Google Shape;209;p29"/>
          <p:cNvPicPr preferRelativeResize="0"/>
          <p:nvPr/>
        </p:nvPicPr>
        <p:blipFill rotWithShape="1">
          <a:blip r:embed="rId3">
            <a:alphaModFix/>
          </a:blip>
          <a:srcRect l="37823" t="32022" r="18965" b="35912"/>
          <a:stretch/>
        </p:blipFill>
        <p:spPr>
          <a:xfrm>
            <a:off x="4445000" y="1342950"/>
            <a:ext cx="4472048" cy="1865651"/>
          </a:xfrm>
          <a:prstGeom prst="rect">
            <a:avLst/>
          </a:prstGeom>
          <a:noFill/>
          <a:ln>
            <a:noFill/>
          </a:ln>
        </p:spPr>
      </p:pic>
      <p:sp>
        <p:nvSpPr>
          <p:cNvPr id="210" name="Google Shape;210;p29"/>
          <p:cNvSpPr/>
          <p:nvPr/>
        </p:nvSpPr>
        <p:spPr>
          <a:xfrm>
            <a:off x="1052175" y="4619700"/>
            <a:ext cx="523800" cy="4968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p:nvPr/>
        </p:nvSpPr>
        <p:spPr>
          <a:xfrm>
            <a:off x="2266100" y="4270575"/>
            <a:ext cx="523800" cy="4968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9"/>
          <p:cNvSpPr/>
          <p:nvPr/>
        </p:nvSpPr>
        <p:spPr>
          <a:xfrm>
            <a:off x="2799500" y="4651575"/>
            <a:ext cx="523800" cy="496800"/>
          </a:xfrm>
          <a:prstGeom prst="ellipse">
            <a:avLst/>
          </a:prstGeom>
          <a:no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9"/>
          <p:cNvSpPr txBox="1"/>
          <p:nvPr/>
        </p:nvSpPr>
        <p:spPr>
          <a:xfrm>
            <a:off x="5667100" y="2109750"/>
            <a:ext cx="600600" cy="67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rPr>
              <a:t>13</a:t>
            </a:r>
            <a:endParaRPr sz="2600">
              <a:solidFill>
                <a:srgbClr val="FF0000"/>
              </a:solidFill>
            </a:endParaRPr>
          </a:p>
        </p:txBody>
      </p:sp>
      <p:sp>
        <p:nvSpPr>
          <p:cNvPr id="214" name="Google Shape;214;p29"/>
          <p:cNvSpPr txBox="1"/>
          <p:nvPr/>
        </p:nvSpPr>
        <p:spPr>
          <a:xfrm>
            <a:off x="6962500" y="2109750"/>
            <a:ext cx="600600" cy="67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rPr>
              <a:t>13</a:t>
            </a:r>
            <a:endParaRPr sz="2600">
              <a:solidFill>
                <a:srgbClr val="FF0000"/>
              </a:solidFill>
            </a:endParaRPr>
          </a:p>
        </p:txBody>
      </p:sp>
      <p:sp>
        <p:nvSpPr>
          <p:cNvPr id="215" name="Google Shape;215;p29"/>
          <p:cNvSpPr txBox="1"/>
          <p:nvPr/>
        </p:nvSpPr>
        <p:spPr>
          <a:xfrm>
            <a:off x="6886300" y="4014750"/>
            <a:ext cx="600600" cy="67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rPr>
              <a:t>16</a:t>
            </a:r>
            <a:endParaRPr sz="2600">
              <a:solidFill>
                <a:srgbClr val="FF0000"/>
              </a:solidFill>
            </a:endParaRPr>
          </a:p>
        </p:txBody>
      </p:sp>
      <p:sp>
        <p:nvSpPr>
          <p:cNvPr id="216" name="Google Shape;216;p29"/>
          <p:cNvSpPr txBox="1"/>
          <p:nvPr/>
        </p:nvSpPr>
        <p:spPr>
          <a:xfrm>
            <a:off x="5590900" y="3938550"/>
            <a:ext cx="600600" cy="67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rgbClr val="FF0000"/>
                </a:solidFill>
              </a:rPr>
              <a:t>16</a:t>
            </a:r>
            <a:endParaRPr sz="260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30"/>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22" name="Google Shape;222;p30"/>
          <p:cNvSpPr/>
          <p:nvPr/>
        </p:nvSpPr>
        <p:spPr>
          <a:xfrm>
            <a:off x="2169488" y="1651775"/>
            <a:ext cx="4816037"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Wednesday 17th June</a:t>
            </a:r>
          </a:p>
        </p:txBody>
      </p:sp>
      <p:pic>
        <p:nvPicPr>
          <p:cNvPr id="223" name="Google Shape;223;p30"/>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1"/>
          <p:cNvSpPr txBox="1"/>
          <p:nvPr/>
        </p:nvSpPr>
        <p:spPr>
          <a:xfrm>
            <a:off x="201425" y="658025"/>
            <a:ext cx="34917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Telling the Time - quarter to/past</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229" name="Google Shape;229;p31">
            <a:hlinkClick r:id="rId3"/>
          </p:cNvPr>
          <p:cNvPicPr preferRelativeResize="0"/>
          <p:nvPr/>
        </p:nvPicPr>
        <p:blipFill rotWithShape="1">
          <a:blip r:embed="rId4">
            <a:alphaModFix/>
          </a:blip>
          <a:srcRect l="13835" t="13701" r="14102" b="6451"/>
          <a:stretch/>
        </p:blipFill>
        <p:spPr>
          <a:xfrm>
            <a:off x="3934850" y="848638"/>
            <a:ext cx="4721200" cy="29410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32">
            <a:hlinkClick r:id="rId3"/>
          </p:cNvPr>
          <p:cNvPicPr preferRelativeResize="0"/>
          <p:nvPr/>
        </p:nvPicPr>
        <p:blipFill rotWithShape="1">
          <a:blip r:embed="rId4">
            <a:alphaModFix/>
          </a:blip>
          <a:srcRect l="13224" t="13908" r="13873" b="5087"/>
          <a:stretch/>
        </p:blipFill>
        <p:spPr>
          <a:xfrm>
            <a:off x="126500" y="866200"/>
            <a:ext cx="5460674" cy="3411101"/>
          </a:xfrm>
          <a:prstGeom prst="rect">
            <a:avLst/>
          </a:prstGeom>
          <a:noFill/>
          <a:ln>
            <a:noFill/>
          </a:ln>
        </p:spPr>
      </p:pic>
      <p:sp>
        <p:nvSpPr>
          <p:cNvPr id="235" name="Google Shape;235;p32"/>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236" name="Google Shape;236;p32"/>
          <p:cNvSpPr/>
          <p:nvPr/>
        </p:nvSpPr>
        <p:spPr>
          <a:xfrm>
            <a:off x="4688074" y="1294450"/>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2"/>
          <p:cNvSpPr txBox="1"/>
          <p:nvPr/>
        </p:nvSpPr>
        <p:spPr>
          <a:xfrm>
            <a:off x="0" y="0"/>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33"/>
          <p:cNvPicPr preferRelativeResize="0"/>
          <p:nvPr/>
        </p:nvPicPr>
        <p:blipFill rotWithShape="1">
          <a:blip r:embed="rId3">
            <a:alphaModFix/>
          </a:blip>
          <a:srcRect l="18822" t="23498" r="19384" b="9612"/>
          <a:stretch/>
        </p:blipFill>
        <p:spPr>
          <a:xfrm>
            <a:off x="752025" y="282025"/>
            <a:ext cx="7789475" cy="4740601"/>
          </a:xfrm>
          <a:prstGeom prst="rect">
            <a:avLst/>
          </a:prstGeom>
          <a:noFill/>
          <a:ln>
            <a:noFill/>
          </a:ln>
        </p:spPr>
      </p:pic>
      <p:sp>
        <p:nvSpPr>
          <p:cNvPr id="243" name="Google Shape;243;p33"/>
          <p:cNvSpPr txBox="1"/>
          <p:nvPr/>
        </p:nvSpPr>
        <p:spPr>
          <a:xfrm>
            <a:off x="134300" y="67150"/>
            <a:ext cx="2054700" cy="698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b="1"/>
              <a:t>Recap...</a:t>
            </a:r>
            <a:endParaRPr sz="25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4"/>
          <p:cNvSpPr/>
          <p:nvPr/>
        </p:nvSpPr>
        <p:spPr>
          <a:xfrm>
            <a:off x="5412100" y="631175"/>
            <a:ext cx="3558900" cy="1477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9" name="Google Shape;249;p34"/>
          <p:cNvPicPr preferRelativeResize="0"/>
          <p:nvPr/>
        </p:nvPicPr>
        <p:blipFill rotWithShape="1">
          <a:blip r:embed="rId3">
            <a:alphaModFix/>
          </a:blip>
          <a:srcRect l="49879" t="21552" r="25778" b="29597"/>
          <a:stretch/>
        </p:blipFill>
        <p:spPr>
          <a:xfrm>
            <a:off x="698348" y="64225"/>
            <a:ext cx="4445148" cy="5015050"/>
          </a:xfrm>
          <a:prstGeom prst="rect">
            <a:avLst/>
          </a:prstGeom>
          <a:noFill/>
          <a:ln>
            <a:noFill/>
          </a:ln>
        </p:spPr>
      </p:pic>
      <p:sp>
        <p:nvSpPr>
          <p:cNvPr id="250" name="Google Shape;250;p34"/>
          <p:cNvSpPr txBox="1"/>
          <p:nvPr/>
        </p:nvSpPr>
        <p:spPr>
          <a:xfrm>
            <a:off x="5438950" y="832625"/>
            <a:ext cx="3478200" cy="127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a:t>Use your clock to help you!</a:t>
            </a:r>
            <a:endParaRPr sz="25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5"/>
          <p:cNvSpPr/>
          <p:nvPr/>
        </p:nvSpPr>
        <p:spPr>
          <a:xfrm>
            <a:off x="6137275" y="2041275"/>
            <a:ext cx="2028000" cy="29277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5"/>
          <p:cNvSpPr/>
          <p:nvPr/>
        </p:nvSpPr>
        <p:spPr>
          <a:xfrm>
            <a:off x="5412100" y="631175"/>
            <a:ext cx="3558900" cy="1477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57" name="Google Shape;257;p35"/>
          <p:cNvPicPr preferRelativeResize="0"/>
          <p:nvPr/>
        </p:nvPicPr>
        <p:blipFill rotWithShape="1">
          <a:blip r:embed="rId3">
            <a:alphaModFix/>
          </a:blip>
          <a:srcRect l="49879" t="21552" r="25778" b="29597"/>
          <a:stretch/>
        </p:blipFill>
        <p:spPr>
          <a:xfrm>
            <a:off x="698348" y="64225"/>
            <a:ext cx="4445148" cy="5015050"/>
          </a:xfrm>
          <a:prstGeom prst="rect">
            <a:avLst/>
          </a:prstGeom>
          <a:noFill/>
          <a:ln>
            <a:noFill/>
          </a:ln>
        </p:spPr>
      </p:pic>
      <p:sp>
        <p:nvSpPr>
          <p:cNvPr id="258" name="Google Shape;258;p35"/>
          <p:cNvSpPr txBox="1"/>
          <p:nvPr/>
        </p:nvSpPr>
        <p:spPr>
          <a:xfrm>
            <a:off x="5438950" y="832625"/>
            <a:ext cx="3478200" cy="127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a:t>Use your clock to help you!</a:t>
            </a:r>
            <a:endParaRPr sz="2500"/>
          </a:p>
        </p:txBody>
      </p:sp>
      <p:sp>
        <p:nvSpPr>
          <p:cNvPr id="259" name="Google Shape;259;p35"/>
          <p:cNvSpPr txBox="1"/>
          <p:nvPr/>
        </p:nvSpPr>
        <p:spPr>
          <a:xfrm>
            <a:off x="5318075" y="80575"/>
            <a:ext cx="3558900" cy="47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rgbClr val="FF0000"/>
                </a:solidFill>
              </a:rPr>
              <a:t>Answer</a:t>
            </a:r>
            <a:endParaRPr sz="2400" u="sng">
              <a:solidFill>
                <a:srgbClr val="FF0000"/>
              </a:solidFill>
            </a:endParaRPr>
          </a:p>
        </p:txBody>
      </p:sp>
      <p:pic>
        <p:nvPicPr>
          <p:cNvPr id="260" name="Google Shape;260;p35"/>
          <p:cNvPicPr preferRelativeResize="0"/>
          <p:nvPr/>
        </p:nvPicPr>
        <p:blipFill rotWithShape="1">
          <a:blip r:embed="rId4">
            <a:alphaModFix/>
          </a:blip>
          <a:srcRect l="73780" t="21977" r="14857" b="46647"/>
          <a:stretch/>
        </p:blipFill>
        <p:spPr>
          <a:xfrm>
            <a:off x="6320924" y="2188874"/>
            <a:ext cx="1692098" cy="262719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6"/>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18.6.20</a:t>
            </a:r>
            <a:endParaRPr sz="3000">
              <a:latin typeface="Poppins"/>
              <a:ea typeface="Poppins"/>
              <a:cs typeface="Poppins"/>
              <a:sym typeface="Poppins"/>
            </a:endParaRPr>
          </a:p>
        </p:txBody>
      </p:sp>
      <p:sp>
        <p:nvSpPr>
          <p:cNvPr id="266" name="Google Shape;266;p36"/>
          <p:cNvSpPr txBox="1"/>
          <p:nvPr/>
        </p:nvSpPr>
        <p:spPr>
          <a:xfrm>
            <a:off x="144450" y="2600150"/>
            <a:ext cx="3605700" cy="2559000"/>
          </a:xfrm>
          <a:prstGeom prst="rect">
            <a:avLst/>
          </a:prstGeom>
          <a:noFill/>
          <a:ln>
            <a:noFill/>
          </a:ln>
        </p:spPr>
        <p:txBody>
          <a:bodyPr spcFirstLastPara="1" wrap="square" lIns="91425" tIns="91425" rIns="91425" bIns="91425" anchor="t" anchorCtr="0">
            <a:noAutofit/>
          </a:bodyPr>
          <a:lstStyle/>
          <a:p>
            <a:pPr marL="457200" lvl="0" indent="-361950" algn="l" rtl="0">
              <a:spcBef>
                <a:spcPts val="0"/>
              </a:spcBef>
              <a:spcAft>
                <a:spcPts val="0"/>
              </a:spcAft>
              <a:buSzPts val="2100"/>
              <a:buAutoNum type="arabicPeriod"/>
            </a:pPr>
            <a:r>
              <a:rPr lang="en" sz="2100" dirty="0"/>
              <a:t>A ½ is 2, what is the whole? </a:t>
            </a:r>
            <a:endParaRPr sz="2100" dirty="0"/>
          </a:p>
          <a:p>
            <a:pPr marL="685800" lvl="0" indent="-228600" algn="l" rtl="0">
              <a:spcBef>
                <a:spcPts val="0"/>
              </a:spcBef>
              <a:spcAft>
                <a:spcPts val="0"/>
              </a:spcAft>
              <a:buFont typeface="+mj-lt"/>
              <a:buAutoNum type="arabicPeriod"/>
            </a:pPr>
            <a:endParaRPr sz="1200" dirty="0"/>
          </a:p>
          <a:p>
            <a:pPr marL="685800" lvl="0" indent="-228600" algn="l" rtl="0">
              <a:spcBef>
                <a:spcPts val="0"/>
              </a:spcBef>
              <a:spcAft>
                <a:spcPts val="0"/>
              </a:spcAft>
              <a:buFont typeface="+mj-lt"/>
              <a:buAutoNum type="arabicPeriod"/>
            </a:pPr>
            <a:endParaRPr sz="400" dirty="0"/>
          </a:p>
          <a:p>
            <a:pPr marL="457200" lvl="0" indent="-361950" algn="l" rtl="0">
              <a:spcBef>
                <a:spcPts val="0"/>
              </a:spcBef>
              <a:spcAft>
                <a:spcPts val="0"/>
              </a:spcAft>
              <a:buSzPts val="2100"/>
              <a:buAutoNum type="arabicPeriod"/>
            </a:pPr>
            <a:r>
              <a:rPr lang="en" sz="2100" dirty="0"/>
              <a:t>A ¼ is 5, what is the whole? </a:t>
            </a:r>
            <a:endParaRPr sz="2100" dirty="0"/>
          </a:p>
          <a:p>
            <a:pPr marL="685800" lvl="0" indent="-228600" algn="l" rtl="0">
              <a:spcBef>
                <a:spcPts val="0"/>
              </a:spcBef>
              <a:spcAft>
                <a:spcPts val="0"/>
              </a:spcAft>
              <a:buFont typeface="+mj-lt"/>
              <a:buAutoNum type="arabicPeriod"/>
            </a:pPr>
            <a:endParaRPr sz="400" dirty="0"/>
          </a:p>
          <a:p>
            <a:pPr marL="228600" lvl="0" indent="-228600" algn="l" rtl="0">
              <a:spcBef>
                <a:spcPts val="0"/>
              </a:spcBef>
              <a:spcAft>
                <a:spcPts val="0"/>
              </a:spcAft>
              <a:buFont typeface="+mj-lt"/>
              <a:buAutoNum type="arabicPeriod"/>
            </a:pPr>
            <a:endParaRPr sz="1100" dirty="0"/>
          </a:p>
          <a:p>
            <a:pPr marL="685800" lvl="0" indent="-228600" algn="l" rtl="0">
              <a:spcBef>
                <a:spcPts val="0"/>
              </a:spcBef>
              <a:spcAft>
                <a:spcPts val="0"/>
              </a:spcAft>
              <a:buFont typeface="+mj-lt"/>
              <a:buAutoNum type="arabicPeriod"/>
            </a:pPr>
            <a:endParaRPr sz="400" dirty="0"/>
          </a:p>
          <a:p>
            <a:pPr marL="457200" lvl="0" indent="-374650" algn="l" rtl="0">
              <a:spcBef>
                <a:spcPts val="0"/>
              </a:spcBef>
              <a:spcAft>
                <a:spcPts val="0"/>
              </a:spcAft>
              <a:buSzPts val="2300"/>
              <a:buAutoNum type="arabicPeriod"/>
            </a:pPr>
            <a:r>
              <a:rPr lang="en" sz="2300" dirty="0"/>
              <a:t>A ¼ is 10, what is the whole?</a:t>
            </a:r>
            <a:r>
              <a:rPr lang="en" sz="2300" dirty="0">
                <a:solidFill>
                  <a:schemeClr val="dk1"/>
                </a:solidFill>
              </a:rPr>
              <a:t> </a:t>
            </a:r>
            <a:endParaRPr sz="2300" dirty="0"/>
          </a:p>
        </p:txBody>
      </p:sp>
      <p:sp>
        <p:nvSpPr>
          <p:cNvPr id="267" name="Google Shape;267;p36"/>
          <p:cNvSpPr txBox="1"/>
          <p:nvPr/>
        </p:nvSpPr>
        <p:spPr>
          <a:xfrm>
            <a:off x="4435100" y="486425"/>
            <a:ext cx="4685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endParaRPr sz="1800"/>
          </a:p>
        </p:txBody>
      </p:sp>
      <p:sp>
        <p:nvSpPr>
          <p:cNvPr id="268" name="Google Shape;268;p36"/>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69" name="Google Shape;269;p36"/>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70" name="Google Shape;270;p36"/>
          <p:cNvGrpSpPr/>
          <p:nvPr/>
        </p:nvGrpSpPr>
        <p:grpSpPr>
          <a:xfrm>
            <a:off x="161175" y="1820825"/>
            <a:ext cx="993900" cy="644700"/>
            <a:chOff x="577475" y="1530975"/>
            <a:chExt cx="993900" cy="644700"/>
          </a:xfrm>
        </p:grpSpPr>
        <p:sp>
          <p:nvSpPr>
            <p:cNvPr id="271" name="Google Shape;271;p3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2" name="Google Shape;272;p36"/>
            <p:cNvCxnSpPr>
              <a:stCxn id="271" idx="0"/>
              <a:endCxn id="271"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273" name="Google Shape;273;p36"/>
          <p:cNvGrpSpPr/>
          <p:nvPr/>
        </p:nvGrpSpPr>
        <p:grpSpPr>
          <a:xfrm>
            <a:off x="1307350" y="1820825"/>
            <a:ext cx="993900" cy="644700"/>
            <a:chOff x="1307350" y="1439825"/>
            <a:chExt cx="993900" cy="644700"/>
          </a:xfrm>
        </p:grpSpPr>
        <p:grpSp>
          <p:nvGrpSpPr>
            <p:cNvPr id="274" name="Google Shape;274;p36"/>
            <p:cNvGrpSpPr/>
            <p:nvPr/>
          </p:nvGrpSpPr>
          <p:grpSpPr>
            <a:xfrm>
              <a:off x="1307350" y="1439825"/>
              <a:ext cx="993900" cy="644700"/>
              <a:chOff x="577475" y="1530975"/>
              <a:chExt cx="993900" cy="644700"/>
            </a:xfrm>
          </p:grpSpPr>
          <p:sp>
            <p:nvSpPr>
              <p:cNvPr id="275" name="Google Shape;275;p3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6" name="Google Shape;276;p36"/>
              <p:cNvCxnSpPr>
                <a:stCxn id="275" idx="0"/>
                <a:endCxn id="275"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77" name="Google Shape;277;p36"/>
            <p:cNvCxnSpPr>
              <a:stCxn id="275" idx="1"/>
              <a:endCxn id="275"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278" name="Google Shape;278;p36"/>
          <p:cNvGrpSpPr/>
          <p:nvPr/>
        </p:nvGrpSpPr>
        <p:grpSpPr>
          <a:xfrm>
            <a:off x="2543550" y="1820825"/>
            <a:ext cx="993900" cy="644700"/>
            <a:chOff x="2543550" y="1439825"/>
            <a:chExt cx="993900" cy="644700"/>
          </a:xfrm>
        </p:grpSpPr>
        <p:grpSp>
          <p:nvGrpSpPr>
            <p:cNvPr id="279" name="Google Shape;279;p36"/>
            <p:cNvGrpSpPr/>
            <p:nvPr/>
          </p:nvGrpSpPr>
          <p:grpSpPr>
            <a:xfrm>
              <a:off x="2543550" y="1439825"/>
              <a:ext cx="993900" cy="644700"/>
              <a:chOff x="577475" y="1530975"/>
              <a:chExt cx="993900" cy="644700"/>
            </a:xfrm>
          </p:grpSpPr>
          <p:sp>
            <p:nvSpPr>
              <p:cNvPr id="280" name="Google Shape;280;p3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81" name="Google Shape;281;p36"/>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282" name="Google Shape;282;p36"/>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pic>
        <p:nvPicPr>
          <p:cNvPr id="283" name="Google Shape;283;p36"/>
          <p:cNvPicPr preferRelativeResize="0"/>
          <p:nvPr/>
        </p:nvPicPr>
        <p:blipFill rotWithShape="1">
          <a:blip r:embed="rId3">
            <a:alphaModFix/>
          </a:blip>
          <a:srcRect l="37722" t="33764" r="18732" b="44036"/>
          <a:stretch/>
        </p:blipFill>
        <p:spPr>
          <a:xfrm>
            <a:off x="4243725" y="1020675"/>
            <a:ext cx="4685400" cy="1342925"/>
          </a:xfrm>
          <a:prstGeom prst="rect">
            <a:avLst/>
          </a:prstGeom>
          <a:noFill/>
          <a:ln>
            <a:noFill/>
          </a:ln>
        </p:spPr>
      </p:pic>
      <p:sp>
        <p:nvSpPr>
          <p:cNvPr id="284" name="Google Shape;284;p36"/>
          <p:cNvSpPr txBox="1"/>
          <p:nvPr/>
        </p:nvSpPr>
        <p:spPr>
          <a:xfrm>
            <a:off x="4742600" y="3381200"/>
            <a:ext cx="43779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5 x 3 = _________</a:t>
            </a:r>
            <a:endParaRPr sz="3000"/>
          </a:p>
        </p:txBody>
      </p:sp>
      <p:sp>
        <p:nvSpPr>
          <p:cNvPr id="285" name="Google Shape;285;p36"/>
          <p:cNvSpPr txBox="1"/>
          <p:nvPr/>
        </p:nvSpPr>
        <p:spPr>
          <a:xfrm>
            <a:off x="4539150" y="2511350"/>
            <a:ext cx="43779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t>Think of 5 ways to complete this number sentence.</a:t>
            </a:r>
            <a:endParaRPr sz="2500"/>
          </a:p>
        </p:txBody>
      </p:sp>
      <p:sp>
        <p:nvSpPr>
          <p:cNvPr id="286" name="Google Shape;286;p36"/>
          <p:cNvSpPr/>
          <p:nvPr/>
        </p:nvSpPr>
        <p:spPr>
          <a:xfrm>
            <a:off x="6298425" y="4096000"/>
            <a:ext cx="2524800" cy="819300"/>
          </a:xfrm>
          <a:prstGeom prst="wedgeRoundRectCallout">
            <a:avLst>
              <a:gd name="adj1" fmla="val 9574"/>
              <a:gd name="adj2" fmla="val -76227"/>
              <a:gd name="adj3" fmla="val 0"/>
            </a:avLst>
          </a:prstGeom>
          <a:solidFill>
            <a:srgbClr val="8E7CC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t>It could be a +, -, x or a </a:t>
            </a:r>
            <a:r>
              <a:rPr lang="en" sz="2000">
                <a:solidFill>
                  <a:schemeClr val="dk1"/>
                </a:solidFill>
              </a:rPr>
              <a:t>÷ calculation.</a:t>
            </a:r>
            <a:r>
              <a:rPr lang="en" sz="2000"/>
              <a:t> </a:t>
            </a: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37"/>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u="sng">
                <a:solidFill>
                  <a:srgbClr val="FF0000"/>
                </a:solidFill>
                <a:latin typeface="Poppins"/>
                <a:ea typeface="Poppins"/>
                <a:cs typeface="Poppins"/>
                <a:sym typeface="Poppins"/>
              </a:rPr>
              <a:t>Answers</a:t>
            </a:r>
            <a:r>
              <a:rPr lang="en" sz="3000">
                <a:solidFill>
                  <a:srgbClr val="FF0000"/>
                </a:solidFill>
                <a:latin typeface="Poppins"/>
                <a:ea typeface="Poppins"/>
                <a:cs typeface="Poppins"/>
                <a:sym typeface="Poppins"/>
              </a:rPr>
              <a:t>    </a:t>
            </a:r>
            <a:r>
              <a:rPr lang="en" sz="3000">
                <a:latin typeface="Poppins"/>
                <a:ea typeface="Poppins"/>
                <a:cs typeface="Poppins"/>
                <a:sym typeface="Poppins"/>
              </a:rPr>
              <a:t>                  18.6.20</a:t>
            </a:r>
            <a:endParaRPr sz="3000">
              <a:latin typeface="Poppins"/>
              <a:ea typeface="Poppins"/>
              <a:cs typeface="Poppins"/>
              <a:sym typeface="Poppins"/>
            </a:endParaRPr>
          </a:p>
        </p:txBody>
      </p:sp>
      <p:sp>
        <p:nvSpPr>
          <p:cNvPr id="292" name="Google Shape;292;p37"/>
          <p:cNvSpPr txBox="1"/>
          <p:nvPr/>
        </p:nvSpPr>
        <p:spPr>
          <a:xfrm>
            <a:off x="144450" y="2600150"/>
            <a:ext cx="3605700" cy="2559000"/>
          </a:xfrm>
          <a:prstGeom prst="rect">
            <a:avLst/>
          </a:prstGeom>
          <a:noFill/>
          <a:ln>
            <a:noFill/>
          </a:ln>
        </p:spPr>
        <p:txBody>
          <a:bodyPr spcFirstLastPara="1" wrap="square" lIns="91425" tIns="91425" rIns="91425" bIns="91425" anchor="t" anchorCtr="0">
            <a:noAutofit/>
          </a:bodyPr>
          <a:lstStyle/>
          <a:p>
            <a:pPr marL="457200" lvl="0" indent="-361950" algn="l" rtl="0">
              <a:spcBef>
                <a:spcPts val="0"/>
              </a:spcBef>
              <a:spcAft>
                <a:spcPts val="0"/>
              </a:spcAft>
              <a:buSzPts val="2100"/>
              <a:buAutoNum type="arabicPeriod"/>
            </a:pPr>
            <a:r>
              <a:rPr lang="en" sz="2100" dirty="0"/>
              <a:t>A ½ is 2, what is the whole?  </a:t>
            </a:r>
            <a:r>
              <a:rPr lang="en" sz="2100" dirty="0">
                <a:solidFill>
                  <a:srgbClr val="FF0000"/>
                </a:solidFill>
              </a:rPr>
              <a:t>4</a:t>
            </a:r>
            <a:endParaRPr sz="2100" dirty="0">
              <a:solidFill>
                <a:srgbClr val="FF0000"/>
              </a:solidFill>
            </a:endParaRPr>
          </a:p>
          <a:p>
            <a:pPr marL="685800" lvl="0" indent="-228600" algn="l" rtl="0">
              <a:spcBef>
                <a:spcPts val="0"/>
              </a:spcBef>
              <a:spcAft>
                <a:spcPts val="0"/>
              </a:spcAft>
              <a:buFont typeface="+mj-lt"/>
              <a:buAutoNum type="arabicPeriod"/>
            </a:pPr>
            <a:endParaRPr sz="1200" dirty="0"/>
          </a:p>
          <a:p>
            <a:pPr marL="685800" lvl="0" indent="-228600" algn="l" rtl="0">
              <a:spcBef>
                <a:spcPts val="0"/>
              </a:spcBef>
              <a:spcAft>
                <a:spcPts val="0"/>
              </a:spcAft>
              <a:buFont typeface="+mj-lt"/>
              <a:buAutoNum type="arabicPeriod"/>
            </a:pPr>
            <a:endParaRPr sz="400" dirty="0"/>
          </a:p>
          <a:p>
            <a:pPr marL="457200" lvl="0" indent="-361950" algn="l" rtl="0">
              <a:spcBef>
                <a:spcPts val="0"/>
              </a:spcBef>
              <a:spcAft>
                <a:spcPts val="0"/>
              </a:spcAft>
              <a:buSzPts val="2100"/>
              <a:buAutoNum type="arabicPeriod"/>
            </a:pPr>
            <a:r>
              <a:rPr lang="en" sz="2100" dirty="0"/>
              <a:t>A ¼ is 5, what is the whole? </a:t>
            </a:r>
            <a:r>
              <a:rPr lang="en" sz="2100" dirty="0">
                <a:solidFill>
                  <a:srgbClr val="FF0000"/>
                </a:solidFill>
              </a:rPr>
              <a:t>20</a:t>
            </a:r>
            <a:endParaRPr sz="2100" dirty="0">
              <a:solidFill>
                <a:srgbClr val="FF0000"/>
              </a:solidFill>
            </a:endParaRPr>
          </a:p>
          <a:p>
            <a:pPr marL="685800" lvl="0" indent="-228600" algn="l" rtl="0">
              <a:spcBef>
                <a:spcPts val="0"/>
              </a:spcBef>
              <a:spcAft>
                <a:spcPts val="0"/>
              </a:spcAft>
              <a:buFont typeface="+mj-lt"/>
              <a:buAutoNum type="arabicPeriod"/>
            </a:pPr>
            <a:endParaRPr sz="400" dirty="0"/>
          </a:p>
          <a:p>
            <a:pPr marL="228600" lvl="0" indent="-228600" algn="l" rtl="0">
              <a:spcBef>
                <a:spcPts val="0"/>
              </a:spcBef>
              <a:spcAft>
                <a:spcPts val="0"/>
              </a:spcAft>
              <a:buFont typeface="+mj-lt"/>
              <a:buAutoNum type="arabicPeriod"/>
            </a:pPr>
            <a:endParaRPr sz="1100" dirty="0"/>
          </a:p>
          <a:p>
            <a:pPr marL="685800" lvl="0" indent="-228600" algn="l" rtl="0">
              <a:spcBef>
                <a:spcPts val="0"/>
              </a:spcBef>
              <a:spcAft>
                <a:spcPts val="0"/>
              </a:spcAft>
              <a:buFont typeface="+mj-lt"/>
              <a:buAutoNum type="arabicPeriod"/>
            </a:pPr>
            <a:endParaRPr sz="400" dirty="0"/>
          </a:p>
          <a:p>
            <a:pPr marL="457200" lvl="0" indent="-374650" algn="l" rtl="0">
              <a:spcBef>
                <a:spcPts val="0"/>
              </a:spcBef>
              <a:spcAft>
                <a:spcPts val="0"/>
              </a:spcAft>
              <a:buSzPts val="2300"/>
              <a:buAutoNum type="arabicPeriod"/>
            </a:pPr>
            <a:r>
              <a:rPr lang="en" sz="2300" dirty="0"/>
              <a:t>A ¼ is 10, what is the whole?</a:t>
            </a:r>
            <a:r>
              <a:rPr lang="en" sz="2300" dirty="0">
                <a:solidFill>
                  <a:schemeClr val="dk1"/>
                </a:solidFill>
              </a:rPr>
              <a:t> </a:t>
            </a:r>
            <a:endParaRPr sz="2300" dirty="0"/>
          </a:p>
        </p:txBody>
      </p:sp>
      <p:sp>
        <p:nvSpPr>
          <p:cNvPr id="293" name="Google Shape;293;p37"/>
          <p:cNvSpPr txBox="1"/>
          <p:nvPr/>
        </p:nvSpPr>
        <p:spPr>
          <a:xfrm>
            <a:off x="4435100" y="486425"/>
            <a:ext cx="4685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endParaRPr sz="1800"/>
          </a:p>
        </p:txBody>
      </p:sp>
      <p:sp>
        <p:nvSpPr>
          <p:cNvPr id="294" name="Google Shape;294;p37"/>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295" name="Google Shape;295;p37"/>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296" name="Google Shape;296;p37"/>
          <p:cNvGrpSpPr/>
          <p:nvPr/>
        </p:nvGrpSpPr>
        <p:grpSpPr>
          <a:xfrm>
            <a:off x="161175" y="1820825"/>
            <a:ext cx="993900" cy="644700"/>
            <a:chOff x="577475" y="1530975"/>
            <a:chExt cx="993900" cy="644700"/>
          </a:xfrm>
        </p:grpSpPr>
        <p:sp>
          <p:nvSpPr>
            <p:cNvPr id="297" name="Google Shape;297;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98" name="Google Shape;298;p37"/>
            <p:cNvCxnSpPr>
              <a:stCxn id="297" idx="0"/>
              <a:endCxn id="297"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299" name="Google Shape;299;p37"/>
          <p:cNvGrpSpPr/>
          <p:nvPr/>
        </p:nvGrpSpPr>
        <p:grpSpPr>
          <a:xfrm>
            <a:off x="1307350" y="1820825"/>
            <a:ext cx="993900" cy="644700"/>
            <a:chOff x="1307350" y="1439825"/>
            <a:chExt cx="993900" cy="644700"/>
          </a:xfrm>
        </p:grpSpPr>
        <p:grpSp>
          <p:nvGrpSpPr>
            <p:cNvPr id="300" name="Google Shape;300;p37"/>
            <p:cNvGrpSpPr/>
            <p:nvPr/>
          </p:nvGrpSpPr>
          <p:grpSpPr>
            <a:xfrm>
              <a:off x="1307350" y="1439825"/>
              <a:ext cx="993900" cy="644700"/>
              <a:chOff x="577475" y="1530975"/>
              <a:chExt cx="993900" cy="644700"/>
            </a:xfrm>
          </p:grpSpPr>
          <p:sp>
            <p:nvSpPr>
              <p:cNvPr id="301" name="Google Shape;301;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02" name="Google Shape;302;p37"/>
              <p:cNvCxnSpPr>
                <a:stCxn id="301" idx="0"/>
                <a:endCxn id="301"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03" name="Google Shape;303;p37"/>
            <p:cNvCxnSpPr>
              <a:stCxn id="301" idx="1"/>
              <a:endCxn id="301"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304" name="Google Shape;304;p37"/>
          <p:cNvGrpSpPr/>
          <p:nvPr/>
        </p:nvGrpSpPr>
        <p:grpSpPr>
          <a:xfrm>
            <a:off x="2543550" y="1820825"/>
            <a:ext cx="993900" cy="644700"/>
            <a:chOff x="2543550" y="1439825"/>
            <a:chExt cx="993900" cy="644700"/>
          </a:xfrm>
        </p:grpSpPr>
        <p:grpSp>
          <p:nvGrpSpPr>
            <p:cNvPr id="305" name="Google Shape;305;p37"/>
            <p:cNvGrpSpPr/>
            <p:nvPr/>
          </p:nvGrpSpPr>
          <p:grpSpPr>
            <a:xfrm>
              <a:off x="2543550" y="1439825"/>
              <a:ext cx="993900" cy="644700"/>
              <a:chOff x="577475" y="1530975"/>
              <a:chExt cx="993900" cy="644700"/>
            </a:xfrm>
          </p:grpSpPr>
          <p:sp>
            <p:nvSpPr>
              <p:cNvPr id="306" name="Google Shape;306;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07" name="Google Shape;307;p37"/>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08" name="Google Shape;308;p37"/>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pic>
        <p:nvPicPr>
          <p:cNvPr id="309" name="Google Shape;309;p37"/>
          <p:cNvPicPr preferRelativeResize="0"/>
          <p:nvPr/>
        </p:nvPicPr>
        <p:blipFill rotWithShape="1">
          <a:blip r:embed="rId3">
            <a:alphaModFix/>
          </a:blip>
          <a:srcRect l="37722" t="33764" r="18732" b="44036"/>
          <a:stretch/>
        </p:blipFill>
        <p:spPr>
          <a:xfrm>
            <a:off x="4243725" y="1020675"/>
            <a:ext cx="4685400" cy="1342925"/>
          </a:xfrm>
          <a:prstGeom prst="rect">
            <a:avLst/>
          </a:prstGeom>
          <a:noFill/>
          <a:ln>
            <a:noFill/>
          </a:ln>
        </p:spPr>
      </p:pic>
      <p:sp>
        <p:nvSpPr>
          <p:cNvPr id="310" name="Google Shape;310;p37"/>
          <p:cNvSpPr txBox="1"/>
          <p:nvPr/>
        </p:nvSpPr>
        <p:spPr>
          <a:xfrm>
            <a:off x="4742600" y="3381200"/>
            <a:ext cx="43779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5 x 3 = </a:t>
            </a:r>
            <a:r>
              <a:rPr lang="en" sz="1700">
                <a:solidFill>
                  <a:srgbClr val="FF0000"/>
                </a:solidFill>
              </a:rPr>
              <a:t>Any calculation that equals 15</a:t>
            </a:r>
            <a:endParaRPr sz="1700">
              <a:solidFill>
                <a:srgbClr val="FF0000"/>
              </a:solidFill>
            </a:endParaRPr>
          </a:p>
        </p:txBody>
      </p:sp>
      <p:sp>
        <p:nvSpPr>
          <p:cNvPr id="311" name="Google Shape;311;p37"/>
          <p:cNvSpPr txBox="1"/>
          <p:nvPr/>
        </p:nvSpPr>
        <p:spPr>
          <a:xfrm>
            <a:off x="4539150" y="2511350"/>
            <a:ext cx="43779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t>Think of 5 ways to complete this number sentence.</a:t>
            </a:r>
            <a:endParaRPr sz="2500"/>
          </a:p>
        </p:txBody>
      </p:sp>
      <p:sp>
        <p:nvSpPr>
          <p:cNvPr id="312" name="Google Shape;312;p37"/>
          <p:cNvSpPr/>
          <p:nvPr/>
        </p:nvSpPr>
        <p:spPr>
          <a:xfrm>
            <a:off x="6298425" y="4096000"/>
            <a:ext cx="2524800" cy="819300"/>
          </a:xfrm>
          <a:prstGeom prst="wedgeRoundRectCallout">
            <a:avLst>
              <a:gd name="adj1" fmla="val 9574"/>
              <a:gd name="adj2" fmla="val -76227"/>
              <a:gd name="adj3" fmla="val 0"/>
            </a:avLst>
          </a:prstGeom>
          <a:solidFill>
            <a:srgbClr val="8E7CC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t>It could be a +, -, x or a </a:t>
            </a:r>
            <a:r>
              <a:rPr lang="en" sz="2000">
                <a:solidFill>
                  <a:schemeClr val="dk1"/>
                </a:solidFill>
              </a:rPr>
              <a:t>÷ calculation.</a:t>
            </a:r>
            <a:r>
              <a:rPr lang="en" sz="2000"/>
              <a:t> </a:t>
            </a:r>
            <a:endParaRPr sz="2000"/>
          </a:p>
        </p:txBody>
      </p:sp>
      <p:grpSp>
        <p:nvGrpSpPr>
          <p:cNvPr id="313" name="Google Shape;313;p37"/>
          <p:cNvGrpSpPr/>
          <p:nvPr/>
        </p:nvGrpSpPr>
        <p:grpSpPr>
          <a:xfrm>
            <a:off x="3178725" y="3665350"/>
            <a:ext cx="993900" cy="644700"/>
            <a:chOff x="1307350" y="1439825"/>
            <a:chExt cx="993900" cy="644700"/>
          </a:xfrm>
        </p:grpSpPr>
        <p:grpSp>
          <p:nvGrpSpPr>
            <p:cNvPr id="314" name="Google Shape;314;p37"/>
            <p:cNvGrpSpPr/>
            <p:nvPr/>
          </p:nvGrpSpPr>
          <p:grpSpPr>
            <a:xfrm>
              <a:off x="1307350" y="1439825"/>
              <a:ext cx="993900" cy="644700"/>
              <a:chOff x="577475" y="1530975"/>
              <a:chExt cx="993900" cy="644700"/>
            </a:xfrm>
          </p:grpSpPr>
          <p:sp>
            <p:nvSpPr>
              <p:cNvPr id="315" name="Google Shape;315;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16" name="Google Shape;316;p37"/>
              <p:cNvCxnSpPr>
                <a:stCxn id="315" idx="0"/>
                <a:endCxn id="315"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17" name="Google Shape;317;p37"/>
            <p:cNvCxnSpPr>
              <a:stCxn id="315" idx="1"/>
              <a:endCxn id="315"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sp>
        <p:nvSpPr>
          <p:cNvPr id="318" name="Google Shape;318;p37"/>
          <p:cNvSpPr txBox="1"/>
          <p:nvPr/>
        </p:nvSpPr>
        <p:spPr>
          <a:xfrm>
            <a:off x="3276800" y="3652825"/>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5</a:t>
            </a:r>
            <a:endParaRPr>
              <a:solidFill>
                <a:srgbClr val="FF0000"/>
              </a:solidFill>
            </a:endParaRPr>
          </a:p>
        </p:txBody>
      </p:sp>
      <p:sp>
        <p:nvSpPr>
          <p:cNvPr id="319" name="Google Shape;319;p37"/>
          <p:cNvSpPr txBox="1"/>
          <p:nvPr/>
        </p:nvSpPr>
        <p:spPr>
          <a:xfrm>
            <a:off x="3276800" y="3957625"/>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rgbClr val="FF0000"/>
                </a:solidFill>
              </a:rPr>
              <a:t>5</a:t>
            </a:r>
            <a:endParaRPr>
              <a:solidFill>
                <a:srgbClr val="FF0000"/>
              </a:solidFill>
            </a:endParaRPr>
          </a:p>
        </p:txBody>
      </p:sp>
      <p:sp>
        <p:nvSpPr>
          <p:cNvPr id="320" name="Google Shape;320;p37"/>
          <p:cNvSpPr txBox="1"/>
          <p:nvPr/>
        </p:nvSpPr>
        <p:spPr>
          <a:xfrm>
            <a:off x="3734000" y="3957625"/>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5</a:t>
            </a:r>
            <a:endParaRPr>
              <a:solidFill>
                <a:srgbClr val="FF0000"/>
              </a:solidFill>
            </a:endParaRPr>
          </a:p>
        </p:txBody>
      </p:sp>
      <p:sp>
        <p:nvSpPr>
          <p:cNvPr id="321" name="Google Shape;321;p37"/>
          <p:cNvSpPr txBox="1"/>
          <p:nvPr/>
        </p:nvSpPr>
        <p:spPr>
          <a:xfrm>
            <a:off x="3764900" y="3662450"/>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5</a:t>
            </a:r>
            <a:endParaRPr>
              <a:solidFill>
                <a:srgbClr val="FF0000"/>
              </a:solidFill>
            </a:endParaRPr>
          </a:p>
        </p:txBody>
      </p:sp>
      <p:grpSp>
        <p:nvGrpSpPr>
          <p:cNvPr id="322" name="Google Shape;322;p37"/>
          <p:cNvGrpSpPr/>
          <p:nvPr/>
        </p:nvGrpSpPr>
        <p:grpSpPr>
          <a:xfrm>
            <a:off x="3612500" y="4514450"/>
            <a:ext cx="993900" cy="644700"/>
            <a:chOff x="1307350" y="1439825"/>
            <a:chExt cx="993900" cy="644700"/>
          </a:xfrm>
        </p:grpSpPr>
        <p:grpSp>
          <p:nvGrpSpPr>
            <p:cNvPr id="323" name="Google Shape;323;p37"/>
            <p:cNvGrpSpPr/>
            <p:nvPr/>
          </p:nvGrpSpPr>
          <p:grpSpPr>
            <a:xfrm>
              <a:off x="1307350" y="1439825"/>
              <a:ext cx="993900" cy="644700"/>
              <a:chOff x="577475" y="1530975"/>
              <a:chExt cx="993900" cy="644700"/>
            </a:xfrm>
          </p:grpSpPr>
          <p:sp>
            <p:nvSpPr>
              <p:cNvPr id="324" name="Google Shape;324;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25" name="Google Shape;325;p37"/>
              <p:cNvCxnSpPr>
                <a:stCxn id="324" idx="0"/>
                <a:endCxn id="324"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326" name="Google Shape;326;p37"/>
            <p:cNvCxnSpPr>
              <a:stCxn id="324" idx="1"/>
              <a:endCxn id="324"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sp>
        <p:nvSpPr>
          <p:cNvPr id="327" name="Google Shape;327;p37"/>
          <p:cNvSpPr txBox="1"/>
          <p:nvPr/>
        </p:nvSpPr>
        <p:spPr>
          <a:xfrm>
            <a:off x="3612500" y="4491025"/>
            <a:ext cx="4572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10</a:t>
            </a:r>
            <a:endParaRPr>
              <a:solidFill>
                <a:srgbClr val="FF0000"/>
              </a:solidFill>
            </a:endParaRPr>
          </a:p>
        </p:txBody>
      </p:sp>
      <p:sp>
        <p:nvSpPr>
          <p:cNvPr id="328" name="Google Shape;328;p37"/>
          <p:cNvSpPr txBox="1"/>
          <p:nvPr/>
        </p:nvSpPr>
        <p:spPr>
          <a:xfrm>
            <a:off x="4145900" y="4491025"/>
            <a:ext cx="4572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10</a:t>
            </a:r>
            <a:endParaRPr>
              <a:solidFill>
                <a:srgbClr val="FF0000"/>
              </a:solidFill>
            </a:endParaRPr>
          </a:p>
        </p:txBody>
      </p:sp>
      <p:sp>
        <p:nvSpPr>
          <p:cNvPr id="329" name="Google Shape;329;p37"/>
          <p:cNvSpPr txBox="1"/>
          <p:nvPr/>
        </p:nvSpPr>
        <p:spPr>
          <a:xfrm>
            <a:off x="3688700" y="4795825"/>
            <a:ext cx="4572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10</a:t>
            </a:r>
            <a:endParaRPr>
              <a:solidFill>
                <a:srgbClr val="FF0000"/>
              </a:solidFill>
            </a:endParaRPr>
          </a:p>
        </p:txBody>
      </p:sp>
      <p:sp>
        <p:nvSpPr>
          <p:cNvPr id="330" name="Google Shape;330;p37"/>
          <p:cNvSpPr txBox="1"/>
          <p:nvPr/>
        </p:nvSpPr>
        <p:spPr>
          <a:xfrm>
            <a:off x="4145900" y="4795825"/>
            <a:ext cx="4572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10</a:t>
            </a:r>
            <a:endParaRPr>
              <a:solidFill>
                <a:srgbClr val="FF0000"/>
              </a:solidFill>
            </a:endParaRPr>
          </a:p>
        </p:txBody>
      </p:sp>
      <p:grpSp>
        <p:nvGrpSpPr>
          <p:cNvPr id="331" name="Google Shape;331;p37"/>
          <p:cNvGrpSpPr/>
          <p:nvPr/>
        </p:nvGrpSpPr>
        <p:grpSpPr>
          <a:xfrm>
            <a:off x="3178725" y="2736825"/>
            <a:ext cx="993900" cy="644700"/>
            <a:chOff x="577475" y="1530975"/>
            <a:chExt cx="993900" cy="644700"/>
          </a:xfrm>
        </p:grpSpPr>
        <p:sp>
          <p:nvSpPr>
            <p:cNvPr id="332" name="Google Shape;332;p3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33" name="Google Shape;333;p37"/>
            <p:cNvCxnSpPr>
              <a:stCxn id="332" idx="0"/>
              <a:endCxn id="332"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sp>
        <p:nvSpPr>
          <p:cNvPr id="334" name="Google Shape;334;p37"/>
          <p:cNvSpPr txBox="1"/>
          <p:nvPr/>
        </p:nvSpPr>
        <p:spPr>
          <a:xfrm>
            <a:off x="3276800" y="2890825"/>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2</a:t>
            </a:r>
            <a:endParaRPr>
              <a:solidFill>
                <a:srgbClr val="FF0000"/>
              </a:solidFill>
            </a:endParaRPr>
          </a:p>
        </p:txBody>
      </p:sp>
      <p:sp>
        <p:nvSpPr>
          <p:cNvPr id="335" name="Google Shape;335;p37"/>
          <p:cNvSpPr txBox="1"/>
          <p:nvPr/>
        </p:nvSpPr>
        <p:spPr>
          <a:xfrm>
            <a:off x="3810200" y="2890825"/>
            <a:ext cx="335700" cy="28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0000"/>
                </a:solidFill>
              </a:rPr>
              <a:t>2</a:t>
            </a:r>
            <a:endParaRPr>
              <a:solidFill>
                <a:srgbClr val="FF0000"/>
              </a:solidFill>
            </a:endParaRPr>
          </a:p>
        </p:txBody>
      </p:sp>
      <p:sp>
        <p:nvSpPr>
          <p:cNvPr id="336" name="Google Shape;336;p37"/>
          <p:cNvSpPr txBox="1"/>
          <p:nvPr/>
        </p:nvSpPr>
        <p:spPr>
          <a:xfrm>
            <a:off x="7131075" y="1544400"/>
            <a:ext cx="617700" cy="6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9</a:t>
            </a:r>
            <a:endParaRPr sz="280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8"/>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342" name="Google Shape;342;p38"/>
          <p:cNvSpPr/>
          <p:nvPr/>
        </p:nvSpPr>
        <p:spPr>
          <a:xfrm>
            <a:off x="2550488" y="1651775"/>
            <a:ext cx="4277347"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Thursday 18th June</a:t>
            </a:r>
          </a:p>
        </p:txBody>
      </p:sp>
      <p:pic>
        <p:nvPicPr>
          <p:cNvPr id="343" name="Google Shape;343;p38"/>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39"/>
          <p:cNvPicPr preferRelativeResize="0"/>
          <p:nvPr/>
        </p:nvPicPr>
        <p:blipFill rotWithShape="1">
          <a:blip r:embed="rId3">
            <a:alphaModFix/>
          </a:blip>
          <a:srcRect l="29908" t="15443" r="16414" b="10733"/>
          <a:stretch/>
        </p:blipFill>
        <p:spPr>
          <a:xfrm>
            <a:off x="1246125" y="0"/>
            <a:ext cx="6651740" cy="51435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40"/>
          <p:cNvSpPr txBox="1"/>
          <p:nvPr/>
        </p:nvSpPr>
        <p:spPr>
          <a:xfrm>
            <a:off x="161150" y="5640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Telling the Time 1</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354" name="Google Shape;354;p40">
            <a:hlinkClick r:id="rId3"/>
          </p:cNvPr>
          <p:cNvPicPr preferRelativeResize="0"/>
          <p:nvPr/>
        </p:nvPicPr>
        <p:blipFill rotWithShape="1">
          <a:blip r:embed="rId4">
            <a:alphaModFix/>
          </a:blip>
          <a:srcRect l="13069" t="11717" r="13873" b="4586"/>
          <a:stretch/>
        </p:blipFill>
        <p:spPr>
          <a:xfrm>
            <a:off x="4243750" y="778925"/>
            <a:ext cx="4566026" cy="29410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59" name="Google Shape;359;p41">
            <a:hlinkClick r:id="rId3"/>
          </p:cNvPr>
          <p:cNvPicPr preferRelativeResize="0"/>
          <p:nvPr/>
        </p:nvPicPr>
        <p:blipFill rotWithShape="1">
          <a:blip r:embed="rId4">
            <a:alphaModFix/>
          </a:blip>
          <a:srcRect l="13046" t="13572" r="13987" b="4761"/>
          <a:stretch/>
        </p:blipFill>
        <p:spPr>
          <a:xfrm>
            <a:off x="228950" y="749150"/>
            <a:ext cx="5142850" cy="3236425"/>
          </a:xfrm>
          <a:prstGeom prst="rect">
            <a:avLst/>
          </a:prstGeom>
          <a:noFill/>
          <a:ln>
            <a:noFill/>
          </a:ln>
        </p:spPr>
      </p:pic>
      <p:sp>
        <p:nvSpPr>
          <p:cNvPr id="360" name="Google Shape;360;p41"/>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361" name="Google Shape;361;p41"/>
          <p:cNvSpPr/>
          <p:nvPr/>
        </p:nvSpPr>
        <p:spPr>
          <a:xfrm>
            <a:off x="4526100" y="1061775"/>
            <a:ext cx="8457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42"/>
          <p:cNvPicPr preferRelativeResize="0"/>
          <p:nvPr/>
        </p:nvPicPr>
        <p:blipFill rotWithShape="1">
          <a:blip r:embed="rId3">
            <a:alphaModFix/>
          </a:blip>
          <a:srcRect l="18515" t="19606" r="19847" b="12949"/>
          <a:stretch/>
        </p:blipFill>
        <p:spPr>
          <a:xfrm>
            <a:off x="805775" y="402900"/>
            <a:ext cx="7705924" cy="4740601"/>
          </a:xfrm>
          <a:prstGeom prst="rect">
            <a:avLst/>
          </a:prstGeom>
          <a:noFill/>
          <a:ln>
            <a:noFill/>
          </a:ln>
        </p:spPr>
      </p:pic>
      <p:sp>
        <p:nvSpPr>
          <p:cNvPr id="367" name="Google Shape;367;p42"/>
          <p:cNvSpPr txBox="1"/>
          <p:nvPr/>
        </p:nvSpPr>
        <p:spPr>
          <a:xfrm>
            <a:off x="94000" y="0"/>
            <a:ext cx="2350200" cy="53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Recap...</a:t>
            </a:r>
            <a:endParaRPr sz="2200" b="1"/>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72" name="Google Shape;372;p43"/>
          <p:cNvPicPr preferRelativeResize="0"/>
          <p:nvPr/>
        </p:nvPicPr>
        <p:blipFill rotWithShape="1">
          <a:blip r:embed="rId3">
            <a:alphaModFix/>
          </a:blip>
          <a:srcRect l="49879" t="19881" r="26089" b="21556"/>
          <a:stretch/>
        </p:blipFill>
        <p:spPr>
          <a:xfrm>
            <a:off x="1141524" y="99125"/>
            <a:ext cx="3491650" cy="4784051"/>
          </a:xfrm>
          <a:prstGeom prst="rect">
            <a:avLst/>
          </a:prstGeom>
          <a:noFill/>
          <a:ln>
            <a:noFill/>
          </a:ln>
        </p:spPr>
      </p:pic>
      <p:sp>
        <p:nvSpPr>
          <p:cNvPr id="373" name="Google Shape;373;p43"/>
          <p:cNvSpPr/>
          <p:nvPr/>
        </p:nvSpPr>
        <p:spPr>
          <a:xfrm>
            <a:off x="5412100" y="631175"/>
            <a:ext cx="3558900" cy="14772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500">
                <a:solidFill>
                  <a:schemeClr val="dk1"/>
                </a:solidFill>
              </a:rPr>
              <a:t>Use your clock to help you!</a:t>
            </a:r>
            <a:endParaRPr sz="250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pic>
        <p:nvPicPr>
          <p:cNvPr id="378" name="Google Shape;378;p44"/>
          <p:cNvPicPr preferRelativeResize="0"/>
          <p:nvPr/>
        </p:nvPicPr>
        <p:blipFill rotWithShape="1">
          <a:blip r:embed="rId3">
            <a:alphaModFix/>
          </a:blip>
          <a:srcRect l="49879" t="19881" r="26089" b="21556"/>
          <a:stretch/>
        </p:blipFill>
        <p:spPr>
          <a:xfrm>
            <a:off x="1799574" y="179725"/>
            <a:ext cx="3491650" cy="4784051"/>
          </a:xfrm>
          <a:prstGeom prst="rect">
            <a:avLst/>
          </a:prstGeom>
          <a:noFill/>
          <a:ln>
            <a:noFill/>
          </a:ln>
        </p:spPr>
      </p:pic>
      <p:sp>
        <p:nvSpPr>
          <p:cNvPr id="379" name="Google Shape;379;p44"/>
          <p:cNvSpPr txBox="1"/>
          <p:nvPr/>
        </p:nvSpPr>
        <p:spPr>
          <a:xfrm>
            <a:off x="0" y="179725"/>
            <a:ext cx="2914200" cy="68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300" b="1" u="sng">
                <a:solidFill>
                  <a:srgbClr val="FF0000"/>
                </a:solidFill>
              </a:rPr>
              <a:t>Answers</a:t>
            </a:r>
            <a:endParaRPr sz="2300" b="1" u="sng">
              <a:solidFill>
                <a:srgbClr val="FF0000"/>
              </a:solidFill>
            </a:endParaRPr>
          </a:p>
        </p:txBody>
      </p:sp>
      <p:pic>
        <p:nvPicPr>
          <p:cNvPr id="380" name="Google Shape;380;p44"/>
          <p:cNvPicPr preferRelativeResize="0"/>
          <p:nvPr/>
        </p:nvPicPr>
        <p:blipFill rotWithShape="1">
          <a:blip r:embed="rId4">
            <a:alphaModFix/>
          </a:blip>
          <a:srcRect l="73577" t="19239" r="14043" b="32383"/>
          <a:stretch/>
        </p:blipFill>
        <p:spPr>
          <a:xfrm>
            <a:off x="5935825" y="-39612"/>
            <a:ext cx="2377024" cy="5222724"/>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45"/>
          <p:cNvSpPr txBox="1"/>
          <p:nvPr/>
        </p:nvSpPr>
        <p:spPr>
          <a:xfrm>
            <a:off x="340400" y="0"/>
            <a:ext cx="47943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endParaRPr sz="3000">
              <a:latin typeface="Poppins"/>
              <a:ea typeface="Poppins"/>
              <a:cs typeface="Poppins"/>
              <a:sym typeface="Poppins"/>
            </a:endParaRPr>
          </a:p>
        </p:txBody>
      </p:sp>
      <p:sp>
        <p:nvSpPr>
          <p:cNvPr id="386" name="Google Shape;386;p45"/>
          <p:cNvSpPr txBox="1"/>
          <p:nvPr/>
        </p:nvSpPr>
        <p:spPr>
          <a:xfrm>
            <a:off x="7376450" y="161150"/>
            <a:ext cx="16212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latin typeface="Poppins"/>
                <a:ea typeface="Poppins"/>
                <a:cs typeface="Poppins"/>
                <a:sym typeface="Poppins"/>
              </a:rPr>
              <a:t>19.6.20</a:t>
            </a:r>
            <a:endParaRPr sz="3000">
              <a:latin typeface="Poppins"/>
              <a:ea typeface="Poppins"/>
              <a:cs typeface="Poppins"/>
              <a:sym typeface="Poppins"/>
            </a:endParaRPr>
          </a:p>
        </p:txBody>
      </p:sp>
      <p:pic>
        <p:nvPicPr>
          <p:cNvPr id="387" name="Google Shape;387;p45"/>
          <p:cNvPicPr preferRelativeResize="0"/>
          <p:nvPr/>
        </p:nvPicPr>
        <p:blipFill rotWithShape="1">
          <a:blip r:embed="rId3">
            <a:alphaModFix/>
          </a:blip>
          <a:srcRect l="37999" t="32080" r="21627" b="8178"/>
          <a:stretch/>
        </p:blipFill>
        <p:spPr>
          <a:xfrm>
            <a:off x="0" y="792350"/>
            <a:ext cx="4955476" cy="4122651"/>
          </a:xfrm>
          <a:prstGeom prst="rect">
            <a:avLst/>
          </a:prstGeom>
          <a:noFill/>
          <a:ln>
            <a:noFill/>
          </a:ln>
        </p:spPr>
      </p:pic>
      <p:sp>
        <p:nvSpPr>
          <p:cNvPr id="388" name="Google Shape;388;p45"/>
          <p:cNvSpPr txBox="1"/>
          <p:nvPr/>
        </p:nvSpPr>
        <p:spPr>
          <a:xfrm>
            <a:off x="4955475" y="711775"/>
            <a:ext cx="4042200" cy="287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t>1.How many children had a burger for lunch?</a:t>
            </a:r>
            <a:endParaRPr sz="2200"/>
          </a:p>
          <a:p>
            <a:pPr marL="0" lvl="0" indent="0" algn="l" rtl="0">
              <a:spcBef>
                <a:spcPts val="0"/>
              </a:spcBef>
              <a:spcAft>
                <a:spcPts val="0"/>
              </a:spcAft>
              <a:buNone/>
            </a:pPr>
            <a:endParaRPr sz="1000"/>
          </a:p>
          <a:p>
            <a:pPr marL="0" lvl="0" indent="0" algn="l" rtl="0">
              <a:spcBef>
                <a:spcPts val="0"/>
              </a:spcBef>
              <a:spcAft>
                <a:spcPts val="0"/>
              </a:spcAft>
              <a:buNone/>
            </a:pPr>
            <a:r>
              <a:rPr lang="en" sz="2200"/>
              <a:t>2. How many children had fish for lunch?</a:t>
            </a:r>
            <a:endParaRPr sz="2200"/>
          </a:p>
          <a:p>
            <a:pPr marL="0" lvl="0" indent="0" algn="l" rtl="0">
              <a:spcBef>
                <a:spcPts val="0"/>
              </a:spcBef>
              <a:spcAft>
                <a:spcPts val="0"/>
              </a:spcAft>
              <a:buNone/>
            </a:pPr>
            <a:endParaRPr sz="1000"/>
          </a:p>
          <a:p>
            <a:pPr marL="0" lvl="0" indent="0" algn="l" rtl="0">
              <a:spcBef>
                <a:spcPts val="0"/>
              </a:spcBef>
              <a:spcAft>
                <a:spcPts val="0"/>
              </a:spcAft>
              <a:buNone/>
            </a:pPr>
            <a:r>
              <a:rPr lang="en" sz="2200"/>
              <a:t>3. Fewer children ate pizza than a burger. How many fewer?</a:t>
            </a:r>
            <a:endParaRPr sz="2200"/>
          </a:p>
          <a:p>
            <a:pPr marL="0" lvl="0" indent="0" algn="l" rtl="0">
              <a:spcBef>
                <a:spcPts val="0"/>
              </a:spcBef>
              <a:spcAft>
                <a:spcPts val="0"/>
              </a:spcAft>
              <a:buNone/>
            </a:pPr>
            <a:endParaRPr sz="1000"/>
          </a:p>
          <a:p>
            <a:pPr marL="0" lvl="0" indent="0" algn="l" rtl="0">
              <a:spcBef>
                <a:spcPts val="0"/>
              </a:spcBef>
              <a:spcAft>
                <a:spcPts val="0"/>
              </a:spcAft>
              <a:buNone/>
            </a:pPr>
            <a:r>
              <a:rPr lang="en" sz="2200"/>
              <a:t>4. What type of food was the most popular?</a:t>
            </a:r>
            <a:endParaRPr sz="2200"/>
          </a:p>
          <a:p>
            <a:pPr marL="0" lvl="0" indent="0" algn="l" rtl="0">
              <a:spcBef>
                <a:spcPts val="0"/>
              </a:spcBef>
              <a:spcAft>
                <a:spcPts val="0"/>
              </a:spcAft>
              <a:buNone/>
            </a:pPr>
            <a:endParaRPr sz="1000"/>
          </a:p>
          <a:p>
            <a:pPr marL="0" lvl="0" indent="0" algn="l" rtl="0">
              <a:spcBef>
                <a:spcPts val="0"/>
              </a:spcBef>
              <a:spcAft>
                <a:spcPts val="0"/>
              </a:spcAft>
              <a:buNone/>
            </a:pPr>
            <a:r>
              <a:rPr lang="en" sz="2200"/>
              <a:t>5. How many children are there in class 2?</a:t>
            </a:r>
            <a:endParaRPr sz="22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46"/>
          <p:cNvSpPr txBox="1"/>
          <p:nvPr/>
        </p:nvSpPr>
        <p:spPr>
          <a:xfrm>
            <a:off x="340400" y="0"/>
            <a:ext cx="62805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u="sng">
                <a:solidFill>
                  <a:srgbClr val="FF0000"/>
                </a:solidFill>
                <a:latin typeface="Poppins"/>
                <a:ea typeface="Poppins"/>
                <a:cs typeface="Poppins"/>
                <a:sym typeface="Poppins"/>
              </a:rPr>
              <a:t>Answers</a:t>
            </a:r>
            <a:endParaRPr sz="3000">
              <a:solidFill>
                <a:srgbClr val="FF0000"/>
              </a:solidFill>
              <a:latin typeface="Poppins"/>
              <a:ea typeface="Poppins"/>
              <a:cs typeface="Poppins"/>
              <a:sym typeface="Poppins"/>
            </a:endParaRPr>
          </a:p>
        </p:txBody>
      </p:sp>
      <p:sp>
        <p:nvSpPr>
          <p:cNvPr id="394" name="Google Shape;394;p46"/>
          <p:cNvSpPr txBox="1"/>
          <p:nvPr/>
        </p:nvSpPr>
        <p:spPr>
          <a:xfrm>
            <a:off x="7376450" y="161150"/>
            <a:ext cx="16212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latin typeface="Poppins"/>
                <a:ea typeface="Poppins"/>
                <a:cs typeface="Poppins"/>
                <a:sym typeface="Poppins"/>
              </a:rPr>
              <a:t>19.6.20</a:t>
            </a:r>
            <a:endParaRPr sz="3000">
              <a:latin typeface="Poppins"/>
              <a:ea typeface="Poppins"/>
              <a:cs typeface="Poppins"/>
              <a:sym typeface="Poppins"/>
            </a:endParaRPr>
          </a:p>
        </p:txBody>
      </p:sp>
      <p:pic>
        <p:nvPicPr>
          <p:cNvPr id="395" name="Google Shape;395;p46"/>
          <p:cNvPicPr preferRelativeResize="0"/>
          <p:nvPr/>
        </p:nvPicPr>
        <p:blipFill rotWithShape="1">
          <a:blip r:embed="rId3">
            <a:alphaModFix/>
          </a:blip>
          <a:srcRect l="37999" t="32080" r="21627" b="8178"/>
          <a:stretch/>
        </p:blipFill>
        <p:spPr>
          <a:xfrm>
            <a:off x="0" y="792350"/>
            <a:ext cx="4955476" cy="4122651"/>
          </a:xfrm>
          <a:prstGeom prst="rect">
            <a:avLst/>
          </a:prstGeom>
          <a:noFill/>
          <a:ln>
            <a:noFill/>
          </a:ln>
        </p:spPr>
      </p:pic>
      <p:sp>
        <p:nvSpPr>
          <p:cNvPr id="396" name="Google Shape;396;p46"/>
          <p:cNvSpPr txBox="1"/>
          <p:nvPr/>
        </p:nvSpPr>
        <p:spPr>
          <a:xfrm>
            <a:off x="4955475" y="711775"/>
            <a:ext cx="4042200" cy="287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t>1.How many children had a burger for lunch?  </a:t>
            </a:r>
            <a:r>
              <a:rPr lang="en" sz="2200">
                <a:solidFill>
                  <a:srgbClr val="FF0000"/>
                </a:solidFill>
              </a:rPr>
              <a:t>8</a:t>
            </a:r>
            <a:endParaRPr sz="2200">
              <a:solidFill>
                <a:srgbClr val="FF0000"/>
              </a:solidFill>
            </a:endParaRPr>
          </a:p>
          <a:p>
            <a:pPr marL="0" lvl="0" indent="0" algn="l" rtl="0">
              <a:spcBef>
                <a:spcPts val="0"/>
              </a:spcBef>
              <a:spcAft>
                <a:spcPts val="0"/>
              </a:spcAft>
              <a:buNone/>
            </a:pPr>
            <a:endParaRPr sz="1000"/>
          </a:p>
          <a:p>
            <a:pPr marL="0" lvl="0" indent="0" algn="l" rtl="0">
              <a:spcBef>
                <a:spcPts val="0"/>
              </a:spcBef>
              <a:spcAft>
                <a:spcPts val="0"/>
              </a:spcAft>
              <a:buNone/>
            </a:pPr>
            <a:r>
              <a:rPr lang="en" sz="2200"/>
              <a:t>2. How many children had fish for lunch?</a:t>
            </a:r>
            <a:r>
              <a:rPr lang="en" sz="2200">
                <a:solidFill>
                  <a:srgbClr val="FF0000"/>
                </a:solidFill>
              </a:rPr>
              <a:t> 5</a:t>
            </a:r>
            <a:endParaRPr sz="2200">
              <a:solidFill>
                <a:srgbClr val="FF0000"/>
              </a:solidFill>
            </a:endParaRPr>
          </a:p>
          <a:p>
            <a:pPr marL="0" lvl="0" indent="0" algn="l" rtl="0">
              <a:spcBef>
                <a:spcPts val="0"/>
              </a:spcBef>
              <a:spcAft>
                <a:spcPts val="0"/>
              </a:spcAft>
              <a:buNone/>
            </a:pPr>
            <a:endParaRPr sz="1000"/>
          </a:p>
          <a:p>
            <a:pPr marL="0" lvl="0" indent="0" algn="l" rtl="0">
              <a:spcBef>
                <a:spcPts val="0"/>
              </a:spcBef>
              <a:spcAft>
                <a:spcPts val="0"/>
              </a:spcAft>
              <a:buNone/>
            </a:pPr>
            <a:r>
              <a:rPr lang="en" sz="2200"/>
              <a:t>3. Fewer children ate pizza than a burger. How many fewer?</a:t>
            </a:r>
            <a:r>
              <a:rPr lang="en" sz="2200">
                <a:solidFill>
                  <a:srgbClr val="FF0000"/>
                </a:solidFill>
              </a:rPr>
              <a:t> 3</a:t>
            </a:r>
            <a:endParaRPr sz="2200">
              <a:solidFill>
                <a:srgbClr val="FF0000"/>
              </a:solidFill>
            </a:endParaRPr>
          </a:p>
          <a:p>
            <a:pPr marL="0" lvl="0" indent="0" algn="l" rtl="0">
              <a:spcBef>
                <a:spcPts val="0"/>
              </a:spcBef>
              <a:spcAft>
                <a:spcPts val="0"/>
              </a:spcAft>
              <a:buNone/>
            </a:pPr>
            <a:endParaRPr sz="1000"/>
          </a:p>
          <a:p>
            <a:pPr marL="0" lvl="0" indent="0" algn="l" rtl="0">
              <a:spcBef>
                <a:spcPts val="0"/>
              </a:spcBef>
              <a:spcAft>
                <a:spcPts val="0"/>
              </a:spcAft>
              <a:buNone/>
            </a:pPr>
            <a:r>
              <a:rPr lang="en" sz="2200"/>
              <a:t>4. What type of food was the most popular? </a:t>
            </a:r>
            <a:r>
              <a:rPr lang="en" sz="2200">
                <a:solidFill>
                  <a:srgbClr val="FF0000"/>
                </a:solidFill>
              </a:rPr>
              <a:t>pasta</a:t>
            </a:r>
            <a:endParaRPr sz="2200">
              <a:solidFill>
                <a:srgbClr val="FF0000"/>
              </a:solidFill>
            </a:endParaRPr>
          </a:p>
          <a:p>
            <a:pPr marL="0" lvl="0" indent="0" algn="l" rtl="0">
              <a:spcBef>
                <a:spcPts val="0"/>
              </a:spcBef>
              <a:spcAft>
                <a:spcPts val="0"/>
              </a:spcAft>
              <a:buNone/>
            </a:pPr>
            <a:endParaRPr sz="1000"/>
          </a:p>
          <a:p>
            <a:pPr marL="0" lvl="0" indent="0" algn="l" rtl="0">
              <a:spcBef>
                <a:spcPts val="0"/>
              </a:spcBef>
              <a:spcAft>
                <a:spcPts val="0"/>
              </a:spcAft>
              <a:buNone/>
            </a:pPr>
            <a:r>
              <a:rPr lang="en" sz="2200"/>
              <a:t>5. How many children are there in class 2? </a:t>
            </a:r>
            <a:r>
              <a:rPr lang="en" sz="2200">
                <a:solidFill>
                  <a:srgbClr val="FF0000"/>
                </a:solidFill>
              </a:rPr>
              <a:t>28</a:t>
            </a:r>
            <a:endParaRPr sz="2200">
              <a:solidFill>
                <a:srgbClr val="FF00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47"/>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402" name="Google Shape;402;p47"/>
          <p:cNvSpPr/>
          <p:nvPr/>
        </p:nvSpPr>
        <p:spPr>
          <a:xfrm>
            <a:off x="2931488" y="1651775"/>
            <a:ext cx="3570956"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Friday 19th June</a:t>
            </a:r>
          </a:p>
        </p:txBody>
      </p:sp>
      <p:pic>
        <p:nvPicPr>
          <p:cNvPr id="403" name="Google Shape;403;p47"/>
          <p:cNvPicPr preferRelativeResize="0"/>
          <p:nvPr/>
        </p:nvPicPr>
        <p:blipFill>
          <a:blip r:embed="rId3">
            <a:alphaModFix/>
          </a:blip>
          <a:stretch>
            <a:fillRect/>
          </a:stretch>
        </p:blipFill>
        <p:spPr>
          <a:xfrm>
            <a:off x="2081550" y="2310450"/>
            <a:ext cx="5624871" cy="2266950"/>
          </a:xfrm>
          <a:prstGeom prst="rect">
            <a:avLst/>
          </a:prstGeom>
          <a:noFill/>
          <a:ln>
            <a:noFill/>
          </a:ln>
        </p:spPr>
      </p:pic>
      <p:sp>
        <p:nvSpPr>
          <p:cNvPr id="404" name="Google Shape;404;p47"/>
          <p:cNvSpPr txBox="1"/>
          <p:nvPr/>
        </p:nvSpPr>
        <p:spPr>
          <a:xfrm>
            <a:off x="698325" y="4431725"/>
            <a:ext cx="77757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48"/>
          <p:cNvSpPr txBox="1"/>
          <p:nvPr/>
        </p:nvSpPr>
        <p:spPr>
          <a:xfrm>
            <a:off x="0" y="0"/>
            <a:ext cx="8661900" cy="3000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 sz="2800" u="sng">
                <a:solidFill>
                  <a:schemeClr val="dk1"/>
                </a:solidFill>
              </a:rPr>
              <a:t>Guess my number!</a:t>
            </a:r>
            <a:endParaRPr sz="2800" u="sng">
              <a:solidFill>
                <a:schemeClr val="dk1"/>
              </a:solidFill>
            </a:endParaRPr>
          </a:p>
          <a:p>
            <a:pPr marL="0" lvl="0" indent="0" algn="l" rtl="0">
              <a:lnSpc>
                <a:spcPct val="115000"/>
              </a:lnSpc>
              <a:spcBef>
                <a:spcPts val="1200"/>
              </a:spcBef>
              <a:spcAft>
                <a:spcPts val="0"/>
              </a:spcAft>
              <a:buNone/>
            </a:pPr>
            <a:r>
              <a:rPr lang="en" sz="2800">
                <a:solidFill>
                  <a:schemeClr val="dk1"/>
                </a:solidFill>
              </a:rPr>
              <a:t>Take it in turns to think of a number between 1-100, but don’t show anyone else your number. </a:t>
            </a:r>
            <a:endParaRPr sz="2800">
              <a:solidFill>
                <a:schemeClr val="dk1"/>
              </a:solidFill>
            </a:endParaRPr>
          </a:p>
          <a:p>
            <a:pPr marL="0" lvl="0" indent="0" algn="l" rtl="0">
              <a:lnSpc>
                <a:spcPct val="115000"/>
              </a:lnSpc>
              <a:spcBef>
                <a:spcPts val="1200"/>
              </a:spcBef>
              <a:spcAft>
                <a:spcPts val="1200"/>
              </a:spcAft>
              <a:buNone/>
            </a:pPr>
            <a:r>
              <a:rPr lang="en" sz="2800">
                <a:solidFill>
                  <a:schemeClr val="dk1"/>
                </a:solidFill>
              </a:rPr>
              <a:t>Play guess my number by giving people clues about your number but you mustn’t say the number! The vocabulary below might help you with the clues you choose to give. </a:t>
            </a:r>
            <a:endParaRPr sz="2800">
              <a:solidFill>
                <a:schemeClr val="dk1"/>
              </a:solidFill>
            </a:endParaRPr>
          </a:p>
        </p:txBody>
      </p:sp>
      <p:sp>
        <p:nvSpPr>
          <p:cNvPr id="410" name="Google Shape;410;p48"/>
          <p:cNvSpPr/>
          <p:nvPr/>
        </p:nvSpPr>
        <p:spPr>
          <a:xfrm>
            <a:off x="282025" y="3840850"/>
            <a:ext cx="8554500" cy="1128000"/>
          </a:xfrm>
          <a:prstGeom prst="rect">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t>odd      even       more than     less than     </a:t>
            </a:r>
            <a:endParaRPr sz="3000"/>
          </a:p>
          <a:p>
            <a:pPr marL="0" lvl="0" indent="0" algn="ctr" rtl="0">
              <a:spcBef>
                <a:spcPts val="0"/>
              </a:spcBef>
              <a:spcAft>
                <a:spcPts val="0"/>
              </a:spcAft>
              <a:buNone/>
            </a:pPr>
            <a:r>
              <a:rPr lang="en" sz="3000"/>
              <a:t>two digit    tens    ones     in between      </a:t>
            </a:r>
            <a:endParaRPr sz="3000"/>
          </a:p>
        </p:txBody>
      </p:sp>
      <p:pic>
        <p:nvPicPr>
          <p:cNvPr id="411" name="Google Shape;411;p48"/>
          <p:cNvPicPr preferRelativeResize="0"/>
          <p:nvPr/>
        </p:nvPicPr>
        <p:blipFill>
          <a:blip r:embed="rId3">
            <a:alphaModFix/>
          </a:blip>
          <a:stretch>
            <a:fillRect/>
          </a:stretch>
        </p:blipFill>
        <p:spPr>
          <a:xfrm>
            <a:off x="8101950" y="94000"/>
            <a:ext cx="1042051" cy="1906998"/>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49"/>
          <p:cNvSpPr txBox="1"/>
          <p:nvPr/>
        </p:nvSpPr>
        <p:spPr>
          <a:xfrm>
            <a:off x="161150" y="564050"/>
            <a:ext cx="3236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Telling the Time - to 5mins</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 teach the children to read the time in 5 minute intervals.</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417" name="Google Shape;417;p49">
            <a:hlinkClick r:id="rId3"/>
          </p:cNvPr>
          <p:cNvPicPr preferRelativeResize="0"/>
          <p:nvPr/>
        </p:nvPicPr>
        <p:blipFill rotWithShape="1">
          <a:blip r:embed="rId4">
            <a:alphaModFix/>
          </a:blip>
          <a:srcRect l="13886" t="11475" r="13749" b="6618"/>
          <a:stretch/>
        </p:blipFill>
        <p:spPr>
          <a:xfrm>
            <a:off x="3530800" y="564050"/>
            <a:ext cx="5613201" cy="35722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2" name="Google Shape;422;p50">
            <a:hlinkClick r:id="rId3"/>
          </p:cNvPr>
          <p:cNvPicPr preferRelativeResize="0"/>
          <p:nvPr/>
        </p:nvPicPr>
        <p:blipFill rotWithShape="1">
          <a:blip r:embed="rId4">
            <a:alphaModFix/>
          </a:blip>
          <a:srcRect l="13378" t="13071" r="13909" b="5534"/>
          <a:stretch/>
        </p:blipFill>
        <p:spPr>
          <a:xfrm>
            <a:off x="134300" y="891751"/>
            <a:ext cx="5338629" cy="3360000"/>
          </a:xfrm>
          <a:prstGeom prst="rect">
            <a:avLst/>
          </a:prstGeom>
          <a:noFill/>
          <a:ln>
            <a:noFill/>
          </a:ln>
        </p:spPr>
      </p:pic>
      <p:sp>
        <p:nvSpPr>
          <p:cNvPr id="423" name="Google Shape;423;p50"/>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424" name="Google Shape;424;p50"/>
          <p:cNvSpPr/>
          <p:nvPr/>
        </p:nvSpPr>
        <p:spPr>
          <a:xfrm>
            <a:off x="4572000" y="1290075"/>
            <a:ext cx="8457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Google Shape;429;p51"/>
          <p:cNvPicPr preferRelativeResize="0"/>
          <p:nvPr/>
        </p:nvPicPr>
        <p:blipFill rotWithShape="1">
          <a:blip r:embed="rId3">
            <a:alphaModFix/>
          </a:blip>
          <a:srcRect l="47068" t="34872" r="13609" b="14337"/>
          <a:stretch/>
        </p:blipFill>
        <p:spPr>
          <a:xfrm>
            <a:off x="1020649" y="134288"/>
            <a:ext cx="6713040" cy="4874924"/>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pic>
        <p:nvPicPr>
          <p:cNvPr id="434" name="Google Shape;434;p52"/>
          <p:cNvPicPr preferRelativeResize="0"/>
          <p:nvPr/>
        </p:nvPicPr>
        <p:blipFill rotWithShape="1">
          <a:blip r:embed="rId3">
            <a:alphaModFix/>
          </a:blip>
          <a:srcRect l="47068" t="34872" r="13609" b="14337"/>
          <a:stretch/>
        </p:blipFill>
        <p:spPr>
          <a:xfrm>
            <a:off x="1020649" y="134288"/>
            <a:ext cx="6713040" cy="4874924"/>
          </a:xfrm>
          <a:prstGeom prst="rect">
            <a:avLst/>
          </a:prstGeom>
          <a:noFill/>
          <a:ln>
            <a:noFill/>
          </a:ln>
        </p:spPr>
      </p:pic>
      <p:sp>
        <p:nvSpPr>
          <p:cNvPr id="435" name="Google Shape;435;p52"/>
          <p:cNvSpPr txBox="1"/>
          <p:nvPr/>
        </p:nvSpPr>
        <p:spPr>
          <a:xfrm>
            <a:off x="120875" y="40300"/>
            <a:ext cx="11013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b="1" u="sng">
                <a:solidFill>
                  <a:srgbClr val="FF0000"/>
                </a:solidFill>
              </a:rPr>
              <a:t>Answers</a:t>
            </a:r>
            <a:endParaRPr sz="1600" b="1" u="sng">
              <a:solidFill>
                <a:srgbClr val="FF0000"/>
              </a:solidFill>
            </a:endParaRPr>
          </a:p>
        </p:txBody>
      </p:sp>
      <p:sp>
        <p:nvSpPr>
          <p:cNvPr id="436" name="Google Shape;436;p52"/>
          <p:cNvSpPr txBox="1"/>
          <p:nvPr/>
        </p:nvSpPr>
        <p:spPr>
          <a:xfrm>
            <a:off x="2471025" y="846050"/>
            <a:ext cx="470100" cy="3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60</a:t>
            </a:r>
            <a:endParaRPr sz="1800" b="1">
              <a:solidFill>
                <a:srgbClr val="FF0000"/>
              </a:solidFill>
            </a:endParaRPr>
          </a:p>
        </p:txBody>
      </p:sp>
      <p:sp>
        <p:nvSpPr>
          <p:cNvPr id="437" name="Google Shape;437;p52"/>
          <p:cNvSpPr txBox="1"/>
          <p:nvPr/>
        </p:nvSpPr>
        <p:spPr>
          <a:xfrm>
            <a:off x="2619050" y="1481925"/>
            <a:ext cx="2735100" cy="50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800" b="1">
                <a:solidFill>
                  <a:srgbClr val="FF0000"/>
                </a:solidFill>
              </a:rPr>
              <a:t>60 + 60 = 120 minutes</a:t>
            </a:r>
            <a:endParaRPr/>
          </a:p>
        </p:txBody>
      </p:sp>
      <p:cxnSp>
        <p:nvCxnSpPr>
          <p:cNvPr id="438" name="Google Shape;438;p52"/>
          <p:cNvCxnSpPr/>
          <p:nvPr/>
        </p:nvCxnSpPr>
        <p:spPr>
          <a:xfrm>
            <a:off x="3773700" y="3357375"/>
            <a:ext cx="1423500" cy="26700"/>
          </a:xfrm>
          <a:prstGeom prst="straightConnector1">
            <a:avLst/>
          </a:prstGeom>
          <a:noFill/>
          <a:ln w="38100" cap="flat" cmpd="sng">
            <a:solidFill>
              <a:srgbClr val="FF0000"/>
            </a:solidFill>
            <a:prstDash val="solid"/>
            <a:round/>
            <a:headEnd type="none" w="med" len="med"/>
            <a:tailEnd type="none" w="med" len="med"/>
          </a:ln>
        </p:spPr>
      </p:cxnSp>
      <p:cxnSp>
        <p:nvCxnSpPr>
          <p:cNvPr id="439" name="Google Shape;439;p52"/>
          <p:cNvCxnSpPr/>
          <p:nvPr/>
        </p:nvCxnSpPr>
        <p:spPr>
          <a:xfrm rot="10800000" flipH="1">
            <a:off x="3746825" y="3008275"/>
            <a:ext cx="1504200" cy="1530900"/>
          </a:xfrm>
          <a:prstGeom prst="straightConnector1">
            <a:avLst/>
          </a:prstGeom>
          <a:noFill/>
          <a:ln w="38100" cap="flat" cmpd="sng">
            <a:solidFill>
              <a:srgbClr val="FF0000"/>
            </a:solidFill>
            <a:prstDash val="solid"/>
            <a:round/>
            <a:headEnd type="none" w="med" len="med"/>
            <a:tailEnd type="none" w="med" len="med"/>
          </a:ln>
        </p:spPr>
      </p:cxnSp>
      <p:cxnSp>
        <p:nvCxnSpPr>
          <p:cNvPr id="440" name="Google Shape;440;p52"/>
          <p:cNvCxnSpPr/>
          <p:nvPr/>
        </p:nvCxnSpPr>
        <p:spPr>
          <a:xfrm rot="10800000" flipH="1">
            <a:off x="3773700" y="2511400"/>
            <a:ext cx="1437000" cy="1356300"/>
          </a:xfrm>
          <a:prstGeom prst="straightConnector1">
            <a:avLst/>
          </a:prstGeom>
          <a:noFill/>
          <a:ln w="38100" cap="flat" cmpd="sng">
            <a:solidFill>
              <a:srgbClr val="FF0000"/>
            </a:solidFill>
            <a:prstDash val="solid"/>
            <a:round/>
            <a:headEnd type="none" w="med" len="med"/>
            <a:tailEnd type="none" w="med" len="med"/>
          </a:ln>
        </p:spPr>
      </p:cxnSp>
      <p:cxnSp>
        <p:nvCxnSpPr>
          <p:cNvPr id="441" name="Google Shape;441;p52"/>
          <p:cNvCxnSpPr/>
          <p:nvPr/>
        </p:nvCxnSpPr>
        <p:spPr>
          <a:xfrm rot="10800000">
            <a:off x="3585650" y="2658950"/>
            <a:ext cx="1719000" cy="1732500"/>
          </a:xfrm>
          <a:prstGeom prst="straightConnector1">
            <a:avLst/>
          </a:prstGeom>
          <a:noFill/>
          <a:ln w="38100" cap="flat" cmpd="sng">
            <a:solidFill>
              <a:srgbClr val="FF0000"/>
            </a:solidFill>
            <a:prstDash val="solid"/>
            <a:round/>
            <a:headEnd type="none" w="med" len="med"/>
            <a:tailEnd type="none" w="med" len="med"/>
          </a:ln>
        </p:spPr>
      </p:cxnSp>
      <p:cxnSp>
        <p:nvCxnSpPr>
          <p:cNvPr id="442" name="Google Shape;442;p52"/>
          <p:cNvCxnSpPr/>
          <p:nvPr/>
        </p:nvCxnSpPr>
        <p:spPr>
          <a:xfrm rot="10800000">
            <a:off x="2753025" y="2685900"/>
            <a:ext cx="859500" cy="0"/>
          </a:xfrm>
          <a:prstGeom prst="straightConnector1">
            <a:avLst/>
          </a:prstGeom>
          <a:noFill/>
          <a:ln w="38100" cap="flat" cmpd="sng">
            <a:solidFill>
              <a:srgbClr val="FF0000"/>
            </a:solidFill>
            <a:prstDash val="solid"/>
            <a:round/>
            <a:headEnd type="none" w="med" len="med"/>
            <a:tailEnd type="none" w="med" len="med"/>
          </a:ln>
        </p:spPr>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53"/>
          <p:cNvSpPr/>
          <p:nvPr/>
        </p:nvSpPr>
        <p:spPr>
          <a:xfrm>
            <a:off x="1179775" y="496878"/>
            <a:ext cx="6998808" cy="2074877"/>
          </a:xfrm>
          <a:prstGeom prst="rect">
            <a:avLst/>
          </a:prstGeom>
        </p:spPr>
        <p:txBody>
          <a:bodyPr>
            <a:prstTxWarp prst="textPlain">
              <a:avLst/>
            </a:prstTxWarp>
          </a:bodyPr>
          <a:lstStyle/>
          <a:p>
            <a:pPr lvl="0" algn="ctr"/>
            <a:r>
              <a:rPr b="0" i="0">
                <a:ln w="9525" cap="flat" cmpd="sng">
                  <a:solidFill>
                    <a:srgbClr val="595959"/>
                  </a:solidFill>
                  <a:prstDash val="solid"/>
                  <a:round/>
                  <a:headEnd type="none" w="sm" len="sm"/>
                  <a:tailEnd type="none" w="sm" len="sm"/>
                </a:ln>
                <a:solidFill>
                  <a:srgbClr val="9900FF"/>
                </a:solidFill>
                <a:latin typeface="Arial"/>
              </a:rPr>
              <a:t>Well done for all </a:t>
            </a:r>
            <a:br>
              <a:rPr b="0" i="0">
                <a:ln w="9525" cap="flat" cmpd="sng">
                  <a:solidFill>
                    <a:srgbClr val="595959"/>
                  </a:solidFill>
                  <a:prstDash val="solid"/>
                  <a:round/>
                  <a:headEnd type="none" w="sm" len="sm"/>
                  <a:tailEnd type="none" w="sm" len="sm"/>
                </a:ln>
                <a:solidFill>
                  <a:srgbClr val="9900FF"/>
                </a:solidFill>
                <a:latin typeface="Arial"/>
              </a:rPr>
            </a:br>
            <a:r>
              <a:rPr b="0" i="0">
                <a:ln w="9525" cap="flat" cmpd="sng">
                  <a:solidFill>
                    <a:srgbClr val="595959"/>
                  </a:solidFill>
                  <a:prstDash val="solid"/>
                  <a:round/>
                  <a:headEnd type="none" w="sm" len="sm"/>
                  <a:tailEnd type="none" w="sm" len="sm"/>
                </a:ln>
                <a:solidFill>
                  <a:srgbClr val="9900FF"/>
                </a:solidFill>
                <a:latin typeface="Arial"/>
              </a:rPr>
              <a:t>your hard work this week</a:t>
            </a:r>
          </a:p>
        </p:txBody>
      </p:sp>
      <p:pic>
        <p:nvPicPr>
          <p:cNvPr id="448" name="Google Shape;448;p53"/>
          <p:cNvPicPr preferRelativeResize="0"/>
          <p:nvPr/>
        </p:nvPicPr>
        <p:blipFill>
          <a:blip r:embed="rId3">
            <a:alphaModFix/>
          </a:blip>
          <a:stretch>
            <a:fillRect/>
          </a:stretch>
        </p:blipFill>
        <p:spPr>
          <a:xfrm>
            <a:off x="2569700" y="2724155"/>
            <a:ext cx="3800912" cy="2266946"/>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1848</Words>
  <Application>Microsoft Office PowerPoint</Application>
  <PresentationFormat>On-screen Show (16:9)</PresentationFormat>
  <Paragraphs>296</Paragraphs>
  <Slides>41</Slides>
  <Notes>41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Poppins</vt:lpstr>
      <vt:lpstr>Arial</vt:lpstr>
      <vt:lpstr>Comic Sans MS</vt:lpstr>
      <vt:lpstr>Trebuchet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2</cp:revision>
  <dcterms:modified xsi:type="dcterms:W3CDTF">2020-06-05T14:57:18Z</dcterms:modified>
</cp:coreProperties>
</file>