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4"/>
  </p:notesMasterIdLst>
  <p:sldIdLst>
    <p:sldId id="256" r:id="rId2"/>
    <p:sldId id="257" r:id="rId3"/>
    <p:sldId id="274" r:id="rId4"/>
    <p:sldId id="279" r:id="rId5"/>
    <p:sldId id="297" r:id="rId6"/>
    <p:sldId id="299" r:id="rId7"/>
    <p:sldId id="286" r:id="rId8"/>
    <p:sldId id="287" r:id="rId9"/>
    <p:sldId id="288" r:id="rId10"/>
    <p:sldId id="289" r:id="rId11"/>
    <p:sldId id="290" r:id="rId12"/>
    <p:sldId id="293" r:id="rId13"/>
    <p:sldId id="291" r:id="rId14"/>
    <p:sldId id="292" r:id="rId15"/>
    <p:sldId id="294" r:id="rId16"/>
    <p:sldId id="295" r:id="rId17"/>
    <p:sldId id="300" r:id="rId18"/>
    <p:sldId id="301" r:id="rId19"/>
    <p:sldId id="302" r:id="rId20"/>
    <p:sldId id="303" r:id="rId21"/>
    <p:sldId id="304" r:id="rId22"/>
    <p:sldId id="298" r:id="rId23"/>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go="http://customooxmlschemas.google.com/" r:id="rId25" roundtripDataSignature="AMtx7mifPz0cw6oO1HzcX7QQeFr+l+I0oQ=="/>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94" autoAdjust="0"/>
    <p:restoredTop sz="94660"/>
  </p:normalViewPr>
  <p:slideViewPr>
    <p:cSldViewPr snapToGrid="0">
      <p:cViewPr varScale="1">
        <p:scale>
          <a:sx n="71" d="100"/>
          <a:sy n="71"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0" name="Google Shape;90;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2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2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2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2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2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2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2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2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2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2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2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2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2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8"/>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2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2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3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3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www.youtube.com/watch?v=lAQ2HTqTl2w"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youtube.com/watch?v=p2W0I06Nq5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hyperlink" Target="https://www.youtube.com/watch?v=Mi_DV_DWN8M" TargetMode="Externa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DEAF6"/>
        </a:soli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271932" y="1653234"/>
            <a:ext cx="11127544" cy="1814732"/>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8800"/>
              <a:buFont typeface="Arial"/>
              <a:buNone/>
            </a:pPr>
            <a:r>
              <a:rPr lang="en-GB" sz="8800" dirty="0">
                <a:latin typeface="Comic Sans MS" panose="030F0702030302020204" pitchFamily="66" charset="0"/>
                <a:ea typeface="Arial"/>
                <a:cs typeface="Arial"/>
                <a:sym typeface="Arial"/>
              </a:rPr>
              <a:t>Maths in Reception</a:t>
            </a:r>
            <a:endParaRPr sz="8800" dirty="0">
              <a:latin typeface="Comic Sans MS" panose="030F0702030302020204" pitchFamily="66" charset="0"/>
              <a:ea typeface="Arial"/>
              <a:cs typeface="Arial"/>
              <a:sym typeface="Arial"/>
            </a:endParaRPr>
          </a:p>
        </p:txBody>
      </p:sp>
      <p:pic>
        <p:nvPicPr>
          <p:cNvPr id="85" name="Google Shape;85;p1" descr="http://images.twinkl.co.uk/image/private/t_630_eco/image_repo/68/12/T-N-2245-Maths-is-Fun-Title-Display-Lettering_ver_3.jpg"/>
          <p:cNvPicPr preferRelativeResize="0"/>
          <p:nvPr/>
        </p:nvPicPr>
        <p:blipFill rotWithShape="1">
          <a:blip r:embed="rId3">
            <a:alphaModFix/>
          </a:blip>
          <a:srcRect/>
          <a:stretch/>
        </p:blipFill>
        <p:spPr>
          <a:xfrm rot="-995120">
            <a:off x="404031" y="658642"/>
            <a:ext cx="2821829" cy="1410915"/>
          </a:xfrm>
          <a:prstGeom prst="rect">
            <a:avLst/>
          </a:prstGeom>
          <a:noFill/>
          <a:ln>
            <a:noFill/>
          </a:ln>
        </p:spPr>
      </p:pic>
      <p:sp>
        <p:nvSpPr>
          <p:cNvPr id="86" name="Google Shape;86;p1"/>
          <p:cNvSpPr txBox="1"/>
          <p:nvPr/>
        </p:nvSpPr>
        <p:spPr>
          <a:xfrm>
            <a:off x="0" y="4277485"/>
            <a:ext cx="9250937" cy="1200288"/>
          </a:xfrm>
          <a:prstGeom prst="rect">
            <a:avLst/>
          </a:prstGeom>
          <a:noFill/>
          <a:ln>
            <a:noFill/>
          </a:ln>
        </p:spPr>
        <p:txBody>
          <a:bodyPr spcFirstLastPara="1" wrap="square" lIns="91425" tIns="45700" rIns="91425" bIns="45700" anchor="t" anchorCtr="0">
            <a:spAutoFit/>
          </a:bodyPr>
          <a:lstStyle/>
          <a:p>
            <a:pPr lvl="0" algn="ctr"/>
            <a:r>
              <a:rPr lang="en-GB" sz="1800" b="0" i="0" u="none" strike="noStrike" cap="none" dirty="0" smtClean="0">
                <a:solidFill>
                  <a:srgbClr val="FF0000"/>
                </a:solidFill>
                <a:sym typeface="Arial"/>
              </a:rPr>
              <a:t>This week Jack Hartmann is showing us numbers in lots of different ways.</a:t>
            </a:r>
          </a:p>
          <a:p>
            <a:pPr lvl="0" algn="ctr"/>
            <a:r>
              <a:rPr lang="en-GB" sz="1800" dirty="0" smtClean="0">
                <a:solidFill>
                  <a:srgbClr val="FF0000"/>
                </a:solidFill>
              </a:rPr>
              <a:t>Watch this clip to get you in the mood for Maths! </a:t>
            </a:r>
            <a:r>
              <a:rPr lang="en-GB" sz="1800" dirty="0" smtClean="0">
                <a:solidFill>
                  <a:srgbClr val="FF0000"/>
                </a:solidFill>
                <a:sym typeface="Wingdings" panose="05000000000000000000" pitchFamily="2" charset="2"/>
              </a:rPr>
              <a:t> </a:t>
            </a:r>
          </a:p>
          <a:p>
            <a:pPr lvl="0" algn="ctr"/>
            <a:r>
              <a:rPr lang="en-GB" sz="1800" dirty="0" smtClean="0">
                <a:solidFill>
                  <a:srgbClr val="FF0000"/>
                </a:solidFill>
                <a:sym typeface="Wingdings" panose="05000000000000000000" pitchFamily="2" charset="2"/>
              </a:rPr>
              <a:t>Enjoy! </a:t>
            </a:r>
            <a:endParaRPr lang="en-GB" sz="1800" b="0" i="0" u="none" strike="noStrike" cap="none" dirty="0" smtClean="0">
              <a:solidFill>
                <a:srgbClr val="FF0000"/>
              </a:solidFill>
              <a:sym typeface="Arial"/>
            </a:endParaRPr>
          </a:p>
          <a:p>
            <a:pPr lvl="0" algn="ctr"/>
            <a:r>
              <a:rPr lang="en-GB" sz="1800" dirty="0">
                <a:hlinkClick r:id="rId4"/>
              </a:rPr>
              <a:t>https://www.youtube.com/watch?v=lAQ2HTqTl2w</a:t>
            </a:r>
            <a:endParaRPr lang="en-GB" sz="1800" dirty="0">
              <a:solidFill>
                <a:srgbClr val="FF0000"/>
              </a:solidFill>
            </a:endParaRPr>
          </a:p>
        </p:txBody>
      </p:sp>
      <p:pic>
        <p:nvPicPr>
          <p:cNvPr id="87" name="Google Shape;87;p1"/>
          <p:cNvPicPr preferRelativeResize="0"/>
          <p:nvPr/>
        </p:nvPicPr>
        <p:blipFill rotWithShape="1">
          <a:blip r:embed="rId5">
            <a:alphaModFix/>
          </a:blip>
          <a:srcRect/>
          <a:stretch/>
        </p:blipFill>
        <p:spPr>
          <a:xfrm>
            <a:off x="9512300" y="4257675"/>
            <a:ext cx="2463800" cy="24638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DDEAF6"/>
        </a:solidFill>
        <a:effectLst/>
      </p:bgPr>
    </p:bg>
    <p:spTree>
      <p:nvGrpSpPr>
        <p:cNvPr id="1" name="Shape 91"/>
        <p:cNvGrpSpPr/>
        <p:nvPr/>
      </p:nvGrpSpPr>
      <p:grpSpPr>
        <a:xfrm>
          <a:off x="0" y="0"/>
          <a:ext cx="0" cy="0"/>
          <a:chOff x="0" y="0"/>
          <a:chExt cx="0" cy="0"/>
        </a:xfrm>
      </p:grpSpPr>
      <p:sp>
        <p:nvSpPr>
          <p:cNvPr id="92" name="Google Shape;92;p2"/>
          <p:cNvSpPr/>
          <p:nvPr/>
        </p:nvSpPr>
        <p:spPr>
          <a:xfrm>
            <a:off x="220666" y="111729"/>
            <a:ext cx="11749661" cy="193895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u="sng" dirty="0" smtClean="0">
                <a:solidFill>
                  <a:schemeClr val="dk1"/>
                </a:solidFill>
                <a:latin typeface="Arial"/>
                <a:ea typeface="Arial"/>
                <a:cs typeface="Arial"/>
                <a:sym typeface="Arial"/>
              </a:rPr>
              <a:t>Week </a:t>
            </a:r>
            <a:r>
              <a:rPr lang="en-GB" sz="2000" b="1" u="sng" dirty="0" smtClean="0">
                <a:solidFill>
                  <a:schemeClr val="dk1"/>
                </a:solidFill>
                <a:latin typeface="Arial"/>
                <a:ea typeface="Arial"/>
                <a:cs typeface="Arial"/>
                <a:sym typeface="Arial"/>
              </a:rPr>
              <a:t>8 </a:t>
            </a:r>
            <a:r>
              <a:rPr lang="en-GB" sz="2000" b="1" u="sng" dirty="0" smtClean="0">
                <a:solidFill>
                  <a:schemeClr val="dk1"/>
                </a:solidFill>
                <a:latin typeface="Arial"/>
                <a:ea typeface="Arial"/>
                <a:cs typeface="Arial"/>
                <a:sym typeface="Arial"/>
              </a:rPr>
              <a:t>– W/C: </a:t>
            </a:r>
            <a:r>
              <a:rPr lang="en-GB" sz="2000" b="1" u="sng" dirty="0" smtClean="0">
                <a:solidFill>
                  <a:schemeClr val="dk1"/>
                </a:solidFill>
              </a:rPr>
              <a:t>15</a:t>
            </a:r>
            <a:r>
              <a:rPr lang="en-GB" sz="2000" b="1" u="sng" dirty="0" smtClean="0">
                <a:solidFill>
                  <a:schemeClr val="dk1"/>
                </a:solidFill>
              </a:rPr>
              <a:t>.</a:t>
            </a:r>
            <a:r>
              <a:rPr lang="en-GB" sz="2000" b="1" u="sng" dirty="0" smtClean="0">
                <a:solidFill>
                  <a:schemeClr val="dk1"/>
                </a:solidFill>
                <a:latin typeface="Arial"/>
                <a:ea typeface="Arial"/>
                <a:cs typeface="Arial"/>
                <a:sym typeface="Arial"/>
              </a:rPr>
              <a:t>6.20</a:t>
            </a:r>
            <a:endParaRPr lang="en-GB" sz="2000" b="1" u="sng" dirty="0" smtClean="0">
              <a:solidFill>
                <a:schemeClr val="dk1"/>
              </a:solidFill>
              <a:latin typeface="Arial"/>
              <a:ea typeface="Arial"/>
              <a:cs typeface="Arial"/>
              <a:sym typeface="Arial"/>
            </a:endParaRPr>
          </a:p>
          <a:p>
            <a:pPr marL="0" marR="0" lvl="0" indent="0" algn="l" rtl="0">
              <a:spcBef>
                <a:spcPts val="0"/>
              </a:spcBef>
              <a:spcAft>
                <a:spcPts val="0"/>
              </a:spcAft>
              <a:buNone/>
            </a:pPr>
            <a:r>
              <a:rPr lang="en-GB" sz="2000" b="1" dirty="0" smtClean="0">
                <a:solidFill>
                  <a:schemeClr val="dk1"/>
                </a:solidFill>
              </a:rPr>
              <a:t>This week we are focusing </a:t>
            </a:r>
            <a:r>
              <a:rPr lang="en-GB" sz="2000" b="1" dirty="0" smtClean="0">
                <a:solidFill>
                  <a:schemeClr val="dk1"/>
                </a:solidFill>
              </a:rPr>
              <a:t>on addition by </a:t>
            </a:r>
            <a:r>
              <a:rPr lang="en-GB" sz="2000" b="1" dirty="0" smtClean="0">
                <a:solidFill>
                  <a:srgbClr val="FF0000"/>
                </a:solidFill>
              </a:rPr>
              <a:t>counting on</a:t>
            </a:r>
            <a:r>
              <a:rPr lang="en-GB" sz="2000" b="1" dirty="0" smtClean="0">
                <a:solidFill>
                  <a:schemeClr val="dk1"/>
                </a:solidFill>
              </a:rPr>
              <a:t>.  </a:t>
            </a:r>
            <a:endParaRPr dirty="0"/>
          </a:p>
          <a:p>
            <a:pPr marL="0" marR="0" lvl="0" indent="0" algn="l" rtl="0">
              <a:spcBef>
                <a:spcPts val="0"/>
              </a:spcBef>
              <a:spcAft>
                <a:spcPts val="0"/>
              </a:spcAft>
              <a:buNone/>
            </a:pPr>
            <a:endParaRPr sz="2000" dirty="0">
              <a:solidFill>
                <a:srgbClr val="FF0000"/>
              </a:solidFill>
              <a:latin typeface="Arial"/>
              <a:ea typeface="Arial"/>
              <a:cs typeface="Arial"/>
              <a:sym typeface="Arial"/>
            </a:endParaRPr>
          </a:p>
          <a:p>
            <a:pPr marL="0" marR="0" lvl="0" indent="0" algn="l" rtl="0">
              <a:spcBef>
                <a:spcPts val="0"/>
              </a:spcBef>
              <a:spcAft>
                <a:spcPts val="0"/>
              </a:spcAft>
              <a:buNone/>
            </a:pPr>
            <a:endParaRPr sz="20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2000" dirty="0">
                <a:solidFill>
                  <a:schemeClr val="dk1"/>
                </a:solidFill>
                <a:latin typeface="Calibri"/>
                <a:ea typeface="Calibri"/>
                <a:cs typeface="Calibri"/>
                <a:sym typeface="Calibri"/>
              </a:rPr>
              <a:t/>
            </a:r>
            <a:br>
              <a:rPr lang="en-GB" sz="2000" dirty="0">
                <a:solidFill>
                  <a:schemeClr val="dk1"/>
                </a:solidFill>
                <a:latin typeface="Calibri"/>
                <a:ea typeface="Calibri"/>
                <a:cs typeface="Calibri"/>
                <a:sym typeface="Calibri"/>
              </a:rPr>
            </a:br>
            <a:endParaRPr sz="2000" dirty="0">
              <a:solidFill>
                <a:schemeClr val="dk1"/>
              </a:solidFill>
              <a:latin typeface="Calibri"/>
              <a:ea typeface="Calibri"/>
              <a:cs typeface="Calibri"/>
              <a:sym typeface="Calibri"/>
            </a:endParaRPr>
          </a:p>
        </p:txBody>
      </p:sp>
      <p:sp>
        <p:nvSpPr>
          <p:cNvPr id="93" name="Google Shape;93;p2"/>
          <p:cNvSpPr/>
          <p:nvPr/>
        </p:nvSpPr>
        <p:spPr>
          <a:xfrm>
            <a:off x="390545" y="4708446"/>
            <a:ext cx="10963421"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a:p>
            <a:pPr marL="0" marR="0" lvl="0" indent="0" algn="l" rtl="0">
              <a:spcBef>
                <a:spcPts val="0"/>
              </a:spcBef>
              <a:spcAft>
                <a:spcPts val="0"/>
              </a:spcAft>
              <a:buNone/>
            </a:pPr>
            <a:endParaRPr sz="1800">
              <a:solidFill>
                <a:schemeClr val="dk1"/>
              </a:solidFill>
              <a:latin typeface="Arial"/>
              <a:ea typeface="Arial"/>
              <a:cs typeface="Arial"/>
              <a:sym typeface="Arial"/>
            </a:endParaRPr>
          </a:p>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3" name="Rectangle 2"/>
          <p:cNvSpPr/>
          <p:nvPr/>
        </p:nvSpPr>
        <p:spPr>
          <a:xfrm>
            <a:off x="220665" y="1081205"/>
            <a:ext cx="11971335" cy="5816977"/>
          </a:xfrm>
          <a:prstGeom prst="rect">
            <a:avLst/>
          </a:prstGeom>
        </p:spPr>
        <p:txBody>
          <a:bodyPr wrap="square">
            <a:spAutoFit/>
          </a:bodyPr>
          <a:lstStyle/>
          <a:p>
            <a:r>
              <a:rPr lang="en-GB" sz="2000" dirty="0" smtClean="0">
                <a:solidFill>
                  <a:srgbClr val="FF0000"/>
                </a:solidFill>
                <a:latin typeface="Comic Sans MS" panose="030F0702030302020204" pitchFamily="66" charset="0"/>
              </a:rPr>
              <a:t>There are many different ways to solve addition calculations from using practical resources to working it out mentally in your head. </a:t>
            </a:r>
          </a:p>
          <a:p>
            <a:endParaRPr lang="en-GB" sz="2000" dirty="0" smtClean="0">
              <a:solidFill>
                <a:srgbClr val="FF0000"/>
              </a:solidFill>
              <a:latin typeface="Comic Sans MS" panose="030F0702030302020204" pitchFamily="66" charset="0"/>
            </a:endParaRPr>
          </a:p>
          <a:p>
            <a:endParaRPr lang="en-GB" sz="2000" dirty="0">
              <a:solidFill>
                <a:srgbClr val="FF0000"/>
              </a:solidFill>
              <a:latin typeface="Comic Sans MS" panose="030F0702030302020204" pitchFamily="66" charset="0"/>
            </a:endParaRPr>
          </a:p>
          <a:p>
            <a:endParaRPr lang="en-GB" sz="2000" dirty="0" smtClean="0">
              <a:solidFill>
                <a:srgbClr val="FF0000"/>
              </a:solidFill>
              <a:latin typeface="Comic Sans MS" panose="030F0702030302020204" pitchFamily="66" charset="0"/>
            </a:endParaRPr>
          </a:p>
          <a:p>
            <a:endParaRPr lang="en-GB" sz="2000" dirty="0">
              <a:solidFill>
                <a:srgbClr val="FF0000"/>
              </a:solidFill>
              <a:latin typeface="Comic Sans MS" panose="030F0702030302020204" pitchFamily="66" charset="0"/>
            </a:endParaRPr>
          </a:p>
          <a:p>
            <a:r>
              <a:rPr lang="en-GB" sz="2000" dirty="0" smtClean="0">
                <a:solidFill>
                  <a:srgbClr val="FF0000"/>
                </a:solidFill>
                <a:latin typeface="Comic Sans MS" panose="030F0702030302020204" pitchFamily="66" charset="0"/>
              </a:rPr>
              <a:t/>
            </a:r>
            <a:br>
              <a:rPr lang="en-GB" sz="2000" dirty="0" smtClean="0">
                <a:solidFill>
                  <a:srgbClr val="FF0000"/>
                </a:solidFill>
                <a:latin typeface="Comic Sans MS" panose="030F0702030302020204" pitchFamily="66" charset="0"/>
              </a:rPr>
            </a:br>
            <a:r>
              <a:rPr lang="en-GB" sz="1800" dirty="0" smtClean="0">
                <a:solidFill>
                  <a:srgbClr val="FF0000"/>
                </a:solidFill>
                <a:latin typeface="Comic Sans MS" panose="030F0702030302020204" pitchFamily="66" charset="0"/>
              </a:rPr>
              <a:t>It </a:t>
            </a:r>
            <a:r>
              <a:rPr lang="en-GB" sz="1800" dirty="0" smtClean="0">
                <a:solidFill>
                  <a:srgbClr val="FF0000"/>
                </a:solidFill>
                <a:latin typeface="Comic Sans MS" panose="030F0702030302020204" pitchFamily="66" charset="0"/>
              </a:rPr>
              <a:t>is really important that children learn the skill to</a:t>
            </a:r>
            <a:br>
              <a:rPr lang="en-GB" sz="1800" dirty="0" smtClean="0">
                <a:solidFill>
                  <a:srgbClr val="FF0000"/>
                </a:solidFill>
                <a:latin typeface="Comic Sans MS" panose="030F0702030302020204" pitchFamily="66" charset="0"/>
              </a:rPr>
            </a:br>
            <a:r>
              <a:rPr lang="en-GB" sz="1800" dirty="0" smtClean="0">
                <a:solidFill>
                  <a:srgbClr val="FF0000"/>
                </a:solidFill>
                <a:latin typeface="Comic Sans MS" panose="030F0702030302020204" pitchFamily="66" charset="0"/>
              </a:rPr>
              <a:t> ‘count on’ when adding, rather than needing to start</a:t>
            </a:r>
            <a:br>
              <a:rPr lang="en-GB" sz="1800" dirty="0" smtClean="0">
                <a:solidFill>
                  <a:srgbClr val="FF0000"/>
                </a:solidFill>
                <a:latin typeface="Comic Sans MS" panose="030F0702030302020204" pitchFamily="66" charset="0"/>
              </a:rPr>
            </a:br>
            <a:r>
              <a:rPr lang="en-GB" sz="1800" dirty="0" smtClean="0">
                <a:solidFill>
                  <a:srgbClr val="FF0000"/>
                </a:solidFill>
                <a:latin typeface="Comic Sans MS" panose="030F0702030302020204" pitchFamily="66" charset="0"/>
              </a:rPr>
              <a:t> back at ‘1’ every time they are working out a whole amount.</a:t>
            </a:r>
          </a:p>
          <a:p>
            <a:endParaRPr lang="en-GB" sz="2000" dirty="0">
              <a:solidFill>
                <a:srgbClr val="FF0000"/>
              </a:solidFill>
              <a:latin typeface="Comic Sans MS" panose="030F0702030302020204" pitchFamily="66" charset="0"/>
            </a:endParaRPr>
          </a:p>
          <a:p>
            <a:endParaRPr lang="en-GB" sz="2000" dirty="0" smtClean="0">
              <a:solidFill>
                <a:srgbClr val="FF0000"/>
              </a:solidFill>
              <a:latin typeface="Comic Sans MS" panose="030F0702030302020204" pitchFamily="66" charset="0"/>
            </a:endParaRPr>
          </a:p>
          <a:p>
            <a:endParaRPr lang="en-GB" sz="2000" dirty="0" smtClean="0">
              <a:solidFill>
                <a:srgbClr val="FF0000"/>
              </a:solidFill>
              <a:latin typeface="Comic Sans MS" panose="030F0702030302020204" pitchFamily="66" charset="0"/>
            </a:endParaRPr>
          </a:p>
          <a:p>
            <a:endParaRPr lang="en-GB" sz="2000" dirty="0" smtClean="0">
              <a:solidFill>
                <a:srgbClr val="FF0000"/>
              </a:solidFill>
              <a:latin typeface="Comic Sans MS" panose="030F0702030302020204" pitchFamily="66" charset="0"/>
            </a:endParaRPr>
          </a:p>
          <a:p>
            <a:r>
              <a:rPr lang="en-GB" sz="2000" b="1" u="sng" dirty="0" smtClean="0">
                <a:solidFill>
                  <a:schemeClr val="dk1"/>
                </a:solidFill>
                <a:latin typeface="Comic Sans MS" panose="030F0702030302020204" pitchFamily="66" charset="0"/>
              </a:rPr>
              <a:t>This week we will: </a:t>
            </a:r>
          </a:p>
          <a:p>
            <a:pPr marL="285750" indent="-285750">
              <a:buFont typeface="Arial" panose="020B0604020202020204" pitchFamily="34" charset="0"/>
              <a:buChar char="•"/>
            </a:pPr>
            <a:r>
              <a:rPr lang="en-GB" sz="2000" b="1" dirty="0" smtClean="0">
                <a:solidFill>
                  <a:schemeClr val="dk1"/>
                </a:solidFill>
                <a:latin typeface="Comic Sans MS" panose="030F0702030302020204" pitchFamily="66" charset="0"/>
              </a:rPr>
              <a:t>Practise counting amounts by </a:t>
            </a:r>
            <a:r>
              <a:rPr lang="en-GB" sz="2000" b="1" dirty="0" smtClean="0">
                <a:solidFill>
                  <a:srgbClr val="FF0000"/>
                </a:solidFill>
                <a:latin typeface="Comic Sans MS" panose="030F0702030302020204" pitchFamily="66" charset="0"/>
              </a:rPr>
              <a:t>counting on </a:t>
            </a:r>
            <a:r>
              <a:rPr lang="en-GB" sz="1600" b="1" dirty="0" smtClean="0">
                <a:solidFill>
                  <a:schemeClr val="tx1"/>
                </a:solidFill>
                <a:latin typeface="Comic Sans MS" panose="030F0702030302020204" pitchFamily="66" charset="0"/>
              </a:rPr>
              <a:t>(</a:t>
            </a:r>
            <a:r>
              <a:rPr lang="en-GB" sz="1600" b="1" dirty="0" smtClean="0">
                <a:solidFill>
                  <a:schemeClr val="tx1"/>
                </a:solidFill>
                <a:latin typeface="Comic Sans MS" panose="030F0702030302020204" pitchFamily="66" charset="0"/>
              </a:rPr>
              <a:t>not starting back at 1) </a:t>
            </a:r>
          </a:p>
          <a:p>
            <a:pPr marL="285750" indent="-285750">
              <a:buFont typeface="Arial" panose="020B0604020202020204" pitchFamily="34" charset="0"/>
              <a:buChar char="•"/>
            </a:pPr>
            <a:r>
              <a:rPr lang="en-GB" sz="2000" b="1" dirty="0" smtClean="0">
                <a:solidFill>
                  <a:schemeClr val="dk1"/>
                </a:solidFill>
                <a:latin typeface="Comic Sans MS" panose="030F0702030302020204" pitchFamily="66" charset="0"/>
              </a:rPr>
              <a:t>Work out some simple addition </a:t>
            </a:r>
            <a:r>
              <a:rPr lang="en-GB" sz="2000" b="1" dirty="0" smtClean="0">
                <a:solidFill>
                  <a:schemeClr val="dk1"/>
                </a:solidFill>
                <a:latin typeface="Comic Sans MS" panose="030F0702030302020204" pitchFamily="66" charset="0"/>
              </a:rPr>
              <a:t>calculations by </a:t>
            </a:r>
            <a:r>
              <a:rPr lang="en-GB" sz="2000" b="1" dirty="0" smtClean="0">
                <a:solidFill>
                  <a:srgbClr val="FF0000"/>
                </a:solidFill>
                <a:latin typeface="Comic Sans MS" panose="030F0702030302020204" pitchFamily="66" charset="0"/>
              </a:rPr>
              <a:t>counting on </a:t>
            </a:r>
          </a:p>
          <a:p>
            <a:pPr marL="285750" indent="-285750">
              <a:buFont typeface="Arial" panose="020B0604020202020204" pitchFamily="34" charset="0"/>
              <a:buChar char="•"/>
            </a:pPr>
            <a:r>
              <a:rPr lang="en-GB" sz="2000" b="1" dirty="0" smtClean="0">
                <a:solidFill>
                  <a:schemeClr val="dk1"/>
                </a:solidFill>
                <a:latin typeface="Comic Sans MS" panose="030F0702030302020204" pitchFamily="66" charset="0"/>
              </a:rPr>
              <a:t>Add two items together to find </a:t>
            </a:r>
            <a:r>
              <a:rPr lang="en-GB" sz="2000" b="1" dirty="0" smtClean="0">
                <a:solidFill>
                  <a:schemeClr val="dk1"/>
                </a:solidFill>
                <a:latin typeface="Comic Sans MS" panose="030F0702030302020204" pitchFamily="66" charset="0"/>
              </a:rPr>
              <a:t>out the total amount by </a:t>
            </a:r>
            <a:r>
              <a:rPr lang="en-GB" sz="2000" b="1" dirty="0" smtClean="0">
                <a:solidFill>
                  <a:srgbClr val="FF0000"/>
                </a:solidFill>
                <a:latin typeface="Comic Sans MS" panose="030F0702030302020204" pitchFamily="66" charset="0"/>
              </a:rPr>
              <a:t>counting on</a:t>
            </a:r>
          </a:p>
          <a:p>
            <a:endParaRPr lang="en-GB" sz="1800" b="1" dirty="0">
              <a:solidFill>
                <a:schemeClr val="dk1"/>
              </a:solidFill>
              <a:latin typeface="Comic Sans MS" panose="030F0702030302020204" pitchFamily="66" charset="0"/>
            </a:endParaRPr>
          </a:p>
        </p:txBody>
      </p:sp>
      <p:pic>
        <p:nvPicPr>
          <p:cNvPr id="2" name="Picture 1"/>
          <p:cNvPicPr>
            <a:picLocks noChangeAspect="1"/>
          </p:cNvPicPr>
          <p:nvPr/>
        </p:nvPicPr>
        <p:blipFill>
          <a:blip r:embed="rId3"/>
          <a:stretch>
            <a:fillRect/>
          </a:stretch>
        </p:blipFill>
        <p:spPr>
          <a:xfrm>
            <a:off x="4714998" y="1479154"/>
            <a:ext cx="4574465" cy="1546605"/>
          </a:xfrm>
          <a:prstGeom prst="rect">
            <a:avLst/>
          </a:prstGeom>
        </p:spPr>
      </p:pic>
      <p:pic>
        <p:nvPicPr>
          <p:cNvPr id="7" name="Picture 6"/>
          <p:cNvPicPr>
            <a:picLocks noChangeAspect="1"/>
          </p:cNvPicPr>
          <p:nvPr/>
        </p:nvPicPr>
        <p:blipFill>
          <a:blip r:embed="rId4"/>
          <a:stretch>
            <a:fillRect/>
          </a:stretch>
        </p:blipFill>
        <p:spPr>
          <a:xfrm>
            <a:off x="7327049" y="3127733"/>
            <a:ext cx="4486275" cy="244792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0" y="0"/>
            <a:ext cx="11554691" cy="1446550"/>
          </a:xfrm>
          <a:prstGeom prst="rect">
            <a:avLst/>
          </a:prstGeom>
        </p:spPr>
        <p:txBody>
          <a:bodyPr wrap="square">
            <a:spAutoFit/>
          </a:bodyPr>
          <a:lstStyle/>
          <a:p>
            <a:r>
              <a:rPr lang="en-GB" sz="4000" b="1" dirty="0" smtClean="0">
                <a:solidFill>
                  <a:srgbClr val="FF0000"/>
                </a:solidFill>
                <a:latin typeface="Comic Sans MS" panose="030F0702030302020204" pitchFamily="66" charset="0"/>
              </a:rPr>
              <a:t>Monday: </a:t>
            </a:r>
          </a:p>
          <a:p>
            <a:r>
              <a:rPr lang="en-GB" sz="4800" b="1" u="sng" dirty="0" smtClean="0">
                <a:solidFill>
                  <a:schemeClr val="tx1"/>
                </a:solidFill>
                <a:latin typeface="Comic Sans MS" panose="030F0702030302020204" pitchFamily="66" charset="0"/>
              </a:rPr>
              <a:t>Starter</a:t>
            </a:r>
            <a:r>
              <a:rPr lang="en-GB" sz="4800" b="1" dirty="0" smtClean="0">
                <a:solidFill>
                  <a:schemeClr val="tx1"/>
                </a:solidFill>
                <a:latin typeface="Comic Sans MS" panose="030F0702030302020204" pitchFamily="66" charset="0"/>
              </a:rPr>
              <a:t>-</a:t>
            </a:r>
            <a:r>
              <a:rPr lang="en-GB" sz="4800" dirty="0" smtClean="0">
                <a:solidFill>
                  <a:schemeClr val="tx1"/>
                </a:solidFill>
                <a:latin typeface="Comic Sans MS" panose="030F0702030302020204" pitchFamily="66" charset="0"/>
              </a:rPr>
              <a:t> Listen to the counting on song  </a:t>
            </a:r>
            <a:endParaRPr lang="en-GB" sz="4000" dirty="0">
              <a:solidFill>
                <a:srgbClr val="7030A0"/>
              </a:solidFill>
              <a:latin typeface="Comic Sans MS" panose="030F0702030302020204" pitchFamily="66" charset="0"/>
            </a:endParaRPr>
          </a:p>
        </p:txBody>
      </p:sp>
      <p:sp>
        <p:nvSpPr>
          <p:cNvPr id="5" name="Rectangle 4"/>
          <p:cNvSpPr/>
          <p:nvPr/>
        </p:nvSpPr>
        <p:spPr>
          <a:xfrm>
            <a:off x="4398919" y="6028862"/>
            <a:ext cx="4131259" cy="307777"/>
          </a:xfrm>
          <a:prstGeom prst="rect">
            <a:avLst/>
          </a:prstGeom>
        </p:spPr>
        <p:txBody>
          <a:bodyPr wrap="none">
            <a:spAutoFit/>
          </a:bodyPr>
          <a:lstStyle/>
          <a:p>
            <a:r>
              <a:rPr lang="en-GB" dirty="0">
                <a:hlinkClick r:id="rId2"/>
              </a:rPr>
              <a:t>https://www.youtube.com/watch?v=p2W0I06Nq5s</a:t>
            </a:r>
            <a:endParaRPr lang="en-GB" dirty="0"/>
          </a:p>
        </p:txBody>
      </p:sp>
      <p:pic>
        <p:nvPicPr>
          <p:cNvPr id="6" name="Picture 5"/>
          <p:cNvPicPr>
            <a:picLocks noChangeAspect="1"/>
          </p:cNvPicPr>
          <p:nvPr/>
        </p:nvPicPr>
        <p:blipFill>
          <a:blip r:embed="rId3"/>
          <a:stretch>
            <a:fillRect/>
          </a:stretch>
        </p:blipFill>
        <p:spPr>
          <a:xfrm>
            <a:off x="2675965" y="1774025"/>
            <a:ext cx="6911788" cy="3927361"/>
          </a:xfrm>
          <a:prstGeom prst="rect">
            <a:avLst/>
          </a:prstGeom>
        </p:spPr>
      </p:pic>
    </p:spTree>
    <p:extLst>
      <p:ext uri="{BB962C8B-B14F-4D97-AF65-F5344CB8AC3E}">
        <p14:creationId xmlns:p14="http://schemas.microsoft.com/office/powerpoint/2010/main" val="26312873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 y="0"/>
            <a:ext cx="11554691" cy="1538883"/>
          </a:xfrm>
          <a:prstGeom prst="rect">
            <a:avLst/>
          </a:prstGeom>
        </p:spPr>
        <p:txBody>
          <a:bodyPr wrap="square">
            <a:spAutoFit/>
          </a:bodyPr>
          <a:lstStyle/>
          <a:p>
            <a:r>
              <a:rPr lang="en-GB" sz="5400" b="1" dirty="0" smtClean="0">
                <a:solidFill>
                  <a:srgbClr val="FF0000"/>
                </a:solidFill>
                <a:latin typeface="Comic Sans MS" panose="030F0702030302020204" pitchFamily="66" charset="0"/>
              </a:rPr>
              <a:t>Monday</a:t>
            </a:r>
            <a:r>
              <a:rPr lang="en-GB" sz="5400" b="1" dirty="0">
                <a:solidFill>
                  <a:schemeClr val="tx1"/>
                </a:solidFill>
                <a:latin typeface="Comic Sans MS" panose="030F0702030302020204" pitchFamily="66" charset="0"/>
              </a:rPr>
              <a:t/>
            </a:r>
            <a:br>
              <a:rPr lang="en-GB" sz="5400" b="1" dirty="0">
                <a:solidFill>
                  <a:schemeClr val="tx1"/>
                </a:solidFill>
                <a:latin typeface="Comic Sans MS" panose="030F0702030302020204" pitchFamily="66" charset="0"/>
              </a:rPr>
            </a:br>
            <a:r>
              <a:rPr lang="en-GB" sz="4000" b="1" dirty="0" smtClean="0">
                <a:solidFill>
                  <a:srgbClr val="7030A0"/>
                </a:solidFill>
                <a:latin typeface="Comic Sans MS" panose="030F0702030302020204" pitchFamily="66" charset="0"/>
              </a:rPr>
              <a:t>Counting on practise</a:t>
            </a:r>
            <a:endParaRPr lang="en-GB" sz="4000" dirty="0">
              <a:solidFill>
                <a:srgbClr val="7030A0"/>
              </a:solidFill>
              <a:latin typeface="Comic Sans MS" panose="030F0702030302020204" pitchFamily="66" charset="0"/>
            </a:endParaRPr>
          </a:p>
        </p:txBody>
      </p:sp>
      <p:pic>
        <p:nvPicPr>
          <p:cNvPr id="5" name="Picture 4"/>
          <p:cNvPicPr>
            <a:picLocks noChangeAspect="1"/>
          </p:cNvPicPr>
          <p:nvPr/>
        </p:nvPicPr>
        <p:blipFill>
          <a:blip r:embed="rId2"/>
          <a:stretch>
            <a:fillRect/>
          </a:stretch>
        </p:blipFill>
        <p:spPr>
          <a:xfrm>
            <a:off x="149010" y="1538883"/>
            <a:ext cx="6614860" cy="1877638"/>
          </a:xfrm>
          <a:prstGeom prst="rect">
            <a:avLst/>
          </a:prstGeom>
        </p:spPr>
      </p:pic>
      <p:sp>
        <p:nvSpPr>
          <p:cNvPr id="3" name="Rectangle 2"/>
          <p:cNvSpPr/>
          <p:nvPr/>
        </p:nvSpPr>
        <p:spPr>
          <a:xfrm>
            <a:off x="208568" y="3544539"/>
            <a:ext cx="7992036" cy="830997"/>
          </a:xfrm>
          <a:prstGeom prst="rect">
            <a:avLst/>
          </a:prstGeom>
        </p:spPr>
        <p:txBody>
          <a:bodyPr wrap="square">
            <a:spAutoFit/>
          </a:bodyPr>
          <a:lstStyle/>
          <a:p>
            <a:pPr marL="342900" indent="-342900">
              <a:buAutoNum type="arabicParenR"/>
            </a:pPr>
            <a:r>
              <a:rPr lang="en-GB" sz="2400" dirty="0" smtClean="0">
                <a:solidFill>
                  <a:srgbClr val="0070C0"/>
                </a:solidFill>
                <a:latin typeface="Comic Sans MS" panose="030F0702030302020204" pitchFamily="66" charset="0"/>
              </a:rPr>
              <a:t>Ask your grown up to shout out a number.</a:t>
            </a:r>
          </a:p>
          <a:p>
            <a:pPr marL="342900" indent="-342900">
              <a:buAutoNum type="arabicParenR"/>
            </a:pPr>
            <a:r>
              <a:rPr lang="en-GB" sz="2400" dirty="0" smtClean="0">
                <a:solidFill>
                  <a:srgbClr val="FF0000"/>
                </a:solidFill>
                <a:latin typeface="Comic Sans MS" panose="030F0702030302020204" pitchFamily="66" charset="0"/>
              </a:rPr>
              <a:t>You need to count on from that number  </a:t>
            </a:r>
            <a:endParaRPr lang="en-GB" sz="2400" dirty="0"/>
          </a:p>
        </p:txBody>
      </p:sp>
      <p:sp>
        <p:nvSpPr>
          <p:cNvPr id="4" name="Oval Callout 3"/>
          <p:cNvSpPr/>
          <p:nvPr/>
        </p:nvSpPr>
        <p:spPr>
          <a:xfrm>
            <a:off x="767575" y="4756362"/>
            <a:ext cx="1491531" cy="578191"/>
          </a:xfrm>
          <a:prstGeom prst="wedgeEllipseCallout">
            <a:avLst>
              <a:gd name="adj1" fmla="val -78973"/>
              <a:gd name="adj2" fmla="val 76373"/>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smtClean="0">
                <a:solidFill>
                  <a:srgbClr val="0070C0"/>
                </a:solidFill>
                <a:latin typeface="Comic Sans MS" panose="030F0702030302020204" pitchFamily="66" charset="0"/>
              </a:rPr>
              <a:t>12</a:t>
            </a:r>
            <a:r>
              <a:rPr lang="en-GB" dirty="0" smtClean="0">
                <a:latin typeface="Comic Sans MS" panose="030F0702030302020204" pitchFamily="66" charset="0"/>
              </a:rPr>
              <a:t>2</a:t>
            </a:r>
            <a:endParaRPr lang="en-GB" dirty="0">
              <a:latin typeface="Comic Sans MS" panose="030F0702030302020204" pitchFamily="66" charset="0"/>
            </a:endParaRPr>
          </a:p>
        </p:txBody>
      </p:sp>
      <p:sp>
        <p:nvSpPr>
          <p:cNvPr id="7" name="Oval Callout 6"/>
          <p:cNvSpPr/>
          <p:nvPr/>
        </p:nvSpPr>
        <p:spPr>
          <a:xfrm>
            <a:off x="2299447" y="4533459"/>
            <a:ext cx="4168588" cy="1141199"/>
          </a:xfrm>
          <a:prstGeom prst="wedgeEllipseCallout">
            <a:avLst>
              <a:gd name="adj1" fmla="val 54068"/>
              <a:gd name="adj2" fmla="val 3097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smtClean="0">
                <a:solidFill>
                  <a:srgbClr val="FF0000"/>
                </a:solidFill>
                <a:latin typeface="Comic Sans MS" panose="030F0702030302020204" pitchFamily="66" charset="0"/>
              </a:rPr>
              <a:t>13, 14, 15</a:t>
            </a:r>
            <a:endParaRPr lang="en-GB" dirty="0">
              <a:latin typeface="Comic Sans MS" panose="030F0702030302020204" pitchFamily="66" charset="0"/>
            </a:endParaRPr>
          </a:p>
        </p:txBody>
      </p:sp>
      <p:pic>
        <p:nvPicPr>
          <p:cNvPr id="8" name="Picture 7"/>
          <p:cNvPicPr>
            <a:picLocks noChangeAspect="1"/>
          </p:cNvPicPr>
          <p:nvPr/>
        </p:nvPicPr>
        <p:blipFill>
          <a:blip r:embed="rId3"/>
          <a:stretch>
            <a:fillRect/>
          </a:stretch>
        </p:blipFill>
        <p:spPr>
          <a:xfrm>
            <a:off x="6912881" y="393816"/>
            <a:ext cx="5173900" cy="3022705"/>
          </a:xfrm>
          <a:prstGeom prst="rect">
            <a:avLst/>
          </a:prstGeom>
        </p:spPr>
      </p:pic>
      <p:pic>
        <p:nvPicPr>
          <p:cNvPr id="2050" name="Picture 2" descr="Left Hand, Right Hand | InspGuilfoy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03540" y="3584879"/>
            <a:ext cx="4486275"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08197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0" y="0"/>
            <a:ext cx="11554691" cy="707886"/>
          </a:xfrm>
          <a:prstGeom prst="rect">
            <a:avLst/>
          </a:prstGeom>
        </p:spPr>
        <p:txBody>
          <a:bodyPr wrap="square">
            <a:spAutoFit/>
          </a:bodyPr>
          <a:lstStyle/>
          <a:p>
            <a:r>
              <a:rPr lang="en-GB" sz="4000" b="1" dirty="0" smtClean="0">
                <a:solidFill>
                  <a:srgbClr val="FF0000"/>
                </a:solidFill>
                <a:latin typeface="Comic Sans MS" panose="030F0702030302020204" pitchFamily="66" charset="0"/>
              </a:rPr>
              <a:t>Monday: Counting on in different contexts…</a:t>
            </a:r>
          </a:p>
        </p:txBody>
      </p:sp>
      <p:sp>
        <p:nvSpPr>
          <p:cNvPr id="3" name="Rectangle 2"/>
          <p:cNvSpPr/>
          <p:nvPr/>
        </p:nvSpPr>
        <p:spPr>
          <a:xfrm>
            <a:off x="65176" y="3667041"/>
            <a:ext cx="5500224" cy="646331"/>
          </a:xfrm>
          <a:prstGeom prst="rect">
            <a:avLst/>
          </a:prstGeom>
        </p:spPr>
        <p:txBody>
          <a:bodyPr wrap="none">
            <a:spAutoFit/>
          </a:bodyPr>
          <a:lstStyle/>
          <a:p>
            <a:r>
              <a:rPr lang="en-GB" sz="1800" b="1" u="sng" dirty="0" smtClean="0">
                <a:solidFill>
                  <a:schemeClr val="tx1"/>
                </a:solidFill>
                <a:hlinkClick r:id="rId2"/>
              </a:rPr>
              <a:t>Listen to Mr Gumpy’s Outing story:</a:t>
            </a:r>
          </a:p>
          <a:p>
            <a:r>
              <a:rPr lang="en-GB" sz="1800" dirty="0" smtClean="0">
                <a:hlinkClick r:id="rId2"/>
              </a:rPr>
              <a:t>https</a:t>
            </a:r>
            <a:r>
              <a:rPr lang="en-GB" sz="1800" dirty="0">
                <a:hlinkClick r:id="rId2"/>
              </a:rPr>
              <a:t>://www.youtube.com/watch?v=Mi_DV_DWN8M</a:t>
            </a:r>
            <a:endParaRPr lang="en-GB" sz="1800" dirty="0"/>
          </a:p>
        </p:txBody>
      </p:sp>
      <p:pic>
        <p:nvPicPr>
          <p:cNvPr id="4" name="Picture 3"/>
          <p:cNvPicPr>
            <a:picLocks noChangeAspect="1"/>
          </p:cNvPicPr>
          <p:nvPr/>
        </p:nvPicPr>
        <p:blipFill>
          <a:blip r:embed="rId3"/>
          <a:stretch>
            <a:fillRect/>
          </a:stretch>
        </p:blipFill>
        <p:spPr>
          <a:xfrm>
            <a:off x="277121" y="896777"/>
            <a:ext cx="4214197" cy="2740941"/>
          </a:xfrm>
          <a:prstGeom prst="rect">
            <a:avLst/>
          </a:prstGeom>
        </p:spPr>
      </p:pic>
      <p:pic>
        <p:nvPicPr>
          <p:cNvPr id="7" name="Picture 6"/>
          <p:cNvPicPr>
            <a:picLocks noChangeAspect="1"/>
          </p:cNvPicPr>
          <p:nvPr/>
        </p:nvPicPr>
        <p:blipFill>
          <a:blip r:embed="rId4"/>
          <a:stretch>
            <a:fillRect/>
          </a:stretch>
        </p:blipFill>
        <p:spPr>
          <a:xfrm>
            <a:off x="6624426" y="3257661"/>
            <a:ext cx="4627611" cy="3011032"/>
          </a:xfrm>
          <a:prstGeom prst="rect">
            <a:avLst/>
          </a:prstGeom>
        </p:spPr>
      </p:pic>
      <p:pic>
        <p:nvPicPr>
          <p:cNvPr id="8" name="Picture 7"/>
          <p:cNvPicPr>
            <a:picLocks noChangeAspect="1"/>
          </p:cNvPicPr>
          <p:nvPr/>
        </p:nvPicPr>
        <p:blipFill>
          <a:blip r:embed="rId5"/>
          <a:stretch>
            <a:fillRect/>
          </a:stretch>
        </p:blipFill>
        <p:spPr>
          <a:xfrm>
            <a:off x="5504478" y="737209"/>
            <a:ext cx="5259050" cy="2491129"/>
          </a:xfrm>
          <a:prstGeom prst="rect">
            <a:avLst/>
          </a:prstGeom>
        </p:spPr>
      </p:pic>
      <p:pic>
        <p:nvPicPr>
          <p:cNvPr id="9" name="Picture 8"/>
          <p:cNvPicPr>
            <a:picLocks noChangeAspect="1"/>
          </p:cNvPicPr>
          <p:nvPr/>
        </p:nvPicPr>
        <p:blipFill>
          <a:blip r:embed="rId6"/>
          <a:stretch>
            <a:fillRect/>
          </a:stretch>
        </p:blipFill>
        <p:spPr>
          <a:xfrm>
            <a:off x="1452843" y="4520436"/>
            <a:ext cx="3638550" cy="2181225"/>
          </a:xfrm>
          <a:prstGeom prst="rect">
            <a:avLst/>
          </a:prstGeom>
        </p:spPr>
      </p:pic>
      <p:pic>
        <p:nvPicPr>
          <p:cNvPr id="10" name="Picture 9"/>
          <p:cNvPicPr>
            <a:picLocks noChangeAspect="1"/>
          </p:cNvPicPr>
          <p:nvPr/>
        </p:nvPicPr>
        <p:blipFill>
          <a:blip r:embed="rId7"/>
          <a:stretch>
            <a:fillRect/>
          </a:stretch>
        </p:blipFill>
        <p:spPr>
          <a:xfrm>
            <a:off x="9977718" y="6330077"/>
            <a:ext cx="2011032" cy="451073"/>
          </a:xfrm>
          <a:prstGeom prst="rect">
            <a:avLst/>
          </a:prstGeom>
        </p:spPr>
      </p:pic>
    </p:spTree>
    <p:extLst>
      <p:ext uri="{BB962C8B-B14F-4D97-AF65-F5344CB8AC3E}">
        <p14:creationId xmlns:p14="http://schemas.microsoft.com/office/powerpoint/2010/main" val="17201890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0" y="0"/>
            <a:ext cx="11554691" cy="707886"/>
          </a:xfrm>
          <a:prstGeom prst="rect">
            <a:avLst/>
          </a:prstGeom>
        </p:spPr>
        <p:txBody>
          <a:bodyPr wrap="square">
            <a:spAutoFit/>
          </a:bodyPr>
          <a:lstStyle/>
          <a:p>
            <a:r>
              <a:rPr lang="en-GB" sz="4000" b="1" dirty="0" smtClean="0">
                <a:solidFill>
                  <a:srgbClr val="FF0000"/>
                </a:solidFill>
                <a:latin typeface="Comic Sans MS" panose="030F0702030302020204" pitchFamily="66" charset="0"/>
              </a:rPr>
              <a:t>Monday: Counting on in different contexts…</a:t>
            </a:r>
          </a:p>
        </p:txBody>
      </p:sp>
      <p:pic>
        <p:nvPicPr>
          <p:cNvPr id="10" name="Picture 9"/>
          <p:cNvPicPr>
            <a:picLocks noChangeAspect="1"/>
          </p:cNvPicPr>
          <p:nvPr/>
        </p:nvPicPr>
        <p:blipFill>
          <a:blip r:embed="rId2"/>
          <a:stretch>
            <a:fillRect/>
          </a:stretch>
        </p:blipFill>
        <p:spPr>
          <a:xfrm>
            <a:off x="6486071" y="5804137"/>
            <a:ext cx="2011032" cy="451073"/>
          </a:xfrm>
          <a:prstGeom prst="rect">
            <a:avLst/>
          </a:prstGeom>
        </p:spPr>
      </p:pic>
      <p:pic>
        <p:nvPicPr>
          <p:cNvPr id="11" name="Picture 10"/>
          <p:cNvPicPr>
            <a:picLocks noChangeAspect="1"/>
          </p:cNvPicPr>
          <p:nvPr/>
        </p:nvPicPr>
        <p:blipFill rotWithShape="1">
          <a:blip r:embed="rId3"/>
          <a:srcRect b="30971"/>
          <a:stretch/>
        </p:blipFill>
        <p:spPr>
          <a:xfrm>
            <a:off x="3211682" y="1003722"/>
            <a:ext cx="5248595" cy="4106161"/>
          </a:xfrm>
          <a:prstGeom prst="rect">
            <a:avLst/>
          </a:prstGeom>
        </p:spPr>
      </p:pic>
      <p:sp>
        <p:nvSpPr>
          <p:cNvPr id="12" name="TextBox 11"/>
          <p:cNvSpPr txBox="1"/>
          <p:nvPr/>
        </p:nvSpPr>
        <p:spPr>
          <a:xfrm>
            <a:off x="3211682" y="5311589"/>
            <a:ext cx="5285421" cy="307777"/>
          </a:xfrm>
          <a:prstGeom prst="rect">
            <a:avLst/>
          </a:prstGeom>
          <a:noFill/>
        </p:spPr>
        <p:txBody>
          <a:bodyPr wrap="none" rtlCol="0">
            <a:spAutoFit/>
          </a:bodyPr>
          <a:lstStyle/>
          <a:p>
            <a:r>
              <a:rPr lang="en-GB" b="1" dirty="0" smtClean="0">
                <a:solidFill>
                  <a:srgbClr val="FF0000"/>
                </a:solidFill>
                <a:latin typeface="Comic Sans MS" panose="030F0702030302020204" pitchFamily="66" charset="0"/>
              </a:rPr>
              <a:t>You could use any object, it does not have to be ‘cubes’. </a:t>
            </a:r>
            <a:endParaRPr lang="en-GB" b="1"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16839096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8" name="Rectangle 7"/>
          <p:cNvSpPr/>
          <p:nvPr/>
        </p:nvSpPr>
        <p:spPr>
          <a:xfrm>
            <a:off x="108669" y="2727651"/>
            <a:ext cx="6305578" cy="2178422"/>
          </a:xfrm>
          <a:prstGeom prst="rect">
            <a:avLst/>
          </a:prstGeom>
          <a:solidFill>
            <a:schemeClr val="accent5">
              <a:lumMod val="20000"/>
              <a:lumOff val="80000"/>
            </a:schemeClr>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1" y="0"/>
            <a:ext cx="11554691" cy="1538883"/>
          </a:xfrm>
          <a:prstGeom prst="rect">
            <a:avLst/>
          </a:prstGeom>
        </p:spPr>
        <p:txBody>
          <a:bodyPr wrap="square">
            <a:spAutoFit/>
          </a:bodyPr>
          <a:lstStyle/>
          <a:p>
            <a:r>
              <a:rPr lang="en-GB" sz="5400" b="1" dirty="0" smtClean="0">
                <a:solidFill>
                  <a:srgbClr val="FF0000"/>
                </a:solidFill>
                <a:latin typeface="Comic Sans MS" panose="030F0702030302020204" pitchFamily="66" charset="0"/>
              </a:rPr>
              <a:t>Tuesday</a:t>
            </a:r>
            <a:endParaRPr lang="en-GB" sz="5400" b="1" dirty="0" smtClean="0">
              <a:solidFill>
                <a:schemeClr val="tx1"/>
              </a:solidFill>
              <a:latin typeface="Comic Sans MS" panose="030F0702030302020204" pitchFamily="66" charset="0"/>
            </a:endParaRPr>
          </a:p>
          <a:p>
            <a:pPr algn="ctr"/>
            <a:r>
              <a:rPr lang="en-GB" sz="4000" b="1" dirty="0" smtClean="0">
                <a:solidFill>
                  <a:srgbClr val="7030A0"/>
                </a:solidFill>
                <a:latin typeface="Comic Sans MS" panose="030F0702030302020204" pitchFamily="66" charset="0"/>
              </a:rPr>
              <a:t>Counting on practise with objects </a:t>
            </a:r>
            <a:endParaRPr lang="en-GB" sz="4000" dirty="0">
              <a:solidFill>
                <a:srgbClr val="7030A0"/>
              </a:solidFill>
              <a:latin typeface="Comic Sans MS" panose="030F0702030302020204" pitchFamily="66" charset="0"/>
            </a:endParaRPr>
          </a:p>
        </p:txBody>
      </p:sp>
      <p:sp>
        <p:nvSpPr>
          <p:cNvPr id="3" name="Rectangle 2"/>
          <p:cNvSpPr/>
          <p:nvPr/>
        </p:nvSpPr>
        <p:spPr>
          <a:xfrm>
            <a:off x="614082" y="1538883"/>
            <a:ext cx="11246224" cy="830997"/>
          </a:xfrm>
          <a:prstGeom prst="rect">
            <a:avLst/>
          </a:prstGeom>
        </p:spPr>
        <p:txBody>
          <a:bodyPr wrap="square">
            <a:spAutoFit/>
          </a:bodyPr>
          <a:lstStyle/>
          <a:p>
            <a:pPr marL="342900" indent="-342900">
              <a:buAutoNum type="arabicParenR"/>
            </a:pPr>
            <a:r>
              <a:rPr lang="en-GB" sz="2400" dirty="0" smtClean="0">
                <a:solidFill>
                  <a:srgbClr val="0070C0"/>
                </a:solidFill>
                <a:latin typeface="Comic Sans MS" panose="030F0702030302020204" pitchFamily="66" charset="0"/>
              </a:rPr>
              <a:t>Count the objects in the red box first.</a:t>
            </a:r>
          </a:p>
          <a:p>
            <a:pPr marL="342900" indent="-342900">
              <a:buAutoNum type="arabicParenR"/>
            </a:pPr>
            <a:r>
              <a:rPr lang="en-GB" sz="2400" dirty="0" smtClean="0">
                <a:solidFill>
                  <a:srgbClr val="FF0000"/>
                </a:solidFill>
                <a:latin typeface="Comic Sans MS" panose="030F0702030302020204" pitchFamily="66" charset="0"/>
              </a:rPr>
              <a:t>Now add on the additional objects by counting on (</a:t>
            </a:r>
            <a:r>
              <a:rPr lang="en-GB" sz="2400" i="1" dirty="0" smtClean="0">
                <a:solidFill>
                  <a:srgbClr val="FF0000"/>
                </a:solidFill>
                <a:latin typeface="Comic Sans MS" panose="030F0702030302020204" pitchFamily="66" charset="0"/>
              </a:rPr>
              <a:t>not starting back at 1</a:t>
            </a:r>
            <a:r>
              <a:rPr lang="en-GB" sz="2400" dirty="0" smtClean="0">
                <a:solidFill>
                  <a:srgbClr val="FF0000"/>
                </a:solidFill>
                <a:latin typeface="Comic Sans MS" panose="030F0702030302020204" pitchFamily="66" charset="0"/>
              </a:rPr>
              <a:t>)</a:t>
            </a:r>
            <a:endParaRPr lang="en-GB" sz="2400" dirty="0"/>
          </a:p>
        </p:txBody>
      </p:sp>
      <p:sp>
        <p:nvSpPr>
          <p:cNvPr id="4" name="Oval Callout 3"/>
          <p:cNvSpPr/>
          <p:nvPr/>
        </p:nvSpPr>
        <p:spPr>
          <a:xfrm>
            <a:off x="1305459" y="5841645"/>
            <a:ext cx="2150436" cy="733967"/>
          </a:xfrm>
          <a:prstGeom prst="wedgeEllipseCallout">
            <a:avLst>
              <a:gd name="adj1" fmla="val 23165"/>
              <a:gd name="adj2" fmla="val -140553"/>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smtClean="0">
                <a:solidFill>
                  <a:srgbClr val="0070C0"/>
                </a:solidFill>
                <a:latin typeface="Comic Sans MS" panose="030F0702030302020204" pitchFamily="66" charset="0"/>
              </a:rPr>
              <a:t>4</a:t>
            </a:r>
            <a:endParaRPr lang="en-GB" dirty="0">
              <a:latin typeface="Comic Sans MS" panose="030F0702030302020204" pitchFamily="66" charset="0"/>
            </a:endParaRPr>
          </a:p>
        </p:txBody>
      </p:sp>
      <p:sp>
        <p:nvSpPr>
          <p:cNvPr id="7" name="Oval Callout 6"/>
          <p:cNvSpPr/>
          <p:nvPr/>
        </p:nvSpPr>
        <p:spPr>
          <a:xfrm>
            <a:off x="5394180" y="5561734"/>
            <a:ext cx="6466126" cy="1066214"/>
          </a:xfrm>
          <a:prstGeom prst="wedgeEllipseCallout">
            <a:avLst>
              <a:gd name="adj1" fmla="val -12272"/>
              <a:gd name="adj2" fmla="val -125419"/>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smtClean="0">
                <a:solidFill>
                  <a:srgbClr val="FF0000"/>
                </a:solidFill>
                <a:latin typeface="Comic Sans MS" panose="030F0702030302020204" pitchFamily="66" charset="0"/>
              </a:rPr>
              <a:t>5,6,7</a:t>
            </a:r>
            <a:endParaRPr lang="en-GB" dirty="0">
              <a:latin typeface="Comic Sans MS" panose="030F0702030302020204" pitchFamily="66" charset="0"/>
            </a:endParaRPr>
          </a:p>
        </p:txBody>
      </p:sp>
      <p:pic>
        <p:nvPicPr>
          <p:cNvPr id="6" name="Picture 5"/>
          <p:cNvPicPr>
            <a:picLocks noChangeAspect="1"/>
          </p:cNvPicPr>
          <p:nvPr/>
        </p:nvPicPr>
        <p:blipFill rotWithShape="1">
          <a:blip r:embed="rId2"/>
          <a:srcRect r="49569"/>
          <a:stretch/>
        </p:blipFill>
        <p:spPr>
          <a:xfrm>
            <a:off x="505357" y="2798360"/>
            <a:ext cx="5512201" cy="1775905"/>
          </a:xfrm>
          <a:prstGeom prst="rect">
            <a:avLst/>
          </a:prstGeom>
        </p:spPr>
      </p:pic>
      <p:pic>
        <p:nvPicPr>
          <p:cNvPr id="9" name="Picture 8"/>
          <p:cNvPicPr>
            <a:picLocks noChangeAspect="1"/>
          </p:cNvPicPr>
          <p:nvPr/>
        </p:nvPicPr>
        <p:blipFill rotWithShape="1">
          <a:blip r:embed="rId2"/>
          <a:srcRect r="62022"/>
          <a:stretch/>
        </p:blipFill>
        <p:spPr>
          <a:xfrm>
            <a:off x="6810935" y="2928909"/>
            <a:ext cx="4150993" cy="1775905"/>
          </a:xfrm>
          <a:prstGeom prst="rect">
            <a:avLst/>
          </a:prstGeom>
        </p:spPr>
      </p:pic>
    </p:spTree>
    <p:extLst>
      <p:ext uri="{BB962C8B-B14F-4D97-AF65-F5344CB8AC3E}">
        <p14:creationId xmlns:p14="http://schemas.microsoft.com/office/powerpoint/2010/main" val="13040491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8" name="Rectangle 7"/>
          <p:cNvSpPr/>
          <p:nvPr/>
        </p:nvSpPr>
        <p:spPr>
          <a:xfrm>
            <a:off x="108669" y="2727651"/>
            <a:ext cx="7219978" cy="1295200"/>
          </a:xfrm>
          <a:prstGeom prst="rect">
            <a:avLst/>
          </a:prstGeom>
          <a:solidFill>
            <a:schemeClr val="accent5">
              <a:lumMod val="20000"/>
              <a:lumOff val="80000"/>
            </a:schemeClr>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1" y="0"/>
            <a:ext cx="11554691" cy="1538883"/>
          </a:xfrm>
          <a:prstGeom prst="rect">
            <a:avLst/>
          </a:prstGeom>
        </p:spPr>
        <p:txBody>
          <a:bodyPr wrap="square">
            <a:spAutoFit/>
          </a:bodyPr>
          <a:lstStyle/>
          <a:p>
            <a:r>
              <a:rPr lang="en-GB" sz="5400" b="1" dirty="0" smtClean="0">
                <a:solidFill>
                  <a:srgbClr val="FF0000"/>
                </a:solidFill>
                <a:latin typeface="Comic Sans MS" panose="030F0702030302020204" pitchFamily="66" charset="0"/>
              </a:rPr>
              <a:t>Tuesday</a:t>
            </a:r>
            <a:endParaRPr lang="en-GB" sz="5400" b="1" dirty="0" smtClean="0">
              <a:solidFill>
                <a:schemeClr val="tx1"/>
              </a:solidFill>
              <a:latin typeface="Comic Sans MS" panose="030F0702030302020204" pitchFamily="66" charset="0"/>
            </a:endParaRPr>
          </a:p>
          <a:p>
            <a:pPr algn="ctr"/>
            <a:r>
              <a:rPr lang="en-GB" sz="4000" b="1" dirty="0" smtClean="0">
                <a:solidFill>
                  <a:srgbClr val="7030A0"/>
                </a:solidFill>
                <a:latin typeface="Comic Sans MS" panose="030F0702030302020204" pitchFamily="66" charset="0"/>
              </a:rPr>
              <a:t>Counting on practise with objects </a:t>
            </a:r>
            <a:endParaRPr lang="en-GB" sz="4000" dirty="0">
              <a:solidFill>
                <a:srgbClr val="7030A0"/>
              </a:solidFill>
              <a:latin typeface="Comic Sans MS" panose="030F0702030302020204" pitchFamily="66" charset="0"/>
            </a:endParaRPr>
          </a:p>
        </p:txBody>
      </p:sp>
      <p:sp>
        <p:nvSpPr>
          <p:cNvPr id="3" name="Rectangle 2"/>
          <p:cNvSpPr/>
          <p:nvPr/>
        </p:nvSpPr>
        <p:spPr>
          <a:xfrm>
            <a:off x="614082" y="1538883"/>
            <a:ext cx="11246224" cy="830997"/>
          </a:xfrm>
          <a:prstGeom prst="rect">
            <a:avLst/>
          </a:prstGeom>
        </p:spPr>
        <p:txBody>
          <a:bodyPr wrap="square">
            <a:spAutoFit/>
          </a:bodyPr>
          <a:lstStyle/>
          <a:p>
            <a:pPr marL="342900" indent="-342900">
              <a:buAutoNum type="arabicParenR"/>
            </a:pPr>
            <a:r>
              <a:rPr lang="en-GB" sz="2400" dirty="0" smtClean="0">
                <a:solidFill>
                  <a:srgbClr val="0070C0"/>
                </a:solidFill>
                <a:latin typeface="Comic Sans MS" panose="030F0702030302020204" pitchFamily="66" charset="0"/>
              </a:rPr>
              <a:t>Count the objects in the red box first.</a:t>
            </a:r>
          </a:p>
          <a:p>
            <a:pPr marL="342900" indent="-342900">
              <a:buAutoNum type="arabicParenR"/>
            </a:pPr>
            <a:r>
              <a:rPr lang="en-GB" sz="2400" dirty="0" smtClean="0">
                <a:solidFill>
                  <a:srgbClr val="FF0000"/>
                </a:solidFill>
                <a:latin typeface="Comic Sans MS" panose="030F0702030302020204" pitchFamily="66" charset="0"/>
              </a:rPr>
              <a:t>Now add on the additional objects by counting on (</a:t>
            </a:r>
            <a:r>
              <a:rPr lang="en-GB" sz="2400" i="1" dirty="0" smtClean="0">
                <a:solidFill>
                  <a:srgbClr val="FF0000"/>
                </a:solidFill>
                <a:latin typeface="Comic Sans MS" panose="030F0702030302020204" pitchFamily="66" charset="0"/>
              </a:rPr>
              <a:t>not starting back at 1</a:t>
            </a:r>
            <a:r>
              <a:rPr lang="en-GB" sz="2400" dirty="0" smtClean="0">
                <a:solidFill>
                  <a:srgbClr val="FF0000"/>
                </a:solidFill>
                <a:latin typeface="Comic Sans MS" panose="030F0702030302020204" pitchFamily="66" charset="0"/>
              </a:rPr>
              <a:t>)</a:t>
            </a:r>
            <a:endParaRPr lang="en-GB" sz="2400" dirty="0"/>
          </a:p>
        </p:txBody>
      </p:sp>
      <p:sp>
        <p:nvSpPr>
          <p:cNvPr id="4" name="Oval Callout 3"/>
          <p:cNvSpPr/>
          <p:nvPr/>
        </p:nvSpPr>
        <p:spPr>
          <a:xfrm>
            <a:off x="1305459" y="5841645"/>
            <a:ext cx="2150436" cy="733967"/>
          </a:xfrm>
          <a:prstGeom prst="wedgeEllipseCallout">
            <a:avLst>
              <a:gd name="adj1" fmla="val 23165"/>
              <a:gd name="adj2" fmla="val -28345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omic Sans MS" panose="030F0702030302020204" pitchFamily="66" charset="0"/>
            </a:endParaRPr>
          </a:p>
        </p:txBody>
      </p:sp>
      <p:sp>
        <p:nvSpPr>
          <p:cNvPr id="7" name="Oval Callout 6"/>
          <p:cNvSpPr/>
          <p:nvPr/>
        </p:nvSpPr>
        <p:spPr>
          <a:xfrm>
            <a:off x="5394180" y="5561734"/>
            <a:ext cx="6466126" cy="1066214"/>
          </a:xfrm>
          <a:prstGeom prst="wedgeEllipseCallout">
            <a:avLst>
              <a:gd name="adj1" fmla="val 22666"/>
              <a:gd name="adj2" fmla="val -201091"/>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omic Sans MS" panose="030F0702030302020204" pitchFamily="66" charset="0"/>
            </a:endParaRPr>
          </a:p>
        </p:txBody>
      </p:sp>
      <p:pic>
        <p:nvPicPr>
          <p:cNvPr id="5" name="Picture 4"/>
          <p:cNvPicPr>
            <a:picLocks noChangeAspect="1"/>
          </p:cNvPicPr>
          <p:nvPr/>
        </p:nvPicPr>
        <p:blipFill>
          <a:blip r:embed="rId2"/>
          <a:stretch>
            <a:fillRect/>
          </a:stretch>
        </p:blipFill>
        <p:spPr>
          <a:xfrm>
            <a:off x="326980" y="2901240"/>
            <a:ext cx="6783356" cy="912874"/>
          </a:xfrm>
          <a:prstGeom prst="rect">
            <a:avLst/>
          </a:prstGeom>
        </p:spPr>
      </p:pic>
      <p:pic>
        <p:nvPicPr>
          <p:cNvPr id="10" name="Picture 9"/>
          <p:cNvPicPr>
            <a:picLocks noChangeAspect="1"/>
          </p:cNvPicPr>
          <p:nvPr/>
        </p:nvPicPr>
        <p:blipFill rotWithShape="1">
          <a:blip r:embed="rId2"/>
          <a:srcRect l="35177"/>
          <a:stretch/>
        </p:blipFill>
        <p:spPr>
          <a:xfrm>
            <a:off x="7463118" y="2918814"/>
            <a:ext cx="4397188" cy="912874"/>
          </a:xfrm>
          <a:prstGeom prst="rect">
            <a:avLst/>
          </a:prstGeom>
        </p:spPr>
      </p:pic>
    </p:spTree>
    <p:extLst>
      <p:ext uri="{BB962C8B-B14F-4D97-AF65-F5344CB8AC3E}">
        <p14:creationId xmlns:p14="http://schemas.microsoft.com/office/powerpoint/2010/main" val="40025433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8" name="Rectangle 7"/>
          <p:cNvSpPr/>
          <p:nvPr/>
        </p:nvSpPr>
        <p:spPr>
          <a:xfrm>
            <a:off x="108669" y="2727651"/>
            <a:ext cx="3943658" cy="1295200"/>
          </a:xfrm>
          <a:prstGeom prst="rect">
            <a:avLst/>
          </a:prstGeom>
          <a:solidFill>
            <a:schemeClr val="accent5">
              <a:lumMod val="20000"/>
              <a:lumOff val="80000"/>
            </a:schemeClr>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1" y="0"/>
            <a:ext cx="11554691" cy="1538883"/>
          </a:xfrm>
          <a:prstGeom prst="rect">
            <a:avLst/>
          </a:prstGeom>
        </p:spPr>
        <p:txBody>
          <a:bodyPr wrap="square">
            <a:spAutoFit/>
          </a:bodyPr>
          <a:lstStyle/>
          <a:p>
            <a:r>
              <a:rPr lang="en-GB" sz="5400" b="1" dirty="0" smtClean="0">
                <a:solidFill>
                  <a:srgbClr val="FF0000"/>
                </a:solidFill>
                <a:latin typeface="Comic Sans MS" panose="030F0702030302020204" pitchFamily="66" charset="0"/>
              </a:rPr>
              <a:t>Tues</a:t>
            </a:r>
            <a:r>
              <a:rPr lang="en-GB" sz="5400" b="1" dirty="0" smtClean="0">
                <a:solidFill>
                  <a:srgbClr val="FF0000"/>
                </a:solidFill>
                <a:latin typeface="Comic Sans MS" panose="030F0702030302020204" pitchFamily="66" charset="0"/>
              </a:rPr>
              <a:t>day</a:t>
            </a:r>
            <a:endParaRPr lang="en-GB" sz="5400" b="1" dirty="0" smtClean="0">
              <a:solidFill>
                <a:schemeClr val="tx1"/>
              </a:solidFill>
              <a:latin typeface="Comic Sans MS" panose="030F0702030302020204" pitchFamily="66" charset="0"/>
            </a:endParaRPr>
          </a:p>
          <a:p>
            <a:pPr algn="ctr"/>
            <a:r>
              <a:rPr lang="en-GB" sz="4000" b="1" dirty="0" smtClean="0">
                <a:solidFill>
                  <a:srgbClr val="7030A0"/>
                </a:solidFill>
                <a:latin typeface="Comic Sans MS" panose="030F0702030302020204" pitchFamily="66" charset="0"/>
              </a:rPr>
              <a:t>Counting on practise with objects </a:t>
            </a:r>
            <a:endParaRPr lang="en-GB" sz="4000" dirty="0">
              <a:solidFill>
                <a:srgbClr val="7030A0"/>
              </a:solidFill>
              <a:latin typeface="Comic Sans MS" panose="030F0702030302020204" pitchFamily="66" charset="0"/>
            </a:endParaRPr>
          </a:p>
        </p:txBody>
      </p:sp>
      <p:sp>
        <p:nvSpPr>
          <p:cNvPr id="3" name="Rectangle 2"/>
          <p:cNvSpPr/>
          <p:nvPr/>
        </p:nvSpPr>
        <p:spPr>
          <a:xfrm>
            <a:off x="614082" y="1538883"/>
            <a:ext cx="11246224" cy="830997"/>
          </a:xfrm>
          <a:prstGeom prst="rect">
            <a:avLst/>
          </a:prstGeom>
        </p:spPr>
        <p:txBody>
          <a:bodyPr wrap="square">
            <a:spAutoFit/>
          </a:bodyPr>
          <a:lstStyle/>
          <a:p>
            <a:pPr marL="342900" indent="-342900">
              <a:buAutoNum type="arabicParenR"/>
            </a:pPr>
            <a:r>
              <a:rPr lang="en-GB" sz="2400" dirty="0" smtClean="0">
                <a:solidFill>
                  <a:srgbClr val="0070C0"/>
                </a:solidFill>
                <a:latin typeface="Comic Sans MS" panose="030F0702030302020204" pitchFamily="66" charset="0"/>
              </a:rPr>
              <a:t>Count the objects in the red box first.</a:t>
            </a:r>
          </a:p>
          <a:p>
            <a:pPr marL="342900" indent="-342900">
              <a:buAutoNum type="arabicParenR"/>
            </a:pPr>
            <a:r>
              <a:rPr lang="en-GB" sz="2400" dirty="0" smtClean="0">
                <a:solidFill>
                  <a:srgbClr val="FF0000"/>
                </a:solidFill>
                <a:latin typeface="Comic Sans MS" panose="030F0702030302020204" pitchFamily="66" charset="0"/>
              </a:rPr>
              <a:t>Now add on the additional objects by counting on (</a:t>
            </a:r>
            <a:r>
              <a:rPr lang="en-GB" sz="2400" i="1" dirty="0" smtClean="0">
                <a:solidFill>
                  <a:srgbClr val="FF0000"/>
                </a:solidFill>
                <a:latin typeface="Comic Sans MS" panose="030F0702030302020204" pitchFamily="66" charset="0"/>
              </a:rPr>
              <a:t>not starting back at 1</a:t>
            </a:r>
            <a:r>
              <a:rPr lang="en-GB" sz="2400" dirty="0" smtClean="0">
                <a:solidFill>
                  <a:srgbClr val="FF0000"/>
                </a:solidFill>
                <a:latin typeface="Comic Sans MS" panose="030F0702030302020204" pitchFamily="66" charset="0"/>
              </a:rPr>
              <a:t>)</a:t>
            </a:r>
            <a:endParaRPr lang="en-GB" sz="2400" dirty="0"/>
          </a:p>
        </p:txBody>
      </p:sp>
      <p:sp>
        <p:nvSpPr>
          <p:cNvPr id="4" name="Oval Callout 3"/>
          <p:cNvSpPr/>
          <p:nvPr/>
        </p:nvSpPr>
        <p:spPr>
          <a:xfrm>
            <a:off x="243141" y="5893981"/>
            <a:ext cx="2150436" cy="733967"/>
          </a:xfrm>
          <a:prstGeom prst="wedgeEllipseCallout">
            <a:avLst>
              <a:gd name="adj1" fmla="val 23165"/>
              <a:gd name="adj2" fmla="val -28345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omic Sans MS" panose="030F0702030302020204" pitchFamily="66" charset="0"/>
            </a:endParaRPr>
          </a:p>
        </p:txBody>
      </p:sp>
      <p:sp>
        <p:nvSpPr>
          <p:cNvPr id="7" name="Oval Callout 6"/>
          <p:cNvSpPr/>
          <p:nvPr/>
        </p:nvSpPr>
        <p:spPr>
          <a:xfrm>
            <a:off x="5394180" y="5561734"/>
            <a:ext cx="6466126" cy="1066214"/>
          </a:xfrm>
          <a:prstGeom prst="wedgeEllipseCallout">
            <a:avLst>
              <a:gd name="adj1" fmla="val -49496"/>
              <a:gd name="adj2" fmla="val -220009"/>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omic Sans MS" panose="030F0702030302020204" pitchFamily="66" charset="0"/>
            </a:endParaRPr>
          </a:p>
        </p:txBody>
      </p:sp>
      <p:pic>
        <p:nvPicPr>
          <p:cNvPr id="6" name="Picture 5"/>
          <p:cNvPicPr>
            <a:picLocks noChangeAspect="1"/>
          </p:cNvPicPr>
          <p:nvPr/>
        </p:nvPicPr>
        <p:blipFill>
          <a:blip r:embed="rId2"/>
          <a:stretch>
            <a:fillRect/>
          </a:stretch>
        </p:blipFill>
        <p:spPr>
          <a:xfrm>
            <a:off x="1085135" y="2956151"/>
            <a:ext cx="1990725" cy="838200"/>
          </a:xfrm>
          <a:prstGeom prst="rect">
            <a:avLst/>
          </a:prstGeom>
        </p:spPr>
      </p:pic>
      <p:grpSp>
        <p:nvGrpSpPr>
          <p:cNvPr id="9" name="Group 8"/>
          <p:cNvGrpSpPr/>
          <p:nvPr/>
        </p:nvGrpSpPr>
        <p:grpSpPr>
          <a:xfrm>
            <a:off x="4901443" y="2762629"/>
            <a:ext cx="5931678" cy="852016"/>
            <a:chOff x="4686290" y="3070563"/>
            <a:chExt cx="5931678" cy="852016"/>
          </a:xfrm>
        </p:grpSpPr>
        <p:pic>
          <p:nvPicPr>
            <p:cNvPr id="11" name="Picture 10"/>
            <p:cNvPicPr>
              <a:picLocks noChangeAspect="1"/>
            </p:cNvPicPr>
            <p:nvPr/>
          </p:nvPicPr>
          <p:blipFill>
            <a:blip r:embed="rId2"/>
            <a:stretch>
              <a:fillRect/>
            </a:stretch>
          </p:blipFill>
          <p:spPr>
            <a:xfrm>
              <a:off x="4686290" y="3084379"/>
              <a:ext cx="1990725" cy="838200"/>
            </a:xfrm>
            <a:prstGeom prst="rect">
              <a:avLst/>
            </a:prstGeom>
          </p:spPr>
        </p:pic>
        <p:pic>
          <p:nvPicPr>
            <p:cNvPr id="12" name="Picture 11"/>
            <p:cNvPicPr>
              <a:picLocks noChangeAspect="1"/>
            </p:cNvPicPr>
            <p:nvPr/>
          </p:nvPicPr>
          <p:blipFill>
            <a:blip r:embed="rId2"/>
            <a:stretch>
              <a:fillRect/>
            </a:stretch>
          </p:blipFill>
          <p:spPr>
            <a:xfrm>
              <a:off x="6677015" y="3070563"/>
              <a:ext cx="1990725" cy="838200"/>
            </a:xfrm>
            <a:prstGeom prst="rect">
              <a:avLst/>
            </a:prstGeom>
          </p:spPr>
        </p:pic>
        <p:pic>
          <p:nvPicPr>
            <p:cNvPr id="13" name="Picture 12"/>
            <p:cNvPicPr>
              <a:picLocks noChangeAspect="1"/>
            </p:cNvPicPr>
            <p:nvPr/>
          </p:nvPicPr>
          <p:blipFill>
            <a:blip r:embed="rId2"/>
            <a:stretch>
              <a:fillRect/>
            </a:stretch>
          </p:blipFill>
          <p:spPr>
            <a:xfrm>
              <a:off x="8627243" y="3070563"/>
              <a:ext cx="1990725" cy="838200"/>
            </a:xfrm>
            <a:prstGeom prst="rect">
              <a:avLst/>
            </a:prstGeom>
          </p:spPr>
        </p:pic>
      </p:grpSp>
    </p:spTree>
    <p:extLst>
      <p:ext uri="{BB962C8B-B14F-4D97-AF65-F5344CB8AC3E}">
        <p14:creationId xmlns:p14="http://schemas.microsoft.com/office/powerpoint/2010/main" val="27028397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8" name="Rectangle 7"/>
          <p:cNvSpPr/>
          <p:nvPr/>
        </p:nvSpPr>
        <p:spPr>
          <a:xfrm>
            <a:off x="108669" y="2727651"/>
            <a:ext cx="3943658" cy="1295200"/>
          </a:xfrm>
          <a:prstGeom prst="rect">
            <a:avLst/>
          </a:prstGeom>
          <a:solidFill>
            <a:schemeClr val="accent5">
              <a:lumMod val="20000"/>
              <a:lumOff val="80000"/>
            </a:schemeClr>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1" y="0"/>
            <a:ext cx="11554691" cy="1538883"/>
          </a:xfrm>
          <a:prstGeom prst="rect">
            <a:avLst/>
          </a:prstGeom>
        </p:spPr>
        <p:txBody>
          <a:bodyPr wrap="square">
            <a:spAutoFit/>
          </a:bodyPr>
          <a:lstStyle/>
          <a:p>
            <a:r>
              <a:rPr lang="en-GB" sz="5400" b="1" dirty="0" smtClean="0">
                <a:solidFill>
                  <a:srgbClr val="FF0000"/>
                </a:solidFill>
                <a:latin typeface="Comic Sans MS" panose="030F0702030302020204" pitchFamily="66" charset="0"/>
              </a:rPr>
              <a:t>Tuesday</a:t>
            </a:r>
            <a:endParaRPr lang="en-GB" sz="5400" b="1" dirty="0" smtClean="0">
              <a:solidFill>
                <a:schemeClr val="tx1"/>
              </a:solidFill>
              <a:latin typeface="Comic Sans MS" panose="030F0702030302020204" pitchFamily="66" charset="0"/>
            </a:endParaRPr>
          </a:p>
          <a:p>
            <a:pPr algn="ctr"/>
            <a:r>
              <a:rPr lang="en-GB" sz="4000" b="1" dirty="0" smtClean="0">
                <a:solidFill>
                  <a:srgbClr val="7030A0"/>
                </a:solidFill>
                <a:latin typeface="Comic Sans MS" panose="030F0702030302020204" pitchFamily="66" charset="0"/>
              </a:rPr>
              <a:t>Counting on practise with objects </a:t>
            </a:r>
            <a:endParaRPr lang="en-GB" sz="4000" dirty="0">
              <a:solidFill>
                <a:srgbClr val="7030A0"/>
              </a:solidFill>
              <a:latin typeface="Comic Sans MS" panose="030F0702030302020204" pitchFamily="66" charset="0"/>
            </a:endParaRPr>
          </a:p>
        </p:txBody>
      </p:sp>
      <p:sp>
        <p:nvSpPr>
          <p:cNvPr id="3" name="Rectangle 2"/>
          <p:cNvSpPr/>
          <p:nvPr/>
        </p:nvSpPr>
        <p:spPr>
          <a:xfrm>
            <a:off x="614082" y="1538883"/>
            <a:ext cx="11246224" cy="830997"/>
          </a:xfrm>
          <a:prstGeom prst="rect">
            <a:avLst/>
          </a:prstGeom>
        </p:spPr>
        <p:txBody>
          <a:bodyPr wrap="square">
            <a:spAutoFit/>
          </a:bodyPr>
          <a:lstStyle/>
          <a:p>
            <a:pPr marL="342900" indent="-342900">
              <a:buAutoNum type="arabicParenR"/>
            </a:pPr>
            <a:r>
              <a:rPr lang="en-GB" sz="2400" dirty="0" smtClean="0">
                <a:solidFill>
                  <a:srgbClr val="0070C0"/>
                </a:solidFill>
                <a:latin typeface="Comic Sans MS" panose="030F0702030302020204" pitchFamily="66" charset="0"/>
              </a:rPr>
              <a:t>Count the objects in the red box first.</a:t>
            </a:r>
          </a:p>
          <a:p>
            <a:pPr marL="342900" indent="-342900">
              <a:buAutoNum type="arabicParenR"/>
            </a:pPr>
            <a:r>
              <a:rPr lang="en-GB" sz="2400" dirty="0" smtClean="0">
                <a:solidFill>
                  <a:srgbClr val="FF0000"/>
                </a:solidFill>
                <a:latin typeface="Comic Sans MS" panose="030F0702030302020204" pitchFamily="66" charset="0"/>
              </a:rPr>
              <a:t>Now add on the additional objects by counting on (</a:t>
            </a:r>
            <a:r>
              <a:rPr lang="en-GB" sz="2400" i="1" dirty="0" smtClean="0">
                <a:solidFill>
                  <a:srgbClr val="FF0000"/>
                </a:solidFill>
                <a:latin typeface="Comic Sans MS" panose="030F0702030302020204" pitchFamily="66" charset="0"/>
              </a:rPr>
              <a:t>not starting back at 1</a:t>
            </a:r>
            <a:r>
              <a:rPr lang="en-GB" sz="2400" dirty="0" smtClean="0">
                <a:solidFill>
                  <a:srgbClr val="FF0000"/>
                </a:solidFill>
                <a:latin typeface="Comic Sans MS" panose="030F0702030302020204" pitchFamily="66" charset="0"/>
              </a:rPr>
              <a:t>)</a:t>
            </a:r>
            <a:endParaRPr lang="en-GB" sz="2400" dirty="0"/>
          </a:p>
        </p:txBody>
      </p:sp>
      <p:sp>
        <p:nvSpPr>
          <p:cNvPr id="4" name="Oval Callout 3"/>
          <p:cNvSpPr/>
          <p:nvPr/>
        </p:nvSpPr>
        <p:spPr>
          <a:xfrm>
            <a:off x="243141" y="5893981"/>
            <a:ext cx="2150436" cy="733967"/>
          </a:xfrm>
          <a:prstGeom prst="wedgeEllipseCallout">
            <a:avLst>
              <a:gd name="adj1" fmla="val 23165"/>
              <a:gd name="adj2" fmla="val -28345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omic Sans MS" panose="030F0702030302020204" pitchFamily="66" charset="0"/>
            </a:endParaRPr>
          </a:p>
        </p:txBody>
      </p:sp>
      <p:sp>
        <p:nvSpPr>
          <p:cNvPr id="7" name="Oval Callout 6"/>
          <p:cNvSpPr/>
          <p:nvPr/>
        </p:nvSpPr>
        <p:spPr>
          <a:xfrm>
            <a:off x="5394180" y="5561734"/>
            <a:ext cx="6466126" cy="1066214"/>
          </a:xfrm>
          <a:prstGeom prst="wedgeEllipseCallout">
            <a:avLst>
              <a:gd name="adj1" fmla="val -59686"/>
              <a:gd name="adj2" fmla="val -206136"/>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omic Sans MS" panose="030F0702030302020204" pitchFamily="66" charset="0"/>
            </a:endParaRPr>
          </a:p>
        </p:txBody>
      </p:sp>
      <p:pic>
        <p:nvPicPr>
          <p:cNvPr id="5" name="Picture 4"/>
          <p:cNvPicPr>
            <a:picLocks noChangeAspect="1"/>
          </p:cNvPicPr>
          <p:nvPr/>
        </p:nvPicPr>
        <p:blipFill rotWithShape="1">
          <a:blip r:embed="rId2"/>
          <a:srcRect l="11167"/>
          <a:stretch/>
        </p:blipFill>
        <p:spPr>
          <a:xfrm>
            <a:off x="4303059" y="2923031"/>
            <a:ext cx="7368982" cy="985732"/>
          </a:xfrm>
          <a:prstGeom prst="rect">
            <a:avLst/>
          </a:prstGeom>
        </p:spPr>
      </p:pic>
      <p:pic>
        <p:nvPicPr>
          <p:cNvPr id="14" name="Picture 13"/>
          <p:cNvPicPr>
            <a:picLocks noChangeAspect="1"/>
          </p:cNvPicPr>
          <p:nvPr/>
        </p:nvPicPr>
        <p:blipFill rotWithShape="1">
          <a:blip r:embed="rId2"/>
          <a:srcRect l="11167" r="49131"/>
          <a:stretch/>
        </p:blipFill>
        <p:spPr>
          <a:xfrm>
            <a:off x="433780" y="2882385"/>
            <a:ext cx="3293435" cy="985732"/>
          </a:xfrm>
          <a:prstGeom prst="rect">
            <a:avLst/>
          </a:prstGeom>
        </p:spPr>
      </p:pic>
    </p:spTree>
    <p:extLst>
      <p:ext uri="{BB962C8B-B14F-4D97-AF65-F5344CB8AC3E}">
        <p14:creationId xmlns:p14="http://schemas.microsoft.com/office/powerpoint/2010/main" val="26037109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 y="0"/>
            <a:ext cx="12075460" cy="2031325"/>
          </a:xfrm>
          <a:prstGeom prst="rect">
            <a:avLst/>
          </a:prstGeom>
        </p:spPr>
        <p:txBody>
          <a:bodyPr wrap="square">
            <a:spAutoFit/>
          </a:bodyPr>
          <a:lstStyle/>
          <a:p>
            <a:r>
              <a:rPr lang="en-GB" sz="4000" b="1" dirty="0" smtClean="0">
                <a:solidFill>
                  <a:srgbClr val="FF0000"/>
                </a:solidFill>
                <a:latin typeface="Comic Sans MS" panose="030F0702030302020204" pitchFamily="66" charset="0"/>
              </a:rPr>
              <a:t>Wednesday – counting on</a:t>
            </a:r>
            <a:endParaRPr lang="en-GB" sz="4000" b="1" dirty="0" smtClean="0">
              <a:solidFill>
                <a:schemeClr val="tx1"/>
              </a:solidFill>
              <a:latin typeface="Comic Sans MS" panose="030F0702030302020204" pitchFamily="66" charset="0"/>
            </a:endParaRPr>
          </a:p>
          <a:p>
            <a:pPr algn="ctr"/>
            <a:r>
              <a:rPr lang="en-GB" sz="3200" b="1" dirty="0" smtClean="0">
                <a:solidFill>
                  <a:srgbClr val="7030A0"/>
                </a:solidFill>
                <a:latin typeface="Comic Sans MS" panose="030F0702030302020204" pitchFamily="66" charset="0"/>
              </a:rPr>
              <a:t>We’re going to the shops! </a:t>
            </a:r>
            <a:r>
              <a:rPr lang="en-GB" sz="3200" b="1" dirty="0" smtClean="0">
                <a:solidFill>
                  <a:srgbClr val="7030A0"/>
                </a:solidFill>
                <a:latin typeface="Comic Sans MS" panose="030F0702030302020204" pitchFamily="66" charset="0"/>
                <a:sym typeface="Wingdings" panose="05000000000000000000" pitchFamily="2" charset="2"/>
              </a:rPr>
              <a:t></a:t>
            </a:r>
          </a:p>
          <a:p>
            <a:pPr algn="ctr"/>
            <a:r>
              <a:rPr lang="en-GB" sz="1800" b="1" dirty="0" smtClean="0">
                <a:solidFill>
                  <a:srgbClr val="7030A0"/>
                </a:solidFill>
                <a:latin typeface="Comic Sans MS" panose="030F0702030302020204" pitchFamily="66" charset="0"/>
                <a:sym typeface="Wingdings" panose="05000000000000000000" pitchFamily="2" charset="2"/>
              </a:rPr>
              <a:t>You are going to pretend that you are going to the shop to buy some items. You need to work out how many items you have bought by adding together the two amounts. </a:t>
            </a:r>
            <a:br>
              <a:rPr lang="en-GB" sz="1800" b="1" dirty="0" smtClean="0">
                <a:solidFill>
                  <a:srgbClr val="7030A0"/>
                </a:solidFill>
                <a:latin typeface="Comic Sans MS" panose="030F0702030302020204" pitchFamily="66" charset="0"/>
                <a:sym typeface="Wingdings" panose="05000000000000000000" pitchFamily="2" charset="2"/>
              </a:rPr>
            </a:br>
            <a:r>
              <a:rPr lang="en-GB" sz="1800" b="1" dirty="0" smtClean="0">
                <a:solidFill>
                  <a:srgbClr val="7030A0"/>
                </a:solidFill>
                <a:latin typeface="Comic Sans MS" panose="030F0702030302020204" pitchFamily="66" charset="0"/>
                <a:sym typeface="Wingdings" panose="05000000000000000000" pitchFamily="2" charset="2"/>
              </a:rPr>
              <a:t>When doing this, you need to remember to </a:t>
            </a:r>
            <a:r>
              <a:rPr lang="en-GB" sz="1800" u="sng" dirty="0" smtClean="0">
                <a:solidFill>
                  <a:srgbClr val="7030A0"/>
                </a:solidFill>
                <a:latin typeface="Comic Sans MS" panose="030F0702030302020204" pitchFamily="66" charset="0"/>
                <a:sym typeface="Wingdings" panose="05000000000000000000" pitchFamily="2" charset="2"/>
              </a:rPr>
              <a:t>count on</a:t>
            </a:r>
            <a:r>
              <a:rPr lang="en-GB" sz="1800" b="1" dirty="0" smtClean="0">
                <a:solidFill>
                  <a:srgbClr val="7030A0"/>
                </a:solidFill>
                <a:latin typeface="Comic Sans MS" panose="030F0702030302020204" pitchFamily="66" charset="0"/>
                <a:sym typeface="Wingdings" panose="05000000000000000000" pitchFamily="2" charset="2"/>
              </a:rPr>
              <a:t>.</a:t>
            </a:r>
            <a:endParaRPr lang="en-GB" sz="4000" dirty="0">
              <a:solidFill>
                <a:srgbClr val="7030A0"/>
              </a:solidFill>
              <a:latin typeface="Comic Sans MS" panose="030F0702030302020204" pitchFamily="66" charset="0"/>
            </a:endParaRPr>
          </a:p>
        </p:txBody>
      </p:sp>
      <p:pic>
        <p:nvPicPr>
          <p:cNvPr id="6" name="Picture 5"/>
          <p:cNvPicPr>
            <a:picLocks noChangeAspect="1"/>
          </p:cNvPicPr>
          <p:nvPr/>
        </p:nvPicPr>
        <p:blipFill>
          <a:blip r:embed="rId2"/>
          <a:stretch>
            <a:fillRect/>
          </a:stretch>
        </p:blipFill>
        <p:spPr>
          <a:xfrm>
            <a:off x="2742499" y="2031325"/>
            <a:ext cx="6590459" cy="4791054"/>
          </a:xfrm>
          <a:prstGeom prst="rect">
            <a:avLst/>
          </a:prstGeom>
        </p:spPr>
      </p:pic>
      <p:sp>
        <p:nvSpPr>
          <p:cNvPr id="9" name="Cloud Callout 8"/>
          <p:cNvSpPr/>
          <p:nvPr/>
        </p:nvSpPr>
        <p:spPr>
          <a:xfrm>
            <a:off x="9538062" y="3052482"/>
            <a:ext cx="2232212" cy="1761565"/>
          </a:xfrm>
          <a:prstGeom prst="cloudCallout">
            <a:avLst>
              <a:gd name="adj1" fmla="val -107936"/>
              <a:gd name="adj2" fmla="val 120743"/>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rgbClr val="0070C0"/>
                </a:solidFill>
                <a:latin typeface="Comic Sans MS" panose="030F0702030302020204" pitchFamily="66" charset="0"/>
              </a:rPr>
              <a:t>Hold 8 in you head and count on 2 more </a:t>
            </a:r>
          </a:p>
          <a:p>
            <a:pPr algn="ctr"/>
            <a:r>
              <a:rPr lang="en-GB" sz="1600" dirty="0" smtClean="0">
                <a:solidFill>
                  <a:srgbClr val="0070C0"/>
                </a:solidFill>
                <a:latin typeface="Comic Sans MS" panose="030F0702030302020204" pitchFamily="66" charset="0"/>
              </a:rPr>
              <a:t>8 … 9,</a:t>
            </a:r>
            <a:r>
              <a:rPr lang="en-GB" sz="1600" b="1" u="sng" dirty="0" smtClean="0">
                <a:solidFill>
                  <a:srgbClr val="0070C0"/>
                </a:solidFill>
                <a:latin typeface="Comic Sans MS" panose="030F0702030302020204" pitchFamily="66" charset="0"/>
              </a:rPr>
              <a:t>10</a:t>
            </a:r>
            <a:endParaRPr lang="en-GB" sz="1600" b="1" u="sng" dirty="0">
              <a:solidFill>
                <a:srgbClr val="0070C0"/>
              </a:solidFill>
              <a:latin typeface="Comic Sans MS" panose="030F0702030302020204" pitchFamily="66" charset="0"/>
            </a:endParaRPr>
          </a:p>
        </p:txBody>
      </p:sp>
      <p:pic>
        <p:nvPicPr>
          <p:cNvPr id="10" name="Picture 9"/>
          <p:cNvPicPr>
            <a:picLocks noChangeAspect="1"/>
          </p:cNvPicPr>
          <p:nvPr/>
        </p:nvPicPr>
        <p:blipFill>
          <a:blip r:embed="rId3"/>
          <a:stretch>
            <a:fillRect/>
          </a:stretch>
        </p:blipFill>
        <p:spPr>
          <a:xfrm>
            <a:off x="10173194" y="4930189"/>
            <a:ext cx="1714285" cy="1863818"/>
          </a:xfrm>
          <a:prstGeom prst="rect">
            <a:avLst/>
          </a:prstGeom>
        </p:spPr>
      </p:pic>
    </p:spTree>
    <p:extLst>
      <p:ext uri="{BB962C8B-B14F-4D97-AF65-F5344CB8AC3E}">
        <p14:creationId xmlns:p14="http://schemas.microsoft.com/office/powerpoint/2010/main" val="9191869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 y="0"/>
            <a:ext cx="12075460" cy="2031325"/>
          </a:xfrm>
          <a:prstGeom prst="rect">
            <a:avLst/>
          </a:prstGeom>
        </p:spPr>
        <p:txBody>
          <a:bodyPr wrap="square">
            <a:spAutoFit/>
          </a:bodyPr>
          <a:lstStyle/>
          <a:p>
            <a:r>
              <a:rPr lang="en-GB" sz="4000" b="1" dirty="0" smtClean="0">
                <a:solidFill>
                  <a:srgbClr val="FF0000"/>
                </a:solidFill>
                <a:latin typeface="Comic Sans MS" panose="030F0702030302020204" pitchFamily="66" charset="0"/>
              </a:rPr>
              <a:t>Wednesday – counting on</a:t>
            </a:r>
            <a:endParaRPr lang="en-GB" sz="4000" b="1" dirty="0" smtClean="0">
              <a:solidFill>
                <a:schemeClr val="tx1"/>
              </a:solidFill>
              <a:latin typeface="Comic Sans MS" panose="030F0702030302020204" pitchFamily="66" charset="0"/>
            </a:endParaRPr>
          </a:p>
          <a:p>
            <a:pPr algn="ctr"/>
            <a:r>
              <a:rPr lang="en-GB" sz="3200" b="1" dirty="0" smtClean="0">
                <a:solidFill>
                  <a:srgbClr val="7030A0"/>
                </a:solidFill>
                <a:latin typeface="Comic Sans MS" panose="030F0702030302020204" pitchFamily="66" charset="0"/>
              </a:rPr>
              <a:t>We’re going to the shops! </a:t>
            </a:r>
            <a:r>
              <a:rPr lang="en-GB" sz="3200" b="1" dirty="0" smtClean="0">
                <a:solidFill>
                  <a:srgbClr val="7030A0"/>
                </a:solidFill>
                <a:latin typeface="Comic Sans MS" panose="030F0702030302020204" pitchFamily="66" charset="0"/>
                <a:sym typeface="Wingdings" panose="05000000000000000000" pitchFamily="2" charset="2"/>
              </a:rPr>
              <a:t></a:t>
            </a:r>
          </a:p>
          <a:p>
            <a:pPr algn="ctr"/>
            <a:r>
              <a:rPr lang="en-GB" sz="1800" b="1" dirty="0">
                <a:solidFill>
                  <a:srgbClr val="7030A0"/>
                </a:solidFill>
                <a:latin typeface="Comic Sans MS" panose="030F0702030302020204" pitchFamily="66" charset="0"/>
                <a:sym typeface="Wingdings" panose="05000000000000000000" pitchFamily="2" charset="2"/>
              </a:rPr>
              <a:t>You are going to pretend that you are going to the shop to buy some items. You need to work out how many items you have bought by adding together the two amounts. </a:t>
            </a:r>
            <a:br>
              <a:rPr lang="en-GB" sz="1800" b="1" dirty="0">
                <a:solidFill>
                  <a:srgbClr val="7030A0"/>
                </a:solidFill>
                <a:latin typeface="Comic Sans MS" panose="030F0702030302020204" pitchFamily="66" charset="0"/>
                <a:sym typeface="Wingdings" panose="05000000000000000000" pitchFamily="2" charset="2"/>
              </a:rPr>
            </a:br>
            <a:r>
              <a:rPr lang="en-GB" sz="1800" b="1" dirty="0">
                <a:solidFill>
                  <a:srgbClr val="7030A0"/>
                </a:solidFill>
                <a:latin typeface="Comic Sans MS" panose="030F0702030302020204" pitchFamily="66" charset="0"/>
                <a:sym typeface="Wingdings" panose="05000000000000000000" pitchFamily="2" charset="2"/>
              </a:rPr>
              <a:t>When doing this, you need to remember to </a:t>
            </a:r>
            <a:r>
              <a:rPr lang="en-GB" sz="1800" u="sng" dirty="0">
                <a:solidFill>
                  <a:srgbClr val="7030A0"/>
                </a:solidFill>
                <a:latin typeface="Comic Sans MS" panose="030F0702030302020204" pitchFamily="66" charset="0"/>
                <a:sym typeface="Wingdings" panose="05000000000000000000" pitchFamily="2" charset="2"/>
              </a:rPr>
              <a:t>count on</a:t>
            </a:r>
            <a:r>
              <a:rPr lang="en-GB" sz="1800" b="1" dirty="0">
                <a:solidFill>
                  <a:srgbClr val="7030A0"/>
                </a:solidFill>
                <a:latin typeface="Comic Sans MS" panose="030F0702030302020204" pitchFamily="66" charset="0"/>
                <a:sym typeface="Wingdings" panose="05000000000000000000" pitchFamily="2" charset="2"/>
              </a:rPr>
              <a:t>.</a:t>
            </a:r>
            <a:endParaRPr lang="en-GB" sz="4000" dirty="0">
              <a:solidFill>
                <a:srgbClr val="7030A0"/>
              </a:solidFill>
              <a:latin typeface="Comic Sans MS" panose="030F0702030302020204" pitchFamily="66" charset="0"/>
            </a:endParaRPr>
          </a:p>
        </p:txBody>
      </p:sp>
      <p:pic>
        <p:nvPicPr>
          <p:cNvPr id="10" name="Picture 9"/>
          <p:cNvPicPr>
            <a:picLocks noChangeAspect="1"/>
          </p:cNvPicPr>
          <p:nvPr/>
        </p:nvPicPr>
        <p:blipFill>
          <a:blip r:embed="rId2"/>
          <a:stretch>
            <a:fillRect/>
          </a:stretch>
        </p:blipFill>
        <p:spPr>
          <a:xfrm>
            <a:off x="9917700" y="4361539"/>
            <a:ext cx="1714285" cy="1863818"/>
          </a:xfrm>
          <a:prstGeom prst="rect">
            <a:avLst/>
          </a:prstGeom>
        </p:spPr>
      </p:pic>
      <p:pic>
        <p:nvPicPr>
          <p:cNvPr id="3" name="Picture 2"/>
          <p:cNvPicPr>
            <a:picLocks noChangeAspect="1"/>
          </p:cNvPicPr>
          <p:nvPr/>
        </p:nvPicPr>
        <p:blipFill>
          <a:blip r:embed="rId3"/>
          <a:stretch>
            <a:fillRect/>
          </a:stretch>
        </p:blipFill>
        <p:spPr>
          <a:xfrm>
            <a:off x="417473" y="2171839"/>
            <a:ext cx="6628785" cy="4583269"/>
          </a:xfrm>
          <a:prstGeom prst="rect">
            <a:avLst/>
          </a:prstGeom>
        </p:spPr>
      </p:pic>
      <p:sp>
        <p:nvSpPr>
          <p:cNvPr id="9" name="Cloud Callout 8"/>
          <p:cNvSpPr/>
          <p:nvPr/>
        </p:nvSpPr>
        <p:spPr>
          <a:xfrm>
            <a:off x="8233698" y="3978870"/>
            <a:ext cx="1824702" cy="1399952"/>
          </a:xfrm>
          <a:prstGeom prst="cloudCallout">
            <a:avLst>
              <a:gd name="adj1" fmla="val -376731"/>
              <a:gd name="adj2" fmla="val 103200"/>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rgbClr val="0070C0"/>
                </a:solidFill>
                <a:latin typeface="Comic Sans MS" panose="030F0702030302020204" pitchFamily="66" charset="0"/>
              </a:rPr>
              <a:t>Hold 2 in you head and count on…</a:t>
            </a:r>
            <a:endParaRPr lang="en-GB" sz="1600" b="1" u="sng"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16480791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 y="0"/>
            <a:ext cx="12075460" cy="2031325"/>
          </a:xfrm>
          <a:prstGeom prst="rect">
            <a:avLst/>
          </a:prstGeom>
        </p:spPr>
        <p:txBody>
          <a:bodyPr wrap="square">
            <a:spAutoFit/>
          </a:bodyPr>
          <a:lstStyle/>
          <a:p>
            <a:r>
              <a:rPr lang="en-GB" sz="4000" b="1" dirty="0" smtClean="0">
                <a:solidFill>
                  <a:srgbClr val="FF0000"/>
                </a:solidFill>
                <a:latin typeface="Comic Sans MS" panose="030F0702030302020204" pitchFamily="66" charset="0"/>
              </a:rPr>
              <a:t>Wednesday – counting on</a:t>
            </a:r>
            <a:endParaRPr lang="en-GB" sz="4000" b="1" dirty="0" smtClean="0">
              <a:solidFill>
                <a:schemeClr val="tx1"/>
              </a:solidFill>
              <a:latin typeface="Comic Sans MS" panose="030F0702030302020204" pitchFamily="66" charset="0"/>
            </a:endParaRPr>
          </a:p>
          <a:p>
            <a:pPr algn="ctr"/>
            <a:r>
              <a:rPr lang="en-GB" sz="3200" b="1" dirty="0" smtClean="0">
                <a:solidFill>
                  <a:srgbClr val="7030A0"/>
                </a:solidFill>
                <a:latin typeface="Comic Sans MS" panose="030F0702030302020204" pitchFamily="66" charset="0"/>
              </a:rPr>
              <a:t>We’re going to the shops! </a:t>
            </a:r>
            <a:r>
              <a:rPr lang="en-GB" sz="3200" b="1" dirty="0" smtClean="0">
                <a:solidFill>
                  <a:srgbClr val="7030A0"/>
                </a:solidFill>
                <a:latin typeface="Comic Sans MS" panose="030F0702030302020204" pitchFamily="66" charset="0"/>
                <a:sym typeface="Wingdings" panose="05000000000000000000" pitchFamily="2" charset="2"/>
              </a:rPr>
              <a:t></a:t>
            </a:r>
          </a:p>
          <a:p>
            <a:pPr algn="ctr"/>
            <a:r>
              <a:rPr lang="en-GB" sz="1800" b="1" dirty="0">
                <a:solidFill>
                  <a:srgbClr val="7030A0"/>
                </a:solidFill>
                <a:latin typeface="Comic Sans MS" panose="030F0702030302020204" pitchFamily="66" charset="0"/>
                <a:sym typeface="Wingdings" panose="05000000000000000000" pitchFamily="2" charset="2"/>
              </a:rPr>
              <a:t>You are going to pretend that you are going to the shop to buy some items. You need to work out how many items you have bought by adding together the two amounts. </a:t>
            </a:r>
            <a:br>
              <a:rPr lang="en-GB" sz="1800" b="1" dirty="0">
                <a:solidFill>
                  <a:srgbClr val="7030A0"/>
                </a:solidFill>
                <a:latin typeface="Comic Sans MS" panose="030F0702030302020204" pitchFamily="66" charset="0"/>
                <a:sym typeface="Wingdings" panose="05000000000000000000" pitchFamily="2" charset="2"/>
              </a:rPr>
            </a:br>
            <a:r>
              <a:rPr lang="en-GB" sz="1800" b="1" dirty="0">
                <a:solidFill>
                  <a:srgbClr val="7030A0"/>
                </a:solidFill>
                <a:latin typeface="Comic Sans MS" panose="030F0702030302020204" pitchFamily="66" charset="0"/>
                <a:sym typeface="Wingdings" panose="05000000000000000000" pitchFamily="2" charset="2"/>
              </a:rPr>
              <a:t>When doing this, you need to remember to </a:t>
            </a:r>
            <a:r>
              <a:rPr lang="en-GB" sz="1800" u="sng" dirty="0">
                <a:solidFill>
                  <a:srgbClr val="7030A0"/>
                </a:solidFill>
                <a:latin typeface="Comic Sans MS" panose="030F0702030302020204" pitchFamily="66" charset="0"/>
                <a:sym typeface="Wingdings" panose="05000000000000000000" pitchFamily="2" charset="2"/>
              </a:rPr>
              <a:t>count on</a:t>
            </a:r>
            <a:r>
              <a:rPr lang="en-GB" sz="1800" b="1" dirty="0">
                <a:solidFill>
                  <a:srgbClr val="7030A0"/>
                </a:solidFill>
                <a:latin typeface="Comic Sans MS" panose="030F0702030302020204" pitchFamily="66" charset="0"/>
                <a:sym typeface="Wingdings" panose="05000000000000000000" pitchFamily="2" charset="2"/>
              </a:rPr>
              <a:t>.</a:t>
            </a:r>
            <a:endParaRPr lang="en-GB" sz="4000" dirty="0">
              <a:solidFill>
                <a:srgbClr val="7030A0"/>
              </a:solidFill>
              <a:latin typeface="Comic Sans MS" panose="030F0702030302020204" pitchFamily="66" charset="0"/>
            </a:endParaRPr>
          </a:p>
        </p:txBody>
      </p:sp>
      <p:pic>
        <p:nvPicPr>
          <p:cNvPr id="10" name="Picture 9"/>
          <p:cNvPicPr>
            <a:picLocks noChangeAspect="1"/>
          </p:cNvPicPr>
          <p:nvPr/>
        </p:nvPicPr>
        <p:blipFill>
          <a:blip r:embed="rId2"/>
          <a:stretch>
            <a:fillRect/>
          </a:stretch>
        </p:blipFill>
        <p:spPr>
          <a:xfrm>
            <a:off x="9917700" y="4361539"/>
            <a:ext cx="1714285" cy="1863818"/>
          </a:xfrm>
          <a:prstGeom prst="rect">
            <a:avLst/>
          </a:prstGeom>
        </p:spPr>
      </p:pic>
      <p:pic>
        <p:nvPicPr>
          <p:cNvPr id="3" name="Picture 2"/>
          <p:cNvPicPr>
            <a:picLocks noChangeAspect="1"/>
          </p:cNvPicPr>
          <p:nvPr/>
        </p:nvPicPr>
        <p:blipFill>
          <a:blip r:embed="rId3"/>
          <a:stretch>
            <a:fillRect/>
          </a:stretch>
        </p:blipFill>
        <p:spPr>
          <a:xfrm>
            <a:off x="1233208" y="2136681"/>
            <a:ext cx="6821580" cy="4739084"/>
          </a:xfrm>
          <a:prstGeom prst="rect">
            <a:avLst/>
          </a:prstGeom>
        </p:spPr>
      </p:pic>
      <p:sp>
        <p:nvSpPr>
          <p:cNvPr id="9" name="Cloud Callout 8"/>
          <p:cNvSpPr/>
          <p:nvPr/>
        </p:nvSpPr>
        <p:spPr>
          <a:xfrm>
            <a:off x="8233698" y="3978870"/>
            <a:ext cx="1824702" cy="1399952"/>
          </a:xfrm>
          <a:prstGeom prst="cloudCallout">
            <a:avLst>
              <a:gd name="adj1" fmla="val -228605"/>
              <a:gd name="adj2" fmla="val 114727"/>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rgbClr val="0070C0"/>
                </a:solidFill>
                <a:latin typeface="Comic Sans MS" panose="030F0702030302020204" pitchFamily="66" charset="0"/>
              </a:rPr>
              <a:t>Hold 5 in you head and count on…</a:t>
            </a:r>
            <a:endParaRPr lang="en-GB" sz="1600" b="1" u="sng"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20211238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 y="0"/>
            <a:ext cx="12075460" cy="2031325"/>
          </a:xfrm>
          <a:prstGeom prst="rect">
            <a:avLst/>
          </a:prstGeom>
        </p:spPr>
        <p:txBody>
          <a:bodyPr wrap="square">
            <a:spAutoFit/>
          </a:bodyPr>
          <a:lstStyle/>
          <a:p>
            <a:r>
              <a:rPr lang="en-GB" sz="4000" b="1" dirty="0" smtClean="0">
                <a:solidFill>
                  <a:srgbClr val="FF0000"/>
                </a:solidFill>
                <a:latin typeface="Comic Sans MS" panose="030F0702030302020204" pitchFamily="66" charset="0"/>
              </a:rPr>
              <a:t>Wednesday – counting on</a:t>
            </a:r>
            <a:endParaRPr lang="en-GB" sz="4000" b="1" dirty="0" smtClean="0">
              <a:solidFill>
                <a:schemeClr val="tx1"/>
              </a:solidFill>
              <a:latin typeface="Comic Sans MS" panose="030F0702030302020204" pitchFamily="66" charset="0"/>
            </a:endParaRPr>
          </a:p>
          <a:p>
            <a:pPr algn="ctr"/>
            <a:r>
              <a:rPr lang="en-GB" sz="3200" b="1" dirty="0" smtClean="0">
                <a:solidFill>
                  <a:srgbClr val="7030A0"/>
                </a:solidFill>
                <a:latin typeface="Comic Sans MS" panose="030F0702030302020204" pitchFamily="66" charset="0"/>
              </a:rPr>
              <a:t>We’re going to the shops! </a:t>
            </a:r>
            <a:r>
              <a:rPr lang="en-GB" sz="3200" b="1" dirty="0" smtClean="0">
                <a:solidFill>
                  <a:srgbClr val="7030A0"/>
                </a:solidFill>
                <a:latin typeface="Comic Sans MS" panose="030F0702030302020204" pitchFamily="66" charset="0"/>
                <a:sym typeface="Wingdings" panose="05000000000000000000" pitchFamily="2" charset="2"/>
              </a:rPr>
              <a:t></a:t>
            </a:r>
          </a:p>
          <a:p>
            <a:pPr algn="ctr"/>
            <a:r>
              <a:rPr lang="en-GB" sz="1800" b="1" dirty="0">
                <a:solidFill>
                  <a:srgbClr val="7030A0"/>
                </a:solidFill>
                <a:latin typeface="Comic Sans MS" panose="030F0702030302020204" pitchFamily="66" charset="0"/>
                <a:sym typeface="Wingdings" panose="05000000000000000000" pitchFamily="2" charset="2"/>
              </a:rPr>
              <a:t>You are going to pretend that you are going to the shop to buy some items. You need to work out how many items you have bought by adding together the two amounts. </a:t>
            </a:r>
            <a:br>
              <a:rPr lang="en-GB" sz="1800" b="1" dirty="0">
                <a:solidFill>
                  <a:srgbClr val="7030A0"/>
                </a:solidFill>
                <a:latin typeface="Comic Sans MS" panose="030F0702030302020204" pitchFamily="66" charset="0"/>
                <a:sym typeface="Wingdings" panose="05000000000000000000" pitchFamily="2" charset="2"/>
              </a:rPr>
            </a:br>
            <a:r>
              <a:rPr lang="en-GB" sz="1800" b="1" dirty="0">
                <a:solidFill>
                  <a:srgbClr val="7030A0"/>
                </a:solidFill>
                <a:latin typeface="Comic Sans MS" panose="030F0702030302020204" pitchFamily="66" charset="0"/>
                <a:sym typeface="Wingdings" panose="05000000000000000000" pitchFamily="2" charset="2"/>
              </a:rPr>
              <a:t>When doing this, you need to remember to </a:t>
            </a:r>
            <a:r>
              <a:rPr lang="en-GB" sz="1800" u="sng" dirty="0">
                <a:solidFill>
                  <a:srgbClr val="7030A0"/>
                </a:solidFill>
                <a:latin typeface="Comic Sans MS" panose="030F0702030302020204" pitchFamily="66" charset="0"/>
                <a:sym typeface="Wingdings" panose="05000000000000000000" pitchFamily="2" charset="2"/>
              </a:rPr>
              <a:t>count on</a:t>
            </a:r>
            <a:r>
              <a:rPr lang="en-GB" sz="1800" b="1" dirty="0">
                <a:solidFill>
                  <a:srgbClr val="7030A0"/>
                </a:solidFill>
                <a:latin typeface="Comic Sans MS" panose="030F0702030302020204" pitchFamily="66" charset="0"/>
                <a:sym typeface="Wingdings" panose="05000000000000000000" pitchFamily="2" charset="2"/>
              </a:rPr>
              <a:t>.</a:t>
            </a:r>
            <a:endParaRPr lang="en-GB" sz="4000" dirty="0">
              <a:solidFill>
                <a:srgbClr val="7030A0"/>
              </a:solidFill>
              <a:latin typeface="Comic Sans MS" panose="030F0702030302020204" pitchFamily="66" charset="0"/>
            </a:endParaRPr>
          </a:p>
        </p:txBody>
      </p:sp>
      <p:pic>
        <p:nvPicPr>
          <p:cNvPr id="10" name="Picture 9"/>
          <p:cNvPicPr>
            <a:picLocks noChangeAspect="1"/>
          </p:cNvPicPr>
          <p:nvPr/>
        </p:nvPicPr>
        <p:blipFill>
          <a:blip r:embed="rId2"/>
          <a:stretch>
            <a:fillRect/>
          </a:stretch>
        </p:blipFill>
        <p:spPr>
          <a:xfrm>
            <a:off x="9917700" y="4361539"/>
            <a:ext cx="1714285" cy="1863818"/>
          </a:xfrm>
          <a:prstGeom prst="rect">
            <a:avLst/>
          </a:prstGeom>
        </p:spPr>
      </p:pic>
      <p:pic>
        <p:nvPicPr>
          <p:cNvPr id="4" name="Picture 3"/>
          <p:cNvPicPr>
            <a:picLocks noChangeAspect="1"/>
          </p:cNvPicPr>
          <p:nvPr/>
        </p:nvPicPr>
        <p:blipFill>
          <a:blip r:embed="rId3"/>
          <a:stretch>
            <a:fillRect/>
          </a:stretch>
        </p:blipFill>
        <p:spPr>
          <a:xfrm>
            <a:off x="503198" y="2031324"/>
            <a:ext cx="6986813" cy="4820901"/>
          </a:xfrm>
          <a:prstGeom prst="rect">
            <a:avLst/>
          </a:prstGeom>
        </p:spPr>
      </p:pic>
      <p:sp>
        <p:nvSpPr>
          <p:cNvPr id="9" name="Cloud Callout 8"/>
          <p:cNvSpPr/>
          <p:nvPr/>
        </p:nvSpPr>
        <p:spPr>
          <a:xfrm>
            <a:off x="8233698" y="3978870"/>
            <a:ext cx="1824702" cy="1399952"/>
          </a:xfrm>
          <a:prstGeom prst="cloudCallout">
            <a:avLst>
              <a:gd name="adj1" fmla="val -226394"/>
              <a:gd name="adj2" fmla="val 109924"/>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rgbClr val="0070C0"/>
                </a:solidFill>
                <a:latin typeface="Comic Sans MS" panose="030F0702030302020204" pitchFamily="66" charset="0"/>
              </a:rPr>
              <a:t>Hold 6 in you head and count on…</a:t>
            </a:r>
            <a:endParaRPr lang="en-GB" sz="1600" b="1" u="sng"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40410009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 y="0"/>
            <a:ext cx="12075460" cy="2031325"/>
          </a:xfrm>
          <a:prstGeom prst="rect">
            <a:avLst/>
          </a:prstGeom>
        </p:spPr>
        <p:txBody>
          <a:bodyPr wrap="square">
            <a:spAutoFit/>
          </a:bodyPr>
          <a:lstStyle/>
          <a:p>
            <a:r>
              <a:rPr lang="en-GB" sz="4000" b="1" dirty="0" smtClean="0">
                <a:solidFill>
                  <a:srgbClr val="FF0000"/>
                </a:solidFill>
                <a:latin typeface="Comic Sans MS" panose="030F0702030302020204" pitchFamily="66" charset="0"/>
              </a:rPr>
              <a:t>Wednesday – counting on</a:t>
            </a:r>
            <a:endParaRPr lang="en-GB" sz="4000" b="1" dirty="0" smtClean="0">
              <a:solidFill>
                <a:schemeClr val="tx1"/>
              </a:solidFill>
              <a:latin typeface="Comic Sans MS" panose="030F0702030302020204" pitchFamily="66" charset="0"/>
            </a:endParaRPr>
          </a:p>
          <a:p>
            <a:pPr algn="ctr"/>
            <a:r>
              <a:rPr lang="en-GB" sz="3200" b="1" dirty="0" smtClean="0">
                <a:solidFill>
                  <a:srgbClr val="7030A0"/>
                </a:solidFill>
                <a:latin typeface="Comic Sans MS" panose="030F0702030302020204" pitchFamily="66" charset="0"/>
              </a:rPr>
              <a:t>We’re going to the shops! </a:t>
            </a:r>
            <a:r>
              <a:rPr lang="en-GB" sz="3200" b="1" dirty="0" smtClean="0">
                <a:solidFill>
                  <a:srgbClr val="7030A0"/>
                </a:solidFill>
                <a:latin typeface="Comic Sans MS" panose="030F0702030302020204" pitchFamily="66" charset="0"/>
                <a:sym typeface="Wingdings" panose="05000000000000000000" pitchFamily="2" charset="2"/>
              </a:rPr>
              <a:t></a:t>
            </a:r>
          </a:p>
          <a:p>
            <a:pPr algn="ctr"/>
            <a:r>
              <a:rPr lang="en-GB" sz="1800" b="1" dirty="0">
                <a:solidFill>
                  <a:srgbClr val="7030A0"/>
                </a:solidFill>
                <a:latin typeface="Comic Sans MS" panose="030F0702030302020204" pitchFamily="66" charset="0"/>
                <a:sym typeface="Wingdings" panose="05000000000000000000" pitchFamily="2" charset="2"/>
              </a:rPr>
              <a:t>You are going to pretend that you are going to the shop to buy some items. You need to work out how many items you have bought by adding together the two amounts. </a:t>
            </a:r>
            <a:br>
              <a:rPr lang="en-GB" sz="1800" b="1" dirty="0">
                <a:solidFill>
                  <a:srgbClr val="7030A0"/>
                </a:solidFill>
                <a:latin typeface="Comic Sans MS" panose="030F0702030302020204" pitchFamily="66" charset="0"/>
                <a:sym typeface="Wingdings" panose="05000000000000000000" pitchFamily="2" charset="2"/>
              </a:rPr>
            </a:br>
            <a:r>
              <a:rPr lang="en-GB" sz="1800" b="1" dirty="0">
                <a:solidFill>
                  <a:srgbClr val="7030A0"/>
                </a:solidFill>
                <a:latin typeface="Comic Sans MS" panose="030F0702030302020204" pitchFamily="66" charset="0"/>
                <a:sym typeface="Wingdings" panose="05000000000000000000" pitchFamily="2" charset="2"/>
              </a:rPr>
              <a:t>When doing this, you need to remember to </a:t>
            </a:r>
            <a:r>
              <a:rPr lang="en-GB" sz="1800" u="sng" dirty="0">
                <a:solidFill>
                  <a:srgbClr val="7030A0"/>
                </a:solidFill>
                <a:latin typeface="Comic Sans MS" panose="030F0702030302020204" pitchFamily="66" charset="0"/>
                <a:sym typeface="Wingdings" panose="05000000000000000000" pitchFamily="2" charset="2"/>
              </a:rPr>
              <a:t>count on</a:t>
            </a:r>
            <a:r>
              <a:rPr lang="en-GB" sz="1800" b="1" dirty="0">
                <a:solidFill>
                  <a:srgbClr val="7030A0"/>
                </a:solidFill>
                <a:latin typeface="Comic Sans MS" panose="030F0702030302020204" pitchFamily="66" charset="0"/>
                <a:sym typeface="Wingdings" panose="05000000000000000000" pitchFamily="2" charset="2"/>
              </a:rPr>
              <a:t>.</a:t>
            </a:r>
            <a:endParaRPr lang="en-GB" sz="4000" dirty="0">
              <a:solidFill>
                <a:srgbClr val="7030A0"/>
              </a:solidFill>
              <a:latin typeface="Comic Sans MS" panose="030F0702030302020204" pitchFamily="66" charset="0"/>
            </a:endParaRPr>
          </a:p>
        </p:txBody>
      </p:sp>
      <p:pic>
        <p:nvPicPr>
          <p:cNvPr id="10" name="Picture 9"/>
          <p:cNvPicPr>
            <a:picLocks noChangeAspect="1"/>
          </p:cNvPicPr>
          <p:nvPr/>
        </p:nvPicPr>
        <p:blipFill>
          <a:blip r:embed="rId2"/>
          <a:stretch>
            <a:fillRect/>
          </a:stretch>
        </p:blipFill>
        <p:spPr>
          <a:xfrm>
            <a:off x="9917700" y="4361539"/>
            <a:ext cx="1714285" cy="1863818"/>
          </a:xfrm>
          <a:prstGeom prst="rect">
            <a:avLst/>
          </a:prstGeom>
        </p:spPr>
      </p:pic>
      <p:pic>
        <p:nvPicPr>
          <p:cNvPr id="3" name="Picture 2"/>
          <p:cNvPicPr>
            <a:picLocks noChangeAspect="1"/>
          </p:cNvPicPr>
          <p:nvPr/>
        </p:nvPicPr>
        <p:blipFill>
          <a:blip r:embed="rId3"/>
          <a:stretch>
            <a:fillRect/>
          </a:stretch>
        </p:blipFill>
        <p:spPr>
          <a:xfrm>
            <a:off x="379878" y="2243907"/>
            <a:ext cx="6478121" cy="4558678"/>
          </a:xfrm>
          <a:prstGeom prst="rect">
            <a:avLst/>
          </a:prstGeom>
        </p:spPr>
      </p:pic>
      <p:sp>
        <p:nvSpPr>
          <p:cNvPr id="9" name="Cloud Callout 8"/>
          <p:cNvSpPr/>
          <p:nvPr/>
        </p:nvSpPr>
        <p:spPr>
          <a:xfrm>
            <a:off x="8233698" y="3978870"/>
            <a:ext cx="1824702" cy="1399952"/>
          </a:xfrm>
          <a:prstGeom prst="cloudCallout">
            <a:avLst>
              <a:gd name="adj1" fmla="val -353149"/>
              <a:gd name="adj2" fmla="val 108963"/>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rgbClr val="0070C0"/>
                </a:solidFill>
                <a:latin typeface="Comic Sans MS" panose="030F0702030302020204" pitchFamily="66" charset="0"/>
              </a:rPr>
              <a:t>Hold 3 in you head and count on…</a:t>
            </a:r>
            <a:endParaRPr lang="en-GB" sz="1600" b="1" u="sng"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15221613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 y="0"/>
            <a:ext cx="12075460" cy="2031325"/>
          </a:xfrm>
          <a:prstGeom prst="rect">
            <a:avLst/>
          </a:prstGeom>
        </p:spPr>
        <p:txBody>
          <a:bodyPr wrap="square">
            <a:spAutoFit/>
          </a:bodyPr>
          <a:lstStyle/>
          <a:p>
            <a:r>
              <a:rPr lang="en-GB" sz="4000" b="1" dirty="0" smtClean="0">
                <a:solidFill>
                  <a:srgbClr val="FF0000"/>
                </a:solidFill>
                <a:latin typeface="Comic Sans MS" panose="030F0702030302020204" pitchFamily="66" charset="0"/>
              </a:rPr>
              <a:t>Wednesday – counting on</a:t>
            </a:r>
            <a:endParaRPr lang="en-GB" sz="4000" b="1" dirty="0" smtClean="0">
              <a:solidFill>
                <a:schemeClr val="tx1"/>
              </a:solidFill>
              <a:latin typeface="Comic Sans MS" panose="030F0702030302020204" pitchFamily="66" charset="0"/>
            </a:endParaRPr>
          </a:p>
          <a:p>
            <a:pPr algn="ctr"/>
            <a:r>
              <a:rPr lang="en-GB" sz="3200" b="1" dirty="0" smtClean="0">
                <a:solidFill>
                  <a:srgbClr val="7030A0"/>
                </a:solidFill>
                <a:latin typeface="Comic Sans MS" panose="030F0702030302020204" pitchFamily="66" charset="0"/>
              </a:rPr>
              <a:t>We’re going to the shops! </a:t>
            </a:r>
            <a:r>
              <a:rPr lang="en-GB" sz="3200" b="1" dirty="0" smtClean="0">
                <a:solidFill>
                  <a:srgbClr val="7030A0"/>
                </a:solidFill>
                <a:latin typeface="Comic Sans MS" panose="030F0702030302020204" pitchFamily="66" charset="0"/>
                <a:sym typeface="Wingdings" panose="05000000000000000000" pitchFamily="2" charset="2"/>
              </a:rPr>
              <a:t></a:t>
            </a:r>
          </a:p>
          <a:p>
            <a:pPr algn="ctr"/>
            <a:r>
              <a:rPr lang="en-GB" sz="1800" b="1" dirty="0">
                <a:solidFill>
                  <a:srgbClr val="7030A0"/>
                </a:solidFill>
                <a:latin typeface="Comic Sans MS" panose="030F0702030302020204" pitchFamily="66" charset="0"/>
                <a:sym typeface="Wingdings" panose="05000000000000000000" pitchFamily="2" charset="2"/>
              </a:rPr>
              <a:t>You are going to pretend that you are going to the shop to buy some items. You need to work out how many items you have bought by adding together the two amounts. </a:t>
            </a:r>
            <a:br>
              <a:rPr lang="en-GB" sz="1800" b="1" dirty="0">
                <a:solidFill>
                  <a:srgbClr val="7030A0"/>
                </a:solidFill>
                <a:latin typeface="Comic Sans MS" panose="030F0702030302020204" pitchFamily="66" charset="0"/>
                <a:sym typeface="Wingdings" panose="05000000000000000000" pitchFamily="2" charset="2"/>
              </a:rPr>
            </a:br>
            <a:r>
              <a:rPr lang="en-GB" sz="1800" b="1" dirty="0">
                <a:solidFill>
                  <a:srgbClr val="7030A0"/>
                </a:solidFill>
                <a:latin typeface="Comic Sans MS" panose="030F0702030302020204" pitchFamily="66" charset="0"/>
                <a:sym typeface="Wingdings" panose="05000000000000000000" pitchFamily="2" charset="2"/>
              </a:rPr>
              <a:t>When doing this, you need to remember to </a:t>
            </a:r>
            <a:r>
              <a:rPr lang="en-GB" sz="1800" u="sng" dirty="0">
                <a:solidFill>
                  <a:srgbClr val="7030A0"/>
                </a:solidFill>
                <a:latin typeface="Comic Sans MS" panose="030F0702030302020204" pitchFamily="66" charset="0"/>
                <a:sym typeface="Wingdings" panose="05000000000000000000" pitchFamily="2" charset="2"/>
              </a:rPr>
              <a:t>count on</a:t>
            </a:r>
            <a:r>
              <a:rPr lang="en-GB" sz="1800" b="1" dirty="0">
                <a:solidFill>
                  <a:srgbClr val="7030A0"/>
                </a:solidFill>
                <a:latin typeface="Comic Sans MS" panose="030F0702030302020204" pitchFamily="66" charset="0"/>
                <a:sym typeface="Wingdings" panose="05000000000000000000" pitchFamily="2" charset="2"/>
              </a:rPr>
              <a:t>.</a:t>
            </a:r>
            <a:endParaRPr lang="en-GB" sz="4000" dirty="0">
              <a:solidFill>
                <a:srgbClr val="7030A0"/>
              </a:solidFill>
              <a:latin typeface="Comic Sans MS" panose="030F0702030302020204" pitchFamily="66" charset="0"/>
            </a:endParaRPr>
          </a:p>
        </p:txBody>
      </p:sp>
      <p:pic>
        <p:nvPicPr>
          <p:cNvPr id="10" name="Picture 9"/>
          <p:cNvPicPr>
            <a:picLocks noChangeAspect="1"/>
          </p:cNvPicPr>
          <p:nvPr/>
        </p:nvPicPr>
        <p:blipFill>
          <a:blip r:embed="rId2"/>
          <a:stretch>
            <a:fillRect/>
          </a:stretch>
        </p:blipFill>
        <p:spPr>
          <a:xfrm>
            <a:off x="9917700" y="4361539"/>
            <a:ext cx="1714285" cy="1863818"/>
          </a:xfrm>
          <a:prstGeom prst="rect">
            <a:avLst/>
          </a:prstGeom>
        </p:spPr>
      </p:pic>
      <p:pic>
        <p:nvPicPr>
          <p:cNvPr id="5" name="Picture 4"/>
          <p:cNvPicPr>
            <a:picLocks noChangeAspect="1"/>
          </p:cNvPicPr>
          <p:nvPr/>
        </p:nvPicPr>
        <p:blipFill>
          <a:blip r:embed="rId3"/>
          <a:stretch>
            <a:fillRect/>
          </a:stretch>
        </p:blipFill>
        <p:spPr>
          <a:xfrm>
            <a:off x="498941" y="2138057"/>
            <a:ext cx="6897501" cy="4719943"/>
          </a:xfrm>
          <a:prstGeom prst="rect">
            <a:avLst/>
          </a:prstGeom>
        </p:spPr>
      </p:pic>
      <p:sp>
        <p:nvSpPr>
          <p:cNvPr id="9" name="Cloud Callout 8"/>
          <p:cNvSpPr/>
          <p:nvPr/>
        </p:nvSpPr>
        <p:spPr>
          <a:xfrm>
            <a:off x="8233698" y="3978870"/>
            <a:ext cx="1824702" cy="1399952"/>
          </a:xfrm>
          <a:prstGeom prst="cloudCallout">
            <a:avLst>
              <a:gd name="adj1" fmla="val -302300"/>
              <a:gd name="adj2" fmla="val 121450"/>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rgbClr val="0070C0"/>
                </a:solidFill>
                <a:latin typeface="Comic Sans MS" panose="030F0702030302020204" pitchFamily="66" charset="0"/>
              </a:rPr>
              <a:t>Hold 4 in you head and count on…</a:t>
            </a:r>
            <a:endParaRPr lang="en-GB" sz="1600" b="1" u="sng"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15284058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 y="0"/>
            <a:ext cx="12075460" cy="1754326"/>
          </a:xfrm>
          <a:prstGeom prst="rect">
            <a:avLst/>
          </a:prstGeom>
        </p:spPr>
        <p:txBody>
          <a:bodyPr wrap="square">
            <a:spAutoFit/>
          </a:bodyPr>
          <a:lstStyle/>
          <a:p>
            <a:r>
              <a:rPr lang="en-GB" sz="4000" b="1" dirty="0" smtClean="0">
                <a:solidFill>
                  <a:srgbClr val="FF0000"/>
                </a:solidFill>
                <a:latin typeface="Comic Sans MS" panose="030F0702030302020204" pitchFamily="66" charset="0"/>
              </a:rPr>
              <a:t>Thursday – counting on</a:t>
            </a:r>
            <a:endParaRPr lang="en-GB" sz="4000" b="1" dirty="0" smtClean="0">
              <a:solidFill>
                <a:schemeClr val="tx1"/>
              </a:solidFill>
              <a:latin typeface="Comic Sans MS" panose="030F0702030302020204" pitchFamily="66" charset="0"/>
            </a:endParaRPr>
          </a:p>
          <a:p>
            <a:pPr algn="ctr"/>
            <a:r>
              <a:rPr lang="en-GB" sz="3200" b="1" dirty="0" smtClean="0">
                <a:solidFill>
                  <a:srgbClr val="7030A0"/>
                </a:solidFill>
                <a:latin typeface="Comic Sans MS" panose="030F0702030302020204" pitchFamily="66" charset="0"/>
              </a:rPr>
              <a:t>We’re going to a party! </a:t>
            </a:r>
            <a:r>
              <a:rPr lang="en-GB" sz="3200" b="1" dirty="0" smtClean="0">
                <a:solidFill>
                  <a:srgbClr val="7030A0"/>
                </a:solidFill>
                <a:latin typeface="Comic Sans MS" panose="030F0702030302020204" pitchFamily="66" charset="0"/>
                <a:sym typeface="Wingdings" panose="05000000000000000000" pitchFamily="2" charset="2"/>
              </a:rPr>
              <a:t></a:t>
            </a:r>
          </a:p>
          <a:p>
            <a:pPr algn="ctr"/>
            <a:r>
              <a:rPr lang="en-GB" sz="1800" b="1" dirty="0" smtClean="0">
                <a:solidFill>
                  <a:srgbClr val="7030A0"/>
                </a:solidFill>
                <a:latin typeface="Comic Sans MS" panose="030F0702030302020204" pitchFamily="66" charset="0"/>
                <a:sym typeface="Wingdings" panose="05000000000000000000" pitchFamily="2" charset="2"/>
              </a:rPr>
              <a:t>You are going to pretend that you are going to </a:t>
            </a:r>
            <a:r>
              <a:rPr lang="en-GB" sz="1800" b="1" dirty="0" smtClean="0">
                <a:solidFill>
                  <a:srgbClr val="7030A0"/>
                </a:solidFill>
                <a:latin typeface="Comic Sans MS" panose="030F0702030302020204" pitchFamily="66" charset="0"/>
                <a:sym typeface="Wingdings" panose="05000000000000000000" pitchFamily="2" charset="2"/>
              </a:rPr>
              <a:t>a party. You need to work out how many children are going to be at the party altogether by counting on to find the total amount. </a:t>
            </a:r>
            <a:endParaRPr lang="en-GB" sz="4000" dirty="0">
              <a:solidFill>
                <a:srgbClr val="7030A0"/>
              </a:solidFill>
              <a:latin typeface="Comic Sans MS" panose="030F0702030302020204" pitchFamily="66" charset="0"/>
            </a:endParaRPr>
          </a:p>
        </p:txBody>
      </p:sp>
      <p:pic>
        <p:nvPicPr>
          <p:cNvPr id="10" name="Picture 9"/>
          <p:cNvPicPr>
            <a:picLocks noChangeAspect="1"/>
          </p:cNvPicPr>
          <p:nvPr/>
        </p:nvPicPr>
        <p:blipFill>
          <a:blip r:embed="rId2"/>
          <a:stretch>
            <a:fillRect/>
          </a:stretch>
        </p:blipFill>
        <p:spPr>
          <a:xfrm>
            <a:off x="9917700" y="4361539"/>
            <a:ext cx="1714285" cy="1863818"/>
          </a:xfrm>
          <a:prstGeom prst="rect">
            <a:avLst/>
          </a:prstGeom>
        </p:spPr>
      </p:pic>
      <p:pic>
        <p:nvPicPr>
          <p:cNvPr id="3" name="Picture 2"/>
          <p:cNvPicPr>
            <a:picLocks noChangeAspect="1"/>
          </p:cNvPicPr>
          <p:nvPr/>
        </p:nvPicPr>
        <p:blipFill>
          <a:blip r:embed="rId3"/>
          <a:stretch>
            <a:fillRect/>
          </a:stretch>
        </p:blipFill>
        <p:spPr>
          <a:xfrm>
            <a:off x="554588" y="1754326"/>
            <a:ext cx="7311941" cy="5144595"/>
          </a:xfrm>
          <a:prstGeom prst="rect">
            <a:avLst/>
          </a:prstGeom>
        </p:spPr>
      </p:pic>
      <p:sp>
        <p:nvSpPr>
          <p:cNvPr id="9" name="Cloud Callout 8"/>
          <p:cNvSpPr/>
          <p:nvPr/>
        </p:nvSpPr>
        <p:spPr>
          <a:xfrm>
            <a:off x="8233698" y="3978870"/>
            <a:ext cx="1824702" cy="1399952"/>
          </a:xfrm>
          <a:prstGeom prst="cloudCallout">
            <a:avLst>
              <a:gd name="adj1" fmla="val -336936"/>
              <a:gd name="adj2" fmla="val 110884"/>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rgbClr val="0070C0"/>
                </a:solidFill>
                <a:latin typeface="Comic Sans MS" panose="030F0702030302020204" pitchFamily="66" charset="0"/>
              </a:rPr>
              <a:t>Hold 6 in you head and count on…</a:t>
            </a:r>
            <a:endParaRPr lang="en-GB" sz="1600" b="1" u="sng"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37478851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 y="0"/>
            <a:ext cx="12075460" cy="1754326"/>
          </a:xfrm>
          <a:prstGeom prst="rect">
            <a:avLst/>
          </a:prstGeom>
        </p:spPr>
        <p:txBody>
          <a:bodyPr wrap="square">
            <a:spAutoFit/>
          </a:bodyPr>
          <a:lstStyle/>
          <a:p>
            <a:r>
              <a:rPr lang="en-GB" sz="4000" b="1" dirty="0" smtClean="0">
                <a:solidFill>
                  <a:srgbClr val="FF0000"/>
                </a:solidFill>
                <a:latin typeface="Comic Sans MS" panose="030F0702030302020204" pitchFamily="66" charset="0"/>
              </a:rPr>
              <a:t>Thursday – counting on</a:t>
            </a:r>
            <a:endParaRPr lang="en-GB" sz="4000" b="1" dirty="0" smtClean="0">
              <a:solidFill>
                <a:schemeClr val="tx1"/>
              </a:solidFill>
              <a:latin typeface="Comic Sans MS" panose="030F0702030302020204" pitchFamily="66" charset="0"/>
            </a:endParaRPr>
          </a:p>
          <a:p>
            <a:pPr algn="ctr"/>
            <a:r>
              <a:rPr lang="en-GB" sz="3200" b="1" dirty="0" smtClean="0">
                <a:solidFill>
                  <a:srgbClr val="7030A0"/>
                </a:solidFill>
                <a:latin typeface="Comic Sans MS" panose="030F0702030302020204" pitchFamily="66" charset="0"/>
              </a:rPr>
              <a:t>We’re going to a party! </a:t>
            </a:r>
            <a:r>
              <a:rPr lang="en-GB" sz="3200" b="1" dirty="0" smtClean="0">
                <a:solidFill>
                  <a:srgbClr val="7030A0"/>
                </a:solidFill>
                <a:latin typeface="Comic Sans MS" panose="030F0702030302020204" pitchFamily="66" charset="0"/>
                <a:sym typeface="Wingdings" panose="05000000000000000000" pitchFamily="2" charset="2"/>
              </a:rPr>
              <a:t></a:t>
            </a:r>
          </a:p>
          <a:p>
            <a:pPr algn="ctr"/>
            <a:r>
              <a:rPr lang="en-GB" sz="1800" b="1" dirty="0" smtClean="0">
                <a:solidFill>
                  <a:srgbClr val="7030A0"/>
                </a:solidFill>
                <a:latin typeface="Comic Sans MS" panose="030F0702030302020204" pitchFamily="66" charset="0"/>
                <a:sym typeface="Wingdings" panose="05000000000000000000" pitchFamily="2" charset="2"/>
              </a:rPr>
              <a:t>You are going to pretend that you are going to </a:t>
            </a:r>
            <a:r>
              <a:rPr lang="en-GB" sz="1800" b="1" dirty="0" smtClean="0">
                <a:solidFill>
                  <a:srgbClr val="7030A0"/>
                </a:solidFill>
                <a:latin typeface="Comic Sans MS" panose="030F0702030302020204" pitchFamily="66" charset="0"/>
                <a:sym typeface="Wingdings" panose="05000000000000000000" pitchFamily="2" charset="2"/>
              </a:rPr>
              <a:t>a party. You need to work out how many children are going to be at the party altogether by counting on to find the total amount. </a:t>
            </a:r>
            <a:endParaRPr lang="en-GB" sz="4000" dirty="0">
              <a:solidFill>
                <a:srgbClr val="7030A0"/>
              </a:solidFill>
              <a:latin typeface="Comic Sans MS" panose="030F0702030302020204" pitchFamily="66" charset="0"/>
            </a:endParaRPr>
          </a:p>
        </p:txBody>
      </p:sp>
      <p:pic>
        <p:nvPicPr>
          <p:cNvPr id="10" name="Picture 9"/>
          <p:cNvPicPr>
            <a:picLocks noChangeAspect="1"/>
          </p:cNvPicPr>
          <p:nvPr/>
        </p:nvPicPr>
        <p:blipFill>
          <a:blip r:embed="rId2"/>
          <a:stretch>
            <a:fillRect/>
          </a:stretch>
        </p:blipFill>
        <p:spPr>
          <a:xfrm>
            <a:off x="9917700" y="4361539"/>
            <a:ext cx="1714285" cy="1863818"/>
          </a:xfrm>
          <a:prstGeom prst="rect">
            <a:avLst/>
          </a:prstGeom>
        </p:spPr>
      </p:pic>
      <p:pic>
        <p:nvPicPr>
          <p:cNvPr id="4" name="Picture 3"/>
          <p:cNvPicPr>
            <a:picLocks noChangeAspect="1"/>
          </p:cNvPicPr>
          <p:nvPr/>
        </p:nvPicPr>
        <p:blipFill>
          <a:blip r:embed="rId3"/>
          <a:stretch>
            <a:fillRect/>
          </a:stretch>
        </p:blipFill>
        <p:spPr>
          <a:xfrm>
            <a:off x="440110" y="2005782"/>
            <a:ext cx="6875090" cy="4781264"/>
          </a:xfrm>
          <a:prstGeom prst="rect">
            <a:avLst/>
          </a:prstGeom>
        </p:spPr>
      </p:pic>
      <p:sp>
        <p:nvSpPr>
          <p:cNvPr id="9" name="Cloud Callout 8"/>
          <p:cNvSpPr/>
          <p:nvPr/>
        </p:nvSpPr>
        <p:spPr>
          <a:xfrm>
            <a:off x="8233698" y="3978870"/>
            <a:ext cx="1824702" cy="1399952"/>
          </a:xfrm>
          <a:prstGeom prst="cloudCallout">
            <a:avLst>
              <a:gd name="adj1" fmla="val -336936"/>
              <a:gd name="adj2" fmla="val 110884"/>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rgbClr val="0070C0"/>
                </a:solidFill>
                <a:latin typeface="Comic Sans MS" panose="030F0702030302020204" pitchFamily="66" charset="0"/>
              </a:rPr>
              <a:t>Hold 7 in you head and count on…</a:t>
            </a:r>
            <a:endParaRPr lang="en-GB" sz="1600" b="1" u="sng"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16020586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 y="0"/>
            <a:ext cx="12075460" cy="1754326"/>
          </a:xfrm>
          <a:prstGeom prst="rect">
            <a:avLst/>
          </a:prstGeom>
        </p:spPr>
        <p:txBody>
          <a:bodyPr wrap="square">
            <a:spAutoFit/>
          </a:bodyPr>
          <a:lstStyle/>
          <a:p>
            <a:r>
              <a:rPr lang="en-GB" sz="4000" b="1" dirty="0" smtClean="0">
                <a:solidFill>
                  <a:srgbClr val="FF0000"/>
                </a:solidFill>
                <a:latin typeface="Comic Sans MS" panose="030F0702030302020204" pitchFamily="66" charset="0"/>
              </a:rPr>
              <a:t>Thursday – counting on</a:t>
            </a:r>
            <a:endParaRPr lang="en-GB" sz="4000" b="1" dirty="0" smtClean="0">
              <a:solidFill>
                <a:schemeClr val="tx1"/>
              </a:solidFill>
              <a:latin typeface="Comic Sans MS" panose="030F0702030302020204" pitchFamily="66" charset="0"/>
            </a:endParaRPr>
          </a:p>
          <a:p>
            <a:pPr algn="ctr"/>
            <a:r>
              <a:rPr lang="en-GB" sz="3200" b="1" dirty="0" smtClean="0">
                <a:solidFill>
                  <a:srgbClr val="7030A0"/>
                </a:solidFill>
                <a:latin typeface="Comic Sans MS" panose="030F0702030302020204" pitchFamily="66" charset="0"/>
              </a:rPr>
              <a:t>We’re going to a party! </a:t>
            </a:r>
            <a:r>
              <a:rPr lang="en-GB" sz="3200" b="1" dirty="0" smtClean="0">
                <a:solidFill>
                  <a:srgbClr val="7030A0"/>
                </a:solidFill>
                <a:latin typeface="Comic Sans MS" panose="030F0702030302020204" pitchFamily="66" charset="0"/>
                <a:sym typeface="Wingdings" panose="05000000000000000000" pitchFamily="2" charset="2"/>
              </a:rPr>
              <a:t></a:t>
            </a:r>
          </a:p>
          <a:p>
            <a:pPr algn="ctr"/>
            <a:r>
              <a:rPr lang="en-GB" sz="1800" b="1" dirty="0" smtClean="0">
                <a:solidFill>
                  <a:srgbClr val="7030A0"/>
                </a:solidFill>
                <a:latin typeface="Comic Sans MS" panose="030F0702030302020204" pitchFamily="66" charset="0"/>
                <a:sym typeface="Wingdings" panose="05000000000000000000" pitchFamily="2" charset="2"/>
              </a:rPr>
              <a:t>You are going to pretend that you are going to </a:t>
            </a:r>
            <a:r>
              <a:rPr lang="en-GB" sz="1800" b="1" dirty="0" smtClean="0">
                <a:solidFill>
                  <a:srgbClr val="7030A0"/>
                </a:solidFill>
                <a:latin typeface="Comic Sans MS" panose="030F0702030302020204" pitchFamily="66" charset="0"/>
                <a:sym typeface="Wingdings" panose="05000000000000000000" pitchFamily="2" charset="2"/>
              </a:rPr>
              <a:t>a party. You need to work out how many children are going to be at the party altogether by counting on to find the total amount. </a:t>
            </a:r>
            <a:endParaRPr lang="en-GB" sz="4000" dirty="0">
              <a:solidFill>
                <a:srgbClr val="7030A0"/>
              </a:solidFill>
              <a:latin typeface="Comic Sans MS" panose="030F0702030302020204" pitchFamily="66" charset="0"/>
            </a:endParaRPr>
          </a:p>
        </p:txBody>
      </p:sp>
      <p:pic>
        <p:nvPicPr>
          <p:cNvPr id="10" name="Picture 9"/>
          <p:cNvPicPr>
            <a:picLocks noChangeAspect="1"/>
          </p:cNvPicPr>
          <p:nvPr/>
        </p:nvPicPr>
        <p:blipFill>
          <a:blip r:embed="rId2"/>
          <a:stretch>
            <a:fillRect/>
          </a:stretch>
        </p:blipFill>
        <p:spPr>
          <a:xfrm>
            <a:off x="9917700" y="4361539"/>
            <a:ext cx="1714285" cy="1863818"/>
          </a:xfrm>
          <a:prstGeom prst="rect">
            <a:avLst/>
          </a:prstGeom>
        </p:spPr>
      </p:pic>
      <p:pic>
        <p:nvPicPr>
          <p:cNvPr id="3" name="Picture 2"/>
          <p:cNvPicPr>
            <a:picLocks noChangeAspect="1"/>
          </p:cNvPicPr>
          <p:nvPr/>
        </p:nvPicPr>
        <p:blipFill>
          <a:blip r:embed="rId3"/>
          <a:stretch>
            <a:fillRect/>
          </a:stretch>
        </p:blipFill>
        <p:spPr>
          <a:xfrm>
            <a:off x="283509" y="1871767"/>
            <a:ext cx="6924114" cy="4986233"/>
          </a:xfrm>
          <a:prstGeom prst="rect">
            <a:avLst/>
          </a:prstGeom>
        </p:spPr>
      </p:pic>
      <p:sp>
        <p:nvSpPr>
          <p:cNvPr id="9" name="Cloud Callout 8"/>
          <p:cNvSpPr/>
          <p:nvPr/>
        </p:nvSpPr>
        <p:spPr>
          <a:xfrm>
            <a:off x="8233698" y="3978870"/>
            <a:ext cx="1824702" cy="1399952"/>
          </a:xfrm>
          <a:prstGeom prst="cloudCallout">
            <a:avLst>
              <a:gd name="adj1" fmla="val -303036"/>
              <a:gd name="adj2" fmla="val 110884"/>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rgbClr val="0070C0"/>
                </a:solidFill>
                <a:latin typeface="Comic Sans MS" panose="030F0702030302020204" pitchFamily="66" charset="0"/>
              </a:rPr>
              <a:t>Hold 9 in you head and count on…</a:t>
            </a:r>
            <a:endParaRPr lang="en-GB" sz="1600" b="1" u="sng"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8459299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 y="0"/>
            <a:ext cx="12075460" cy="1754326"/>
          </a:xfrm>
          <a:prstGeom prst="rect">
            <a:avLst/>
          </a:prstGeom>
        </p:spPr>
        <p:txBody>
          <a:bodyPr wrap="square">
            <a:spAutoFit/>
          </a:bodyPr>
          <a:lstStyle/>
          <a:p>
            <a:r>
              <a:rPr lang="en-GB" sz="4000" b="1" dirty="0" smtClean="0">
                <a:solidFill>
                  <a:srgbClr val="FF0000"/>
                </a:solidFill>
                <a:latin typeface="Comic Sans MS" panose="030F0702030302020204" pitchFamily="66" charset="0"/>
              </a:rPr>
              <a:t>Thursday – counting on</a:t>
            </a:r>
            <a:endParaRPr lang="en-GB" sz="4000" b="1" dirty="0" smtClean="0">
              <a:solidFill>
                <a:schemeClr val="tx1"/>
              </a:solidFill>
              <a:latin typeface="Comic Sans MS" panose="030F0702030302020204" pitchFamily="66" charset="0"/>
            </a:endParaRPr>
          </a:p>
          <a:p>
            <a:pPr algn="ctr"/>
            <a:r>
              <a:rPr lang="en-GB" sz="3200" b="1" dirty="0" smtClean="0">
                <a:solidFill>
                  <a:srgbClr val="7030A0"/>
                </a:solidFill>
                <a:latin typeface="Comic Sans MS" panose="030F0702030302020204" pitchFamily="66" charset="0"/>
              </a:rPr>
              <a:t>We’re going to a party! </a:t>
            </a:r>
            <a:r>
              <a:rPr lang="en-GB" sz="3200" b="1" dirty="0" smtClean="0">
                <a:solidFill>
                  <a:srgbClr val="7030A0"/>
                </a:solidFill>
                <a:latin typeface="Comic Sans MS" panose="030F0702030302020204" pitchFamily="66" charset="0"/>
                <a:sym typeface="Wingdings" panose="05000000000000000000" pitchFamily="2" charset="2"/>
              </a:rPr>
              <a:t></a:t>
            </a:r>
          </a:p>
          <a:p>
            <a:pPr algn="ctr"/>
            <a:r>
              <a:rPr lang="en-GB" sz="1800" b="1" dirty="0" smtClean="0">
                <a:solidFill>
                  <a:srgbClr val="7030A0"/>
                </a:solidFill>
                <a:latin typeface="Comic Sans MS" panose="030F0702030302020204" pitchFamily="66" charset="0"/>
                <a:sym typeface="Wingdings" panose="05000000000000000000" pitchFamily="2" charset="2"/>
              </a:rPr>
              <a:t>You are going to pretend that you are going to </a:t>
            </a:r>
            <a:r>
              <a:rPr lang="en-GB" sz="1800" b="1" dirty="0" smtClean="0">
                <a:solidFill>
                  <a:srgbClr val="7030A0"/>
                </a:solidFill>
                <a:latin typeface="Comic Sans MS" panose="030F0702030302020204" pitchFamily="66" charset="0"/>
                <a:sym typeface="Wingdings" panose="05000000000000000000" pitchFamily="2" charset="2"/>
              </a:rPr>
              <a:t>a party. You need to work out how many children are going to be at the party altogether by counting on to find the total amount. </a:t>
            </a:r>
            <a:endParaRPr lang="en-GB" sz="4000" dirty="0">
              <a:solidFill>
                <a:srgbClr val="7030A0"/>
              </a:solidFill>
              <a:latin typeface="Comic Sans MS" panose="030F0702030302020204" pitchFamily="66" charset="0"/>
            </a:endParaRPr>
          </a:p>
        </p:txBody>
      </p:sp>
      <p:pic>
        <p:nvPicPr>
          <p:cNvPr id="10" name="Picture 9"/>
          <p:cNvPicPr>
            <a:picLocks noChangeAspect="1"/>
          </p:cNvPicPr>
          <p:nvPr/>
        </p:nvPicPr>
        <p:blipFill>
          <a:blip r:embed="rId2"/>
          <a:stretch>
            <a:fillRect/>
          </a:stretch>
        </p:blipFill>
        <p:spPr>
          <a:xfrm>
            <a:off x="9917700" y="4361539"/>
            <a:ext cx="1714285" cy="1863818"/>
          </a:xfrm>
          <a:prstGeom prst="rect">
            <a:avLst/>
          </a:prstGeom>
        </p:spPr>
      </p:pic>
      <p:pic>
        <p:nvPicPr>
          <p:cNvPr id="4" name="Picture 3"/>
          <p:cNvPicPr>
            <a:picLocks noChangeAspect="1"/>
          </p:cNvPicPr>
          <p:nvPr/>
        </p:nvPicPr>
        <p:blipFill>
          <a:blip r:embed="rId3"/>
          <a:stretch>
            <a:fillRect/>
          </a:stretch>
        </p:blipFill>
        <p:spPr>
          <a:xfrm>
            <a:off x="205908" y="1939107"/>
            <a:ext cx="7082398" cy="4972042"/>
          </a:xfrm>
          <a:prstGeom prst="rect">
            <a:avLst/>
          </a:prstGeom>
        </p:spPr>
      </p:pic>
      <p:sp>
        <p:nvSpPr>
          <p:cNvPr id="9" name="Cloud Callout 8"/>
          <p:cNvSpPr/>
          <p:nvPr/>
        </p:nvSpPr>
        <p:spPr>
          <a:xfrm>
            <a:off x="8233698" y="3978870"/>
            <a:ext cx="1824702" cy="1399952"/>
          </a:xfrm>
          <a:prstGeom prst="cloudCallout">
            <a:avLst>
              <a:gd name="adj1" fmla="val -321460"/>
              <a:gd name="adj2" fmla="val 106081"/>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rgbClr val="0070C0"/>
                </a:solidFill>
                <a:latin typeface="Comic Sans MS" panose="030F0702030302020204" pitchFamily="66" charset="0"/>
              </a:rPr>
              <a:t>Hold 8 in you head and count on…</a:t>
            </a:r>
            <a:endParaRPr lang="en-GB" sz="1600" b="1" u="sng"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7400511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 y="0"/>
            <a:ext cx="12075460" cy="1754326"/>
          </a:xfrm>
          <a:prstGeom prst="rect">
            <a:avLst/>
          </a:prstGeom>
        </p:spPr>
        <p:txBody>
          <a:bodyPr wrap="square">
            <a:spAutoFit/>
          </a:bodyPr>
          <a:lstStyle/>
          <a:p>
            <a:r>
              <a:rPr lang="en-GB" sz="4000" b="1" dirty="0" smtClean="0">
                <a:solidFill>
                  <a:srgbClr val="FF0000"/>
                </a:solidFill>
                <a:latin typeface="Comic Sans MS" panose="030F0702030302020204" pitchFamily="66" charset="0"/>
              </a:rPr>
              <a:t>Thursday – counting on</a:t>
            </a:r>
            <a:endParaRPr lang="en-GB" sz="4000" b="1" dirty="0" smtClean="0">
              <a:solidFill>
                <a:schemeClr val="tx1"/>
              </a:solidFill>
              <a:latin typeface="Comic Sans MS" panose="030F0702030302020204" pitchFamily="66" charset="0"/>
            </a:endParaRPr>
          </a:p>
          <a:p>
            <a:pPr algn="ctr"/>
            <a:r>
              <a:rPr lang="en-GB" sz="3200" b="1" dirty="0" smtClean="0">
                <a:solidFill>
                  <a:srgbClr val="7030A0"/>
                </a:solidFill>
                <a:latin typeface="Comic Sans MS" panose="030F0702030302020204" pitchFamily="66" charset="0"/>
              </a:rPr>
              <a:t>We’re going to a party! </a:t>
            </a:r>
            <a:r>
              <a:rPr lang="en-GB" sz="3200" b="1" dirty="0" smtClean="0">
                <a:solidFill>
                  <a:srgbClr val="7030A0"/>
                </a:solidFill>
                <a:latin typeface="Comic Sans MS" panose="030F0702030302020204" pitchFamily="66" charset="0"/>
                <a:sym typeface="Wingdings" panose="05000000000000000000" pitchFamily="2" charset="2"/>
              </a:rPr>
              <a:t></a:t>
            </a:r>
          </a:p>
          <a:p>
            <a:pPr algn="ctr"/>
            <a:r>
              <a:rPr lang="en-GB" sz="1800" b="1" dirty="0" smtClean="0">
                <a:solidFill>
                  <a:srgbClr val="7030A0"/>
                </a:solidFill>
                <a:latin typeface="Comic Sans MS" panose="030F0702030302020204" pitchFamily="66" charset="0"/>
                <a:sym typeface="Wingdings" panose="05000000000000000000" pitchFamily="2" charset="2"/>
              </a:rPr>
              <a:t>You are going to pretend that you are going to </a:t>
            </a:r>
            <a:r>
              <a:rPr lang="en-GB" sz="1800" b="1" dirty="0" smtClean="0">
                <a:solidFill>
                  <a:srgbClr val="7030A0"/>
                </a:solidFill>
                <a:latin typeface="Comic Sans MS" panose="030F0702030302020204" pitchFamily="66" charset="0"/>
                <a:sym typeface="Wingdings" panose="05000000000000000000" pitchFamily="2" charset="2"/>
              </a:rPr>
              <a:t>a party. You need to work out how many children are going to be at the party altogether by counting on to find the total amount. </a:t>
            </a:r>
            <a:endParaRPr lang="en-GB" sz="4000" dirty="0">
              <a:solidFill>
                <a:srgbClr val="7030A0"/>
              </a:solidFill>
              <a:latin typeface="Comic Sans MS" panose="030F0702030302020204" pitchFamily="66" charset="0"/>
            </a:endParaRPr>
          </a:p>
        </p:txBody>
      </p:sp>
      <p:pic>
        <p:nvPicPr>
          <p:cNvPr id="10" name="Picture 9"/>
          <p:cNvPicPr>
            <a:picLocks noChangeAspect="1"/>
          </p:cNvPicPr>
          <p:nvPr/>
        </p:nvPicPr>
        <p:blipFill>
          <a:blip r:embed="rId2"/>
          <a:stretch>
            <a:fillRect/>
          </a:stretch>
        </p:blipFill>
        <p:spPr>
          <a:xfrm>
            <a:off x="9917700" y="4361539"/>
            <a:ext cx="1714285" cy="1863818"/>
          </a:xfrm>
          <a:prstGeom prst="rect">
            <a:avLst/>
          </a:prstGeom>
        </p:spPr>
      </p:pic>
      <p:pic>
        <p:nvPicPr>
          <p:cNvPr id="3" name="Picture 2"/>
          <p:cNvPicPr>
            <a:picLocks noChangeAspect="1"/>
          </p:cNvPicPr>
          <p:nvPr/>
        </p:nvPicPr>
        <p:blipFill>
          <a:blip r:embed="rId3"/>
          <a:stretch>
            <a:fillRect/>
          </a:stretch>
        </p:blipFill>
        <p:spPr>
          <a:xfrm>
            <a:off x="381559" y="1948632"/>
            <a:ext cx="6772275" cy="4766068"/>
          </a:xfrm>
          <a:prstGeom prst="rect">
            <a:avLst/>
          </a:prstGeom>
        </p:spPr>
      </p:pic>
      <p:sp>
        <p:nvSpPr>
          <p:cNvPr id="9" name="Cloud Callout 8"/>
          <p:cNvSpPr/>
          <p:nvPr/>
        </p:nvSpPr>
        <p:spPr>
          <a:xfrm>
            <a:off x="8233698" y="3978870"/>
            <a:ext cx="1824702" cy="1399952"/>
          </a:xfrm>
          <a:prstGeom prst="cloudCallout">
            <a:avLst>
              <a:gd name="adj1" fmla="val -286824"/>
              <a:gd name="adj2" fmla="val 101278"/>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rgbClr val="0070C0"/>
                </a:solidFill>
                <a:latin typeface="Comic Sans MS" panose="030F0702030302020204" pitchFamily="66" charset="0"/>
              </a:rPr>
              <a:t>Hold 10 in you head and count on…</a:t>
            </a:r>
            <a:endParaRPr lang="en-GB" sz="1600" b="1" u="sng"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11336441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 y="0"/>
            <a:ext cx="12075460" cy="646331"/>
          </a:xfrm>
          <a:prstGeom prst="rect">
            <a:avLst/>
          </a:prstGeom>
        </p:spPr>
        <p:txBody>
          <a:bodyPr wrap="square">
            <a:spAutoFit/>
          </a:bodyPr>
          <a:lstStyle/>
          <a:p>
            <a:r>
              <a:rPr lang="en-GB" sz="3600" b="1" dirty="0" smtClean="0">
                <a:solidFill>
                  <a:srgbClr val="FF0000"/>
                </a:solidFill>
                <a:latin typeface="Comic Sans MS" panose="030F0702030302020204" pitchFamily="66" charset="0"/>
              </a:rPr>
              <a:t>Friday – counting on</a:t>
            </a:r>
          </a:p>
        </p:txBody>
      </p:sp>
      <p:sp>
        <p:nvSpPr>
          <p:cNvPr id="4" name="TextBox 3"/>
          <p:cNvSpPr txBox="1"/>
          <p:nvPr/>
        </p:nvSpPr>
        <p:spPr>
          <a:xfrm>
            <a:off x="-46555" y="544158"/>
            <a:ext cx="12075459" cy="830997"/>
          </a:xfrm>
          <a:prstGeom prst="rect">
            <a:avLst/>
          </a:prstGeom>
          <a:noFill/>
        </p:spPr>
        <p:txBody>
          <a:bodyPr wrap="square" rtlCol="0">
            <a:spAutoFit/>
          </a:bodyPr>
          <a:lstStyle/>
          <a:p>
            <a:pPr algn="ctr"/>
            <a:r>
              <a:rPr lang="en-GB" sz="1600" b="1" dirty="0" smtClean="0">
                <a:solidFill>
                  <a:srgbClr val="7030A0"/>
                </a:solidFill>
                <a:latin typeface="Comic Sans MS" panose="030F0702030302020204" pitchFamily="66" charset="0"/>
              </a:rPr>
              <a:t>Have a go at solving these addition calculations by counting on. You may wish to use practical objects to count to help you or you might want to try and count on mentally in your head. </a:t>
            </a:r>
            <a:br>
              <a:rPr lang="en-GB" sz="1600" b="1" dirty="0" smtClean="0">
                <a:solidFill>
                  <a:srgbClr val="7030A0"/>
                </a:solidFill>
                <a:latin typeface="Comic Sans MS" panose="030F0702030302020204" pitchFamily="66" charset="0"/>
              </a:rPr>
            </a:br>
            <a:r>
              <a:rPr lang="en-GB" sz="1600" b="1" dirty="0" smtClean="0">
                <a:solidFill>
                  <a:srgbClr val="7030A0"/>
                </a:solidFill>
                <a:latin typeface="Comic Sans MS" panose="030F0702030302020204" pitchFamily="66" charset="0"/>
              </a:rPr>
              <a:t>There are differentiated calculations to try – please try the calculations most relevant for your child’s ability. </a:t>
            </a:r>
            <a:r>
              <a:rPr lang="en-GB" sz="1600" b="1" dirty="0" smtClean="0">
                <a:solidFill>
                  <a:srgbClr val="7030A0"/>
                </a:solidFill>
                <a:latin typeface="Comic Sans MS" panose="030F0702030302020204" pitchFamily="66" charset="0"/>
                <a:sym typeface="Wingdings" panose="05000000000000000000" pitchFamily="2" charset="2"/>
              </a:rPr>
              <a:t> </a:t>
            </a:r>
            <a:endParaRPr lang="en-GB" sz="1600" b="1" dirty="0">
              <a:solidFill>
                <a:srgbClr val="7030A0"/>
              </a:solidFill>
              <a:latin typeface="Comic Sans MS" panose="030F0702030302020204" pitchFamily="66" charset="0"/>
            </a:endParaRPr>
          </a:p>
        </p:txBody>
      </p:sp>
      <p:pic>
        <p:nvPicPr>
          <p:cNvPr id="5" name="Picture 4"/>
          <p:cNvPicPr>
            <a:picLocks noChangeAspect="1"/>
          </p:cNvPicPr>
          <p:nvPr/>
        </p:nvPicPr>
        <p:blipFill rotWithShape="1">
          <a:blip r:embed="rId2"/>
          <a:srcRect t="18929" b="26618"/>
          <a:stretch/>
        </p:blipFill>
        <p:spPr>
          <a:xfrm>
            <a:off x="300877" y="1775011"/>
            <a:ext cx="4849347" cy="1858375"/>
          </a:xfrm>
          <a:prstGeom prst="rect">
            <a:avLst/>
          </a:prstGeom>
        </p:spPr>
      </p:pic>
      <p:sp>
        <p:nvSpPr>
          <p:cNvPr id="6" name="TextBox 5"/>
          <p:cNvSpPr txBox="1"/>
          <p:nvPr/>
        </p:nvSpPr>
        <p:spPr>
          <a:xfrm>
            <a:off x="632011" y="3761937"/>
            <a:ext cx="4329953" cy="769441"/>
          </a:xfrm>
          <a:prstGeom prst="rect">
            <a:avLst/>
          </a:prstGeom>
          <a:noFill/>
        </p:spPr>
        <p:txBody>
          <a:bodyPr wrap="square" rtlCol="0">
            <a:spAutoFit/>
          </a:bodyPr>
          <a:lstStyle/>
          <a:p>
            <a:r>
              <a:rPr lang="en-GB" sz="4400" dirty="0" smtClean="0">
                <a:latin typeface="Comic Sans MS" panose="030F0702030302020204" pitchFamily="66" charset="0"/>
              </a:rPr>
              <a:t>10 + 6  =  ___</a:t>
            </a:r>
            <a:endParaRPr lang="en-GB" sz="4400" dirty="0">
              <a:latin typeface="Comic Sans MS" panose="030F0702030302020204" pitchFamily="66" charset="0"/>
            </a:endParaRPr>
          </a:p>
        </p:txBody>
      </p:sp>
      <p:pic>
        <p:nvPicPr>
          <p:cNvPr id="7" name="Picture 6"/>
          <p:cNvPicPr>
            <a:picLocks noChangeAspect="1"/>
          </p:cNvPicPr>
          <p:nvPr/>
        </p:nvPicPr>
        <p:blipFill>
          <a:blip r:embed="rId3"/>
          <a:stretch>
            <a:fillRect/>
          </a:stretch>
        </p:blipFill>
        <p:spPr>
          <a:xfrm>
            <a:off x="300877" y="4659929"/>
            <a:ext cx="1714285" cy="1863818"/>
          </a:xfrm>
          <a:prstGeom prst="rect">
            <a:avLst/>
          </a:prstGeom>
        </p:spPr>
      </p:pic>
      <p:sp>
        <p:nvSpPr>
          <p:cNvPr id="8" name="Rectangle 7"/>
          <p:cNvSpPr/>
          <p:nvPr/>
        </p:nvSpPr>
        <p:spPr>
          <a:xfrm>
            <a:off x="784199" y="5437949"/>
            <a:ext cx="728084" cy="707886"/>
          </a:xfrm>
          <a:prstGeom prst="rect">
            <a:avLst/>
          </a:prstGeom>
        </p:spPr>
        <p:txBody>
          <a:bodyPr wrap="none">
            <a:spAutoFit/>
          </a:bodyPr>
          <a:lstStyle/>
          <a:p>
            <a:r>
              <a:rPr lang="en-GB" sz="4000" dirty="0">
                <a:latin typeface="Comic Sans MS" panose="030F0702030302020204" pitchFamily="66" charset="0"/>
              </a:rPr>
              <a:t>10</a:t>
            </a:r>
            <a:endParaRPr lang="en-GB" sz="4000" dirty="0"/>
          </a:p>
        </p:txBody>
      </p:sp>
      <p:sp>
        <p:nvSpPr>
          <p:cNvPr id="9" name="Rectangle 8"/>
          <p:cNvSpPr/>
          <p:nvPr/>
        </p:nvSpPr>
        <p:spPr>
          <a:xfrm>
            <a:off x="2015162" y="5591838"/>
            <a:ext cx="2730235" cy="307777"/>
          </a:xfrm>
          <a:prstGeom prst="rect">
            <a:avLst/>
          </a:prstGeom>
        </p:spPr>
        <p:txBody>
          <a:bodyPr wrap="none">
            <a:spAutoFit/>
          </a:bodyPr>
          <a:lstStyle/>
          <a:p>
            <a:r>
              <a:rPr lang="en-GB" dirty="0" smtClean="0">
                <a:latin typeface="Comic Sans MS" panose="030F0702030302020204" pitchFamily="66" charset="0"/>
              </a:rPr>
              <a:t>__ , __ , __ , __ , __ , __ = __</a:t>
            </a:r>
            <a:endParaRPr lang="en-GB" dirty="0">
              <a:latin typeface="Comic Sans MS" panose="030F0702030302020204" pitchFamily="66" charset="0"/>
            </a:endParaRPr>
          </a:p>
        </p:txBody>
      </p:sp>
      <p:sp>
        <p:nvSpPr>
          <p:cNvPr id="10" name="Rectangle 9"/>
          <p:cNvSpPr/>
          <p:nvPr/>
        </p:nvSpPr>
        <p:spPr>
          <a:xfrm>
            <a:off x="5464843" y="1561057"/>
            <a:ext cx="3114380" cy="5171199"/>
          </a:xfrm>
          <a:prstGeom prst="rect">
            <a:avLst/>
          </a:prstGeom>
          <a:solidFill>
            <a:schemeClr val="bg1"/>
          </a:solid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8720928" y="1538883"/>
            <a:ext cx="3307976" cy="5171199"/>
          </a:xfrm>
          <a:prstGeom prst="rect">
            <a:avLst/>
          </a:prstGeom>
          <a:solidFill>
            <a:schemeClr val="bg1"/>
          </a:solidFill>
          <a:ln w="7620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13" name="TextBox 12"/>
          <p:cNvSpPr txBox="1"/>
          <p:nvPr/>
        </p:nvSpPr>
        <p:spPr>
          <a:xfrm>
            <a:off x="5557252" y="1744878"/>
            <a:ext cx="2766477" cy="5509200"/>
          </a:xfrm>
          <a:prstGeom prst="rect">
            <a:avLst/>
          </a:prstGeom>
          <a:noFill/>
        </p:spPr>
        <p:txBody>
          <a:bodyPr wrap="square" rtlCol="0">
            <a:spAutoFit/>
          </a:bodyPr>
          <a:lstStyle/>
          <a:p>
            <a:pPr algn="ctr"/>
            <a:r>
              <a:rPr lang="en-GB" sz="3200" dirty="0" smtClean="0">
                <a:latin typeface="Comic Sans MS" panose="030F0702030302020204" pitchFamily="66" charset="0"/>
              </a:rPr>
              <a:t>3 + 2 =</a:t>
            </a:r>
          </a:p>
          <a:p>
            <a:pPr algn="ctr"/>
            <a:r>
              <a:rPr lang="en-GB" sz="3200" dirty="0" smtClean="0">
                <a:latin typeface="Comic Sans MS" panose="030F0702030302020204" pitchFamily="66" charset="0"/>
              </a:rPr>
              <a:t>4 + 3 =</a:t>
            </a:r>
          </a:p>
          <a:p>
            <a:pPr algn="ctr"/>
            <a:r>
              <a:rPr lang="en-GB" sz="3200" dirty="0" smtClean="0">
                <a:latin typeface="Comic Sans MS" panose="030F0702030302020204" pitchFamily="66" charset="0"/>
              </a:rPr>
              <a:t>5 + 2 =</a:t>
            </a:r>
          </a:p>
          <a:p>
            <a:pPr algn="ctr"/>
            <a:r>
              <a:rPr lang="en-GB" sz="3200" dirty="0" smtClean="0">
                <a:latin typeface="Comic Sans MS" panose="030F0702030302020204" pitchFamily="66" charset="0"/>
              </a:rPr>
              <a:t>6 + 3 = </a:t>
            </a:r>
          </a:p>
          <a:p>
            <a:pPr algn="ctr"/>
            <a:r>
              <a:rPr lang="en-GB" sz="3200" dirty="0" smtClean="0">
                <a:latin typeface="Comic Sans MS" panose="030F0702030302020204" pitchFamily="66" charset="0"/>
              </a:rPr>
              <a:t>5 + 5 =</a:t>
            </a:r>
          </a:p>
          <a:p>
            <a:pPr algn="ctr"/>
            <a:r>
              <a:rPr lang="en-GB" sz="3200" dirty="0" smtClean="0">
                <a:latin typeface="Comic Sans MS" panose="030F0702030302020204" pitchFamily="66" charset="0"/>
              </a:rPr>
              <a:t>7 + 2 =</a:t>
            </a:r>
          </a:p>
          <a:p>
            <a:pPr algn="ctr"/>
            <a:r>
              <a:rPr lang="en-GB" sz="3200" dirty="0" smtClean="0">
                <a:latin typeface="Comic Sans MS" panose="030F0702030302020204" pitchFamily="66" charset="0"/>
              </a:rPr>
              <a:t>5 + 4 =</a:t>
            </a:r>
          </a:p>
          <a:p>
            <a:pPr algn="ctr"/>
            <a:r>
              <a:rPr lang="en-GB" sz="3200" dirty="0" smtClean="0">
                <a:latin typeface="Comic Sans MS" panose="030F0702030302020204" pitchFamily="66" charset="0"/>
              </a:rPr>
              <a:t>8 + 3 =</a:t>
            </a:r>
          </a:p>
          <a:p>
            <a:pPr algn="ctr"/>
            <a:r>
              <a:rPr lang="en-GB" sz="3200" dirty="0" smtClean="0">
                <a:latin typeface="Comic Sans MS" panose="030F0702030302020204" pitchFamily="66" charset="0"/>
              </a:rPr>
              <a:t>6 + 4 =</a:t>
            </a:r>
          </a:p>
          <a:p>
            <a:pPr algn="ctr"/>
            <a:r>
              <a:rPr lang="en-GB" sz="3200" dirty="0" smtClean="0">
                <a:latin typeface="Comic Sans MS" panose="030F0702030302020204" pitchFamily="66" charset="0"/>
              </a:rPr>
              <a:t>9 + 2 =</a:t>
            </a:r>
          </a:p>
          <a:p>
            <a:r>
              <a:rPr lang="en-GB" sz="3200" dirty="0" smtClean="0">
                <a:latin typeface="Comic Sans MS" panose="030F0702030302020204" pitchFamily="66" charset="0"/>
              </a:rPr>
              <a:t>  </a:t>
            </a:r>
            <a:endParaRPr lang="en-GB" sz="3200" dirty="0">
              <a:latin typeface="Comic Sans MS" panose="030F0702030302020204" pitchFamily="66" charset="0"/>
            </a:endParaRPr>
          </a:p>
        </p:txBody>
      </p:sp>
      <p:sp>
        <p:nvSpPr>
          <p:cNvPr id="14" name="TextBox 13"/>
          <p:cNvSpPr txBox="1"/>
          <p:nvPr/>
        </p:nvSpPr>
        <p:spPr>
          <a:xfrm>
            <a:off x="8893842" y="1704422"/>
            <a:ext cx="2766477" cy="5509200"/>
          </a:xfrm>
          <a:prstGeom prst="rect">
            <a:avLst/>
          </a:prstGeom>
          <a:noFill/>
        </p:spPr>
        <p:txBody>
          <a:bodyPr wrap="square" rtlCol="0">
            <a:spAutoFit/>
          </a:bodyPr>
          <a:lstStyle/>
          <a:p>
            <a:pPr algn="ctr"/>
            <a:r>
              <a:rPr lang="en-GB" sz="3200" dirty="0" smtClean="0">
                <a:latin typeface="Comic Sans MS" panose="030F0702030302020204" pitchFamily="66" charset="0"/>
              </a:rPr>
              <a:t>10 + 2 =</a:t>
            </a:r>
          </a:p>
          <a:p>
            <a:pPr algn="ctr"/>
            <a:r>
              <a:rPr lang="en-GB" sz="3200" dirty="0" smtClean="0">
                <a:latin typeface="Comic Sans MS" panose="030F0702030302020204" pitchFamily="66" charset="0"/>
              </a:rPr>
              <a:t>11 + 5 =</a:t>
            </a:r>
          </a:p>
          <a:p>
            <a:pPr algn="ctr"/>
            <a:r>
              <a:rPr lang="en-GB" sz="3200" dirty="0" smtClean="0">
                <a:latin typeface="Comic Sans MS" panose="030F0702030302020204" pitchFamily="66" charset="0"/>
              </a:rPr>
              <a:t>14 + 3 =</a:t>
            </a:r>
          </a:p>
          <a:p>
            <a:pPr algn="ctr"/>
            <a:r>
              <a:rPr lang="en-GB" sz="3200" dirty="0" smtClean="0">
                <a:latin typeface="Comic Sans MS" panose="030F0702030302020204" pitchFamily="66" charset="0"/>
              </a:rPr>
              <a:t>18 + 2 = </a:t>
            </a:r>
          </a:p>
          <a:p>
            <a:pPr algn="ctr"/>
            <a:r>
              <a:rPr lang="en-GB" sz="3200" dirty="0" smtClean="0">
                <a:latin typeface="Comic Sans MS" panose="030F0702030302020204" pitchFamily="66" charset="0"/>
              </a:rPr>
              <a:t>16 + 4 =</a:t>
            </a:r>
          </a:p>
          <a:p>
            <a:pPr algn="ctr"/>
            <a:r>
              <a:rPr lang="en-GB" sz="3200" dirty="0" smtClean="0">
                <a:latin typeface="Comic Sans MS" panose="030F0702030302020204" pitchFamily="66" charset="0"/>
              </a:rPr>
              <a:t>12 + 7 =</a:t>
            </a:r>
          </a:p>
          <a:p>
            <a:pPr algn="ctr"/>
            <a:r>
              <a:rPr lang="en-GB" sz="3200" dirty="0" smtClean="0">
                <a:latin typeface="Comic Sans MS" panose="030F0702030302020204" pitchFamily="66" charset="0"/>
              </a:rPr>
              <a:t>15 + 5 = </a:t>
            </a:r>
          </a:p>
          <a:p>
            <a:pPr algn="ctr"/>
            <a:r>
              <a:rPr lang="en-GB" sz="3200" dirty="0" smtClean="0">
                <a:latin typeface="Comic Sans MS" panose="030F0702030302020204" pitchFamily="66" charset="0"/>
              </a:rPr>
              <a:t>11 + 9=</a:t>
            </a:r>
          </a:p>
          <a:p>
            <a:pPr algn="ctr"/>
            <a:r>
              <a:rPr lang="en-GB" sz="3200" dirty="0" smtClean="0">
                <a:latin typeface="Comic Sans MS" panose="030F0702030302020204" pitchFamily="66" charset="0"/>
              </a:rPr>
              <a:t>20 + 2 = </a:t>
            </a:r>
          </a:p>
          <a:p>
            <a:pPr algn="ctr"/>
            <a:r>
              <a:rPr lang="en-GB" sz="3200" dirty="0" smtClean="0">
                <a:latin typeface="Comic Sans MS" panose="030F0702030302020204" pitchFamily="66" charset="0"/>
              </a:rPr>
              <a:t>24 + 3 = </a:t>
            </a:r>
          </a:p>
          <a:p>
            <a:endParaRPr lang="en-GB" sz="3200" dirty="0">
              <a:latin typeface="Comic Sans MS" panose="030F0702030302020204" pitchFamily="66" charset="0"/>
            </a:endParaRPr>
          </a:p>
        </p:txBody>
      </p:sp>
    </p:spTree>
    <p:extLst>
      <p:ext uri="{BB962C8B-B14F-4D97-AF65-F5344CB8AC3E}">
        <p14:creationId xmlns:p14="http://schemas.microsoft.com/office/powerpoint/2010/main" val="1086215123"/>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282</TotalTime>
  <Words>1044</Words>
  <Application>Microsoft Office PowerPoint</Application>
  <PresentationFormat>Widescreen</PresentationFormat>
  <Paragraphs>127</Paragraphs>
  <Slides>22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Comic Sans MS</vt:lpstr>
      <vt:lpstr>Wingdings</vt:lpstr>
      <vt:lpstr>Office Theme</vt:lpstr>
      <vt:lpstr>Maths in Reception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Maths in Reception</dc:title>
  <dc:creator>Knight R</dc:creator>
  <cp:lastModifiedBy>Knight R</cp:lastModifiedBy>
  <cp:revision>36</cp:revision>
  <dcterms:created xsi:type="dcterms:W3CDTF">2020-04-13T17:57:05Z</dcterms:created>
  <dcterms:modified xsi:type="dcterms:W3CDTF">2020-06-12T12:54:34Z</dcterms:modified>
</cp:coreProperties>
</file>