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61" r:id="rId4"/>
    <p:sldId id="259" r:id="rId5"/>
    <p:sldId id="260" r:id="rId6"/>
    <p:sldId id="263" r:id="rId7"/>
    <p:sldId id="265" r:id="rId8"/>
    <p:sldId id="264" r:id="rId9"/>
    <p:sldId id="262" r:id="rId10"/>
    <p:sldId id="257" r:id="rId11"/>
    <p:sldId id="267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6" roundtripDataSignature="AMtx7mihHzoXKxagT0IeZtNonxhQbzR3r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56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9520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8886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13248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94894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50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9568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27473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5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5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5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5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5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5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5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5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5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5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5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6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6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6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6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6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6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19000">
              <a:srgbClr val="FFFF00"/>
            </a:gs>
            <a:gs pos="21238">
              <a:srgbClr val="D5E587"/>
            </a:gs>
            <a:gs pos="37000">
              <a:srgbClr val="B3D1EC"/>
            </a:gs>
            <a:gs pos="55768">
              <a:srgbClr val="B5D2EC"/>
            </a:gs>
            <a:gs pos="72000">
              <a:srgbClr val="FFFF00"/>
            </a:gs>
            <a:gs pos="83000">
              <a:srgbClr val="FFFF00"/>
            </a:gs>
            <a:gs pos="100000">
              <a:srgbClr val="FFFF00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77092" y="-734291"/>
            <a:ext cx="11656424" cy="2361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30"/>
              <a:buFont typeface="Arial"/>
              <a:buNone/>
            </a:pPr>
            <a:r>
              <a:rPr lang="en-GB" sz="7200" u="sng" dirty="0">
                <a:latin typeface="Arial"/>
                <a:ea typeface="Arial"/>
                <a:cs typeface="Arial"/>
                <a:sym typeface="Arial"/>
              </a:rPr>
              <a:t>Writing in Reception</a:t>
            </a:r>
            <a:r>
              <a:rPr lang="en-GB" sz="4400" dirty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4400" dirty="0">
                <a:latin typeface="Arial"/>
                <a:ea typeface="Arial"/>
                <a:cs typeface="Arial"/>
                <a:sym typeface="Arial"/>
              </a:rPr>
            </a:br>
            <a:r>
              <a:rPr lang="en-GB" sz="4400" dirty="0" smtClean="0">
                <a:latin typeface="Arial"/>
                <a:ea typeface="Arial"/>
                <a:cs typeface="Arial"/>
                <a:sym typeface="Arial"/>
              </a:rPr>
              <a:t>W/C</a:t>
            </a:r>
            <a:r>
              <a:rPr lang="en-GB" sz="4400" dirty="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GB" sz="4400" dirty="0" smtClean="0">
                <a:latin typeface="Arial"/>
                <a:ea typeface="Arial"/>
                <a:cs typeface="Arial"/>
                <a:sym typeface="Arial"/>
              </a:rPr>
              <a:t>18.05.20</a:t>
            </a:r>
            <a:endParaRPr sz="2000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7092" y="1627170"/>
            <a:ext cx="890847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After discussions with many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parents,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 are aware that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some of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 are still working on the previously set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tasks. Thi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is absolutely fine and if you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wish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to continue with the previously set tasks please do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so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!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This week we would like you to focus on </a:t>
            </a:r>
            <a:r>
              <a:rPr lang="en-GB" sz="2800" dirty="0" smtClean="0">
                <a:latin typeface="Comic Sans MS" panose="030F0702030302020204" pitchFamily="66" charset="0"/>
              </a:rPr>
              <a:t>the formation </a:t>
            </a:r>
            <a:r>
              <a:rPr lang="en-GB" sz="2800" dirty="0" smtClean="0">
                <a:latin typeface="Comic Sans MS" panose="030F0702030302020204" pitchFamily="66" charset="0"/>
              </a:rPr>
              <a:t>of </a:t>
            </a:r>
            <a:r>
              <a:rPr lang="en-GB" sz="2800" u="sng" dirty="0" smtClean="0">
                <a:latin typeface="Comic Sans MS" panose="030F0702030302020204" pitchFamily="66" charset="0"/>
              </a:rPr>
              <a:t>lower case</a:t>
            </a:r>
            <a:r>
              <a:rPr lang="en-GB" sz="2800" dirty="0" smtClean="0">
                <a:latin typeface="Comic Sans MS" panose="030F0702030302020204" pitchFamily="66" charset="0"/>
              </a:rPr>
              <a:t> letters and also begin to practise </a:t>
            </a:r>
            <a:r>
              <a:rPr lang="en-GB" sz="2800" u="sng" dirty="0">
                <a:latin typeface="Comic Sans MS" panose="030F0702030302020204" pitchFamily="66" charset="0"/>
              </a:rPr>
              <a:t>c</a:t>
            </a:r>
            <a:r>
              <a:rPr lang="en-GB" sz="2800" u="sng" dirty="0" smtClean="0">
                <a:latin typeface="Comic Sans MS" panose="030F0702030302020204" pitchFamily="66" charset="0"/>
              </a:rPr>
              <a:t>apital </a:t>
            </a:r>
            <a:r>
              <a:rPr lang="en-GB" sz="2800" u="sng" dirty="0" smtClean="0">
                <a:latin typeface="Comic Sans MS" panose="030F0702030302020204" pitchFamily="66" charset="0"/>
              </a:rPr>
              <a:t>letters</a:t>
            </a:r>
            <a:r>
              <a:rPr lang="en-GB" sz="2800" dirty="0" smtClean="0">
                <a:latin typeface="Comic Sans MS" panose="030F0702030302020204" pitchFamily="66" charset="0"/>
              </a:rPr>
              <a:t> alongside. It is important to use this terminology with the children as they sometimes tend to call them little &amp; big letters which is not necessary correct.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090" y="3815629"/>
            <a:ext cx="2896899" cy="15881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697" y="114226"/>
            <a:ext cx="5019802" cy="6743774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3"/>
          <p:cNvSpPr txBox="1"/>
          <p:nvPr/>
        </p:nvSpPr>
        <p:spPr>
          <a:xfrm>
            <a:off x="338293" y="435886"/>
            <a:ext cx="278540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omic Sans MS" panose="030F0702030302020204" pitchFamily="66" charset="0"/>
                <a:sym typeface="Arial"/>
              </a:rPr>
              <a:t>Letter formation</a:t>
            </a:r>
            <a:endParaRPr sz="2400" dirty="0">
              <a:solidFill>
                <a:schemeClr val="dk1"/>
              </a:solidFill>
              <a:latin typeface="Comic Sans MS" panose="030F0702030302020204" pitchFamily="66" charset="0"/>
              <a:sym typeface="Arial"/>
            </a:endParaRPr>
          </a:p>
        </p:txBody>
      </p:sp>
      <p:sp>
        <p:nvSpPr>
          <p:cNvPr id="96" name="Google Shape;96;p3"/>
          <p:cNvSpPr txBox="1"/>
          <p:nvPr/>
        </p:nvSpPr>
        <p:spPr>
          <a:xfrm>
            <a:off x="338293" y="1593334"/>
            <a:ext cx="2785404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omic Sans MS" panose="030F0702030302020204" pitchFamily="66" charset="0"/>
                <a:sym typeface="Arial"/>
              </a:rPr>
              <a:t>It is really important that the children are forming their letters correctly, starting and finishing in the correct place. Please support your child with this </a:t>
            </a: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☺ 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072" y="598946"/>
            <a:ext cx="7910945" cy="533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33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" name="Google Shape;101;p4"/>
          <p:cNvGrpSpPr/>
          <p:nvPr/>
        </p:nvGrpSpPr>
        <p:grpSpPr>
          <a:xfrm>
            <a:off x="114805" y="1773134"/>
            <a:ext cx="8323399" cy="1434318"/>
            <a:chOff x="0" y="0"/>
            <a:chExt cx="6810704" cy="1261241"/>
          </a:xfrm>
        </p:grpSpPr>
        <p:sp>
          <p:nvSpPr>
            <p:cNvPr id="102" name="Google Shape;102;p4"/>
            <p:cNvSpPr/>
            <p:nvPr/>
          </p:nvSpPr>
          <p:spPr>
            <a:xfrm>
              <a:off x="0" y="0"/>
              <a:ext cx="6810375" cy="514985"/>
            </a:xfrm>
            <a:prstGeom prst="rect">
              <a:avLst/>
            </a:prstGeom>
            <a:solidFill>
              <a:srgbClr val="9CC2E5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4"/>
            <p:cNvSpPr/>
            <p:nvPr/>
          </p:nvSpPr>
          <p:spPr>
            <a:xfrm>
              <a:off x="0" y="409903"/>
              <a:ext cx="6810704" cy="515007"/>
            </a:xfrm>
            <a:prstGeom prst="rect">
              <a:avLst/>
            </a:prstGeom>
            <a:solidFill>
              <a:srgbClr val="A8D08C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4"/>
            <p:cNvSpPr/>
            <p:nvPr/>
          </p:nvSpPr>
          <p:spPr>
            <a:xfrm>
              <a:off x="0" y="809296"/>
              <a:ext cx="6810375" cy="451945"/>
            </a:xfrm>
            <a:prstGeom prst="rect">
              <a:avLst/>
            </a:prstGeom>
            <a:solidFill>
              <a:srgbClr val="F4B08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5" name="Google Shape;105;p4"/>
          <p:cNvSpPr txBox="1"/>
          <p:nvPr/>
        </p:nvSpPr>
        <p:spPr>
          <a:xfrm>
            <a:off x="878225" y="317528"/>
            <a:ext cx="10969786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omic Sans MS" panose="030F0702030302020204" pitchFamily="66" charset="0"/>
                <a:sym typeface="Arial"/>
              </a:rPr>
              <a:t>In Reception we use ‘garden writing’ handwriting lines to explain to the children which letters need to be tall and which have tails under the line</a:t>
            </a: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6" name="Google Shape;106;p4"/>
          <p:cNvCxnSpPr/>
          <p:nvPr/>
        </p:nvCxnSpPr>
        <p:spPr>
          <a:xfrm flipH="1">
            <a:off x="8608022" y="1972491"/>
            <a:ext cx="470664" cy="13063"/>
          </a:xfrm>
          <a:prstGeom prst="straightConnector1">
            <a:avLst/>
          </a:prstGeom>
          <a:noFill/>
          <a:ln w="76200" cap="flat" cmpd="sng">
            <a:solidFill>
              <a:srgbClr val="0C0C0C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7" name="Google Shape;107;p4"/>
          <p:cNvCxnSpPr/>
          <p:nvPr/>
        </p:nvCxnSpPr>
        <p:spPr>
          <a:xfrm flipH="1">
            <a:off x="8608022" y="2923632"/>
            <a:ext cx="470664" cy="13063"/>
          </a:xfrm>
          <a:prstGeom prst="straightConnector1">
            <a:avLst/>
          </a:prstGeom>
          <a:noFill/>
          <a:ln w="76200" cap="flat" cmpd="sng">
            <a:solidFill>
              <a:srgbClr val="0C0C0C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8" name="Google Shape;108;p4"/>
          <p:cNvCxnSpPr/>
          <p:nvPr/>
        </p:nvCxnSpPr>
        <p:spPr>
          <a:xfrm flipH="1">
            <a:off x="8608022" y="2490293"/>
            <a:ext cx="470664" cy="13063"/>
          </a:xfrm>
          <a:prstGeom prst="straightConnector1">
            <a:avLst/>
          </a:prstGeom>
          <a:noFill/>
          <a:ln w="76200" cap="flat" cmpd="sng">
            <a:solidFill>
              <a:srgbClr val="0C0C0C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09" name="Google Shape;109;p4"/>
          <p:cNvSpPr txBox="1"/>
          <p:nvPr/>
        </p:nvSpPr>
        <p:spPr>
          <a:xfrm>
            <a:off x="9035991" y="1633865"/>
            <a:ext cx="179350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“Up into the </a:t>
            </a:r>
            <a:r>
              <a:rPr lang="en-GB" sz="1800" b="1" u="sng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sky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”</a:t>
            </a:r>
            <a:endParaRPr sz="1800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 txBox="1"/>
          <p:nvPr/>
        </p:nvSpPr>
        <p:spPr>
          <a:xfrm>
            <a:off x="9036393" y="2148735"/>
            <a:ext cx="221772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Stay sat in the </a:t>
            </a:r>
            <a:r>
              <a:rPr lang="en-GB" sz="1800" b="1" u="sng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grass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 txBox="1"/>
          <p:nvPr/>
        </p:nvSpPr>
        <p:spPr>
          <a:xfrm>
            <a:off x="9248503" y="2728205"/>
            <a:ext cx="238270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“Go down into the </a:t>
            </a:r>
            <a:r>
              <a:rPr lang="en-GB" sz="1800" b="1" u="sng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soil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”</a:t>
            </a:r>
            <a:endParaRPr sz="1800" dirty="0">
              <a:solidFill>
                <a:schemeClr val="dk1"/>
              </a:solidFill>
              <a:latin typeface="Comic Sans MS" panose="030F0702030302020204" pitchFamily="66" charset="0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4"/>
          <p:cNvSpPr txBox="1"/>
          <p:nvPr/>
        </p:nvSpPr>
        <p:spPr>
          <a:xfrm>
            <a:off x="305768" y="1773134"/>
            <a:ext cx="800316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solidFill>
                  <a:schemeClr val="dk1"/>
                </a:solidFill>
                <a:latin typeface="Comic Sans MS" panose="030F0702030302020204" pitchFamily="66" charset="0"/>
                <a:sym typeface="Arial"/>
              </a:rPr>
              <a:t>d h e l s p g</a:t>
            </a:r>
            <a:endParaRPr sz="7200" dirty="0">
              <a:solidFill>
                <a:schemeClr val="dk1"/>
              </a:solidFill>
              <a:latin typeface="Comic Sans MS" panose="030F0702030302020204" pitchFamily="66" charset="0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4622" y="4170218"/>
            <a:ext cx="1134658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We teach writing letters in groups using shape families. We separate the letters into groups depending on the movement used to form them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Group 1-  c o a d g q using the anti-clockwise circular movement.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Group 2- </a:t>
            </a:r>
            <a:r>
              <a:rPr lang="en-GB" dirty="0" smtClean="0">
                <a:latin typeface="HfW precursive" panose="00000500000000000000" pitchFamily="2" charset="0"/>
              </a:rPr>
              <a:t>e s f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Group 3- </a:t>
            </a:r>
            <a:r>
              <a:rPr lang="en-GB" dirty="0" err="1" smtClean="0">
                <a:latin typeface="HfW precursive" panose="00000500000000000000" pitchFamily="2" charset="0"/>
              </a:rPr>
              <a:t>i</a:t>
            </a:r>
            <a:r>
              <a:rPr lang="en-GB" dirty="0" smtClean="0">
                <a:latin typeface="HfW precursive" panose="00000500000000000000" pitchFamily="2" charset="0"/>
              </a:rPr>
              <a:t> l 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Group 4- </a:t>
            </a:r>
            <a:r>
              <a:rPr lang="en-GB" dirty="0" smtClean="0">
                <a:latin typeface="HfW precursive" panose="00000500000000000000" pitchFamily="2" charset="0"/>
              </a:rPr>
              <a:t>u y j </a:t>
            </a:r>
            <a:r>
              <a:rPr lang="en-GB" dirty="0" smtClean="0">
                <a:latin typeface="Comic Sans MS" panose="030F0702030302020204" pitchFamily="66" charset="0"/>
              </a:rPr>
              <a:t>k</a:t>
            </a:r>
            <a:endParaRPr lang="en-GB" dirty="0" smtClean="0">
              <a:latin typeface="HfW precursive" panose="00000500000000000000" pitchFamily="2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Group 5- r n m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Group 6- h b p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Group 7- v w x z</a:t>
            </a:r>
          </a:p>
          <a:p>
            <a:endParaRPr lang="en-GB" dirty="0">
              <a:latin typeface="+mn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818" y="304800"/>
            <a:ext cx="683451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Group 1 c o a d g q   </a:t>
            </a:r>
          </a:p>
          <a:p>
            <a:r>
              <a:rPr lang="en-GB" sz="2800" b="1" dirty="0" smtClean="0">
                <a:latin typeface="Comic Sans MS" panose="030F0702030302020204" pitchFamily="66" charset="0"/>
              </a:rPr>
              <a:t>Curly caterpillar letters</a:t>
            </a:r>
          </a:p>
          <a:p>
            <a:endParaRPr lang="en-GB" sz="2800" b="1" dirty="0" smtClean="0">
              <a:latin typeface="Comic Sans MS" panose="030F0702030302020204" pitchFamily="66" charset="0"/>
            </a:endParaRPr>
          </a:p>
          <a:p>
            <a:r>
              <a:rPr lang="en-GB" sz="2000" b="1" dirty="0" smtClean="0">
                <a:latin typeface="Comic Sans MS" panose="030F0702030302020204" pitchFamily="66" charset="0"/>
              </a:rPr>
              <a:t>It is extremely important that these letters are formed using the anti-clockwise movement. Practise 1 letter at a time, do not move on until your child is independently forming them correctly. Practise the lower case letter first, then the capital letter.</a:t>
            </a: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b="1" dirty="0" smtClean="0">
                <a:latin typeface="Comic Sans MS" panose="030F0702030302020204" pitchFamily="66" charset="0"/>
              </a:rPr>
              <a:t>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02" y="3290421"/>
            <a:ext cx="11779396" cy="14724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6302" y="3272485"/>
            <a:ext cx="93795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C</a:t>
            </a:r>
            <a:r>
              <a:rPr lang="en-GB" sz="6000" dirty="0" smtClean="0">
                <a:latin typeface="Comic Sans MS" panose="030F0702030302020204" pitchFamily="66" charset="0"/>
              </a:rPr>
              <a:t> c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36173" y="3275502"/>
            <a:ext cx="7176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O </a:t>
            </a:r>
            <a:r>
              <a:rPr lang="en-GB" sz="7200" dirty="0" err="1" smtClean="0">
                <a:latin typeface="Comic Sans MS" panose="030F0702030302020204" pitchFamily="66" charset="0"/>
              </a:rPr>
              <a:t>o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32095" y="3488023"/>
            <a:ext cx="90193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latin typeface="HfW precursive" panose="00000500000000000000" pitchFamily="2" charset="0"/>
              </a:rPr>
              <a:t>A </a:t>
            </a:r>
            <a:r>
              <a:rPr lang="en-GB" sz="6600" b="1" dirty="0" err="1" smtClean="0">
                <a:latin typeface="HfW precursive" panose="00000500000000000000" pitchFamily="2" charset="0"/>
              </a:rPr>
              <a:t>a</a:t>
            </a:r>
            <a:endParaRPr lang="en-GB" sz="6600" b="1" dirty="0">
              <a:latin typeface="HfW precursive" panose="000005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9800" y="3531777"/>
            <a:ext cx="75091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latin typeface="HfW precursive" panose="00000500000000000000" pitchFamily="2" charset="0"/>
              </a:rPr>
              <a:t>D </a:t>
            </a:r>
            <a:r>
              <a:rPr lang="en-GB" sz="6600" b="1" dirty="0" err="1" smtClean="0">
                <a:latin typeface="HfW precursive" panose="00000500000000000000" pitchFamily="2" charset="0"/>
              </a:rPr>
              <a:t>d</a:t>
            </a:r>
            <a:endParaRPr lang="en-GB" sz="6600" b="1" dirty="0">
              <a:latin typeface="HfW precursive" panose="000005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12595" y="3152965"/>
            <a:ext cx="9213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+mn-lt"/>
              </a:rPr>
              <a:t>G</a:t>
            </a:r>
            <a:r>
              <a:rPr lang="en-GB" sz="6600" b="1" dirty="0" smtClean="0">
                <a:latin typeface="+mn-lt"/>
              </a:rPr>
              <a:t> </a:t>
            </a:r>
            <a:endParaRPr lang="en-GB" sz="6600" b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26018" y="3531777"/>
            <a:ext cx="92362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HfW precursive" panose="00000500000000000000" pitchFamily="2" charset="0"/>
              </a:rPr>
              <a:t>g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83090" y="3531777"/>
            <a:ext cx="97120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latin typeface="HfW precursive" panose="00000500000000000000" pitchFamily="2" charset="0"/>
              </a:rPr>
              <a:t>Q </a:t>
            </a:r>
            <a:r>
              <a:rPr lang="en-GB" sz="6600" b="1" dirty="0" err="1" smtClean="0">
                <a:latin typeface="HfW precursive" panose="00000500000000000000" pitchFamily="2" charset="0"/>
              </a:rPr>
              <a:t>q</a:t>
            </a:r>
            <a:endParaRPr lang="en-GB" sz="6600" b="1" dirty="0">
              <a:latin typeface="HfW precursive" panose="000005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0102" y="5357813"/>
            <a:ext cx="11523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All capital letters start off in the sky and sit at the bottom of the grass</a:t>
            </a: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6223" y="102930"/>
            <a:ext cx="4634597" cy="306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41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664" y="3995321"/>
            <a:ext cx="11784589" cy="14692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664" y="147098"/>
            <a:ext cx="76402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omic Sans MS" panose="030F0702030302020204" pitchFamily="66" charset="0"/>
              </a:rPr>
              <a:t>Group </a:t>
            </a:r>
            <a:r>
              <a:rPr lang="en-GB" sz="2800" b="1" dirty="0" smtClean="0">
                <a:latin typeface="Comic Sans MS" panose="030F0702030302020204" pitchFamily="66" charset="0"/>
              </a:rPr>
              <a:t>2 </a:t>
            </a:r>
            <a:r>
              <a:rPr lang="en-GB" sz="2800" b="1" dirty="0" smtClean="0">
                <a:latin typeface="+mn-lt"/>
              </a:rPr>
              <a:t>e</a:t>
            </a:r>
            <a:r>
              <a:rPr lang="en-GB" sz="2800" b="1" dirty="0" smtClean="0">
                <a:latin typeface="HfW precursive" panose="00000500000000000000" pitchFamily="2" charset="0"/>
              </a:rPr>
              <a:t> s f     </a:t>
            </a:r>
            <a:r>
              <a:rPr lang="en-GB" sz="2800" b="1" dirty="0" smtClean="0">
                <a:latin typeface="Comic Sans MS" panose="030F0702030302020204" pitchFamily="66" charset="0"/>
              </a:rPr>
              <a:t>Curly caterpillar letters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8504" y="3902232"/>
            <a:ext cx="5181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E</a:t>
            </a:r>
            <a:r>
              <a:rPr lang="en-GB" sz="6600" dirty="0" smtClean="0"/>
              <a:t> </a:t>
            </a:r>
            <a:r>
              <a:rPr lang="en-GB" sz="6600" dirty="0" err="1" smtClean="0"/>
              <a:t>e</a:t>
            </a:r>
            <a:endParaRPr lang="en-GB" sz="6600" dirty="0"/>
          </a:p>
        </p:txBody>
      </p:sp>
      <p:sp>
        <p:nvSpPr>
          <p:cNvPr id="8" name="TextBox 7"/>
          <p:cNvSpPr txBox="1"/>
          <p:nvPr/>
        </p:nvSpPr>
        <p:spPr>
          <a:xfrm>
            <a:off x="4934500" y="4161352"/>
            <a:ext cx="8663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S </a:t>
            </a:r>
            <a:r>
              <a:rPr lang="en-GB" sz="7200" dirty="0" err="1" smtClean="0">
                <a:latin typeface="HfW precursive" panose="00000500000000000000" pitchFamily="2" charset="0"/>
              </a:rPr>
              <a:t>s</a:t>
            </a:r>
            <a:endParaRPr lang="en-GB" sz="7200" dirty="0">
              <a:latin typeface="HfW precursive" panose="000005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25346" y="4099798"/>
            <a:ext cx="46828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precursive" panose="00000500000000000000" pitchFamily="2" charset="0"/>
              </a:rPr>
              <a:t>F</a:t>
            </a:r>
            <a:endParaRPr lang="en-GB" sz="8000" dirty="0">
              <a:latin typeface="HfW precursive" panose="000005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437002" y="4519513"/>
            <a:ext cx="457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HfW precursive" panose="00000500000000000000" pitchFamily="2" charset="0"/>
              </a:rPr>
              <a:t>f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3693" y="603738"/>
            <a:ext cx="4866618" cy="321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946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02" y="3842657"/>
            <a:ext cx="11790686" cy="1469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6802" y="313354"/>
            <a:ext cx="55675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omic Sans MS" panose="030F0702030302020204" pitchFamily="66" charset="0"/>
              </a:rPr>
              <a:t>Group </a:t>
            </a:r>
            <a:r>
              <a:rPr lang="en-GB" sz="2800" b="1" dirty="0" smtClean="0">
                <a:latin typeface="Comic Sans MS" panose="030F0702030302020204" pitchFamily="66" charset="0"/>
              </a:rPr>
              <a:t>3 </a:t>
            </a:r>
            <a:r>
              <a:rPr lang="en-GB" sz="2800" b="1" dirty="0" err="1" smtClean="0">
                <a:latin typeface="HfW precursive" panose="00000500000000000000" pitchFamily="2" charset="0"/>
              </a:rPr>
              <a:t>i</a:t>
            </a:r>
            <a:r>
              <a:rPr lang="en-GB" sz="2800" b="1" dirty="0" smtClean="0">
                <a:latin typeface="HfW precursive" panose="00000500000000000000" pitchFamily="2" charset="0"/>
              </a:rPr>
              <a:t> l t    </a:t>
            </a:r>
            <a:r>
              <a:rPr lang="en-GB" sz="2800" b="1" dirty="0" smtClean="0">
                <a:latin typeface="Comic Sans MS" panose="030F0702030302020204" pitchFamily="66" charset="0"/>
              </a:rPr>
              <a:t> ladder letters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7725" y="3842657"/>
            <a:ext cx="78001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I </a:t>
            </a:r>
            <a:r>
              <a:rPr lang="en-GB" sz="6600" dirty="0" err="1" smtClean="0">
                <a:latin typeface="HfW precursive" panose="00000500000000000000" pitchFamily="2" charset="0"/>
              </a:rPr>
              <a:t>i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2669" y="4002641"/>
            <a:ext cx="7800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L </a:t>
            </a:r>
            <a:r>
              <a:rPr lang="en-GB" sz="7200" dirty="0" err="1" smtClean="0">
                <a:latin typeface="HfW precursive" panose="00000500000000000000" pitchFamily="2" charset="0"/>
              </a:rPr>
              <a:t>l</a:t>
            </a:r>
            <a:endParaRPr lang="en-GB" sz="7200" dirty="0">
              <a:latin typeface="HfW precursive" panose="000005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52724" y="3992844"/>
            <a:ext cx="8499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T </a:t>
            </a:r>
            <a:r>
              <a:rPr lang="en-GB" sz="7200" dirty="0" err="1" smtClean="0">
                <a:latin typeface="HfW precursive" panose="00000500000000000000" pitchFamily="2" charset="0"/>
              </a:rPr>
              <a:t>t</a:t>
            </a:r>
            <a:endParaRPr lang="en-GB" sz="7200" dirty="0">
              <a:latin typeface="HfW precursive" panose="000005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5787" y="61304"/>
            <a:ext cx="5041503" cy="324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646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02" y="3357836"/>
            <a:ext cx="11790686" cy="1469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6802" y="299499"/>
            <a:ext cx="6388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omic Sans MS" panose="030F0702030302020204" pitchFamily="66" charset="0"/>
              </a:rPr>
              <a:t>Group </a:t>
            </a:r>
            <a:r>
              <a:rPr lang="en-GB" sz="2800" b="1" dirty="0" smtClean="0">
                <a:latin typeface="Comic Sans MS" panose="030F0702030302020204" pitchFamily="66" charset="0"/>
              </a:rPr>
              <a:t>4 </a:t>
            </a:r>
            <a:r>
              <a:rPr lang="en-GB" sz="2800" b="1" dirty="0" smtClean="0">
                <a:latin typeface="HfW precursive" panose="00000500000000000000" pitchFamily="2" charset="0"/>
              </a:rPr>
              <a:t>u y j </a:t>
            </a:r>
            <a:r>
              <a:rPr lang="en-GB" sz="2800" dirty="0" smtClean="0">
                <a:latin typeface="Comic Sans MS" panose="030F0702030302020204" pitchFamily="66" charset="0"/>
              </a:rPr>
              <a:t>k      </a:t>
            </a:r>
            <a:r>
              <a:rPr lang="en-GB" sz="2800" b="1" dirty="0" smtClean="0">
                <a:latin typeface="Comic Sans MS" panose="030F0702030302020204" pitchFamily="66" charset="0"/>
              </a:rPr>
              <a:t> ladder letters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1781" y="3584818"/>
            <a:ext cx="115757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HfW precursive" panose="00000500000000000000" pitchFamily="2" charset="0"/>
              </a:rPr>
              <a:t>U </a:t>
            </a:r>
            <a:r>
              <a:rPr lang="en-GB" sz="6600" dirty="0" err="1" smtClean="0">
                <a:latin typeface="HfW precursive" panose="00000500000000000000" pitchFamily="2" charset="0"/>
              </a:rPr>
              <a:t>u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9101" y="3574087"/>
            <a:ext cx="91095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HfW precursive" panose="00000500000000000000" pitchFamily="2" charset="0"/>
              </a:rPr>
              <a:t>Y </a:t>
            </a:r>
            <a:r>
              <a:rPr lang="en-GB" sz="6600" dirty="0" err="1" smtClean="0">
                <a:latin typeface="HfW precursive" panose="00000500000000000000" pitchFamily="2" charset="0"/>
              </a:rPr>
              <a:t>y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57344" y="3538470"/>
            <a:ext cx="77862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HfW precursive" panose="00000500000000000000" pitchFamily="2" charset="0"/>
              </a:rPr>
              <a:t>J </a:t>
            </a:r>
            <a:r>
              <a:rPr lang="en-GB" sz="6600" dirty="0" err="1" smtClean="0">
                <a:latin typeface="HfW precursive" panose="00000500000000000000" pitchFamily="2" charset="0"/>
              </a:rPr>
              <a:t>j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06793" y="3173756"/>
            <a:ext cx="81674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Comic Sans MS" panose="030F0702030302020204" pitchFamily="66" charset="0"/>
              </a:rPr>
              <a:t>K </a:t>
            </a:r>
            <a:r>
              <a:rPr lang="en-GB" sz="8800" dirty="0" err="1" smtClean="0">
                <a:latin typeface="Comic Sans MS" panose="030F0702030302020204" pitchFamily="66" charset="0"/>
              </a:rPr>
              <a:t>k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1078" y="181492"/>
            <a:ext cx="4511431" cy="290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495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70" y="4268023"/>
            <a:ext cx="11790686" cy="1469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6370" y="224165"/>
            <a:ext cx="9660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omic Sans MS" panose="030F0702030302020204" pitchFamily="66" charset="0"/>
              </a:rPr>
              <a:t>Group </a:t>
            </a:r>
            <a:r>
              <a:rPr lang="en-GB" sz="2800" b="1" dirty="0" smtClean="0">
                <a:latin typeface="Comic Sans MS" panose="030F0702030302020204" pitchFamily="66" charset="0"/>
              </a:rPr>
              <a:t>5 </a:t>
            </a:r>
            <a:r>
              <a:rPr lang="en-GB" sz="2800" b="1" dirty="0" smtClean="0">
                <a:latin typeface="HfW precursive" panose="00000500000000000000" pitchFamily="2" charset="0"/>
              </a:rPr>
              <a:t>r n m     </a:t>
            </a:r>
            <a:r>
              <a:rPr lang="en-GB" sz="2800" b="1" dirty="0" smtClean="0">
                <a:latin typeface="Comic Sans MS" panose="030F0702030302020204" pitchFamily="66" charset="0"/>
              </a:rPr>
              <a:t>one armed robot letters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0273" y="4431422"/>
            <a:ext cx="112722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R </a:t>
            </a:r>
            <a:r>
              <a:rPr lang="en-GB" sz="6600" dirty="0" err="1" smtClean="0">
                <a:latin typeface="HfW precursive" panose="00000500000000000000" pitchFamily="2" charset="0"/>
              </a:rPr>
              <a:t>r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5696" y="4431422"/>
            <a:ext cx="67430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HfW precursive" panose="00000500000000000000" pitchFamily="2" charset="0"/>
              </a:rPr>
              <a:t>N </a:t>
            </a:r>
            <a:r>
              <a:rPr lang="en-GB" sz="6600" dirty="0" err="1">
                <a:latin typeface="HfW precursive" panose="00000500000000000000" pitchFamily="2" charset="0"/>
              </a:rPr>
              <a:t>n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60713" y="4415075"/>
            <a:ext cx="56361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M </a:t>
            </a:r>
            <a:r>
              <a:rPr lang="en-GB" sz="6000" dirty="0" err="1" smtClean="0">
                <a:latin typeface="HfW precursive" panose="00000500000000000000" pitchFamily="2" charset="0"/>
              </a:rPr>
              <a:t>m</a:t>
            </a:r>
            <a:endParaRPr lang="en-GB" sz="6000" dirty="0">
              <a:latin typeface="HfW pre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279" b="1575"/>
          <a:stretch/>
        </p:blipFill>
        <p:spPr>
          <a:xfrm>
            <a:off x="7093527" y="894438"/>
            <a:ext cx="4449274" cy="298483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426036" y="2947588"/>
            <a:ext cx="1274619" cy="9316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455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57" y="4121496"/>
            <a:ext cx="11790686" cy="1469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0657" y="271790"/>
            <a:ext cx="77668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omic Sans MS" panose="030F0702030302020204" pitchFamily="66" charset="0"/>
              </a:rPr>
              <a:t>Group </a:t>
            </a:r>
            <a:r>
              <a:rPr lang="en-GB" sz="2800" b="1" dirty="0" smtClean="0">
                <a:latin typeface="Comic Sans MS" panose="030F0702030302020204" pitchFamily="66" charset="0"/>
              </a:rPr>
              <a:t>6 </a:t>
            </a:r>
            <a:r>
              <a:rPr lang="en-GB" sz="2800" b="1" dirty="0" smtClean="0">
                <a:latin typeface="HfW precursive" panose="00000500000000000000" pitchFamily="2" charset="0"/>
              </a:rPr>
              <a:t>h b p     </a:t>
            </a:r>
            <a:r>
              <a:rPr lang="en-GB" sz="2800" b="1" dirty="0" smtClean="0">
                <a:latin typeface="Comic Sans MS" panose="030F0702030302020204" pitchFamily="66" charset="0"/>
              </a:rPr>
              <a:t>one armed robot letters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218" y="4302128"/>
            <a:ext cx="9933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H </a:t>
            </a:r>
            <a:r>
              <a:rPr lang="en-GB" sz="7200" dirty="0" err="1" smtClean="0">
                <a:latin typeface="HfW precursive" panose="00000500000000000000" pitchFamily="2" charset="0"/>
              </a:rPr>
              <a:t>h</a:t>
            </a:r>
            <a:endParaRPr lang="en-GB" sz="7200" dirty="0">
              <a:latin typeface="HfW precursive" panose="000005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47310" y="4348295"/>
            <a:ext cx="92409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HfW precursive" panose="00000500000000000000" pitchFamily="2" charset="0"/>
              </a:rPr>
              <a:t>B </a:t>
            </a:r>
            <a:r>
              <a:rPr lang="en-GB" sz="6600" dirty="0" err="1" smtClean="0">
                <a:latin typeface="HfW precursive" panose="00000500000000000000" pitchFamily="2" charset="0"/>
              </a:rPr>
              <a:t>b</a:t>
            </a:r>
            <a:endParaRPr lang="en-GB" sz="6600" dirty="0">
              <a:latin typeface="HfW precursive" panose="000005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09710" y="4302128"/>
            <a:ext cx="6154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precursive" panose="00000500000000000000" pitchFamily="2" charset="0"/>
              </a:rPr>
              <a:t>P </a:t>
            </a:r>
            <a:r>
              <a:rPr lang="en-GB" sz="7200" dirty="0" err="1" smtClean="0">
                <a:latin typeface="HfW precursive" panose="00000500000000000000" pitchFamily="2" charset="0"/>
              </a:rPr>
              <a:t>p</a:t>
            </a:r>
            <a:endParaRPr lang="en-GB" sz="7200" dirty="0">
              <a:latin typeface="HfW pre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8258" y="841177"/>
            <a:ext cx="4450466" cy="2981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5737" y="2852458"/>
            <a:ext cx="1298561" cy="95105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57" y="3920822"/>
            <a:ext cx="11790686" cy="1469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0657" y="257935"/>
            <a:ext cx="786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omic Sans MS" panose="030F0702030302020204" pitchFamily="66" charset="0"/>
              </a:rPr>
              <a:t>Group </a:t>
            </a:r>
            <a:r>
              <a:rPr lang="en-GB" sz="2800" b="1" dirty="0" smtClean="0">
                <a:latin typeface="Comic Sans MS" panose="030F0702030302020204" pitchFamily="66" charset="0"/>
              </a:rPr>
              <a:t>7 v w x z     zig zag monster letters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4291" y="3814763"/>
            <a:ext cx="112570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V </a:t>
            </a:r>
            <a:r>
              <a:rPr lang="en-GB" sz="7200" dirty="0" err="1">
                <a:latin typeface="Comic Sans MS" panose="030F0702030302020204" pitchFamily="66" charset="0"/>
              </a:rPr>
              <a:t>v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12339" y="3816582"/>
            <a:ext cx="103909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W </a:t>
            </a:r>
            <a:r>
              <a:rPr lang="en-GB" sz="7200" dirty="0" err="1">
                <a:latin typeface="Comic Sans MS" panose="030F0702030302020204" pitchFamily="66" charset="0"/>
              </a:rPr>
              <a:t>w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29320" y="3816582"/>
            <a:ext cx="8188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X </a:t>
            </a:r>
            <a:r>
              <a:rPr lang="en-GB" sz="7200" dirty="0" err="1">
                <a:latin typeface="Comic Sans MS" panose="030F0702030302020204" pitchFamily="66" charset="0"/>
              </a:rPr>
              <a:t>x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37838" y="3818401"/>
            <a:ext cx="7744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Z </a:t>
            </a:r>
            <a:r>
              <a:rPr lang="en-GB" sz="7200" dirty="0" err="1" smtClean="0">
                <a:latin typeface="Comic Sans MS" panose="030F0702030302020204" pitchFamily="66" charset="0"/>
              </a:rPr>
              <a:t>z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3824" y="779712"/>
            <a:ext cx="4838467" cy="3142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10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432</Words>
  <Application>Microsoft Office PowerPoint</Application>
  <PresentationFormat>Widescreen</PresentationFormat>
  <Paragraphs>64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Comic Sans MS</vt:lpstr>
      <vt:lpstr>HfW precursive</vt:lpstr>
      <vt:lpstr>Wingdings</vt:lpstr>
      <vt:lpstr>Office Theme</vt:lpstr>
      <vt:lpstr>Writing in Reception W/C: 18.05.20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in Reception  W/C: 4.5.20 The Three Billy Goats Gruff  W/C:11.5.20 Goldilocks and the Three Bears</dc:title>
  <dc:creator>Knight R</dc:creator>
  <cp:lastModifiedBy>Knight R</cp:lastModifiedBy>
  <cp:revision>15</cp:revision>
  <dcterms:created xsi:type="dcterms:W3CDTF">2020-04-13T17:12:15Z</dcterms:created>
  <dcterms:modified xsi:type="dcterms:W3CDTF">2020-05-12T14:30:18Z</dcterms:modified>
</cp:coreProperties>
</file>