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Comic Sans MS" panose="030F0702030302020204" pitchFamily="66" charset="0"/>
      <p:regular r:id="rId21"/>
      <p:bold r:id="rId22"/>
      <p:italic r:id="rId23"/>
      <p:boldItalic r:id="rId24"/>
    </p:embeddedFont>
    <p:embeddedFont>
      <p:font typeface="Freckle Face" panose="020B0604020202020204" charset="0"/>
      <p:regular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5FEEBC0-62B5-4006-904E-10CBBE74242C}">
  <a:tblStyle styleId="{45FEEBC0-62B5-4006-904E-10CBBE74242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7330833d94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7330833d94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7330833d94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7330833d94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7330833d94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7330833d94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7330833d94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7330833d94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7330833d9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7330833d94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73300afb4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73300afb4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73496b9d9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73496b9d9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3496b9d9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3496b9d9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3496b9d9a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3496b9d9a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3496b9d9a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3496b9d9a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73496b9d9a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73496b9d9a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73496b9d9a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73496b9d9a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73496b9d9a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73496b9d9a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73496b9d9a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73496b9d9a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73496b9d9a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73496b9d9a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73496b9d9a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73496b9d9a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73496b9d9a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73496b9d9a_0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FFD966"/>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1936426" y="1543038"/>
            <a:ext cx="5271151" cy="2057424"/>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1 - Close Read</a:t>
            </a:r>
            <a:endParaRPr/>
          </a:p>
        </p:txBody>
      </p:sp>
      <p:sp>
        <p:nvSpPr>
          <p:cNvPr id="60" name="Google Shape;60;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The purpose of a close read activity is to gain an understanding of the text by reading it multiple times and making sure we really study what the author is trying to tell us.</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r>
              <a:rPr lang="en-GB" sz="1000" i="1">
                <a:solidFill>
                  <a:schemeClr val="dk1"/>
                </a:solidFill>
              </a:rPr>
              <a:t>All close read texts are age appropriate.)</a:t>
            </a:r>
            <a:endParaRPr sz="100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14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Close Read Instructions:</a:t>
            </a:r>
            <a:endParaRPr sz="1400" b="1" u="sng">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blurb about the text to see where it it taken from.  </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Look at the vocabulary highlighted. Do you know what the words mean? The vocabulary box will help you. </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text to yourself and think:</a:t>
            </a:r>
            <a:endParaRPr sz="1400">
              <a:solidFill>
                <a:schemeClr val="dk1"/>
              </a:solidFill>
            </a:endParaRPr>
          </a:p>
          <a:p>
            <a:pPr marL="457200" lvl="0" indent="457200" algn="l" rtl="0">
              <a:lnSpc>
                <a:spcPct val="100000"/>
              </a:lnSpc>
              <a:spcBef>
                <a:spcPts val="0"/>
              </a:spcBef>
              <a:spcAft>
                <a:spcPts val="0"/>
              </a:spcAft>
              <a:buNone/>
            </a:pPr>
            <a:r>
              <a:rPr lang="en-GB" sz="1400">
                <a:solidFill>
                  <a:schemeClr val="dk1"/>
                </a:solidFill>
              </a:rPr>
              <a:t>What did I just read? </a:t>
            </a:r>
            <a:endParaRPr sz="1400">
              <a:solidFill>
                <a:schemeClr val="dk1"/>
              </a:solidFill>
            </a:endParaRPr>
          </a:p>
          <a:p>
            <a:pPr marL="457200" lvl="0" indent="457200" algn="l" rtl="0">
              <a:lnSpc>
                <a:spcPct val="100000"/>
              </a:lnSpc>
              <a:spcBef>
                <a:spcPts val="0"/>
              </a:spcBef>
              <a:spcAft>
                <a:spcPts val="0"/>
              </a:spcAft>
              <a:buClr>
                <a:schemeClr val="dk1"/>
              </a:buClr>
              <a:buSzPts val="1100"/>
              <a:buFont typeface="Arial"/>
              <a:buNone/>
            </a:pPr>
            <a:r>
              <a:rPr lang="en-GB" sz="1400">
                <a:solidFill>
                  <a:schemeClr val="dk1"/>
                </a:solidFill>
              </a:rPr>
              <a:t>What did it say? </a:t>
            </a:r>
            <a:endParaRPr sz="1400" i="1">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Now read the text again with a grown-up.</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questions and now reread the text again to find the clues for your answer.</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Answer the questions in writing.</a:t>
            </a:r>
            <a:endParaRPr sz="1400">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pic>
        <p:nvPicPr>
          <p:cNvPr id="65" name="Google Shape;65;p15"/>
          <p:cNvPicPr preferRelativeResize="0"/>
          <p:nvPr/>
        </p:nvPicPr>
        <p:blipFill>
          <a:blip r:embed="rId3">
            <a:alphaModFix/>
          </a:blip>
          <a:stretch>
            <a:fillRect/>
          </a:stretch>
        </p:blipFill>
        <p:spPr>
          <a:xfrm rot="670250">
            <a:off x="1124881" y="676038"/>
            <a:ext cx="2834836" cy="3448399"/>
          </a:xfrm>
          <a:prstGeom prst="rect">
            <a:avLst/>
          </a:prstGeom>
          <a:noFill/>
          <a:ln>
            <a:noFill/>
          </a:ln>
        </p:spPr>
      </p:pic>
      <p:sp>
        <p:nvSpPr>
          <p:cNvPr id="66" name="Google Shape;66;p15"/>
          <p:cNvSpPr txBox="1"/>
          <p:nvPr/>
        </p:nvSpPr>
        <p:spPr>
          <a:xfrm>
            <a:off x="3964550" y="1947700"/>
            <a:ext cx="3774600" cy="23580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rgbClr val="191919"/>
                </a:solidFill>
                <a:highlight>
                  <a:srgbClr val="FFFFFF"/>
                </a:highlight>
                <a:latin typeface="Freckle Face"/>
                <a:ea typeface="Freckle Face"/>
                <a:cs typeface="Freckle Face"/>
                <a:sym typeface="Freckle Face"/>
              </a:rPr>
              <a:t>Today’s extract is from the book  Pests about a mouse called Stix. He probably lives behind your washing machine, but you wouldn't know it, because his grandma taught him to always stay out of trouble and NEVER let the humans know he's there.</a:t>
            </a:r>
            <a:endParaRPr sz="1800">
              <a:latin typeface="Freckle Face"/>
              <a:ea typeface="Freckle Face"/>
              <a:cs typeface="Freckle Face"/>
              <a:sym typeface="Freckle Face"/>
            </a:endParaRPr>
          </a:p>
        </p:txBody>
      </p:sp>
      <p:sp>
        <p:nvSpPr>
          <p:cNvPr id="67" name="Google Shape;67;p15"/>
          <p:cNvSpPr txBox="1"/>
          <p:nvPr/>
        </p:nvSpPr>
        <p:spPr>
          <a:xfrm>
            <a:off x="3964550" y="1485600"/>
            <a:ext cx="958800" cy="4620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u="sng">
                <a:latin typeface="Freckle Face"/>
                <a:ea typeface="Freckle Face"/>
                <a:cs typeface="Freckle Face"/>
                <a:sym typeface="Freckle Face"/>
              </a:rPr>
              <a:t>Blurb</a:t>
            </a:r>
            <a:endParaRPr sz="2400" u="sng">
              <a:latin typeface="Freckle Face"/>
              <a:ea typeface="Freckle Face"/>
              <a:cs typeface="Freckle Face"/>
              <a:sym typeface="Freckle Face"/>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pic>
        <p:nvPicPr>
          <p:cNvPr id="72" name="Google Shape;72;p16"/>
          <p:cNvPicPr preferRelativeResize="0"/>
          <p:nvPr/>
        </p:nvPicPr>
        <p:blipFill>
          <a:blip r:embed="rId3">
            <a:alphaModFix/>
          </a:blip>
          <a:stretch>
            <a:fillRect/>
          </a:stretch>
        </p:blipFill>
        <p:spPr>
          <a:xfrm>
            <a:off x="593963" y="195575"/>
            <a:ext cx="7956069" cy="4838699"/>
          </a:xfrm>
          <a:prstGeom prst="rect">
            <a:avLst/>
          </a:prstGeom>
          <a:noFill/>
          <a:ln>
            <a:noFill/>
          </a:ln>
        </p:spPr>
      </p:pic>
      <p:sp>
        <p:nvSpPr>
          <p:cNvPr id="73" name="Google Shape;73;p16"/>
          <p:cNvSpPr/>
          <p:nvPr/>
        </p:nvSpPr>
        <p:spPr>
          <a:xfrm>
            <a:off x="1972600" y="2413850"/>
            <a:ext cx="839100" cy="181800"/>
          </a:xfrm>
          <a:prstGeom prst="rect">
            <a:avLst/>
          </a:prstGeom>
          <a:solidFill>
            <a:srgbClr val="F7ED0D">
              <a:alpha val="50000"/>
            </a:srgbClr>
          </a:solidFill>
          <a:ln w="2857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6"/>
          <p:cNvSpPr txBox="1"/>
          <p:nvPr/>
        </p:nvSpPr>
        <p:spPr>
          <a:xfrm>
            <a:off x="5459275" y="3832775"/>
            <a:ext cx="3330900" cy="12372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u="sng">
                <a:latin typeface="Comic Sans MS"/>
                <a:ea typeface="Comic Sans MS"/>
                <a:cs typeface="Comic Sans MS"/>
                <a:sym typeface="Comic Sans MS"/>
              </a:rPr>
              <a:t>Vocabulary Box</a:t>
            </a:r>
            <a:endParaRPr sz="1000" u="sng">
              <a:latin typeface="Comic Sans MS"/>
              <a:ea typeface="Comic Sans MS"/>
              <a:cs typeface="Comic Sans MS"/>
              <a:sym typeface="Comic Sans MS"/>
            </a:endParaRPr>
          </a:p>
          <a:p>
            <a:pPr marL="0" lvl="0" indent="0" algn="l" rtl="0">
              <a:spcBef>
                <a:spcPts val="0"/>
              </a:spcBef>
              <a:spcAft>
                <a:spcPts val="0"/>
              </a:spcAft>
              <a:buNone/>
            </a:pPr>
            <a:endParaRPr sz="600" u="sng">
              <a:latin typeface="Comic Sans MS"/>
              <a:ea typeface="Comic Sans MS"/>
              <a:cs typeface="Comic Sans MS"/>
              <a:sym typeface="Comic Sans MS"/>
            </a:endParaRPr>
          </a:p>
          <a:p>
            <a:pPr marL="0" lvl="0" indent="0" algn="l" rtl="0">
              <a:spcBef>
                <a:spcPts val="0"/>
              </a:spcBef>
              <a:spcAft>
                <a:spcPts val="0"/>
              </a:spcAft>
              <a:buNone/>
            </a:pPr>
            <a:r>
              <a:rPr lang="en-GB" sz="1000" b="1" i="1">
                <a:latin typeface="Comic Sans MS"/>
                <a:ea typeface="Comic Sans MS"/>
                <a:cs typeface="Comic Sans MS"/>
                <a:sym typeface="Comic Sans MS"/>
              </a:rPr>
              <a:t>drummed into me</a:t>
            </a:r>
            <a:r>
              <a:rPr lang="en-GB" sz="1200">
                <a:latin typeface="Comic Sans MS"/>
                <a:ea typeface="Comic Sans MS"/>
                <a:cs typeface="Comic Sans MS"/>
                <a:sym typeface="Comic Sans MS"/>
              </a:rPr>
              <a:t> </a:t>
            </a:r>
            <a:r>
              <a:rPr lang="en-GB" sz="800">
                <a:latin typeface="Comic Sans MS"/>
                <a:ea typeface="Comic Sans MS"/>
                <a:cs typeface="Comic Sans MS"/>
                <a:sym typeface="Comic Sans MS"/>
              </a:rPr>
              <a:t>- told again and again until I can’t forget (like a drumbeat rhythm stuck in your head).</a:t>
            </a:r>
            <a:endParaRPr sz="800">
              <a:latin typeface="Comic Sans MS"/>
              <a:ea typeface="Comic Sans MS"/>
              <a:cs typeface="Comic Sans MS"/>
              <a:sym typeface="Comic Sans MS"/>
            </a:endParaRPr>
          </a:p>
          <a:p>
            <a:pPr marL="0" lvl="0" indent="0" algn="l" rtl="0">
              <a:spcBef>
                <a:spcPts val="0"/>
              </a:spcBef>
              <a:spcAft>
                <a:spcPts val="0"/>
              </a:spcAft>
              <a:buNone/>
            </a:pPr>
            <a:endParaRPr sz="800">
              <a:latin typeface="Comic Sans MS"/>
              <a:ea typeface="Comic Sans MS"/>
              <a:cs typeface="Comic Sans MS"/>
              <a:sym typeface="Comic Sans MS"/>
            </a:endParaRPr>
          </a:p>
          <a:p>
            <a:pPr marL="0" lvl="0" indent="0" algn="l" rtl="0">
              <a:spcBef>
                <a:spcPts val="0"/>
              </a:spcBef>
              <a:spcAft>
                <a:spcPts val="0"/>
              </a:spcAft>
              <a:buNone/>
            </a:pPr>
            <a:r>
              <a:rPr lang="en-GB" sz="1000" b="1" i="1">
                <a:latin typeface="Comic Sans MS"/>
                <a:ea typeface="Comic Sans MS"/>
                <a:cs typeface="Comic Sans MS"/>
                <a:sym typeface="Comic Sans MS"/>
              </a:rPr>
              <a:t>coast is clear </a:t>
            </a:r>
            <a:r>
              <a:rPr lang="en-GB" sz="800">
                <a:latin typeface="Comic Sans MS"/>
                <a:ea typeface="Comic Sans MS"/>
                <a:cs typeface="Comic Sans MS"/>
                <a:sym typeface="Comic Sans MS"/>
              </a:rPr>
              <a:t>- what someone who is keeping a look-out says to tell you that it’s safe to come out of your hiding place. It’s what smugglers used to say!</a:t>
            </a:r>
            <a:endParaRPr sz="800">
              <a:latin typeface="Comic Sans MS"/>
              <a:ea typeface="Comic Sans MS"/>
              <a:cs typeface="Comic Sans MS"/>
              <a:sym typeface="Comic Sans MS"/>
            </a:endParaRPr>
          </a:p>
        </p:txBody>
      </p:sp>
      <p:sp>
        <p:nvSpPr>
          <p:cNvPr id="75" name="Google Shape;75;p16"/>
          <p:cNvSpPr/>
          <p:nvPr/>
        </p:nvSpPr>
        <p:spPr>
          <a:xfrm>
            <a:off x="3526600" y="2920975"/>
            <a:ext cx="401400" cy="181800"/>
          </a:xfrm>
          <a:prstGeom prst="rect">
            <a:avLst/>
          </a:prstGeom>
          <a:solidFill>
            <a:srgbClr val="F7ED0D">
              <a:alpha val="50000"/>
            </a:srgbClr>
          </a:solidFill>
          <a:ln w="2857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6"/>
          <p:cNvSpPr/>
          <p:nvPr/>
        </p:nvSpPr>
        <p:spPr>
          <a:xfrm>
            <a:off x="1152675" y="3073375"/>
            <a:ext cx="266100" cy="181800"/>
          </a:xfrm>
          <a:prstGeom prst="rect">
            <a:avLst/>
          </a:prstGeom>
          <a:solidFill>
            <a:srgbClr val="F7ED0D">
              <a:alpha val="50000"/>
            </a:srgbClr>
          </a:solidFill>
          <a:ln w="2857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Questions</a:t>
            </a:r>
            <a:endParaRPr/>
          </a:p>
        </p:txBody>
      </p:sp>
      <p:sp>
        <p:nvSpPr>
          <p:cNvPr id="82" name="Google Shape;82;p17"/>
          <p:cNvSpPr txBox="1">
            <a:spLocks noGrp="1"/>
          </p:cNvSpPr>
          <p:nvPr>
            <p:ph type="body" idx="1"/>
          </p:nvPr>
        </p:nvSpPr>
        <p:spPr>
          <a:xfrm>
            <a:off x="311700" y="1152475"/>
            <a:ext cx="8520600" cy="3709800"/>
          </a:xfrm>
          <a:prstGeom prst="rect">
            <a:avLst/>
          </a:prstGeom>
          <a:solidFill>
            <a:srgbClr val="FFFFFF"/>
          </a:solidFill>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Read the 4 rules of keeping tidy. They are not just about keeping tidy, why else might Stix’s grandma have made these rules?</a:t>
            </a:r>
            <a:endParaRPr/>
          </a:p>
          <a:p>
            <a:pPr marL="457200" lvl="0" indent="0" algn="l" rtl="0">
              <a:spcBef>
                <a:spcPts val="1600"/>
              </a:spcBef>
              <a:spcAft>
                <a:spcPts val="0"/>
              </a:spcAft>
              <a:buNone/>
            </a:pPr>
            <a:endParaRPr/>
          </a:p>
          <a:p>
            <a:pPr marL="457200" lvl="0" indent="-342900" algn="l" rtl="0">
              <a:spcBef>
                <a:spcPts val="1600"/>
              </a:spcBef>
              <a:spcAft>
                <a:spcPts val="0"/>
              </a:spcAft>
              <a:buSzPts val="1800"/>
              <a:buAutoNum type="arabicPeriod"/>
            </a:pPr>
            <a:r>
              <a:rPr lang="en-GB"/>
              <a:t>Why did his grandma choose their home to be behind the washing machine?</a:t>
            </a:r>
            <a:endParaRPr/>
          </a:p>
          <a:p>
            <a:pPr marL="457200" lvl="0" indent="0" algn="l" rtl="0">
              <a:spcBef>
                <a:spcPts val="1600"/>
              </a:spcBef>
              <a:spcAft>
                <a:spcPts val="0"/>
              </a:spcAft>
              <a:buNone/>
            </a:pPr>
            <a:endParaRPr/>
          </a:p>
          <a:p>
            <a:pPr marL="457200" lvl="0" indent="-342900" algn="l" rtl="0">
              <a:spcBef>
                <a:spcPts val="1600"/>
              </a:spcBef>
              <a:spcAft>
                <a:spcPts val="0"/>
              </a:spcAft>
              <a:buSzPts val="1800"/>
              <a:buAutoNum type="arabicPeriod"/>
            </a:pPr>
            <a:r>
              <a:rPr lang="en-GB"/>
              <a:t>Draw a picture of your kitchen labelling all the places a mouse might:</a:t>
            </a:r>
            <a:endParaRPr/>
          </a:p>
          <a:p>
            <a:pPr marL="914400" lvl="1" indent="-317500" algn="l" rtl="0">
              <a:spcBef>
                <a:spcPts val="0"/>
              </a:spcBef>
              <a:spcAft>
                <a:spcPts val="0"/>
              </a:spcAft>
              <a:buSzPts val="1400"/>
              <a:buAutoNum type="alphaLcPeriod"/>
            </a:pPr>
            <a:r>
              <a:rPr lang="en-GB"/>
              <a:t>find food</a:t>
            </a:r>
            <a:endParaRPr/>
          </a:p>
          <a:p>
            <a:pPr marL="914400" lvl="1" indent="-317500" algn="l" rtl="0">
              <a:spcBef>
                <a:spcPts val="0"/>
              </a:spcBef>
              <a:spcAft>
                <a:spcPts val="0"/>
              </a:spcAft>
              <a:buSzPts val="1400"/>
              <a:buAutoNum type="alphaLcPeriod"/>
            </a:pPr>
            <a:r>
              <a:rPr lang="en-GB"/>
              <a:t>choose to live</a:t>
            </a:r>
            <a:endParaRPr/>
          </a:p>
          <a:p>
            <a:pPr marL="914400" lvl="1" indent="-317500" algn="l" rtl="0">
              <a:spcBef>
                <a:spcPts val="0"/>
              </a:spcBef>
              <a:spcAft>
                <a:spcPts val="0"/>
              </a:spcAft>
              <a:buSzPts val="1400"/>
              <a:buAutoNum type="alphaLcPeriod"/>
            </a:pPr>
            <a:r>
              <a:rPr lang="en-GB"/>
              <a:t>find things scary or annoying.</a:t>
            </a:r>
            <a:endParaRPr/>
          </a:p>
        </p:txBody>
      </p:sp>
      <p:pic>
        <p:nvPicPr>
          <p:cNvPr id="83" name="Google Shape;83;p17"/>
          <p:cNvPicPr preferRelativeResize="0"/>
          <p:nvPr/>
        </p:nvPicPr>
        <p:blipFill>
          <a:blip r:embed="rId3">
            <a:alphaModFix/>
          </a:blip>
          <a:stretch>
            <a:fillRect/>
          </a:stretch>
        </p:blipFill>
        <p:spPr>
          <a:xfrm>
            <a:off x="7954825" y="3826300"/>
            <a:ext cx="845475" cy="997624"/>
          </a:xfrm>
          <a:prstGeom prst="rect">
            <a:avLst/>
          </a:prstGeom>
          <a:noFill/>
          <a:ln>
            <a:no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2 - Sentence Writing</a:t>
            </a:r>
            <a:endParaRPr/>
          </a:p>
        </p:txBody>
      </p:sp>
      <p:sp>
        <p:nvSpPr>
          <p:cNvPr id="89" name="Google Shape;89;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None/>
            </a:pPr>
            <a:endParaRPr sz="1400" b="1" u="sng">
              <a:solidFill>
                <a:schemeClr val="dk1"/>
              </a:solidFill>
            </a:endParaRPr>
          </a:p>
          <a:p>
            <a:pPr marL="0" lvl="0" indent="0" algn="l" rtl="0">
              <a:lnSpc>
                <a:spcPct val="100000"/>
              </a:lnSpc>
              <a:spcBef>
                <a:spcPts val="0"/>
              </a:spcBef>
              <a:spcAft>
                <a:spcPts val="0"/>
              </a:spcAft>
              <a:buNone/>
            </a:pPr>
            <a:r>
              <a:rPr lang="en-GB" sz="1400">
                <a:solidFill>
                  <a:schemeClr val="dk1"/>
                </a:solidFill>
              </a:rPr>
              <a:t>The purpose of this session is to practise some precise grammar skills in sentence writing. The skill we are looking at today is to use adjectives (describing words) effectively. The purpose of using adjectives is to make our descriptions clearer and to ‘paint’ a specific picture in the reader’s mind. We suggest that no more than two adjectives are used to describe something (where two are used, a comma may be used to separate them). To use adjectives effectively, they must add something - there is little use in using </a:t>
            </a:r>
            <a:r>
              <a:rPr lang="en-GB" sz="1400" i="1">
                <a:solidFill>
                  <a:schemeClr val="dk1"/>
                </a:solidFill>
              </a:rPr>
              <a:t>tall</a:t>
            </a:r>
            <a:r>
              <a:rPr lang="en-GB" sz="1400">
                <a:solidFill>
                  <a:schemeClr val="dk1"/>
                </a:solidFill>
              </a:rPr>
              <a:t> to describe a skyscraper or </a:t>
            </a:r>
            <a:r>
              <a:rPr lang="en-GB" sz="1400" i="1">
                <a:solidFill>
                  <a:schemeClr val="dk1"/>
                </a:solidFill>
              </a:rPr>
              <a:t>green </a:t>
            </a:r>
            <a:r>
              <a:rPr lang="en-GB" sz="1400">
                <a:solidFill>
                  <a:schemeClr val="dk1"/>
                </a:solidFill>
              </a:rPr>
              <a:t>to describe grass.</a:t>
            </a: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457200" lvl="0" indent="0" algn="l" rtl="0">
              <a:lnSpc>
                <a:spcPct val="100000"/>
              </a:lnSpc>
              <a:spcBef>
                <a:spcPts val="0"/>
              </a:spcBef>
              <a:spcAft>
                <a:spcPts val="0"/>
              </a:spcAft>
              <a:buNone/>
            </a:pPr>
            <a:endParaRPr sz="1400" i="1">
              <a:solidFill>
                <a:schemeClr val="dk1"/>
              </a:solidFill>
            </a:endParaRPr>
          </a:p>
          <a:p>
            <a:pPr marL="457200" lvl="0" indent="0" algn="l" rtl="0">
              <a:lnSpc>
                <a:spcPct val="100000"/>
              </a:lnSpc>
              <a:spcBef>
                <a:spcPts val="0"/>
              </a:spcBef>
              <a:spcAft>
                <a:spcPts val="0"/>
              </a:spcAft>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How many adjectives can you find in this extract?</a:t>
            </a:r>
            <a:endParaRPr/>
          </a:p>
        </p:txBody>
      </p:sp>
      <p:sp>
        <p:nvSpPr>
          <p:cNvPr id="95" name="Google Shape;95;p19"/>
          <p:cNvSpPr txBox="1">
            <a:spLocks noGrp="1"/>
          </p:cNvSpPr>
          <p:nvPr>
            <p:ph type="body" idx="1"/>
          </p:nvPr>
        </p:nvSpPr>
        <p:spPr>
          <a:xfrm>
            <a:off x="1053750" y="1217850"/>
            <a:ext cx="5838900" cy="2703600"/>
          </a:xfrm>
          <a:prstGeom prst="rect">
            <a:avLst/>
          </a:prstGeom>
          <a:solidFill>
            <a:srgbClr val="FFFFFF"/>
          </a:solidFill>
        </p:spPr>
        <p:txBody>
          <a:bodyPr spcFirstLastPara="1" wrap="square" lIns="91425" tIns="91425" rIns="91425" bIns="91425" anchor="t" anchorCtr="0">
            <a:noAutofit/>
          </a:bodyPr>
          <a:lstStyle/>
          <a:p>
            <a:pPr marL="0" lvl="0" indent="0" algn="l" rtl="0">
              <a:lnSpc>
                <a:spcPct val="150000"/>
              </a:lnSpc>
              <a:spcBef>
                <a:spcPts val="1400"/>
              </a:spcBef>
              <a:spcAft>
                <a:spcPts val="0"/>
              </a:spcAft>
              <a:buNone/>
            </a:pPr>
            <a:r>
              <a:rPr lang="en-GB" sz="1500">
                <a:solidFill>
                  <a:schemeClr val="dk1"/>
                </a:solidFill>
                <a:latin typeface="Comic Sans MS"/>
                <a:ea typeface="Comic Sans MS"/>
                <a:cs typeface="Comic Sans MS"/>
                <a:sym typeface="Comic Sans MS"/>
              </a:rPr>
              <a:t>They had to cross the river on the stone bridge. Will looked back down at the old mill as he and Mum climbed the cobbled street on the other side. The tall trees that grew along the riverbank blocked the view, but a warm breeze parted the branches for a second. Was that a face in the top-floor window? Ghost-white, it was looking down at the rushing water. Then the thick leaves hid the building again.</a:t>
            </a:r>
            <a:endParaRPr sz="1500">
              <a:solidFill>
                <a:schemeClr val="dk1"/>
              </a:solidFill>
              <a:latin typeface="Comic Sans MS"/>
              <a:ea typeface="Comic Sans MS"/>
              <a:cs typeface="Comic Sans MS"/>
              <a:sym typeface="Comic Sans MS"/>
            </a:endParaRPr>
          </a:p>
          <a:p>
            <a:pPr marL="0" lvl="0" indent="0" algn="l" rtl="0">
              <a:spcBef>
                <a:spcPts val="1400"/>
              </a:spcBef>
              <a:spcAft>
                <a:spcPts val="1400"/>
              </a:spcAft>
              <a:buClr>
                <a:schemeClr val="dk1"/>
              </a:buClr>
              <a:buSzPts val="1100"/>
              <a:buFont typeface="Arial"/>
              <a:buNone/>
            </a:pPr>
            <a:endParaRPr sz="1500">
              <a:solidFill>
                <a:schemeClr val="dk1"/>
              </a:solidFill>
            </a:endParaRPr>
          </a:p>
        </p:txBody>
      </p:sp>
      <p:sp>
        <p:nvSpPr>
          <p:cNvPr id="96" name="Google Shape;96;p19"/>
          <p:cNvSpPr txBox="1"/>
          <p:nvPr/>
        </p:nvSpPr>
        <p:spPr>
          <a:xfrm rot="10800000">
            <a:off x="1692925" y="4465475"/>
            <a:ext cx="7238100" cy="55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t>Answer: </a:t>
            </a:r>
            <a:endParaRPr u="sng"/>
          </a:p>
          <a:p>
            <a:pPr marL="0" lvl="0" indent="0" algn="l" rtl="0">
              <a:spcBef>
                <a:spcPts val="0"/>
              </a:spcBef>
              <a:spcAft>
                <a:spcPts val="0"/>
              </a:spcAft>
              <a:buNone/>
            </a:pPr>
            <a:r>
              <a:rPr lang="en-GB"/>
              <a:t>stone		old	cobbled	tall	warm		ghost-white	rushing	thick</a:t>
            </a:r>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a:latin typeface="Comic Sans MS"/>
                <a:ea typeface="Comic Sans MS"/>
                <a:cs typeface="Comic Sans MS"/>
                <a:sym typeface="Comic Sans MS"/>
              </a:rPr>
              <a:t>Copy out each sentence two times. Add different adjectives each time to </a:t>
            </a:r>
            <a:r>
              <a:rPr lang="en-GB" sz="1200" b="1" u="sng">
                <a:latin typeface="Comic Sans MS"/>
                <a:ea typeface="Comic Sans MS"/>
                <a:cs typeface="Comic Sans MS"/>
                <a:sym typeface="Comic Sans MS"/>
              </a:rPr>
              <a:t>change</a:t>
            </a:r>
            <a:r>
              <a:rPr lang="en-GB" sz="1200">
                <a:latin typeface="Comic Sans MS"/>
                <a:ea typeface="Comic Sans MS"/>
                <a:cs typeface="Comic Sans MS"/>
                <a:sym typeface="Comic Sans MS"/>
              </a:rPr>
              <a:t> the meaning of the sentences. The first one has been done for you.</a:t>
            </a:r>
            <a:endParaRPr sz="1200">
              <a:latin typeface="Comic Sans MS"/>
              <a:ea typeface="Comic Sans MS"/>
              <a:cs typeface="Comic Sans MS"/>
              <a:sym typeface="Comic Sans MS"/>
            </a:endParaRPr>
          </a:p>
        </p:txBody>
      </p:sp>
      <p:sp>
        <p:nvSpPr>
          <p:cNvPr id="102" name="Google Shape;102;p20"/>
          <p:cNvSpPr txBox="1">
            <a:spLocks noGrp="1"/>
          </p:cNvSpPr>
          <p:nvPr>
            <p:ph type="body" idx="1"/>
          </p:nvPr>
        </p:nvSpPr>
        <p:spPr>
          <a:xfrm>
            <a:off x="311700" y="1152475"/>
            <a:ext cx="8520600" cy="2941500"/>
          </a:xfrm>
          <a:prstGeom prst="rect">
            <a:avLst/>
          </a:prstGeom>
          <a:solidFill>
            <a:srgbClr val="FFFFFF"/>
          </a:solidFill>
        </p:spPr>
        <p:txBody>
          <a:bodyPr spcFirstLastPara="1" wrap="square" lIns="91425" tIns="91425" rIns="91425" bIns="91425" anchor="t" anchorCtr="0">
            <a:noAutofit/>
          </a:bodyPr>
          <a:lstStyle/>
          <a:p>
            <a:pPr marL="457200" lvl="0" indent="-304800" algn="l" rtl="0">
              <a:spcBef>
                <a:spcPts val="0"/>
              </a:spcBef>
              <a:spcAft>
                <a:spcPts val="0"/>
              </a:spcAft>
              <a:buSzPts val="1200"/>
              <a:buAutoNum type="arabicPeriod"/>
            </a:pPr>
            <a:r>
              <a:rPr lang="en-GB" sz="1200">
                <a:solidFill>
                  <a:srgbClr val="000000"/>
                </a:solidFill>
              </a:rPr>
              <a:t>The</a:t>
            </a:r>
            <a:r>
              <a:rPr lang="en-GB" sz="1200">
                <a:solidFill>
                  <a:srgbClr val="999999"/>
                </a:solidFill>
              </a:rPr>
              <a:t> </a:t>
            </a:r>
            <a:r>
              <a:rPr lang="en-GB" sz="1200" u="sng">
                <a:solidFill>
                  <a:srgbClr val="999999"/>
                </a:solidFill>
              </a:rPr>
              <a:t>old</a:t>
            </a:r>
            <a:r>
              <a:rPr lang="en-GB" sz="1200">
                <a:solidFill>
                  <a:srgbClr val="000000"/>
                </a:solidFill>
              </a:rPr>
              <a:t> 		man walked down the </a:t>
            </a:r>
            <a:r>
              <a:rPr lang="en-GB" sz="1200" u="sng">
                <a:solidFill>
                  <a:srgbClr val="999999"/>
                </a:solidFill>
              </a:rPr>
              <a:t>deserted</a:t>
            </a:r>
            <a:r>
              <a:rPr lang="en-GB" sz="1200">
                <a:solidFill>
                  <a:srgbClr val="000000"/>
                </a:solidFill>
              </a:rPr>
              <a:t> 		lane with his </a:t>
            </a:r>
            <a:r>
              <a:rPr lang="en-GB" sz="1200" u="sng">
                <a:solidFill>
                  <a:srgbClr val="999999"/>
                </a:solidFill>
              </a:rPr>
              <a:t>faithful</a:t>
            </a:r>
            <a:r>
              <a:rPr lang="en-GB" sz="1200">
                <a:solidFill>
                  <a:srgbClr val="000000"/>
                </a:solidFill>
              </a:rPr>
              <a:t> 	dog.</a:t>
            </a:r>
            <a:endParaRPr sz="1200">
              <a:solidFill>
                <a:srgbClr val="000000"/>
              </a:solidFill>
            </a:endParaRPr>
          </a:p>
          <a:p>
            <a:pPr marL="457200" lvl="0" indent="-304800" algn="l" rtl="0">
              <a:spcBef>
                <a:spcPts val="0"/>
              </a:spcBef>
              <a:spcAft>
                <a:spcPts val="0"/>
              </a:spcAft>
              <a:buClr>
                <a:srgbClr val="000000"/>
              </a:buClr>
              <a:buSzPts val="1200"/>
              <a:buAutoNum type="arabicPeriod"/>
            </a:pPr>
            <a:r>
              <a:rPr lang="en-GB" sz="1200">
                <a:solidFill>
                  <a:schemeClr val="dk1"/>
                </a:solidFill>
              </a:rPr>
              <a:t>The </a:t>
            </a:r>
            <a:r>
              <a:rPr lang="en-GB" sz="1200" u="sng">
                <a:solidFill>
                  <a:srgbClr val="999999"/>
                </a:solidFill>
              </a:rPr>
              <a:t>fit, young</a:t>
            </a:r>
            <a:r>
              <a:rPr lang="en-GB" sz="1200">
                <a:solidFill>
                  <a:schemeClr val="dk1"/>
                </a:solidFill>
              </a:rPr>
              <a:t> 	man walked down the </a:t>
            </a:r>
            <a:r>
              <a:rPr lang="en-GB" sz="1200" u="sng">
                <a:solidFill>
                  <a:srgbClr val="999999"/>
                </a:solidFill>
              </a:rPr>
              <a:t>grassy</a:t>
            </a:r>
            <a:r>
              <a:rPr lang="en-GB" sz="1200">
                <a:solidFill>
                  <a:schemeClr val="dk1"/>
                </a:solidFill>
              </a:rPr>
              <a:t> 	lane with his </a:t>
            </a:r>
            <a:r>
              <a:rPr lang="en-GB" sz="1200" u="sng">
                <a:solidFill>
                  <a:srgbClr val="999999"/>
                </a:solidFill>
              </a:rPr>
              <a:t>playful</a:t>
            </a:r>
            <a:r>
              <a:rPr lang="en-GB" sz="1200">
                <a:solidFill>
                  <a:schemeClr val="dk1"/>
                </a:solidFill>
              </a:rPr>
              <a:t>	dog.</a:t>
            </a:r>
            <a:endParaRPr sz="1200">
              <a:solidFill>
                <a:schemeClr val="dk1"/>
              </a:solidFill>
            </a:endParaRPr>
          </a:p>
          <a:p>
            <a:pPr marL="0" lvl="0" indent="0" algn="l" rtl="0">
              <a:spcBef>
                <a:spcPts val="1600"/>
              </a:spcBef>
              <a:spcAft>
                <a:spcPts val="0"/>
              </a:spcAft>
              <a:buNone/>
            </a:pPr>
            <a:r>
              <a:rPr lang="en-GB" sz="1200">
                <a:solidFill>
                  <a:schemeClr val="dk1"/>
                </a:solidFill>
              </a:rPr>
              <a:t>2.  Inside the room,  ____________ woman sat on her ____________ chair.</a:t>
            </a:r>
            <a:endParaRPr sz="1200">
              <a:solidFill>
                <a:schemeClr val="dk1"/>
              </a:solidFill>
            </a:endParaRPr>
          </a:p>
          <a:p>
            <a:pPr marL="0" lvl="0" indent="0" algn="l" rtl="0">
              <a:spcBef>
                <a:spcPts val="1600"/>
              </a:spcBef>
              <a:spcAft>
                <a:spcPts val="0"/>
              </a:spcAft>
              <a:buNone/>
            </a:pPr>
            <a:r>
              <a:rPr lang="en-GB" sz="1200">
                <a:solidFill>
                  <a:schemeClr val="dk1"/>
                </a:solidFill>
              </a:rPr>
              <a:t>3.  They watched as the  ____________ ship sailed across the ____________  sea.</a:t>
            </a:r>
            <a:endParaRPr sz="1200">
              <a:solidFill>
                <a:schemeClr val="dk1"/>
              </a:solidFill>
            </a:endParaRPr>
          </a:p>
          <a:p>
            <a:pPr marL="0" lvl="0" indent="0" algn="l" rtl="0">
              <a:spcBef>
                <a:spcPts val="1600"/>
              </a:spcBef>
              <a:spcAft>
                <a:spcPts val="0"/>
              </a:spcAft>
              <a:buNone/>
            </a:pPr>
            <a:r>
              <a:rPr lang="en-GB" sz="1200">
                <a:solidFill>
                  <a:schemeClr val="dk1"/>
                </a:solidFill>
              </a:rPr>
              <a:t>4.  Suddenly,  the ____________ puppy wagged his ____________ tail.</a:t>
            </a:r>
            <a:endParaRPr sz="1200">
              <a:solidFill>
                <a:schemeClr val="dk1"/>
              </a:solidFill>
            </a:endParaRPr>
          </a:p>
          <a:p>
            <a:pPr marL="0" lvl="0" indent="0" algn="l" rtl="0">
              <a:spcBef>
                <a:spcPts val="1600"/>
              </a:spcBef>
              <a:spcAft>
                <a:spcPts val="0"/>
              </a:spcAft>
              <a:buNone/>
            </a:pPr>
            <a:r>
              <a:rPr lang="en-GB" sz="1200">
                <a:solidFill>
                  <a:schemeClr val="dk1"/>
                </a:solidFill>
              </a:rPr>
              <a:t>5.  Together, the ____________ children crept down the ____________ passageway.</a:t>
            </a:r>
            <a:endParaRPr sz="1200">
              <a:solidFill>
                <a:schemeClr val="dk1"/>
              </a:solidFill>
            </a:endParaRPr>
          </a:p>
          <a:p>
            <a:pPr marL="0" lvl="0" indent="0" algn="l" rtl="0">
              <a:spcBef>
                <a:spcPts val="1600"/>
              </a:spcBef>
              <a:spcAft>
                <a:spcPts val="0"/>
              </a:spcAft>
              <a:buNone/>
            </a:pPr>
            <a:r>
              <a:rPr lang="en-GB" sz="1200">
                <a:solidFill>
                  <a:schemeClr val="dk1"/>
                </a:solidFill>
              </a:rPr>
              <a:t>6.   ____________ clouds drifted across the  ____________ sky towards the ____________ forest.</a:t>
            </a:r>
            <a:endParaRPr sz="1200">
              <a:solidFill>
                <a:schemeClr val="dk1"/>
              </a:solidFill>
            </a:endParaRPr>
          </a:p>
          <a:p>
            <a:pPr marL="0" lvl="0" indent="0" algn="l" rtl="0">
              <a:spcBef>
                <a:spcPts val="1600"/>
              </a:spcBef>
              <a:spcAft>
                <a:spcPts val="0"/>
              </a:spcAft>
              <a:buNone/>
            </a:pPr>
            <a:endParaRPr sz="1200">
              <a:solidFill>
                <a:schemeClr val="dk1"/>
              </a:solidFill>
            </a:endParaRPr>
          </a:p>
          <a:p>
            <a:pPr marL="457200" lvl="0" indent="0" algn="l" rtl="0">
              <a:spcBef>
                <a:spcPts val="1600"/>
              </a:spcBef>
              <a:spcAft>
                <a:spcPts val="1600"/>
              </a:spcAft>
              <a:buNone/>
            </a:pPr>
            <a:endParaRPr sz="1200">
              <a:solidFill>
                <a:srgbClr val="000000"/>
              </a:solidFill>
            </a:endParaRPr>
          </a:p>
        </p:txBody>
      </p:sp>
      <p:sp>
        <p:nvSpPr>
          <p:cNvPr id="103" name="Google Shape;103;p20"/>
          <p:cNvSpPr txBox="1"/>
          <p:nvPr/>
        </p:nvSpPr>
        <p:spPr>
          <a:xfrm>
            <a:off x="1952000" y="3852125"/>
            <a:ext cx="7074000" cy="1002000"/>
          </a:xfrm>
          <a:prstGeom prst="rect">
            <a:avLst/>
          </a:prstGeom>
          <a:solidFill>
            <a:srgbClr val="FCE5CD"/>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a:t>Hints</a:t>
            </a:r>
            <a:r>
              <a:rPr lang="en-GB" sz="1200"/>
              <a:t>: </a:t>
            </a:r>
            <a:endParaRPr sz="1200"/>
          </a:p>
          <a:p>
            <a:pPr marL="457200" lvl="0" indent="-304800" algn="l" rtl="0">
              <a:spcBef>
                <a:spcPts val="0"/>
              </a:spcBef>
              <a:spcAft>
                <a:spcPts val="0"/>
              </a:spcAft>
              <a:buSzPts val="1200"/>
              <a:buChar char="●"/>
            </a:pPr>
            <a:r>
              <a:rPr lang="en-GB" sz="1200"/>
              <a:t>You can use either one or two adjectives in each place. If you use two, try to put a comma (,) in between them.</a:t>
            </a:r>
            <a:endParaRPr sz="1200"/>
          </a:p>
          <a:p>
            <a:pPr marL="457200" lvl="0" indent="-304800" algn="l" rtl="0">
              <a:spcBef>
                <a:spcPts val="0"/>
              </a:spcBef>
              <a:spcAft>
                <a:spcPts val="0"/>
              </a:spcAft>
              <a:buSzPts val="1200"/>
              <a:buChar char="●"/>
            </a:pPr>
            <a:r>
              <a:rPr lang="en-GB" sz="1200"/>
              <a:t>Colours are okay to use as long as you use another adjective with them ( e.g. </a:t>
            </a:r>
            <a:r>
              <a:rPr lang="en-GB" sz="1200" i="1" u="sng"/>
              <a:t>oozy, green</a:t>
            </a:r>
            <a:r>
              <a:rPr lang="en-GB" sz="1200" i="1"/>
              <a:t> slime</a:t>
            </a:r>
            <a:r>
              <a:rPr lang="en-GB" sz="1200"/>
              <a:t>)</a:t>
            </a:r>
            <a:endParaRPr sz="1200"/>
          </a:p>
        </p:txBody>
      </p:sp>
      <p:pic>
        <p:nvPicPr>
          <p:cNvPr id="104" name="Google Shape;104;p20"/>
          <p:cNvPicPr preferRelativeResize="0"/>
          <p:nvPr/>
        </p:nvPicPr>
        <p:blipFill>
          <a:blip r:embed="rId3">
            <a:alphaModFix/>
          </a:blip>
          <a:stretch>
            <a:fillRect/>
          </a:stretch>
        </p:blipFill>
        <p:spPr>
          <a:xfrm>
            <a:off x="1345750" y="4577750"/>
            <a:ext cx="760600" cy="490300"/>
          </a:xfrm>
          <a:prstGeom prst="rect">
            <a:avLst/>
          </a:prstGeom>
          <a:noFill/>
          <a:ln>
            <a:noFill/>
          </a:ln>
        </p:spPr>
      </p:pic>
      <p:pic>
        <p:nvPicPr>
          <p:cNvPr id="105" name="Google Shape;105;p20"/>
          <p:cNvPicPr preferRelativeResize="0"/>
          <p:nvPr/>
        </p:nvPicPr>
        <p:blipFill rotWithShape="1">
          <a:blip r:embed="rId4">
            <a:alphaModFix/>
          </a:blip>
          <a:srcRect l="12569" t="15153" r="31442"/>
          <a:stretch/>
        </p:blipFill>
        <p:spPr>
          <a:xfrm>
            <a:off x="7805150" y="863725"/>
            <a:ext cx="1134425" cy="1243775"/>
          </a:xfrm>
          <a:prstGeom prst="rect">
            <a:avLst/>
          </a:prstGeom>
          <a:noFill/>
          <a:ln>
            <a:noFill/>
          </a:ln>
        </p:spPr>
      </p:pic>
      <p:pic>
        <p:nvPicPr>
          <p:cNvPr id="106" name="Google Shape;106;p20"/>
          <p:cNvPicPr preferRelativeResize="0"/>
          <p:nvPr/>
        </p:nvPicPr>
        <p:blipFill rotWithShape="1">
          <a:blip r:embed="rId5">
            <a:alphaModFix/>
          </a:blip>
          <a:srcRect l="32219" r="18649"/>
          <a:stretch/>
        </p:blipFill>
        <p:spPr>
          <a:xfrm>
            <a:off x="6719800" y="1860500"/>
            <a:ext cx="1200575" cy="1373025"/>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1"/>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3 - Reading Comprehension</a:t>
            </a:r>
            <a:endParaRPr/>
          </a:p>
        </p:txBody>
      </p:sp>
      <p:sp>
        <p:nvSpPr>
          <p:cNvPr id="112" name="Google Shape;112;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Typically reading comprehension extracts are longer than those used for Close Read exercises. The purpose of the reading comprehension is, as the name suggests, to develop and demonstrate an understanding of the text. Your child should be encouraged to read the text twice before attempting to answer the questions. They should refer to the text as they are answering the question using the techniques of </a:t>
            </a:r>
            <a:r>
              <a:rPr lang="en-GB" sz="1400" b="1" i="1">
                <a:solidFill>
                  <a:schemeClr val="dk1"/>
                </a:solidFill>
              </a:rPr>
              <a:t>scanning</a:t>
            </a:r>
            <a:r>
              <a:rPr lang="en-GB" sz="1400" i="1">
                <a:solidFill>
                  <a:schemeClr val="dk1"/>
                </a:solidFill>
              </a:rPr>
              <a:t> </a:t>
            </a:r>
            <a:r>
              <a:rPr lang="en-GB" sz="1400">
                <a:solidFill>
                  <a:schemeClr val="dk1"/>
                </a:solidFill>
              </a:rPr>
              <a:t>(searching the text for a key-word) and </a:t>
            </a:r>
            <a:r>
              <a:rPr lang="en-GB" sz="1400" b="1" i="1">
                <a:solidFill>
                  <a:schemeClr val="dk1"/>
                </a:solidFill>
              </a:rPr>
              <a:t>skimming</a:t>
            </a:r>
            <a:r>
              <a:rPr lang="en-GB" sz="1400">
                <a:solidFill>
                  <a:schemeClr val="dk1"/>
                </a:solidFill>
              </a:rPr>
              <a:t> (‘hopping’ over the text not reading every word in order to locate the part where the answer may lie).</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endParaRPr sz="10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Close Read Instructions:</a:t>
            </a:r>
            <a:endParaRPr sz="1400" b="1" u="sng">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This text is about a famous explorer - Christopher Columbus - who we will be looking at in History sessions. </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text.</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Now read the text again with a grown-up.</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questions and now reread the text again to find the clues for your answer (look for key-words in the question and use </a:t>
            </a:r>
            <a:r>
              <a:rPr lang="en-GB" sz="1400" b="1" i="1">
                <a:solidFill>
                  <a:schemeClr val="dk1"/>
                </a:solidFill>
              </a:rPr>
              <a:t>scanning</a:t>
            </a:r>
            <a:r>
              <a:rPr lang="en-GB" sz="1400">
                <a:solidFill>
                  <a:schemeClr val="dk1"/>
                </a:solidFill>
              </a:rPr>
              <a:t> and </a:t>
            </a:r>
            <a:r>
              <a:rPr lang="en-GB" sz="1400" b="1" i="1">
                <a:solidFill>
                  <a:schemeClr val="dk1"/>
                </a:solidFill>
              </a:rPr>
              <a:t>skimming</a:t>
            </a:r>
            <a:r>
              <a:rPr lang="en-GB" sz="1400">
                <a:solidFill>
                  <a:schemeClr val="dk1"/>
                </a:solidFill>
              </a:rPr>
              <a:t> to help you find them in the text.</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Answer the questions in writing.</a:t>
            </a:r>
            <a:endParaRPr sz="1400">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grpSp>
        <p:nvGrpSpPr>
          <p:cNvPr id="117" name="Google Shape;117;p22"/>
          <p:cNvGrpSpPr/>
          <p:nvPr/>
        </p:nvGrpSpPr>
        <p:grpSpPr>
          <a:xfrm>
            <a:off x="850563" y="58737"/>
            <a:ext cx="7442872" cy="5026025"/>
            <a:chOff x="86525" y="61250"/>
            <a:chExt cx="7442872" cy="5026025"/>
          </a:xfrm>
        </p:grpSpPr>
        <p:pic>
          <p:nvPicPr>
            <p:cNvPr id="118" name="Google Shape;118;p22"/>
            <p:cNvPicPr preferRelativeResize="0"/>
            <p:nvPr/>
          </p:nvPicPr>
          <p:blipFill>
            <a:blip r:embed="rId3">
              <a:alphaModFix/>
            </a:blip>
            <a:stretch>
              <a:fillRect/>
            </a:stretch>
          </p:blipFill>
          <p:spPr>
            <a:xfrm>
              <a:off x="86525" y="61250"/>
              <a:ext cx="3632099" cy="5026025"/>
            </a:xfrm>
            <a:prstGeom prst="rect">
              <a:avLst/>
            </a:prstGeom>
            <a:noFill/>
            <a:ln>
              <a:noFill/>
            </a:ln>
          </p:spPr>
        </p:pic>
        <p:pic>
          <p:nvPicPr>
            <p:cNvPr id="119" name="Google Shape;119;p22"/>
            <p:cNvPicPr preferRelativeResize="0"/>
            <p:nvPr/>
          </p:nvPicPr>
          <p:blipFill rotWithShape="1">
            <a:blip r:embed="rId4">
              <a:alphaModFix/>
            </a:blip>
            <a:srcRect t="-119" b="636"/>
            <a:stretch/>
          </p:blipFill>
          <p:spPr>
            <a:xfrm>
              <a:off x="3827775" y="61250"/>
              <a:ext cx="3701622" cy="5026025"/>
            </a:xfrm>
            <a:prstGeom prst="rect">
              <a:avLst/>
            </a:prstGeom>
            <a:noFill/>
            <a:ln>
              <a:noFill/>
            </a:ln>
          </p:spPr>
        </p:pic>
      </p:grpSp>
      <p:sp>
        <p:nvSpPr>
          <p:cNvPr id="120" name="Google Shape;120;p22"/>
          <p:cNvSpPr txBox="1"/>
          <p:nvPr/>
        </p:nvSpPr>
        <p:spPr>
          <a:xfrm>
            <a:off x="5355475" y="3305000"/>
            <a:ext cx="2344500" cy="119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omic Sans MS"/>
                <a:ea typeface="Comic Sans MS"/>
                <a:cs typeface="Comic Sans MS"/>
                <a:sym typeface="Comic Sans MS"/>
              </a:rPr>
              <a:t>Now look on the next page for the questions...</a:t>
            </a:r>
            <a:endParaRPr>
              <a:latin typeface="Comic Sans MS"/>
              <a:ea typeface="Comic Sans MS"/>
              <a:cs typeface="Comic Sans MS"/>
              <a:sym typeface="Comic Sans M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grpSp>
        <p:nvGrpSpPr>
          <p:cNvPr id="125" name="Google Shape;125;p23"/>
          <p:cNvGrpSpPr/>
          <p:nvPr/>
        </p:nvGrpSpPr>
        <p:grpSpPr>
          <a:xfrm>
            <a:off x="528738" y="77888"/>
            <a:ext cx="8086525" cy="4987726"/>
            <a:chOff x="187000" y="65900"/>
            <a:chExt cx="8086525" cy="4987726"/>
          </a:xfrm>
        </p:grpSpPr>
        <p:pic>
          <p:nvPicPr>
            <p:cNvPr id="126" name="Google Shape;126;p23"/>
            <p:cNvPicPr preferRelativeResize="0"/>
            <p:nvPr/>
          </p:nvPicPr>
          <p:blipFill>
            <a:blip r:embed="rId3">
              <a:alphaModFix/>
            </a:blip>
            <a:stretch>
              <a:fillRect/>
            </a:stretch>
          </p:blipFill>
          <p:spPr>
            <a:xfrm>
              <a:off x="187000" y="65900"/>
              <a:ext cx="3879350" cy="4987726"/>
            </a:xfrm>
            <a:prstGeom prst="rect">
              <a:avLst/>
            </a:prstGeom>
            <a:noFill/>
            <a:ln>
              <a:noFill/>
            </a:ln>
          </p:spPr>
        </p:pic>
        <p:pic>
          <p:nvPicPr>
            <p:cNvPr id="127" name="Google Shape;127;p23"/>
            <p:cNvPicPr preferRelativeResize="0"/>
            <p:nvPr/>
          </p:nvPicPr>
          <p:blipFill>
            <a:blip r:embed="rId4">
              <a:alphaModFix/>
            </a:blip>
            <a:stretch>
              <a:fillRect/>
            </a:stretch>
          </p:blipFill>
          <p:spPr>
            <a:xfrm>
              <a:off x="4265350" y="65900"/>
              <a:ext cx="4008175" cy="3136375"/>
            </a:xfrm>
            <a:prstGeom prst="rect">
              <a:avLst/>
            </a:prstGeom>
            <a:noFill/>
            <a:ln>
              <a:noFill/>
            </a:ln>
          </p:spPr>
        </p:pic>
      </p:grpSp>
      <p:sp>
        <p:nvSpPr>
          <p:cNvPr id="128" name="Google Shape;128;p23"/>
          <p:cNvSpPr txBox="1"/>
          <p:nvPr/>
        </p:nvSpPr>
        <p:spPr>
          <a:xfrm>
            <a:off x="5087275" y="3538600"/>
            <a:ext cx="2621400" cy="787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omic Sans MS"/>
                <a:ea typeface="Comic Sans MS"/>
                <a:cs typeface="Comic Sans MS"/>
                <a:sym typeface="Comic Sans MS"/>
              </a:rPr>
              <a:t>When you have finished, show your grown up and check your answers with them (on the next page).</a:t>
            </a:r>
            <a:endParaRPr>
              <a:latin typeface="Comic Sans MS"/>
              <a:ea typeface="Comic Sans MS"/>
              <a:cs typeface="Comic Sans MS"/>
              <a:sym typeface="Comic Sans M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133" name="Google Shape;133;p24"/>
          <p:cNvPicPr preferRelativeResize="0"/>
          <p:nvPr/>
        </p:nvPicPr>
        <p:blipFill>
          <a:blip r:embed="rId3">
            <a:alphaModFix/>
          </a:blip>
          <a:stretch>
            <a:fillRect/>
          </a:stretch>
        </p:blipFill>
        <p:spPr>
          <a:xfrm>
            <a:off x="152400" y="152400"/>
            <a:ext cx="5095702" cy="4838701"/>
          </a:xfrm>
          <a:prstGeom prst="rect">
            <a:avLst/>
          </a:prstGeom>
          <a:noFill/>
          <a:ln>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5"/>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4 - Writing Task</a:t>
            </a:r>
            <a:endParaRPr/>
          </a:p>
        </p:txBody>
      </p:sp>
      <p:sp>
        <p:nvSpPr>
          <p:cNvPr id="139" name="Google Shape;139;p2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This is an open-ended writing task with a picture as the prompt. Hopefully, it provides scope to practise using some great adjectives. The writing need not be a whole story, it could be just part. The initial task just gets the children to discuss what they definitely</a:t>
            </a:r>
            <a:r>
              <a:rPr lang="en-GB" sz="1400" b="1">
                <a:solidFill>
                  <a:schemeClr val="dk1"/>
                </a:solidFill>
              </a:rPr>
              <a:t> know </a:t>
            </a:r>
            <a:r>
              <a:rPr lang="en-GB" sz="1400">
                <a:solidFill>
                  <a:schemeClr val="dk1"/>
                </a:solidFill>
              </a:rPr>
              <a:t>from looking at the picture, what they </a:t>
            </a:r>
            <a:r>
              <a:rPr lang="en-GB" sz="1400" b="1">
                <a:solidFill>
                  <a:schemeClr val="dk1"/>
                </a:solidFill>
              </a:rPr>
              <a:t>think</a:t>
            </a:r>
            <a:r>
              <a:rPr lang="en-GB" sz="1400">
                <a:solidFill>
                  <a:schemeClr val="dk1"/>
                </a:solidFill>
              </a:rPr>
              <a:t> they might now (i.e. infer) and what they </a:t>
            </a:r>
            <a:r>
              <a:rPr lang="en-GB" sz="1400" b="1">
                <a:solidFill>
                  <a:schemeClr val="dk1"/>
                </a:solidFill>
              </a:rPr>
              <a:t>wonder </a:t>
            </a:r>
            <a:r>
              <a:rPr lang="en-GB" sz="1400">
                <a:solidFill>
                  <a:schemeClr val="dk1"/>
                </a:solidFill>
              </a:rPr>
              <a:t>(this is where the story-making ideas start forming).</a:t>
            </a:r>
            <a:endParaRPr sz="14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Once your child has had a go at writing the story, ask them to proof-read it, this is where they look at any spellings which they think may not look right, check for grammatical errors (capital letters and full stops) and whether the sentences actually make sense. Have fun!</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endParaRPr sz="10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Instructions:</a:t>
            </a:r>
            <a:endParaRPr sz="1400" b="1" u="sng">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On the next page is a picture that we would like you to use to write a story. </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The first task is to look copy the table onto a piece of paper and write down what you </a:t>
            </a:r>
            <a:r>
              <a:rPr lang="en-GB" sz="1400" b="1">
                <a:solidFill>
                  <a:schemeClr val="dk1"/>
                </a:solidFill>
              </a:rPr>
              <a:t>know </a:t>
            </a:r>
            <a:r>
              <a:rPr lang="en-GB" sz="1400">
                <a:solidFill>
                  <a:schemeClr val="dk1"/>
                </a:solidFill>
              </a:rPr>
              <a:t>for sure by looking at the picture, what you </a:t>
            </a:r>
            <a:r>
              <a:rPr lang="en-GB" sz="1400" b="1">
                <a:solidFill>
                  <a:schemeClr val="dk1"/>
                </a:solidFill>
              </a:rPr>
              <a:t>think</a:t>
            </a:r>
            <a:r>
              <a:rPr lang="en-GB" sz="1400">
                <a:solidFill>
                  <a:schemeClr val="dk1"/>
                </a:solidFill>
              </a:rPr>
              <a:t> you know and what you </a:t>
            </a:r>
            <a:r>
              <a:rPr lang="en-GB" sz="1400" b="1">
                <a:solidFill>
                  <a:schemeClr val="dk1"/>
                </a:solidFill>
              </a:rPr>
              <a:t>wonder</a:t>
            </a:r>
            <a:r>
              <a:rPr lang="en-GB" sz="1400">
                <a:solidFill>
                  <a:schemeClr val="dk1"/>
                </a:solidFill>
              </a:rPr>
              <a:t> (who could the girl be, where could they be going, how did she train that tiger, what has she got in her hand). Don’t forget to look really closely at the picture.</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Then have a go at writing part of a story based on the picture.</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When you have finished, go back and check you writing for spellings, CL, FS and sense.</a:t>
            </a:r>
            <a:endParaRPr sz="1400" i="1">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pic>
        <p:nvPicPr>
          <p:cNvPr id="144" name="Google Shape;144;p26"/>
          <p:cNvPicPr preferRelativeResize="0"/>
          <p:nvPr/>
        </p:nvPicPr>
        <p:blipFill>
          <a:blip r:embed="rId3">
            <a:alphaModFix/>
          </a:blip>
          <a:stretch>
            <a:fillRect/>
          </a:stretch>
        </p:blipFill>
        <p:spPr>
          <a:xfrm>
            <a:off x="698225" y="152400"/>
            <a:ext cx="7747556" cy="4838701"/>
          </a:xfrm>
          <a:prstGeom prst="rect">
            <a:avLst/>
          </a:prstGeom>
          <a:noFill/>
          <a:ln>
            <a:no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graphicFrame>
        <p:nvGraphicFramePr>
          <p:cNvPr id="149" name="Google Shape;149;p27"/>
          <p:cNvGraphicFramePr/>
          <p:nvPr/>
        </p:nvGraphicFramePr>
        <p:xfrm>
          <a:off x="347900" y="506500"/>
          <a:ext cx="8566950" cy="4053570"/>
        </p:xfrm>
        <a:graphic>
          <a:graphicData uri="http://schemas.openxmlformats.org/drawingml/2006/table">
            <a:tbl>
              <a:tblPr>
                <a:noFill/>
                <a:tableStyleId>{45FEEBC0-62B5-4006-904E-10CBBE74242C}</a:tableStyleId>
              </a:tblPr>
              <a:tblGrid>
                <a:gridCol w="2855650">
                  <a:extLst>
                    <a:ext uri="{9D8B030D-6E8A-4147-A177-3AD203B41FA5}">
                      <a16:colId xmlns:a16="http://schemas.microsoft.com/office/drawing/2014/main" val="20000"/>
                    </a:ext>
                  </a:extLst>
                </a:gridCol>
                <a:gridCol w="2855650">
                  <a:extLst>
                    <a:ext uri="{9D8B030D-6E8A-4147-A177-3AD203B41FA5}">
                      <a16:colId xmlns:a16="http://schemas.microsoft.com/office/drawing/2014/main" val="20001"/>
                    </a:ext>
                  </a:extLst>
                </a:gridCol>
                <a:gridCol w="2855650">
                  <a:extLst>
                    <a:ext uri="{9D8B030D-6E8A-4147-A177-3AD203B41FA5}">
                      <a16:colId xmlns:a16="http://schemas.microsoft.com/office/drawing/2014/main" val="20002"/>
                    </a:ext>
                  </a:extLst>
                </a:gridCol>
              </a:tblGrid>
              <a:tr h="567775">
                <a:tc>
                  <a:txBody>
                    <a:bodyPr/>
                    <a:lstStyle/>
                    <a:p>
                      <a:pPr marL="0" lvl="0" indent="0" algn="l" rtl="0">
                        <a:spcBef>
                          <a:spcPts val="0"/>
                        </a:spcBef>
                        <a:spcAft>
                          <a:spcPts val="0"/>
                        </a:spcAft>
                        <a:buNone/>
                      </a:pPr>
                      <a:r>
                        <a:rPr lang="en-GB"/>
                        <a:t>What I </a:t>
                      </a:r>
                      <a:r>
                        <a:rPr lang="en-GB" b="1" u="sng"/>
                        <a:t>know</a:t>
                      </a:r>
                      <a:r>
                        <a:rPr lang="en-GB"/>
                        <a:t> from looking at the picture</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7B7B7"/>
                    </a:solidFill>
                  </a:tcPr>
                </a:tc>
                <a:tc>
                  <a:txBody>
                    <a:bodyPr/>
                    <a:lstStyle/>
                    <a:p>
                      <a:pPr marL="0" lvl="0" indent="0" algn="l" rtl="0">
                        <a:spcBef>
                          <a:spcPts val="0"/>
                        </a:spcBef>
                        <a:spcAft>
                          <a:spcPts val="0"/>
                        </a:spcAft>
                        <a:buNone/>
                      </a:pPr>
                      <a:r>
                        <a:rPr lang="en-GB"/>
                        <a:t>What I </a:t>
                      </a:r>
                      <a:r>
                        <a:rPr lang="en-GB" b="1" u="sng"/>
                        <a:t>think</a:t>
                      </a:r>
                      <a:r>
                        <a:rPr lang="en-GB"/>
                        <a:t> I know</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7B7B7"/>
                    </a:solidFill>
                  </a:tcPr>
                </a:tc>
                <a:tc>
                  <a:txBody>
                    <a:bodyPr/>
                    <a:lstStyle/>
                    <a:p>
                      <a:pPr marL="0" lvl="0" indent="0" algn="l" rtl="0">
                        <a:spcBef>
                          <a:spcPts val="0"/>
                        </a:spcBef>
                        <a:spcAft>
                          <a:spcPts val="0"/>
                        </a:spcAft>
                        <a:buNone/>
                      </a:pPr>
                      <a:r>
                        <a:rPr lang="en-GB"/>
                        <a:t>What I </a:t>
                      </a:r>
                      <a:r>
                        <a:rPr lang="en-GB" b="1" u="sng"/>
                        <a:t>wonder</a:t>
                      </a:r>
                      <a:endParaRPr b="1" u="sng"/>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7B7B7"/>
                    </a:solidFill>
                  </a:tcPr>
                </a:tc>
                <a:extLst>
                  <a:ext uri="{0D108BD9-81ED-4DB2-BD59-A6C34878D82A}">
                    <a16:rowId xmlns:a16="http://schemas.microsoft.com/office/drawing/2014/main" val="10000"/>
                  </a:ext>
                </a:extLst>
              </a:tr>
              <a:tr h="3444000">
                <a:tc>
                  <a:txBody>
                    <a:bodyPr/>
                    <a:lstStyle/>
                    <a:p>
                      <a:pPr marL="0" lvl="0" indent="0" algn="l" rtl="0">
                        <a:spcBef>
                          <a:spcPts val="0"/>
                        </a:spcBef>
                        <a:spcAft>
                          <a:spcPts val="0"/>
                        </a:spcAft>
                        <a:buNone/>
                      </a:pP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8"/>
          <p:cNvSpPr txBox="1">
            <a:spLocks noGrp="1"/>
          </p:cNvSpPr>
          <p:nvPr>
            <p:ph type="body" idx="1"/>
          </p:nvPr>
        </p:nvSpPr>
        <p:spPr>
          <a:xfrm>
            <a:off x="208050" y="262850"/>
            <a:ext cx="8520600" cy="111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Now here is your chance to write part of the story based on the picture.</a:t>
            </a:r>
            <a:endParaRPr/>
          </a:p>
          <a:p>
            <a:pPr marL="0" lvl="0" indent="0" algn="l" rtl="0">
              <a:spcBef>
                <a:spcPts val="1600"/>
              </a:spcBef>
              <a:spcAft>
                <a:spcPts val="1600"/>
              </a:spcAft>
              <a:buNone/>
            </a:pPr>
            <a:r>
              <a:rPr lang="en-GB"/>
              <a:t>Here are some key words that might help.</a:t>
            </a:r>
            <a:endParaRPr/>
          </a:p>
        </p:txBody>
      </p:sp>
      <p:sp>
        <p:nvSpPr>
          <p:cNvPr id="155" name="Google Shape;155;p28"/>
          <p:cNvSpPr txBox="1"/>
          <p:nvPr/>
        </p:nvSpPr>
        <p:spPr>
          <a:xfrm>
            <a:off x="250500" y="1381850"/>
            <a:ext cx="1114200" cy="12957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tiger</a:t>
            </a:r>
            <a:endParaRPr/>
          </a:p>
          <a:p>
            <a:pPr marL="0" lvl="0" indent="0" algn="l" rtl="0">
              <a:spcBef>
                <a:spcPts val="0"/>
              </a:spcBef>
              <a:spcAft>
                <a:spcPts val="0"/>
              </a:spcAft>
              <a:buNone/>
            </a:pPr>
            <a:r>
              <a:rPr lang="en-GB"/>
              <a:t>striped</a:t>
            </a:r>
            <a:endParaRPr/>
          </a:p>
          <a:p>
            <a:pPr marL="0" lvl="0" indent="0" algn="l" rtl="0">
              <a:spcBef>
                <a:spcPts val="0"/>
              </a:spcBef>
              <a:spcAft>
                <a:spcPts val="0"/>
              </a:spcAft>
              <a:buNone/>
            </a:pPr>
            <a:r>
              <a:rPr lang="en-GB"/>
              <a:t>warrior</a:t>
            </a:r>
            <a:endParaRPr/>
          </a:p>
          <a:p>
            <a:pPr marL="0" lvl="0" indent="0" algn="l" rtl="0">
              <a:spcBef>
                <a:spcPts val="0"/>
              </a:spcBef>
              <a:spcAft>
                <a:spcPts val="0"/>
              </a:spcAft>
              <a:buNone/>
            </a:pPr>
            <a:r>
              <a:rPr lang="en-GB"/>
              <a:t>wounded</a:t>
            </a:r>
            <a:endParaRPr/>
          </a:p>
          <a:p>
            <a:pPr marL="0" lvl="0" indent="0" algn="l" rtl="0">
              <a:spcBef>
                <a:spcPts val="0"/>
              </a:spcBef>
              <a:spcAft>
                <a:spcPts val="0"/>
              </a:spcAft>
              <a:buNone/>
            </a:pPr>
            <a:r>
              <a:rPr lang="en-GB"/>
              <a:t>bandage</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56" name="Google Shape;156;p28"/>
          <p:cNvSpPr txBox="1"/>
          <p:nvPr/>
        </p:nvSpPr>
        <p:spPr>
          <a:xfrm>
            <a:off x="1508475" y="1381850"/>
            <a:ext cx="1114200" cy="16758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mountains</a:t>
            </a:r>
            <a:endParaRPr/>
          </a:p>
          <a:p>
            <a:pPr marL="0" lvl="0" indent="0" algn="l" rtl="0">
              <a:spcBef>
                <a:spcPts val="0"/>
              </a:spcBef>
              <a:spcAft>
                <a:spcPts val="0"/>
              </a:spcAft>
              <a:buNone/>
            </a:pPr>
            <a:r>
              <a:rPr lang="en-GB"/>
              <a:t>lanterns</a:t>
            </a:r>
            <a:endParaRPr/>
          </a:p>
          <a:p>
            <a:pPr marL="0" lvl="0" indent="0" algn="l" rtl="0">
              <a:spcBef>
                <a:spcPts val="0"/>
              </a:spcBef>
              <a:spcAft>
                <a:spcPts val="0"/>
              </a:spcAft>
              <a:buNone/>
            </a:pPr>
            <a:r>
              <a:rPr lang="en-GB"/>
              <a:t>distance</a:t>
            </a:r>
            <a:endParaRPr/>
          </a:p>
          <a:p>
            <a:pPr marL="0" lvl="0" indent="0" algn="l" rtl="0">
              <a:spcBef>
                <a:spcPts val="0"/>
              </a:spcBef>
              <a:spcAft>
                <a:spcPts val="0"/>
              </a:spcAft>
              <a:buNone/>
            </a:pPr>
            <a:r>
              <a:rPr lang="en-GB"/>
              <a:t>Tibet </a:t>
            </a:r>
            <a:endParaRPr/>
          </a:p>
          <a:p>
            <a:pPr marL="0" lvl="0" indent="0" algn="l" rtl="0">
              <a:spcBef>
                <a:spcPts val="0"/>
              </a:spcBef>
              <a:spcAft>
                <a:spcPts val="0"/>
              </a:spcAft>
              <a:buNone/>
            </a:pPr>
            <a:r>
              <a:rPr lang="en-GB"/>
              <a:t>mysterious</a:t>
            </a:r>
            <a:endParaRPr/>
          </a:p>
          <a:p>
            <a:pPr marL="0" lvl="0" indent="0" algn="l" rtl="0">
              <a:spcBef>
                <a:spcPts val="0"/>
              </a:spcBef>
              <a:spcAft>
                <a:spcPts val="0"/>
              </a:spcAft>
              <a:buNone/>
            </a:pPr>
            <a:r>
              <a:rPr lang="en-GB"/>
              <a:t>forest</a:t>
            </a:r>
            <a:endParaRPr/>
          </a:p>
          <a:p>
            <a:pPr marL="0" lvl="0" indent="0" algn="l" rtl="0">
              <a:spcBef>
                <a:spcPts val="0"/>
              </a:spcBef>
              <a:spcAft>
                <a:spcPts val="0"/>
              </a:spcAft>
              <a:buNone/>
            </a:pPr>
            <a:r>
              <a:rPr lang="en-GB"/>
              <a:t>clearing</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157" name="Google Shape;157;p28"/>
          <p:cNvPicPr preferRelativeResize="0"/>
          <p:nvPr/>
        </p:nvPicPr>
        <p:blipFill>
          <a:blip r:embed="rId3">
            <a:alphaModFix/>
          </a:blip>
          <a:stretch>
            <a:fillRect/>
          </a:stretch>
        </p:blipFill>
        <p:spPr>
          <a:xfrm>
            <a:off x="3054177" y="1623800"/>
            <a:ext cx="5391601" cy="3367300"/>
          </a:xfrm>
          <a:prstGeom prst="rect">
            <a:avLst/>
          </a:prstGeom>
          <a:noFill/>
          <a:ln>
            <a:noFill/>
          </a:ln>
        </p:spPr>
      </p:pic>
      <p:sp>
        <p:nvSpPr>
          <p:cNvPr id="158" name="Google Shape;158;p28"/>
          <p:cNvSpPr txBox="1"/>
          <p:nvPr/>
        </p:nvSpPr>
        <p:spPr>
          <a:xfrm>
            <a:off x="2809625" y="1381850"/>
            <a:ext cx="1114200" cy="10167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rode</a:t>
            </a:r>
            <a:endParaRPr/>
          </a:p>
          <a:p>
            <a:pPr marL="0" lvl="0" indent="0" algn="l" rtl="0">
              <a:spcBef>
                <a:spcPts val="0"/>
              </a:spcBef>
              <a:spcAft>
                <a:spcPts val="0"/>
              </a:spcAft>
              <a:buNone/>
            </a:pPr>
            <a:r>
              <a:rPr lang="en-GB"/>
              <a:t>travelled</a:t>
            </a:r>
            <a:endParaRPr/>
          </a:p>
          <a:p>
            <a:pPr marL="0" lvl="0" indent="0" algn="l" rtl="0">
              <a:spcBef>
                <a:spcPts val="0"/>
              </a:spcBef>
              <a:spcAft>
                <a:spcPts val="0"/>
              </a:spcAft>
              <a:buNone/>
            </a:pPr>
            <a:r>
              <a:rPr lang="en-GB"/>
              <a:t>quest</a:t>
            </a:r>
            <a:endParaRPr/>
          </a:p>
          <a:p>
            <a:pPr marL="0" lvl="0" indent="0" algn="l" rtl="0">
              <a:spcBef>
                <a:spcPts val="0"/>
              </a:spcBef>
              <a:spcAft>
                <a:spcPts val="0"/>
              </a:spcAft>
              <a:buNone/>
            </a:pPr>
            <a:r>
              <a:rPr lang="en-GB"/>
              <a:t>journey</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9"/>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5 - Improving Writing</a:t>
            </a:r>
            <a:endParaRPr/>
          </a:p>
        </p:txBody>
      </p:sp>
      <p:sp>
        <p:nvSpPr>
          <p:cNvPr id="164" name="Google Shape;164;p2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This activity gives your child an opportunity to read an existing piece of writing, to correct and to improve it. There are errors in spelling, punctuation (missing capital letters, question marks) and grammar (tense, singular/plural agreement) and general sense. In addition to this, your child could be encouraged to add improvements or replace weak adjectives (e.g. </a:t>
            </a:r>
            <a:r>
              <a:rPr lang="en-GB" sz="1400" i="1">
                <a:solidFill>
                  <a:schemeClr val="dk1"/>
                </a:solidFill>
              </a:rPr>
              <a:t>nice, big, happy</a:t>
            </a:r>
            <a:r>
              <a:rPr lang="en-GB" sz="1400">
                <a:solidFill>
                  <a:schemeClr val="dk1"/>
                </a:solidFill>
              </a:rPr>
              <a:t>).</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endParaRPr sz="10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Instructions:</a:t>
            </a:r>
            <a:endParaRPr sz="1400" b="1" u="sng">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my version of the story.</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There are mistakes, can you copy the writing but correcting the mistakes (some of these have been done in a different colour to help you).</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Can you improve my writing by using better adjectives</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Challenge:  Can start some of the sentences off in more intresting ways?</a:t>
            </a:r>
            <a:endParaRPr sz="1400">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0"/>
          <p:cNvSpPr txBox="1">
            <a:spLocks noGrp="1"/>
          </p:cNvSpPr>
          <p:nvPr>
            <p:ph type="body" idx="1"/>
          </p:nvPr>
        </p:nvSpPr>
        <p:spPr>
          <a:xfrm>
            <a:off x="173500" y="254200"/>
            <a:ext cx="8520600" cy="4150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err="1"/>
              <a:t>tibet</a:t>
            </a:r>
            <a:r>
              <a:rPr lang="en-GB" dirty="0"/>
              <a:t> was a larger country than </a:t>
            </a:r>
            <a:r>
              <a:rPr lang="en-GB" dirty="0" err="1"/>
              <a:t>Hina</a:t>
            </a:r>
            <a:r>
              <a:rPr lang="en-GB" dirty="0"/>
              <a:t> had imagined. it had taken almost three weeks for </a:t>
            </a:r>
            <a:r>
              <a:rPr lang="en-GB" u="sng" dirty="0"/>
              <a:t>there</a:t>
            </a:r>
            <a:r>
              <a:rPr lang="en-GB" dirty="0"/>
              <a:t> journey across it. She had </a:t>
            </a:r>
            <a:r>
              <a:rPr lang="en-GB" dirty="0">
                <a:solidFill>
                  <a:srgbClr val="FF0000"/>
                </a:solidFill>
              </a:rPr>
              <a:t>worry</a:t>
            </a:r>
            <a:r>
              <a:rPr lang="en-GB" dirty="0"/>
              <a:t> about </a:t>
            </a:r>
            <a:r>
              <a:rPr lang="en-GB" dirty="0" err="1"/>
              <a:t>toran’s</a:t>
            </a:r>
            <a:r>
              <a:rPr lang="en-GB" dirty="0"/>
              <a:t> leg the </a:t>
            </a:r>
            <a:r>
              <a:rPr lang="en-GB" u="sng" dirty="0"/>
              <a:t>hole</a:t>
            </a:r>
            <a:r>
              <a:rPr lang="en-GB" dirty="0"/>
              <a:t> time. He had been </a:t>
            </a:r>
            <a:r>
              <a:rPr lang="en-GB" dirty="0">
                <a:solidFill>
                  <a:srgbClr val="FF0000"/>
                </a:solidFill>
              </a:rPr>
              <a:t>limp</a:t>
            </a:r>
            <a:r>
              <a:rPr lang="en-GB" dirty="0"/>
              <a:t> badly and the </a:t>
            </a:r>
            <a:r>
              <a:rPr lang="en-GB" u="sng" dirty="0" err="1"/>
              <a:t>blud</a:t>
            </a:r>
            <a:r>
              <a:rPr lang="en-GB" dirty="0"/>
              <a:t> from his wound was beginning to show </a:t>
            </a:r>
            <a:r>
              <a:rPr lang="en-GB" u="sng" dirty="0"/>
              <a:t>threw</a:t>
            </a:r>
            <a:r>
              <a:rPr lang="en-GB" dirty="0"/>
              <a:t> his bandage. They left the big dark forest behind them and looked across at the big </a:t>
            </a:r>
            <a:r>
              <a:rPr lang="en-GB" u="sng" dirty="0" err="1"/>
              <a:t>mountins</a:t>
            </a:r>
            <a:r>
              <a:rPr lang="en-GB" dirty="0"/>
              <a:t> to the north. had they really </a:t>
            </a:r>
            <a:r>
              <a:rPr lang="en-GB" dirty="0">
                <a:solidFill>
                  <a:srgbClr val="FF0000"/>
                </a:solidFill>
              </a:rPr>
              <a:t>manage</a:t>
            </a:r>
            <a:r>
              <a:rPr lang="en-GB" dirty="0"/>
              <a:t> cross them. it seemed hard to imagine now.  the sun was beginning to rise. And </a:t>
            </a:r>
            <a:r>
              <a:rPr lang="en-GB" dirty="0" err="1"/>
              <a:t>hina</a:t>
            </a:r>
            <a:r>
              <a:rPr lang="en-GB" dirty="0"/>
              <a:t> </a:t>
            </a:r>
            <a:r>
              <a:rPr lang="en-GB" u="sng" dirty="0"/>
              <a:t>new</a:t>
            </a:r>
            <a:r>
              <a:rPr lang="en-GB" dirty="0"/>
              <a:t> that the lanterns that hung from the corners of her rug </a:t>
            </a:r>
            <a:r>
              <a:rPr lang="en-GB" u="sng" dirty="0"/>
              <a:t>wood</a:t>
            </a:r>
            <a:r>
              <a:rPr lang="en-GB" dirty="0"/>
              <a:t> soon go </a:t>
            </a:r>
            <a:r>
              <a:rPr lang="en-GB" u="sng" dirty="0" err="1"/>
              <a:t>owt</a:t>
            </a:r>
            <a:r>
              <a:rPr lang="en-GB" dirty="0"/>
              <a:t>. It was going to be another hot day. they </a:t>
            </a:r>
            <a:r>
              <a:rPr lang="en-GB" dirty="0">
                <a:solidFill>
                  <a:srgbClr val="0000FF"/>
                </a:solidFill>
              </a:rPr>
              <a:t>was</a:t>
            </a:r>
            <a:r>
              <a:rPr lang="en-GB" dirty="0"/>
              <a:t> warm. </a:t>
            </a:r>
            <a:r>
              <a:rPr lang="en-GB" dirty="0" err="1"/>
              <a:t>Toran</a:t>
            </a:r>
            <a:r>
              <a:rPr lang="en-GB" dirty="0"/>
              <a:t> seemed lost in his thoughts. </a:t>
            </a:r>
            <a:endParaRPr dirty="0"/>
          </a:p>
          <a:p>
            <a:pPr marL="0" lvl="0" indent="0" algn="l" rtl="0">
              <a:spcBef>
                <a:spcPts val="1600"/>
              </a:spcBef>
              <a:spcAft>
                <a:spcPts val="1600"/>
              </a:spcAft>
              <a:buNone/>
            </a:pPr>
            <a:r>
              <a:rPr lang="en-GB" dirty="0" err="1"/>
              <a:t>Hina</a:t>
            </a:r>
            <a:r>
              <a:rPr lang="en-GB" dirty="0"/>
              <a:t> heard a sound to her left                                                                               and twisted round to peer into the 						</a:t>
            </a:r>
            <a:r>
              <a:rPr lang="en-GB" u="sng" dirty="0" err="1"/>
              <a:t>distants</a:t>
            </a:r>
            <a:r>
              <a:rPr lang="en-GB" dirty="0"/>
              <a:t>. </a:t>
            </a:r>
            <a:r>
              <a:rPr lang="en-GB" u="sng" dirty="0"/>
              <a:t>Wot</a:t>
            </a:r>
            <a:r>
              <a:rPr lang="en-GB" dirty="0"/>
              <a:t> </a:t>
            </a:r>
            <a:r>
              <a:rPr lang="en-GB" u="sng" dirty="0"/>
              <a:t>cud</a:t>
            </a:r>
            <a:r>
              <a:rPr lang="en-GB" dirty="0"/>
              <a:t> it have been                   </a:t>
            </a:r>
            <a:endParaRPr dirty="0"/>
          </a:p>
        </p:txBody>
      </p:sp>
      <p:pic>
        <p:nvPicPr>
          <p:cNvPr id="170" name="Google Shape;170;p30"/>
          <p:cNvPicPr preferRelativeResize="0"/>
          <p:nvPr/>
        </p:nvPicPr>
        <p:blipFill>
          <a:blip r:embed="rId3">
            <a:alphaModFix/>
          </a:blip>
          <a:stretch>
            <a:fillRect/>
          </a:stretch>
        </p:blipFill>
        <p:spPr>
          <a:xfrm>
            <a:off x="5477224" y="3048050"/>
            <a:ext cx="3216876" cy="2009075"/>
          </a:xfrm>
          <a:prstGeom prst="rect">
            <a:avLst/>
          </a:prstGeom>
          <a:noFill/>
          <a:ln>
            <a:noFill/>
          </a:ln>
        </p:spPr>
      </p:pic>
      <p:sp>
        <p:nvSpPr>
          <p:cNvPr id="171" name="Google Shape;171;p30"/>
          <p:cNvSpPr txBox="1"/>
          <p:nvPr/>
        </p:nvSpPr>
        <p:spPr>
          <a:xfrm>
            <a:off x="276425" y="4085425"/>
            <a:ext cx="2720700" cy="9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t>Key</a:t>
            </a:r>
            <a:endParaRPr u="sng"/>
          </a:p>
          <a:p>
            <a:pPr marL="0" lvl="0" indent="0" algn="l" rtl="0">
              <a:spcBef>
                <a:spcPts val="0"/>
              </a:spcBef>
              <a:spcAft>
                <a:spcPts val="0"/>
              </a:spcAft>
              <a:buNone/>
            </a:pPr>
            <a:r>
              <a:rPr lang="en-GB" u="sng"/>
              <a:t>__</a:t>
            </a:r>
            <a:r>
              <a:rPr lang="en-GB"/>
              <a:t> - spelling</a:t>
            </a:r>
            <a:endParaRPr/>
          </a:p>
          <a:p>
            <a:pPr marL="0" lvl="0" indent="0" algn="l" rtl="0">
              <a:spcBef>
                <a:spcPts val="0"/>
              </a:spcBef>
              <a:spcAft>
                <a:spcPts val="0"/>
              </a:spcAft>
              <a:buNone/>
            </a:pPr>
            <a:r>
              <a:rPr lang="en-GB">
                <a:solidFill>
                  <a:srgbClr val="FF0000"/>
                </a:solidFill>
              </a:rPr>
              <a:t>wrong tense</a:t>
            </a:r>
            <a:endParaRPr>
              <a:solidFill>
                <a:srgbClr val="FF0000"/>
              </a:solidFill>
            </a:endParaRPr>
          </a:p>
          <a:p>
            <a:pPr marL="0" lvl="0" indent="0" algn="l" rtl="0">
              <a:spcBef>
                <a:spcPts val="0"/>
              </a:spcBef>
              <a:spcAft>
                <a:spcPts val="0"/>
              </a:spcAft>
              <a:buNone/>
            </a:pPr>
            <a:r>
              <a:rPr lang="en-GB">
                <a:solidFill>
                  <a:srgbClr val="0000FF"/>
                </a:solidFill>
              </a:rPr>
              <a:t>wrong singular/plural</a:t>
            </a:r>
            <a:endParaRPr>
              <a:solidFill>
                <a:srgbClr val="0000FF"/>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1090</Words>
  <Application>Microsoft Office PowerPoint</Application>
  <PresentationFormat>On-screen Show (16:9)</PresentationFormat>
  <Paragraphs>129</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Comic Sans MS</vt:lpstr>
      <vt:lpstr>Freckle Face</vt:lpstr>
      <vt:lpstr>Simple Light</vt:lpstr>
      <vt:lpstr>PowerPoint Presentation</vt:lpstr>
      <vt:lpstr>Session 1 - Close Read</vt:lpstr>
      <vt:lpstr>PowerPoint Presentation</vt:lpstr>
      <vt:lpstr>PowerPoint Presentation</vt:lpstr>
      <vt:lpstr>Questions</vt:lpstr>
      <vt:lpstr>Session 2 - Sentence Writing</vt:lpstr>
      <vt:lpstr>How many adjectives can you find in this extract?</vt:lpstr>
      <vt:lpstr>Copy out each sentence two times. Add different adjectives each time to change the meaning of the sentences. The first one has been done for you.</vt:lpstr>
      <vt:lpstr>Session 3 - Reading Comprehension</vt:lpstr>
      <vt:lpstr>PowerPoint Presentation</vt:lpstr>
      <vt:lpstr>PowerPoint Presentation</vt:lpstr>
      <vt:lpstr>PowerPoint Presentation</vt:lpstr>
      <vt:lpstr>Session 4 - Writing Task</vt:lpstr>
      <vt:lpstr>PowerPoint Presentation</vt:lpstr>
      <vt:lpstr>PowerPoint Presentation</vt:lpstr>
      <vt:lpstr>PowerPoint Presentation</vt:lpstr>
      <vt:lpstr>Session 5 - Improving Writing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2</cp:revision>
  <dcterms:modified xsi:type="dcterms:W3CDTF">2020-04-15T07:32:01Z</dcterms:modified>
</cp:coreProperties>
</file>