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3"/>
  </p:notesMasterIdLst>
  <p:sldIdLst>
    <p:sldId id="256" r:id="rId2"/>
    <p:sldId id="257" r:id="rId3"/>
    <p:sldId id="259" r:id="rId4"/>
    <p:sldId id="267" r:id="rId5"/>
    <p:sldId id="272" r:id="rId6"/>
    <p:sldId id="268" r:id="rId7"/>
    <p:sldId id="269" r:id="rId8"/>
    <p:sldId id="270" r:id="rId9"/>
    <p:sldId id="260" r:id="rId10"/>
    <p:sldId id="261" r:id="rId11"/>
    <p:sldId id="266" r:id="rId1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1818" autoAdjust="0"/>
  </p:normalViewPr>
  <p:slideViewPr>
    <p:cSldViewPr>
      <p:cViewPr varScale="1">
        <p:scale>
          <a:sx n="67" d="100"/>
          <a:sy n="67" d="100"/>
        </p:scale>
        <p:origin x="1476" y="4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4F686F0-B448-405A-9C51-1BAF8E5F7685}" type="datetimeFigureOut">
              <a:rPr lang="en-GB" smtClean="0"/>
              <a:t>30/04/2020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7B397D1-C92A-41ED-9D8D-A09111A74048}" type="slidenum">
              <a:rPr lang="en-GB" smtClean="0"/>
              <a:t>‹#›</a:t>
            </a:fld>
            <a:endParaRPr lang="en-GB"/>
          </a:p>
        </p:txBody>
      </p:sp>
    </p:spTree>
    <p:extLst>
      <p:ext uri="{BB962C8B-B14F-4D97-AF65-F5344CB8AC3E}">
        <p14:creationId xmlns:p14="http://schemas.microsoft.com/office/powerpoint/2010/main" val="39017115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7B397D1-C92A-41ED-9D8D-A09111A74048}" type="slidenum">
              <a:rPr lang="en-GB" smtClean="0"/>
              <a:t>3</a:t>
            </a:fld>
            <a:endParaRPr lang="en-GB"/>
          </a:p>
        </p:txBody>
      </p:sp>
    </p:spTree>
    <p:extLst>
      <p:ext uri="{BB962C8B-B14F-4D97-AF65-F5344CB8AC3E}">
        <p14:creationId xmlns:p14="http://schemas.microsoft.com/office/powerpoint/2010/main" val="412020587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7B397D1-C92A-41ED-9D8D-A09111A74048}" type="slidenum">
              <a:rPr lang="en-GB" smtClean="0"/>
              <a:t>9</a:t>
            </a:fld>
            <a:endParaRPr lang="en-GB"/>
          </a:p>
        </p:txBody>
      </p:sp>
    </p:spTree>
    <p:extLst>
      <p:ext uri="{BB962C8B-B14F-4D97-AF65-F5344CB8AC3E}">
        <p14:creationId xmlns:p14="http://schemas.microsoft.com/office/powerpoint/2010/main" val="425460869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7B397D1-C92A-41ED-9D8D-A09111A74048}" type="slidenum">
              <a:rPr lang="en-GB" smtClean="0"/>
              <a:t>10</a:t>
            </a:fld>
            <a:endParaRPr lang="en-GB"/>
          </a:p>
        </p:txBody>
      </p:sp>
    </p:spTree>
    <p:extLst>
      <p:ext uri="{BB962C8B-B14F-4D97-AF65-F5344CB8AC3E}">
        <p14:creationId xmlns:p14="http://schemas.microsoft.com/office/powerpoint/2010/main" val="367853817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p:cNvSpPr>
            <a:spLocks noGrp="1"/>
          </p:cNvSpPr>
          <p:nvPr>
            <p:ph type="ctrTitle"/>
          </p:nvPr>
        </p:nvSpPr>
        <p:spPr>
          <a:xfrm>
            <a:off x="685800" y="2130425"/>
            <a:ext cx="7772400" cy="1470025"/>
          </a:xfrm>
          <a:solidFill>
            <a:srgbClr val="FFFFFF">
              <a:alpha val="80000"/>
            </a:srgbClr>
          </a:solidFill>
        </p:spPr>
        <p:txBody>
          <a:bodyPr/>
          <a:lstStyle/>
          <a:p>
            <a:r>
              <a:rPr lang="en-US" dirty="0" smtClean="0"/>
              <a:t>Click to edit Master title style</a:t>
            </a:r>
            <a:endParaRPr lang="en-GB" dirty="0"/>
          </a:p>
        </p:txBody>
      </p:sp>
      <p:sp>
        <p:nvSpPr>
          <p:cNvPr id="3" name="Subtitle 2"/>
          <p:cNvSpPr>
            <a:spLocks noGrp="1"/>
          </p:cNvSpPr>
          <p:nvPr>
            <p:ph type="subTitle" idx="1"/>
          </p:nvPr>
        </p:nvSpPr>
        <p:spPr>
          <a:xfrm>
            <a:off x="1371600" y="3886200"/>
            <a:ext cx="6400800" cy="1752600"/>
          </a:xfrm>
          <a:solidFill>
            <a:srgbClr val="FFFFFF">
              <a:alpha val="80000"/>
            </a:srgbClr>
          </a:solidFill>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5C22104E-8A37-4561-90C1-E2A2FA2C4A6E}" type="datetimeFigureOut">
              <a:rPr lang="en-GB" smtClean="0"/>
              <a:t>30/04/2020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FF700D2-071F-440E-A3FF-180D34BA4EC8}" type="slidenum">
              <a:rPr lang="en-GB" smtClean="0"/>
              <a:t>‹#›</a:t>
            </a:fld>
            <a:endParaRPr lang="en-GB"/>
          </a:p>
        </p:txBody>
      </p:sp>
    </p:spTree>
    <p:extLst>
      <p:ext uri="{BB962C8B-B14F-4D97-AF65-F5344CB8AC3E}">
        <p14:creationId xmlns:p14="http://schemas.microsoft.com/office/powerpoint/2010/main" val="19671218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C22104E-8A37-4561-90C1-E2A2FA2C4A6E}" type="datetimeFigureOut">
              <a:rPr lang="en-GB" smtClean="0"/>
              <a:t>30/04/2020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FF700D2-071F-440E-A3FF-180D34BA4EC8}" type="slidenum">
              <a:rPr lang="en-GB" smtClean="0"/>
              <a:t>‹#›</a:t>
            </a:fld>
            <a:endParaRPr lang="en-GB"/>
          </a:p>
        </p:txBody>
      </p:sp>
    </p:spTree>
    <p:extLst>
      <p:ext uri="{BB962C8B-B14F-4D97-AF65-F5344CB8AC3E}">
        <p14:creationId xmlns:p14="http://schemas.microsoft.com/office/powerpoint/2010/main" val="27975924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C22104E-8A37-4561-90C1-E2A2FA2C4A6E}" type="datetimeFigureOut">
              <a:rPr lang="en-GB" smtClean="0"/>
              <a:t>30/04/2020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FF700D2-071F-440E-A3FF-180D34BA4EC8}" type="slidenum">
              <a:rPr lang="en-GB" smtClean="0"/>
              <a:t>‹#›</a:t>
            </a:fld>
            <a:endParaRPr lang="en-GB"/>
          </a:p>
        </p:txBody>
      </p:sp>
    </p:spTree>
    <p:extLst>
      <p:ext uri="{BB962C8B-B14F-4D97-AF65-F5344CB8AC3E}">
        <p14:creationId xmlns:p14="http://schemas.microsoft.com/office/powerpoint/2010/main" val="138422896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5C22104E-8A37-4561-90C1-E2A2FA2C4A6E}" type="datetimeFigureOut">
              <a:rPr lang="en-GB" smtClean="0"/>
              <a:t>30/04/2020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FF700D2-071F-440E-A3FF-180D34BA4EC8}" type="slidenum">
              <a:rPr lang="en-GB" smtClean="0"/>
              <a:t>‹#›</a:t>
            </a:fld>
            <a:endParaRPr lang="en-GB"/>
          </a:p>
        </p:txBody>
      </p:sp>
    </p:spTree>
    <p:extLst>
      <p:ext uri="{BB962C8B-B14F-4D97-AF65-F5344CB8AC3E}">
        <p14:creationId xmlns:p14="http://schemas.microsoft.com/office/powerpoint/2010/main" val="365664221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5C22104E-8A37-4561-90C1-E2A2FA2C4A6E}" type="datetimeFigureOut">
              <a:rPr lang="en-GB" smtClean="0"/>
              <a:t>30/04/2020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FF700D2-071F-440E-A3FF-180D34BA4EC8}" type="slidenum">
              <a:rPr lang="en-GB" smtClean="0"/>
              <a:t>‹#›</a:t>
            </a:fld>
            <a:endParaRPr lang="en-GB"/>
          </a:p>
        </p:txBody>
      </p:sp>
    </p:spTree>
    <p:extLst>
      <p:ext uri="{BB962C8B-B14F-4D97-AF65-F5344CB8AC3E}">
        <p14:creationId xmlns:p14="http://schemas.microsoft.com/office/powerpoint/2010/main" val="9605571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5C22104E-8A37-4561-90C1-E2A2FA2C4A6E}" type="datetimeFigureOut">
              <a:rPr lang="en-GB" smtClean="0"/>
              <a:t>30/04/2020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FF700D2-071F-440E-A3FF-180D34BA4EC8}" type="slidenum">
              <a:rPr lang="en-GB" smtClean="0"/>
              <a:t>‹#›</a:t>
            </a:fld>
            <a:endParaRPr lang="en-GB"/>
          </a:p>
        </p:txBody>
      </p:sp>
    </p:spTree>
    <p:extLst>
      <p:ext uri="{BB962C8B-B14F-4D97-AF65-F5344CB8AC3E}">
        <p14:creationId xmlns:p14="http://schemas.microsoft.com/office/powerpoint/2010/main" val="15156002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C22104E-8A37-4561-90C1-E2A2FA2C4A6E}" type="datetimeFigureOut">
              <a:rPr lang="en-GB" smtClean="0"/>
              <a:t>30/04/2020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FF700D2-071F-440E-A3FF-180D34BA4EC8}" type="slidenum">
              <a:rPr lang="en-GB" smtClean="0"/>
              <a:t>‹#›</a:t>
            </a:fld>
            <a:endParaRPr lang="en-GB"/>
          </a:p>
        </p:txBody>
      </p:sp>
    </p:spTree>
    <p:extLst>
      <p:ext uri="{BB962C8B-B14F-4D97-AF65-F5344CB8AC3E}">
        <p14:creationId xmlns:p14="http://schemas.microsoft.com/office/powerpoint/2010/main" val="26751033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C22104E-8A37-4561-90C1-E2A2FA2C4A6E}" type="datetimeFigureOut">
              <a:rPr lang="en-GB" smtClean="0"/>
              <a:t>30/04/2020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FF700D2-071F-440E-A3FF-180D34BA4EC8}" type="slidenum">
              <a:rPr lang="en-GB" smtClean="0"/>
              <a:t>‹#›</a:t>
            </a:fld>
            <a:endParaRPr lang="en-GB"/>
          </a:p>
        </p:txBody>
      </p:sp>
    </p:spTree>
    <p:extLst>
      <p:ext uri="{BB962C8B-B14F-4D97-AF65-F5344CB8AC3E}">
        <p14:creationId xmlns:p14="http://schemas.microsoft.com/office/powerpoint/2010/main" val="12235843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C22104E-8A37-4561-90C1-E2A2FA2C4A6E}" type="datetimeFigureOut">
              <a:rPr lang="en-GB" smtClean="0"/>
              <a:t>30/04/2020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FF700D2-071F-440E-A3FF-180D34BA4EC8}" type="slidenum">
              <a:rPr lang="en-GB" smtClean="0"/>
              <a:t>‹#›</a:t>
            </a:fld>
            <a:endParaRPr lang="en-GB"/>
          </a:p>
        </p:txBody>
      </p:sp>
    </p:spTree>
    <p:extLst>
      <p:ext uri="{BB962C8B-B14F-4D97-AF65-F5344CB8AC3E}">
        <p14:creationId xmlns:p14="http://schemas.microsoft.com/office/powerpoint/2010/main" val="502756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C22104E-8A37-4561-90C1-E2A2FA2C4A6E}" type="datetimeFigureOut">
              <a:rPr lang="en-GB" smtClean="0"/>
              <a:t>30/04/2020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FF700D2-071F-440E-A3FF-180D34BA4EC8}" type="slidenum">
              <a:rPr lang="en-GB" smtClean="0"/>
              <a:t>‹#›</a:t>
            </a:fld>
            <a:endParaRPr lang="en-GB"/>
          </a:p>
        </p:txBody>
      </p:sp>
    </p:spTree>
    <p:extLst>
      <p:ext uri="{BB962C8B-B14F-4D97-AF65-F5344CB8AC3E}">
        <p14:creationId xmlns:p14="http://schemas.microsoft.com/office/powerpoint/2010/main" val="332792774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C22104E-8A37-4561-90C1-E2A2FA2C4A6E}" type="datetimeFigureOut">
              <a:rPr lang="en-GB" smtClean="0"/>
              <a:t>30/04/2020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FF700D2-071F-440E-A3FF-180D34BA4EC8}" type="slidenum">
              <a:rPr lang="en-GB" smtClean="0"/>
              <a:t>‹#›</a:t>
            </a:fld>
            <a:endParaRPr lang="en-GB"/>
          </a:p>
        </p:txBody>
      </p:sp>
    </p:spTree>
    <p:extLst>
      <p:ext uri="{BB962C8B-B14F-4D97-AF65-F5344CB8AC3E}">
        <p14:creationId xmlns:p14="http://schemas.microsoft.com/office/powerpoint/2010/main" val="397244312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1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C22104E-8A37-4561-90C1-E2A2FA2C4A6E}" type="datetimeFigureOut">
              <a:rPr lang="en-GB" smtClean="0"/>
              <a:t>30/04/2020</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FF700D2-071F-440E-A3FF-180D34BA4EC8}" type="slidenum">
              <a:rPr lang="en-GB" smtClean="0"/>
              <a:t>‹#›</a:t>
            </a:fld>
            <a:endParaRPr lang="en-GB"/>
          </a:p>
        </p:txBody>
      </p:sp>
    </p:spTree>
    <p:extLst>
      <p:ext uri="{BB962C8B-B14F-4D97-AF65-F5344CB8AC3E}">
        <p14:creationId xmlns:p14="http://schemas.microsoft.com/office/powerpoint/2010/main" val="176891763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notesSlide" Target="../notesSlides/notesSlide1.xml"/><Relationship Id="rId1" Type="http://schemas.openxmlformats.org/officeDocument/2006/relationships/slideLayout" Target="../slideLayouts/slideLayout6.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hyperlink" Target="https://whiterosemaths.com/homelearning/year-1/" TargetMode="External"/><Relationship Id="rId2" Type="http://schemas.openxmlformats.org/officeDocument/2006/relationships/image" Target="../media/image11.pn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5.jpeg"/><Relationship Id="rId1" Type="http://schemas.openxmlformats.org/officeDocument/2006/relationships/slideLayout" Target="../slideLayouts/slideLayout6.xml"/><Relationship Id="rId4" Type="http://schemas.openxmlformats.org/officeDocument/2006/relationships/image" Target="../media/image13.jpeg"/></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hyperlink" Target="https://whiterosemaths.com/homelearning/year-1/" TargetMode="External"/><Relationship Id="rId1" Type="http://schemas.openxmlformats.org/officeDocument/2006/relationships/slideLayout" Target="../slideLayouts/slideLayout6.xml"/><Relationship Id="rId5" Type="http://schemas.openxmlformats.org/officeDocument/2006/relationships/image" Target="../media/image15.png"/><Relationship Id="rId4" Type="http://schemas.openxmlformats.org/officeDocument/2006/relationships/image" Target="../media/image14.png"/></Relationships>
</file>

<file path=ppt/slides/_rels/slide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hyperlink" Target="https://whiterosemaths.com/homelearning/year-1/" TargetMode="External"/><Relationship Id="rId1" Type="http://schemas.openxmlformats.org/officeDocument/2006/relationships/slideLayout" Target="../slideLayouts/slideLayout6.xml"/><Relationship Id="rId5" Type="http://schemas.openxmlformats.org/officeDocument/2006/relationships/image" Target="../media/image17.png"/><Relationship Id="rId4" Type="http://schemas.openxmlformats.org/officeDocument/2006/relationships/image" Target="../media/image16.png"/></Relationships>
</file>

<file path=ppt/slides/_rels/slide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hyperlink" Target="https://whiterosemaths.com/homelearning/year-1/" TargetMode="External"/><Relationship Id="rId1" Type="http://schemas.openxmlformats.org/officeDocument/2006/relationships/slideLayout" Target="../slideLayouts/slideLayout6.xml"/><Relationship Id="rId4" Type="http://schemas.openxmlformats.org/officeDocument/2006/relationships/image" Target="../media/image18.png"/></Relationships>
</file>

<file path=ppt/slides/_rels/slide9.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2.xml"/><Relationship Id="rId1" Type="http://schemas.openxmlformats.org/officeDocument/2006/relationships/slideLayout" Target="../slideLayouts/slideLayout6.xml"/><Relationship Id="rId4" Type="http://schemas.openxmlformats.org/officeDocument/2006/relationships/image" Target="../media/image20.png"/></Relationships>
</file>

<file path=ppt/slides/_rels/slide1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3.xml"/><Relationship Id="rId1" Type="http://schemas.openxmlformats.org/officeDocument/2006/relationships/slideLayout" Target="../slideLayouts/slideLayout6.xml"/><Relationship Id="rId4" Type="http://schemas.openxmlformats.org/officeDocument/2006/relationships/hyperlink" Target="https://www.mymaths.co.uk/" TargetMode="Externa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27584" y="1052736"/>
            <a:ext cx="7776864" cy="1728192"/>
          </a:xfrm>
        </p:spPr>
        <p:txBody>
          <a:bodyPr>
            <a:normAutofit/>
          </a:bodyPr>
          <a:lstStyle/>
          <a:p>
            <a:r>
              <a:rPr lang="en-GB" sz="5400" b="1" dirty="0" smtClean="0">
                <a:latin typeface="Comic Sans MS" panose="030F0702030302020204" pitchFamily="66" charset="0"/>
              </a:rPr>
              <a:t>Year 1 Maths</a:t>
            </a:r>
            <a:endParaRPr lang="en-GB" sz="5400" b="1" dirty="0">
              <a:latin typeface="Comic Sans MS" panose="030F0702030302020204" pitchFamily="66" charset="0"/>
            </a:endParaRPr>
          </a:p>
        </p:txBody>
      </p:sp>
      <p:sp>
        <p:nvSpPr>
          <p:cNvPr id="3" name="Subtitle 2"/>
          <p:cNvSpPr>
            <a:spLocks noGrp="1"/>
          </p:cNvSpPr>
          <p:nvPr>
            <p:ph type="subTitle" idx="1"/>
          </p:nvPr>
        </p:nvSpPr>
        <p:spPr/>
        <p:txBody>
          <a:bodyPr/>
          <a:lstStyle/>
          <a:p>
            <a:r>
              <a:rPr lang="en-GB" sz="3600" b="1" dirty="0">
                <a:latin typeface="Comic Sans MS" panose="030F0702030302020204" pitchFamily="66" charset="0"/>
              </a:rPr>
              <a:t>Week </a:t>
            </a:r>
            <a:r>
              <a:rPr lang="en-GB" sz="3600" b="1" dirty="0" smtClean="0">
                <a:latin typeface="Comic Sans MS" panose="030F0702030302020204" pitchFamily="66" charset="0"/>
              </a:rPr>
              <a:t>3</a:t>
            </a:r>
          </a:p>
          <a:p>
            <a:r>
              <a:rPr lang="en-GB" sz="3600" b="1" dirty="0" smtClean="0">
                <a:latin typeface="Comic Sans MS" panose="030F0702030302020204" pitchFamily="66" charset="0"/>
              </a:rPr>
              <a:t>4/5/20</a:t>
            </a:r>
            <a:endParaRPr lang="en-GB" dirty="0"/>
          </a:p>
        </p:txBody>
      </p:sp>
    </p:spTree>
    <p:extLst>
      <p:ext uri="{BB962C8B-B14F-4D97-AF65-F5344CB8AC3E}">
        <p14:creationId xmlns:p14="http://schemas.microsoft.com/office/powerpoint/2010/main" val="56122215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734" y="388384"/>
            <a:ext cx="8229600" cy="778098"/>
          </a:xfrm>
        </p:spPr>
        <p:txBody>
          <a:bodyPr>
            <a:normAutofit/>
          </a:bodyPr>
          <a:lstStyle/>
          <a:p>
            <a:r>
              <a:rPr lang="en-GB" sz="2400" dirty="0" smtClean="0">
                <a:latin typeface="Comic Sans MS" panose="030F0702030302020204" pitchFamily="66" charset="0"/>
              </a:rPr>
              <a:t>Information for Parents and Carers.</a:t>
            </a:r>
            <a:endParaRPr lang="en-GB" sz="2800" dirty="0">
              <a:latin typeface="Comic Sans MS" panose="030F0702030302020204" pitchFamily="66" charset="0"/>
            </a:endParaRPr>
          </a:p>
        </p:txBody>
      </p:sp>
      <p:sp>
        <p:nvSpPr>
          <p:cNvPr id="6" name="Rectangle 5"/>
          <p:cNvSpPr/>
          <p:nvPr/>
        </p:nvSpPr>
        <p:spPr>
          <a:xfrm>
            <a:off x="546804" y="1030288"/>
            <a:ext cx="6976340" cy="1080296"/>
          </a:xfrm>
          <a:prstGeom prst="rect">
            <a:avLst/>
          </a:prstGeom>
        </p:spPr>
        <p:txBody>
          <a:bodyPr wrap="square">
            <a:spAutoFit/>
          </a:bodyPr>
          <a:lstStyle/>
          <a:p>
            <a:pPr algn="just">
              <a:lnSpc>
                <a:spcPct val="107000"/>
              </a:lnSpc>
              <a:spcAft>
                <a:spcPts val="800"/>
              </a:spcAft>
            </a:pPr>
            <a:r>
              <a:rPr lang="en-GB" sz="2000" dirty="0">
                <a:latin typeface="Comic Sans MS" panose="030F0702030302020204" pitchFamily="66" charset="0"/>
                <a:ea typeface="Calibri" panose="020F0502020204030204" pitchFamily="34" charset="0"/>
                <a:cs typeface="Times New Roman" panose="02020603050405020304" pitchFamily="18" charset="0"/>
              </a:rPr>
              <a:t>At St Catherine’s we follow the Mathematic programme ‘White Rose Maths’. White Rose Maths have set up a series of daily lessons for your child to follow at home. </a:t>
            </a:r>
            <a:endParaRPr lang="en-GB" sz="1400" dirty="0">
              <a:latin typeface="Comic Sans MS" panose="030F0702030302020204" pitchFamily="66" charset="0"/>
              <a:ea typeface="Calibri" panose="020F0502020204030204" pitchFamily="34" charset="0"/>
              <a:cs typeface="Times New Roman" panose="02020603050405020304" pitchFamily="18" charset="0"/>
            </a:endParaRPr>
          </a:p>
        </p:txBody>
      </p:sp>
      <p:pic>
        <p:nvPicPr>
          <p:cNvPr id="7" name="Picture 6" descr="White Rose Maths - Trent Valley Teaching School Alliance"/>
          <p:cNvPicPr/>
          <p:nvPr/>
        </p:nvPicPr>
        <p:blipFill rotWithShape="1">
          <a:blip r:embed="rId2" cstate="print">
            <a:extLst>
              <a:ext uri="{28A0092B-C50C-407E-A947-70E740481C1C}">
                <a14:useLocalDpi xmlns:a14="http://schemas.microsoft.com/office/drawing/2010/main" val="0"/>
              </a:ext>
            </a:extLst>
          </a:blip>
          <a:srcRect r="51370" b="1011"/>
          <a:stretch/>
        </p:blipFill>
        <p:spPr bwMode="auto">
          <a:xfrm>
            <a:off x="7534022" y="890323"/>
            <a:ext cx="1156404" cy="1152128"/>
          </a:xfrm>
          <a:prstGeom prst="rect">
            <a:avLst/>
          </a:prstGeom>
          <a:noFill/>
          <a:ln>
            <a:noFill/>
          </a:ln>
          <a:extLst>
            <a:ext uri="{53640926-AAD7-44D8-BBD7-CCE9431645EC}">
              <a14:shadowObscured xmlns:a14="http://schemas.microsoft.com/office/drawing/2010/main"/>
            </a:ext>
          </a:extLst>
        </p:spPr>
      </p:pic>
      <p:sp>
        <p:nvSpPr>
          <p:cNvPr id="8" name="Rectangle 7"/>
          <p:cNvSpPr/>
          <p:nvPr/>
        </p:nvSpPr>
        <p:spPr>
          <a:xfrm>
            <a:off x="546804" y="2336364"/>
            <a:ext cx="8135594" cy="2166875"/>
          </a:xfrm>
          <a:prstGeom prst="rect">
            <a:avLst/>
          </a:prstGeom>
        </p:spPr>
        <p:txBody>
          <a:bodyPr wrap="square">
            <a:spAutoFit/>
          </a:bodyPr>
          <a:lstStyle/>
          <a:p>
            <a:pPr algn="just">
              <a:lnSpc>
                <a:spcPct val="107000"/>
              </a:lnSpc>
              <a:spcAft>
                <a:spcPts val="800"/>
              </a:spcAft>
            </a:pPr>
            <a:r>
              <a:rPr lang="en-GB" dirty="0">
                <a:latin typeface="Comic Sans MS" panose="030F0702030302020204" pitchFamily="66" charset="0"/>
                <a:ea typeface="Calibri" panose="020F0502020204030204" pitchFamily="34" charset="0"/>
                <a:cs typeface="Times New Roman" panose="02020603050405020304" pitchFamily="18" charset="0"/>
              </a:rPr>
              <a:t>Each week you will find five lessons, one for each day. Every lesson comes with a short video for you to watch and discuss with your child. We recommend you pause the video at certain points to allow for discussion and questioning. After each video there is an </a:t>
            </a:r>
            <a:r>
              <a:rPr lang="en-GB" dirty="0" smtClean="0">
                <a:latin typeface="Comic Sans MS" panose="030F0702030302020204" pitchFamily="66" charset="0"/>
                <a:ea typeface="Calibri" panose="020F0502020204030204" pitchFamily="34" charset="0"/>
                <a:cs typeface="Times New Roman" panose="02020603050405020304" pitchFamily="18" charset="0"/>
              </a:rPr>
              <a:t>activity for your child to complete with your support. </a:t>
            </a:r>
            <a:r>
              <a:rPr lang="en-GB" dirty="0">
                <a:latin typeface="Comic Sans MS" panose="030F0702030302020204" pitchFamily="66" charset="0"/>
                <a:ea typeface="Calibri" panose="020F0502020204030204" pitchFamily="34" charset="0"/>
                <a:cs typeface="Times New Roman" panose="02020603050405020304" pitchFamily="18" charset="0"/>
              </a:rPr>
              <a:t>You may want to print this off or work from the screen and write your answers on a separate piece of paper. Each lesson should take approximately </a:t>
            </a:r>
            <a:r>
              <a:rPr lang="en-GB" dirty="0" smtClean="0">
                <a:latin typeface="Comic Sans MS" panose="030F0702030302020204" pitchFamily="66" charset="0"/>
                <a:ea typeface="Calibri" panose="020F0502020204030204" pitchFamily="34" charset="0"/>
                <a:cs typeface="Times New Roman" panose="02020603050405020304" pitchFamily="18" charset="0"/>
              </a:rPr>
              <a:t>20 minutes</a:t>
            </a:r>
            <a:r>
              <a:rPr lang="en-GB" dirty="0">
                <a:latin typeface="Comic Sans MS" panose="030F0702030302020204" pitchFamily="66" charset="0"/>
                <a:ea typeface="Calibri" panose="020F0502020204030204" pitchFamily="34" charset="0"/>
                <a:cs typeface="Times New Roman" panose="02020603050405020304" pitchFamily="18" charset="0"/>
              </a:rPr>
              <a:t>. </a:t>
            </a:r>
          </a:p>
        </p:txBody>
      </p:sp>
      <p:pic>
        <p:nvPicPr>
          <p:cNvPr id="18" name="Picture 17"/>
          <p:cNvPicPr>
            <a:picLocks noChangeAspect="1"/>
          </p:cNvPicPr>
          <p:nvPr/>
        </p:nvPicPr>
        <p:blipFill rotWithShape="1">
          <a:blip r:embed="rId3"/>
          <a:srcRect l="27309" t="63780" r="10706" b="10626"/>
          <a:stretch/>
        </p:blipFill>
        <p:spPr>
          <a:xfrm>
            <a:off x="251520" y="4853040"/>
            <a:ext cx="5207596" cy="1566012"/>
          </a:xfrm>
          <a:prstGeom prst="rect">
            <a:avLst/>
          </a:prstGeom>
        </p:spPr>
      </p:pic>
      <p:pic>
        <p:nvPicPr>
          <p:cNvPr id="9" name="Picture 2" descr="Tips label collection with flat design | Free Vector"/>
          <p:cNvPicPr>
            <a:picLocks noChangeAspect="1" noChangeArrowheads="1"/>
          </p:cNvPicPr>
          <p:nvPr/>
        </p:nvPicPr>
        <p:blipFill rotWithShape="1">
          <a:blip r:embed="rId4">
            <a:extLst>
              <a:ext uri="{28A0092B-C50C-407E-A947-70E740481C1C}">
                <a14:useLocalDpi xmlns:a14="http://schemas.microsoft.com/office/drawing/2010/main" val="0"/>
              </a:ext>
            </a:extLst>
          </a:blip>
          <a:srcRect l="66823" t="41771" r="5401" b="40240"/>
          <a:stretch/>
        </p:blipFill>
        <p:spPr bwMode="auto">
          <a:xfrm>
            <a:off x="6804248" y="4382098"/>
            <a:ext cx="1111768" cy="72008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5739952" y="5095613"/>
            <a:ext cx="3240360" cy="1323439"/>
          </a:xfrm>
          <a:prstGeom prst="rect">
            <a:avLst/>
          </a:prstGeom>
          <a:noFill/>
          <a:ln w="38100">
            <a:solidFill>
              <a:schemeClr val="accent1"/>
            </a:solidFill>
          </a:ln>
        </p:spPr>
        <p:txBody>
          <a:bodyPr wrap="square" rtlCol="0">
            <a:spAutoFit/>
          </a:bodyPr>
          <a:lstStyle/>
          <a:p>
            <a:r>
              <a:rPr lang="en-GB" sz="1600" dirty="0" smtClean="0">
                <a:latin typeface="Comic Sans MS" panose="030F0702030302020204" pitchFamily="66" charset="0"/>
              </a:rPr>
              <a:t>Look out for our ‘Helpful Tips’ on each slide. We have added a little more information about how you can support your child at home with each lesson. </a:t>
            </a:r>
            <a:r>
              <a:rPr lang="en-GB" sz="1600" dirty="0" smtClean="0">
                <a:latin typeface="Comic Sans MS" panose="030F0702030302020204" pitchFamily="66" charset="0"/>
                <a:sym typeface="Wingdings" panose="05000000000000000000" pitchFamily="2" charset="2"/>
              </a:rPr>
              <a:t></a:t>
            </a:r>
            <a:endParaRPr lang="en-GB" sz="1600" dirty="0">
              <a:latin typeface="Comic Sans MS" panose="030F0702030302020204" pitchFamily="66" charset="0"/>
            </a:endParaRPr>
          </a:p>
        </p:txBody>
      </p:sp>
    </p:spTree>
    <p:extLst>
      <p:ext uri="{BB962C8B-B14F-4D97-AF65-F5344CB8AC3E}">
        <p14:creationId xmlns:p14="http://schemas.microsoft.com/office/powerpoint/2010/main" val="134801826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338067" y="461521"/>
            <a:ext cx="2776722" cy="923330"/>
          </a:xfrm>
          <a:prstGeom prst="rect">
            <a:avLst/>
          </a:prstGeom>
          <a:noFill/>
        </p:spPr>
        <p:txBody>
          <a:bodyPr wrap="none" lIns="91440" tIns="45720" rIns="91440" bIns="45720">
            <a:spAutoFit/>
          </a:bodyPr>
          <a:lstStyle/>
          <a:p>
            <a:pPr algn="ctr"/>
            <a:r>
              <a:rPr lang="en-US" sz="5400" b="1" cap="none" spc="0"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rPr>
              <a:t>Week 3</a:t>
            </a:r>
            <a:endParaRPr lang="en-US" sz="5400" b="1" cap="none" spc="0"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endParaRPr>
          </a:p>
        </p:txBody>
      </p:sp>
      <p:pic>
        <p:nvPicPr>
          <p:cNvPr id="8" name="Google Shape;75;p15"/>
          <p:cNvPicPr preferRelativeResize="0"/>
          <p:nvPr/>
        </p:nvPicPr>
        <p:blipFill>
          <a:blip r:embed="rId3">
            <a:alphaModFix/>
          </a:blip>
          <a:stretch>
            <a:fillRect/>
          </a:stretch>
        </p:blipFill>
        <p:spPr>
          <a:xfrm>
            <a:off x="1835696" y="3501008"/>
            <a:ext cx="5631622" cy="2448272"/>
          </a:xfrm>
          <a:prstGeom prst="rect">
            <a:avLst/>
          </a:prstGeom>
          <a:noFill/>
          <a:ln>
            <a:noFill/>
          </a:ln>
        </p:spPr>
      </p:pic>
      <p:sp>
        <p:nvSpPr>
          <p:cNvPr id="2" name="TextBox 1"/>
          <p:cNvSpPr txBox="1"/>
          <p:nvPr/>
        </p:nvSpPr>
        <p:spPr>
          <a:xfrm>
            <a:off x="396139" y="6078983"/>
            <a:ext cx="8280920" cy="646331"/>
          </a:xfrm>
          <a:prstGeom prst="rect">
            <a:avLst/>
          </a:prstGeom>
          <a:noFill/>
        </p:spPr>
        <p:txBody>
          <a:bodyPr wrap="square" rtlCol="0">
            <a:spAutoFit/>
          </a:bodyPr>
          <a:lstStyle/>
          <a:p>
            <a:pPr algn="ctr"/>
            <a:r>
              <a:rPr lang="en-GB" dirty="0" smtClean="0">
                <a:latin typeface="Comic Sans MS" panose="030F0702030302020204" pitchFamily="66" charset="0"/>
              </a:rPr>
              <a:t>This PowerPoint includes four Maths sessions for you to complete this week. </a:t>
            </a:r>
            <a:endParaRPr lang="en-GB" dirty="0">
              <a:latin typeface="Comic Sans MS" panose="030F0702030302020204" pitchFamily="66" charset="0"/>
            </a:endParaRPr>
          </a:p>
        </p:txBody>
      </p:sp>
      <p:sp>
        <p:nvSpPr>
          <p:cNvPr id="9" name="TextBox 8"/>
          <p:cNvSpPr txBox="1"/>
          <p:nvPr/>
        </p:nvSpPr>
        <p:spPr>
          <a:xfrm>
            <a:off x="631770" y="1312498"/>
            <a:ext cx="7920880" cy="1354217"/>
          </a:xfrm>
          <a:prstGeom prst="rect">
            <a:avLst/>
          </a:prstGeom>
          <a:noFill/>
        </p:spPr>
        <p:txBody>
          <a:bodyPr wrap="square" rtlCol="0">
            <a:spAutoFit/>
          </a:bodyPr>
          <a:lstStyle/>
          <a:p>
            <a:pPr algn="ctr"/>
            <a:r>
              <a:rPr lang="en-GB" sz="2400" dirty="0" smtClean="0">
                <a:latin typeface="Comic Sans MS" panose="030F0702030302020204" pitchFamily="66" charset="0"/>
                <a:cs typeface="Times New Roman" panose="02020603050405020304" pitchFamily="18" charset="0"/>
              </a:rPr>
              <a:t>Hello Year 1! </a:t>
            </a:r>
          </a:p>
          <a:p>
            <a:pPr algn="ctr"/>
            <a:r>
              <a:rPr lang="en-GB" sz="2000" dirty="0" smtClean="0">
                <a:latin typeface="Comic Sans MS" panose="030F0702030302020204" pitchFamily="66" charset="0"/>
                <a:cs typeface="Times New Roman" panose="02020603050405020304" pitchFamily="18" charset="0"/>
              </a:rPr>
              <a:t>This week we will be:</a:t>
            </a:r>
          </a:p>
          <a:p>
            <a:pPr algn="ctr"/>
            <a:r>
              <a:rPr lang="en-GB" sz="2000" dirty="0" smtClean="0">
                <a:latin typeface="Comic Sans MS" panose="030F0702030302020204" pitchFamily="66" charset="0"/>
                <a:cs typeface="Times New Roman" panose="02020603050405020304" pitchFamily="18" charset="0"/>
              </a:rPr>
              <a:t>1. Doubling 	2. Grouping &amp; sharing	    3. Halving</a:t>
            </a:r>
            <a:endParaRPr lang="en-GB" sz="2400" dirty="0">
              <a:latin typeface="Comic Sans MS" panose="030F0702030302020204" pitchFamily="66" charset="0"/>
              <a:cs typeface="Times New Roman" panose="02020603050405020304" pitchFamily="18" charset="0"/>
            </a:endParaRPr>
          </a:p>
          <a:p>
            <a:endParaRPr lang="en-GB" dirty="0" smtClean="0"/>
          </a:p>
        </p:txBody>
      </p:sp>
      <p:pic>
        <p:nvPicPr>
          <p:cNvPr id="3" name="Picture 2"/>
          <p:cNvPicPr>
            <a:picLocks noChangeAspect="1"/>
          </p:cNvPicPr>
          <p:nvPr/>
        </p:nvPicPr>
        <p:blipFill>
          <a:blip r:embed="rId4"/>
          <a:stretch>
            <a:fillRect/>
          </a:stretch>
        </p:blipFill>
        <p:spPr>
          <a:xfrm>
            <a:off x="971600" y="2423547"/>
            <a:ext cx="2665375" cy="1012610"/>
          </a:xfrm>
          <a:prstGeom prst="rect">
            <a:avLst/>
          </a:prstGeom>
        </p:spPr>
      </p:pic>
      <p:pic>
        <p:nvPicPr>
          <p:cNvPr id="10" name="Picture 9"/>
          <p:cNvPicPr>
            <a:picLocks noChangeAspect="1"/>
          </p:cNvPicPr>
          <p:nvPr/>
        </p:nvPicPr>
        <p:blipFill>
          <a:blip r:embed="rId5"/>
          <a:stretch>
            <a:fillRect/>
          </a:stretch>
        </p:blipFill>
        <p:spPr>
          <a:xfrm>
            <a:off x="6746247" y="2423547"/>
            <a:ext cx="757918" cy="961569"/>
          </a:xfrm>
          <a:prstGeom prst="rect">
            <a:avLst/>
          </a:prstGeom>
        </p:spPr>
      </p:pic>
      <p:pic>
        <p:nvPicPr>
          <p:cNvPr id="11" name="Picture 10"/>
          <p:cNvPicPr>
            <a:picLocks noChangeAspect="1"/>
          </p:cNvPicPr>
          <p:nvPr/>
        </p:nvPicPr>
        <p:blipFill>
          <a:blip r:embed="rId6"/>
          <a:stretch>
            <a:fillRect/>
          </a:stretch>
        </p:blipFill>
        <p:spPr>
          <a:xfrm>
            <a:off x="7668344" y="2423547"/>
            <a:ext cx="720127" cy="961569"/>
          </a:xfrm>
          <a:prstGeom prst="rect">
            <a:avLst/>
          </a:prstGeom>
        </p:spPr>
      </p:pic>
      <p:pic>
        <p:nvPicPr>
          <p:cNvPr id="12" name="Picture 11"/>
          <p:cNvPicPr>
            <a:picLocks noChangeAspect="1"/>
          </p:cNvPicPr>
          <p:nvPr/>
        </p:nvPicPr>
        <p:blipFill>
          <a:blip r:embed="rId7"/>
          <a:stretch>
            <a:fillRect/>
          </a:stretch>
        </p:blipFill>
        <p:spPr>
          <a:xfrm>
            <a:off x="5891334" y="2388741"/>
            <a:ext cx="690734" cy="982564"/>
          </a:xfrm>
          <a:prstGeom prst="rect">
            <a:avLst/>
          </a:prstGeom>
        </p:spPr>
      </p:pic>
    </p:spTree>
    <p:extLst>
      <p:ext uri="{BB962C8B-B14F-4D97-AF65-F5344CB8AC3E}">
        <p14:creationId xmlns:p14="http://schemas.microsoft.com/office/powerpoint/2010/main" val="397089748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3568" y="807197"/>
            <a:ext cx="8229600" cy="1143000"/>
          </a:xfrm>
        </p:spPr>
        <p:txBody>
          <a:bodyPr>
            <a:noAutofit/>
          </a:bodyPr>
          <a:lstStyle/>
          <a:p>
            <a:r>
              <a:rPr lang="en-GB" sz="3200" dirty="0" smtClean="0">
                <a:latin typeface="Comic Sans MS" panose="030F0702030302020204" pitchFamily="66" charset="0"/>
              </a:rPr>
              <a:t>Lesson 1 – Make doubles.</a:t>
            </a:r>
            <a:endParaRPr lang="en-GB" sz="3200" dirty="0">
              <a:latin typeface="Comic Sans MS" panose="030F0702030302020204" pitchFamily="66" charset="0"/>
            </a:endParaRPr>
          </a:p>
        </p:txBody>
      </p:sp>
      <p:pic>
        <p:nvPicPr>
          <p:cNvPr id="5" name="Picture 4"/>
          <p:cNvPicPr>
            <a:picLocks noChangeAspect="1"/>
          </p:cNvPicPr>
          <p:nvPr/>
        </p:nvPicPr>
        <p:blipFill>
          <a:blip r:embed="rId2"/>
          <a:stretch>
            <a:fillRect/>
          </a:stretch>
        </p:blipFill>
        <p:spPr>
          <a:xfrm>
            <a:off x="2819312" y="1597275"/>
            <a:ext cx="3862444" cy="1687709"/>
          </a:xfrm>
          <a:prstGeom prst="rect">
            <a:avLst/>
          </a:prstGeom>
        </p:spPr>
      </p:pic>
      <p:sp>
        <p:nvSpPr>
          <p:cNvPr id="6" name="TextBox 5"/>
          <p:cNvSpPr txBox="1"/>
          <p:nvPr/>
        </p:nvSpPr>
        <p:spPr>
          <a:xfrm>
            <a:off x="851244" y="3284984"/>
            <a:ext cx="7488832" cy="3662541"/>
          </a:xfrm>
          <a:prstGeom prst="rect">
            <a:avLst/>
          </a:prstGeom>
          <a:noFill/>
        </p:spPr>
        <p:txBody>
          <a:bodyPr wrap="square" rtlCol="0">
            <a:spAutoFit/>
          </a:bodyPr>
          <a:lstStyle/>
          <a:p>
            <a:pPr algn="ctr"/>
            <a:r>
              <a:rPr lang="en-GB" dirty="0" smtClean="0">
                <a:latin typeface="Comic Sans MS" panose="030F0702030302020204" pitchFamily="66" charset="0"/>
              </a:rPr>
              <a:t>1 . Watch the video clip with your adult. </a:t>
            </a:r>
          </a:p>
          <a:p>
            <a:pPr algn="ctr"/>
            <a:r>
              <a:rPr lang="en-GB" sz="1100" dirty="0" smtClean="0">
                <a:latin typeface="Comic Sans MS" panose="030F0702030302020204" pitchFamily="66" charset="0"/>
              </a:rPr>
              <a:t>Adults - Please pause the video to answer the questions and discuss the pictures </a:t>
            </a:r>
            <a:r>
              <a:rPr lang="en-GB" sz="1100" dirty="0" smtClean="0">
                <a:latin typeface="Comic Sans MS" panose="030F0702030302020204" pitchFamily="66" charset="0"/>
                <a:sym typeface="Wingdings" panose="05000000000000000000" pitchFamily="2" charset="2"/>
              </a:rPr>
              <a:t></a:t>
            </a:r>
          </a:p>
          <a:p>
            <a:pPr algn="ctr"/>
            <a:r>
              <a:rPr lang="en-GB" dirty="0" smtClean="0">
                <a:solidFill>
                  <a:srgbClr val="0070C0"/>
                </a:solidFill>
                <a:latin typeface="Comic Sans MS" panose="030F0702030302020204" pitchFamily="66" charset="0"/>
                <a:sym typeface="Wingdings" panose="05000000000000000000" pitchFamily="2" charset="2"/>
              </a:rPr>
              <a:t>Each video clip now starts with four ‘Flash back’ questions. </a:t>
            </a:r>
          </a:p>
          <a:p>
            <a:pPr algn="ctr"/>
            <a:r>
              <a:rPr lang="en-GB" dirty="0" smtClean="0">
                <a:solidFill>
                  <a:srgbClr val="0070C0"/>
                </a:solidFill>
                <a:latin typeface="Comic Sans MS" panose="030F0702030302020204" pitchFamily="66" charset="0"/>
                <a:sym typeface="Wingdings" panose="05000000000000000000" pitchFamily="2" charset="2"/>
              </a:rPr>
              <a:t>These are designed to recap on previous learning. </a:t>
            </a:r>
            <a:endParaRPr lang="en-GB" dirty="0" smtClean="0">
              <a:solidFill>
                <a:srgbClr val="0070C0"/>
              </a:solidFill>
              <a:latin typeface="Comic Sans MS" panose="030F0702030302020204" pitchFamily="66" charset="0"/>
            </a:endParaRPr>
          </a:p>
          <a:p>
            <a:pPr algn="ctr"/>
            <a:endParaRPr lang="en-GB" dirty="0">
              <a:latin typeface="Comic Sans MS" panose="030F0702030302020204" pitchFamily="66" charset="0"/>
            </a:endParaRPr>
          </a:p>
          <a:p>
            <a:pPr algn="ctr"/>
            <a:r>
              <a:rPr lang="en-GB" dirty="0" smtClean="0">
                <a:latin typeface="Comic Sans MS" panose="030F0702030302020204" pitchFamily="66" charset="0"/>
              </a:rPr>
              <a:t>2. Complete the activity with your adult</a:t>
            </a:r>
            <a:r>
              <a:rPr lang="en-GB" dirty="0" smtClean="0">
                <a:latin typeface="Comic Sans MS" panose="030F0702030302020204" pitchFamily="66" charset="0"/>
              </a:rPr>
              <a:t>. You can print this if you prefer or work off the screen. </a:t>
            </a:r>
            <a:endParaRPr lang="en-GB" dirty="0" smtClean="0">
              <a:latin typeface="Comic Sans MS" panose="030F0702030302020204" pitchFamily="66" charset="0"/>
            </a:endParaRPr>
          </a:p>
          <a:p>
            <a:pPr algn="ctr"/>
            <a:r>
              <a:rPr lang="en-GB" sz="1100" dirty="0">
                <a:latin typeface="Comic Sans MS" panose="030F0702030302020204" pitchFamily="66" charset="0"/>
              </a:rPr>
              <a:t>Adults – Please read through the questions with your child. They are not expected to do this on their own </a:t>
            </a:r>
            <a:r>
              <a:rPr lang="en-GB" sz="1100" dirty="0">
                <a:latin typeface="Comic Sans MS" panose="030F0702030302020204" pitchFamily="66" charset="0"/>
                <a:sym typeface="Wingdings" panose="05000000000000000000" pitchFamily="2" charset="2"/>
              </a:rPr>
              <a:t></a:t>
            </a:r>
            <a:endParaRPr lang="en-GB" sz="1100" dirty="0">
              <a:latin typeface="Comic Sans MS" panose="030F0702030302020204" pitchFamily="66" charset="0"/>
            </a:endParaRPr>
          </a:p>
          <a:p>
            <a:pPr algn="ctr"/>
            <a:endParaRPr lang="en-GB" dirty="0">
              <a:latin typeface="Comic Sans MS" panose="030F0702030302020204" pitchFamily="66" charset="0"/>
            </a:endParaRPr>
          </a:p>
          <a:p>
            <a:pPr algn="ctr"/>
            <a:r>
              <a:rPr lang="en-GB" dirty="0" smtClean="0">
                <a:latin typeface="Comic Sans MS" panose="030F0702030302020204" pitchFamily="66" charset="0"/>
              </a:rPr>
              <a:t>3. Check your answers by clicking on ‘Get the Answers’. </a:t>
            </a:r>
          </a:p>
          <a:p>
            <a:pPr algn="ctr"/>
            <a:endParaRPr lang="en-GB" dirty="0" smtClean="0">
              <a:latin typeface="Comic Sans MS" panose="030F0702030302020204" pitchFamily="66" charset="0"/>
            </a:endParaRPr>
          </a:p>
          <a:p>
            <a:pPr algn="ctr"/>
            <a:r>
              <a:rPr lang="en-GB" sz="2400" dirty="0" smtClean="0">
                <a:latin typeface="Comic Sans MS" panose="030F0702030302020204" pitchFamily="66" charset="0"/>
              </a:rPr>
              <a:t>Click this link to get started:</a:t>
            </a:r>
          </a:p>
          <a:p>
            <a:pPr algn="ctr"/>
            <a:r>
              <a:rPr lang="en-GB" sz="2400" dirty="0">
                <a:latin typeface="Comic Sans MS" panose="030F0702030302020204" pitchFamily="66" charset="0"/>
                <a:hlinkClick r:id="rId3"/>
              </a:rPr>
              <a:t>https://whiterosemaths.com/homelearning/year-1/</a:t>
            </a:r>
            <a:r>
              <a:rPr lang="en-GB" sz="2400" dirty="0" smtClean="0">
                <a:latin typeface="Comic Sans MS" panose="030F0702030302020204" pitchFamily="66" charset="0"/>
              </a:rPr>
              <a:t> </a:t>
            </a:r>
            <a:endParaRPr lang="en-GB" sz="2400" dirty="0">
              <a:latin typeface="Comic Sans MS" panose="030F0702030302020204" pitchFamily="66" charset="0"/>
            </a:endParaRPr>
          </a:p>
        </p:txBody>
      </p:sp>
      <p:sp>
        <p:nvSpPr>
          <p:cNvPr id="3" name="Rectangle 2"/>
          <p:cNvSpPr/>
          <p:nvPr/>
        </p:nvSpPr>
        <p:spPr>
          <a:xfrm>
            <a:off x="683568" y="116632"/>
            <a:ext cx="8133932" cy="864096"/>
          </a:xfrm>
          <a:prstGeom prst="rect">
            <a:avLst/>
          </a:prstGeom>
          <a:solidFill>
            <a:schemeClr val="tx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smtClean="0">
                <a:solidFill>
                  <a:schemeClr val="tx1"/>
                </a:solidFill>
                <a:latin typeface="Comic Sans MS" panose="030F0702030302020204" pitchFamily="66" charset="0"/>
              </a:rPr>
              <a:t>Adults please note, this week we are completing Summer Term – Week 1 (w/c 20.4.20) on the website. Please ignore the date. We are following the sequence of learning from the point we are at. Thank you </a:t>
            </a:r>
            <a:r>
              <a:rPr lang="en-GB" sz="1600" b="1" dirty="0" smtClean="0">
                <a:solidFill>
                  <a:schemeClr val="tx1"/>
                </a:solidFill>
                <a:latin typeface="Comic Sans MS" panose="030F0702030302020204" pitchFamily="66" charset="0"/>
                <a:sym typeface="Wingdings" panose="05000000000000000000" pitchFamily="2" charset="2"/>
              </a:rPr>
              <a:t></a:t>
            </a:r>
            <a:endParaRPr lang="en-GB" sz="1600" b="1" dirty="0">
              <a:solidFill>
                <a:schemeClr val="tx1"/>
              </a:solidFill>
              <a:latin typeface="Comic Sans MS" panose="030F0702030302020204" pitchFamily="66" charset="0"/>
            </a:endParaRPr>
          </a:p>
        </p:txBody>
      </p:sp>
    </p:spTree>
    <p:extLst>
      <p:ext uri="{BB962C8B-B14F-4D97-AF65-F5344CB8AC3E}">
        <p14:creationId xmlns:p14="http://schemas.microsoft.com/office/powerpoint/2010/main" val="162068772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TextBox 29"/>
          <p:cNvSpPr txBox="1"/>
          <p:nvPr/>
        </p:nvSpPr>
        <p:spPr>
          <a:xfrm>
            <a:off x="787666" y="4232535"/>
            <a:ext cx="6592645" cy="2495453"/>
          </a:xfrm>
          <a:prstGeom prst="rect">
            <a:avLst/>
          </a:prstGeom>
          <a:noFill/>
          <a:ln w="38100">
            <a:solidFill>
              <a:srgbClr val="00B0F0"/>
            </a:solidFill>
          </a:ln>
        </p:spPr>
        <p:txBody>
          <a:bodyPr wrap="square" rtlCol="0">
            <a:spAutoFit/>
          </a:bodyPr>
          <a:lstStyle/>
          <a:p>
            <a:endParaRPr lang="en-GB" sz="1400" dirty="0">
              <a:latin typeface="Comic Sans MS" panose="030F0702030302020204" pitchFamily="66" charset="0"/>
            </a:endParaRPr>
          </a:p>
        </p:txBody>
      </p:sp>
      <p:sp>
        <p:nvSpPr>
          <p:cNvPr id="2" name="Title 1"/>
          <p:cNvSpPr>
            <a:spLocks noGrp="1"/>
          </p:cNvSpPr>
          <p:nvPr>
            <p:ph type="title"/>
          </p:nvPr>
        </p:nvSpPr>
        <p:spPr>
          <a:xfrm>
            <a:off x="457200" y="280247"/>
            <a:ext cx="8229600" cy="1143000"/>
          </a:xfrm>
        </p:spPr>
        <p:txBody>
          <a:bodyPr>
            <a:normAutofit/>
          </a:bodyPr>
          <a:lstStyle/>
          <a:p>
            <a:r>
              <a:rPr lang="en-GB" sz="3200" dirty="0" smtClean="0">
                <a:latin typeface="Comic Sans MS" panose="030F0702030302020204" pitchFamily="66" charset="0"/>
              </a:rPr>
              <a:t>Lesson 1 – Make doubles.</a:t>
            </a:r>
            <a:endParaRPr lang="en-GB" sz="3200" dirty="0">
              <a:latin typeface="Comic Sans MS" panose="030F0702030302020204" pitchFamily="66" charset="0"/>
            </a:endParaRPr>
          </a:p>
        </p:txBody>
      </p:sp>
      <p:pic>
        <p:nvPicPr>
          <p:cNvPr id="3" name="Picture 2" descr="Tips label collection with flat design | Free Vector"/>
          <p:cNvPicPr>
            <a:picLocks noChangeAspect="1" noChangeArrowheads="1"/>
          </p:cNvPicPr>
          <p:nvPr/>
        </p:nvPicPr>
        <p:blipFill rotWithShape="1">
          <a:blip r:embed="rId2">
            <a:extLst>
              <a:ext uri="{28A0092B-C50C-407E-A947-70E740481C1C}">
                <a14:useLocalDpi xmlns:a14="http://schemas.microsoft.com/office/drawing/2010/main" val="0"/>
              </a:ext>
            </a:extLst>
          </a:blip>
          <a:srcRect l="66823" t="41771" r="5401" b="40240"/>
          <a:stretch/>
        </p:blipFill>
        <p:spPr bwMode="auto">
          <a:xfrm>
            <a:off x="717396" y="1230855"/>
            <a:ext cx="1111768" cy="720080"/>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1818895" y="1329673"/>
            <a:ext cx="6624736" cy="646331"/>
          </a:xfrm>
          <a:prstGeom prst="rect">
            <a:avLst/>
          </a:prstGeom>
          <a:noFill/>
        </p:spPr>
        <p:txBody>
          <a:bodyPr wrap="square" rtlCol="0">
            <a:spAutoFit/>
          </a:bodyPr>
          <a:lstStyle/>
          <a:p>
            <a:r>
              <a:rPr lang="en-GB" dirty="0" smtClean="0">
                <a:latin typeface="Comic Sans MS" panose="030F0702030302020204" pitchFamily="66" charset="0"/>
              </a:rPr>
              <a:t>When working out doubles, encourage your child to record the number sentence.</a:t>
            </a:r>
            <a:endParaRPr lang="en-GB" dirty="0">
              <a:latin typeface="Comic Sans MS" panose="030F0702030302020204" pitchFamily="66" charset="0"/>
            </a:endParaRPr>
          </a:p>
        </p:txBody>
      </p:sp>
      <p:sp>
        <p:nvSpPr>
          <p:cNvPr id="6" name="TextBox 5"/>
          <p:cNvSpPr txBox="1"/>
          <p:nvPr/>
        </p:nvSpPr>
        <p:spPr>
          <a:xfrm>
            <a:off x="4666270" y="2548376"/>
            <a:ext cx="3960440" cy="954107"/>
          </a:xfrm>
          <a:prstGeom prst="rect">
            <a:avLst/>
          </a:prstGeom>
          <a:noFill/>
          <a:ln w="38100">
            <a:solidFill>
              <a:srgbClr val="00B0F0"/>
            </a:solidFill>
          </a:ln>
        </p:spPr>
        <p:txBody>
          <a:bodyPr wrap="square" rtlCol="0">
            <a:spAutoFit/>
          </a:bodyPr>
          <a:lstStyle/>
          <a:p>
            <a:r>
              <a:rPr lang="en-GB" sz="1400" dirty="0" smtClean="0">
                <a:latin typeface="Comic Sans MS" panose="030F0702030302020204" pitchFamily="66" charset="0"/>
              </a:rPr>
              <a:t>Use objects to work out the doubles. You could use raisins, marbles or Lego bricks. Make two groups and then count how many there are altogether.</a:t>
            </a:r>
            <a:endParaRPr lang="en-GB" sz="1400" dirty="0">
              <a:latin typeface="Comic Sans MS" panose="030F0702030302020204" pitchFamily="66" charset="0"/>
            </a:endParaRPr>
          </a:p>
        </p:txBody>
      </p:sp>
      <p:cxnSp>
        <p:nvCxnSpPr>
          <p:cNvPr id="8" name="Straight Arrow Connector 7"/>
          <p:cNvCxnSpPr/>
          <p:nvPr/>
        </p:nvCxnSpPr>
        <p:spPr>
          <a:xfrm flipH="1" flipV="1">
            <a:off x="4291980" y="3025428"/>
            <a:ext cx="374290" cy="1"/>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pic>
        <p:nvPicPr>
          <p:cNvPr id="7" name="Picture 6"/>
          <p:cNvPicPr>
            <a:picLocks noChangeAspect="1"/>
          </p:cNvPicPr>
          <p:nvPr/>
        </p:nvPicPr>
        <p:blipFill>
          <a:blip r:embed="rId3"/>
          <a:stretch>
            <a:fillRect/>
          </a:stretch>
        </p:blipFill>
        <p:spPr>
          <a:xfrm>
            <a:off x="1297886" y="2100123"/>
            <a:ext cx="2943636" cy="1800476"/>
          </a:xfrm>
          <a:prstGeom prst="rect">
            <a:avLst/>
          </a:prstGeom>
          <a:ln w="38100">
            <a:solidFill>
              <a:srgbClr val="00B0F0"/>
            </a:solidFill>
          </a:ln>
        </p:spPr>
      </p:pic>
      <p:sp>
        <p:nvSpPr>
          <p:cNvPr id="10" name="TextBox 9"/>
          <p:cNvSpPr txBox="1"/>
          <p:nvPr/>
        </p:nvSpPr>
        <p:spPr>
          <a:xfrm>
            <a:off x="882527" y="4456814"/>
            <a:ext cx="6624736" cy="369332"/>
          </a:xfrm>
          <a:prstGeom prst="rect">
            <a:avLst/>
          </a:prstGeom>
          <a:noFill/>
        </p:spPr>
        <p:txBody>
          <a:bodyPr wrap="square" rtlCol="0">
            <a:spAutoFit/>
          </a:bodyPr>
          <a:lstStyle/>
          <a:p>
            <a:r>
              <a:rPr lang="en-GB" dirty="0" smtClean="0">
                <a:latin typeface="Comic Sans MS" panose="030F0702030302020204" pitchFamily="66" charset="0"/>
              </a:rPr>
              <a:t>e.g. Double 9 is</a:t>
            </a:r>
            <a:endParaRPr lang="en-GB" dirty="0">
              <a:latin typeface="Comic Sans MS" panose="030F0702030302020204" pitchFamily="66" charset="0"/>
            </a:endParaRPr>
          </a:p>
        </p:txBody>
      </p:sp>
      <p:sp>
        <p:nvSpPr>
          <p:cNvPr id="9" name="Rectangle 8"/>
          <p:cNvSpPr/>
          <p:nvPr/>
        </p:nvSpPr>
        <p:spPr>
          <a:xfrm>
            <a:off x="2697950" y="4331694"/>
            <a:ext cx="912819" cy="700378"/>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smtClean="0">
                <a:solidFill>
                  <a:srgbClr val="FF0000"/>
                </a:solidFill>
                <a:latin typeface="Comic Sans MS" panose="030F0702030302020204" pitchFamily="66" charset="0"/>
              </a:rPr>
              <a:t>18</a:t>
            </a:r>
            <a:endParaRPr lang="en-GB" dirty="0">
              <a:solidFill>
                <a:srgbClr val="FF0000"/>
              </a:solidFill>
              <a:latin typeface="Comic Sans MS" panose="030F0702030302020204" pitchFamily="66" charset="0"/>
            </a:endParaRPr>
          </a:p>
        </p:txBody>
      </p:sp>
      <p:pic>
        <p:nvPicPr>
          <p:cNvPr id="1026" name="Picture 2" descr="Sea Turtle Marble | House of Marbles"/>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375095" y="5295018"/>
            <a:ext cx="380907" cy="380907"/>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2" descr="Sea Turtle Marble | House of Marbles"/>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907704" y="5295018"/>
            <a:ext cx="380907" cy="380907"/>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2" descr="Sea Turtle Marble | House of Marbles"/>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440313" y="5295017"/>
            <a:ext cx="380907" cy="380907"/>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2" descr="Sea Turtle Marble | House of Marbles"/>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375095" y="5748415"/>
            <a:ext cx="380907" cy="380907"/>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2" descr="Sea Turtle Marble | House of Marbles"/>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907704" y="5748415"/>
            <a:ext cx="380907" cy="380907"/>
          </a:xfrm>
          <a:prstGeom prst="rect">
            <a:avLst/>
          </a:prstGeom>
          <a:noFill/>
          <a:extLst>
            <a:ext uri="{909E8E84-426E-40DD-AFC4-6F175D3DCCD1}">
              <a14:hiddenFill xmlns:a14="http://schemas.microsoft.com/office/drawing/2010/main">
                <a:solidFill>
                  <a:srgbClr val="FFFFFF"/>
                </a:solidFill>
              </a14:hiddenFill>
            </a:ext>
          </a:extLst>
        </p:spPr>
      </p:pic>
      <p:pic>
        <p:nvPicPr>
          <p:cNvPr id="17" name="Picture 2" descr="Sea Turtle Marble | House of Marbles"/>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440313" y="5748414"/>
            <a:ext cx="380907" cy="380907"/>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2" descr="Sea Turtle Marble | House of Marbles"/>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375095" y="6201812"/>
            <a:ext cx="380907" cy="380907"/>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2" descr="Sea Turtle Marble | House of Marbles"/>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907704" y="6201812"/>
            <a:ext cx="380907" cy="380907"/>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2" descr="Sea Turtle Marble | House of Marbles"/>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440313" y="6201811"/>
            <a:ext cx="380907" cy="380907"/>
          </a:xfrm>
          <a:prstGeom prst="rect">
            <a:avLst/>
          </a:prstGeom>
          <a:noFill/>
          <a:extLst>
            <a:ext uri="{909E8E84-426E-40DD-AFC4-6F175D3DCCD1}">
              <a14:hiddenFill xmlns:a14="http://schemas.microsoft.com/office/drawing/2010/main">
                <a:solidFill>
                  <a:srgbClr val="FFFFFF"/>
                </a:solidFill>
              </a14:hiddenFill>
            </a:ext>
          </a:extLst>
        </p:spPr>
      </p:pic>
      <p:pic>
        <p:nvPicPr>
          <p:cNvPr id="21" name="Picture 2" descr="Sea Turtle Marble | House of Marbles"/>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938830" y="5289810"/>
            <a:ext cx="380907" cy="380907"/>
          </a:xfrm>
          <a:prstGeom prst="rect">
            <a:avLst/>
          </a:prstGeom>
          <a:noFill/>
          <a:extLst>
            <a:ext uri="{909E8E84-426E-40DD-AFC4-6F175D3DCCD1}">
              <a14:hiddenFill xmlns:a14="http://schemas.microsoft.com/office/drawing/2010/main">
                <a:solidFill>
                  <a:srgbClr val="FFFFFF"/>
                </a:solidFill>
              </a14:hiddenFill>
            </a:ext>
          </a:extLst>
        </p:spPr>
      </p:pic>
      <p:pic>
        <p:nvPicPr>
          <p:cNvPr id="22" name="Picture 2" descr="Sea Turtle Marble | House of Marbles"/>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471439" y="5289810"/>
            <a:ext cx="380907" cy="380907"/>
          </a:xfrm>
          <a:prstGeom prst="rect">
            <a:avLst/>
          </a:prstGeom>
          <a:noFill/>
          <a:extLst>
            <a:ext uri="{909E8E84-426E-40DD-AFC4-6F175D3DCCD1}">
              <a14:hiddenFill xmlns:a14="http://schemas.microsoft.com/office/drawing/2010/main">
                <a:solidFill>
                  <a:srgbClr val="FFFFFF"/>
                </a:solidFill>
              </a14:hiddenFill>
            </a:ext>
          </a:extLst>
        </p:spPr>
      </p:pic>
      <p:pic>
        <p:nvPicPr>
          <p:cNvPr id="23" name="Picture 2" descr="Sea Turtle Marble | House of Marbles"/>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004048" y="5289809"/>
            <a:ext cx="380907" cy="380907"/>
          </a:xfrm>
          <a:prstGeom prst="rect">
            <a:avLst/>
          </a:prstGeom>
          <a:noFill/>
          <a:extLst>
            <a:ext uri="{909E8E84-426E-40DD-AFC4-6F175D3DCCD1}">
              <a14:hiddenFill xmlns:a14="http://schemas.microsoft.com/office/drawing/2010/main">
                <a:solidFill>
                  <a:srgbClr val="FFFFFF"/>
                </a:solidFill>
              </a14:hiddenFill>
            </a:ext>
          </a:extLst>
        </p:spPr>
      </p:pic>
      <p:pic>
        <p:nvPicPr>
          <p:cNvPr id="24" name="Picture 2" descr="Sea Turtle Marble | House of Marbles"/>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938830" y="5743207"/>
            <a:ext cx="380907" cy="380907"/>
          </a:xfrm>
          <a:prstGeom prst="rect">
            <a:avLst/>
          </a:prstGeom>
          <a:noFill/>
          <a:extLst>
            <a:ext uri="{909E8E84-426E-40DD-AFC4-6F175D3DCCD1}">
              <a14:hiddenFill xmlns:a14="http://schemas.microsoft.com/office/drawing/2010/main">
                <a:solidFill>
                  <a:srgbClr val="FFFFFF"/>
                </a:solidFill>
              </a14:hiddenFill>
            </a:ext>
          </a:extLst>
        </p:spPr>
      </p:pic>
      <p:pic>
        <p:nvPicPr>
          <p:cNvPr id="25" name="Picture 2" descr="Sea Turtle Marble | House of Marbles"/>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471439" y="5743207"/>
            <a:ext cx="380907" cy="380907"/>
          </a:xfrm>
          <a:prstGeom prst="rect">
            <a:avLst/>
          </a:prstGeom>
          <a:noFill/>
          <a:extLst>
            <a:ext uri="{909E8E84-426E-40DD-AFC4-6F175D3DCCD1}">
              <a14:hiddenFill xmlns:a14="http://schemas.microsoft.com/office/drawing/2010/main">
                <a:solidFill>
                  <a:srgbClr val="FFFFFF"/>
                </a:solidFill>
              </a14:hiddenFill>
            </a:ext>
          </a:extLst>
        </p:spPr>
      </p:pic>
      <p:pic>
        <p:nvPicPr>
          <p:cNvPr id="26" name="Picture 2" descr="Sea Turtle Marble | House of Marbles"/>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004048" y="5743206"/>
            <a:ext cx="380907" cy="380907"/>
          </a:xfrm>
          <a:prstGeom prst="rect">
            <a:avLst/>
          </a:prstGeom>
          <a:noFill/>
          <a:extLst>
            <a:ext uri="{909E8E84-426E-40DD-AFC4-6F175D3DCCD1}">
              <a14:hiddenFill xmlns:a14="http://schemas.microsoft.com/office/drawing/2010/main">
                <a:solidFill>
                  <a:srgbClr val="FFFFFF"/>
                </a:solidFill>
              </a14:hiddenFill>
            </a:ext>
          </a:extLst>
        </p:spPr>
      </p:pic>
      <p:pic>
        <p:nvPicPr>
          <p:cNvPr id="27" name="Picture 2" descr="Sea Turtle Marble | House of Marbles"/>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938830" y="6196604"/>
            <a:ext cx="380907" cy="380907"/>
          </a:xfrm>
          <a:prstGeom prst="rect">
            <a:avLst/>
          </a:prstGeom>
          <a:noFill/>
          <a:extLst>
            <a:ext uri="{909E8E84-426E-40DD-AFC4-6F175D3DCCD1}">
              <a14:hiddenFill xmlns:a14="http://schemas.microsoft.com/office/drawing/2010/main">
                <a:solidFill>
                  <a:srgbClr val="FFFFFF"/>
                </a:solidFill>
              </a14:hiddenFill>
            </a:ext>
          </a:extLst>
        </p:spPr>
      </p:pic>
      <p:pic>
        <p:nvPicPr>
          <p:cNvPr id="28" name="Picture 2" descr="Sea Turtle Marble | House of Marbles"/>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471439" y="6196604"/>
            <a:ext cx="380907" cy="380907"/>
          </a:xfrm>
          <a:prstGeom prst="rect">
            <a:avLst/>
          </a:prstGeom>
          <a:noFill/>
          <a:extLst>
            <a:ext uri="{909E8E84-426E-40DD-AFC4-6F175D3DCCD1}">
              <a14:hiddenFill xmlns:a14="http://schemas.microsoft.com/office/drawing/2010/main">
                <a:solidFill>
                  <a:srgbClr val="FFFFFF"/>
                </a:solidFill>
              </a14:hiddenFill>
            </a:ext>
          </a:extLst>
        </p:spPr>
      </p:pic>
      <p:pic>
        <p:nvPicPr>
          <p:cNvPr id="29" name="Picture 2" descr="Sea Turtle Marble | House of Marbles"/>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004048" y="6196603"/>
            <a:ext cx="380907" cy="380907"/>
          </a:xfrm>
          <a:prstGeom prst="rect">
            <a:avLst/>
          </a:prstGeom>
          <a:noFill/>
          <a:extLst>
            <a:ext uri="{909E8E84-426E-40DD-AFC4-6F175D3DCCD1}">
              <a14:hiddenFill xmlns:a14="http://schemas.microsoft.com/office/drawing/2010/main">
                <a:solidFill>
                  <a:srgbClr val="FFFFFF"/>
                </a:solidFill>
              </a14:hiddenFill>
            </a:ext>
          </a:extLst>
        </p:spPr>
      </p:pic>
      <p:sp>
        <p:nvSpPr>
          <p:cNvPr id="31" name="TextBox 30"/>
          <p:cNvSpPr txBox="1"/>
          <p:nvPr/>
        </p:nvSpPr>
        <p:spPr>
          <a:xfrm>
            <a:off x="4067943" y="4429969"/>
            <a:ext cx="6624736" cy="461665"/>
          </a:xfrm>
          <a:prstGeom prst="rect">
            <a:avLst/>
          </a:prstGeom>
          <a:noFill/>
        </p:spPr>
        <p:txBody>
          <a:bodyPr wrap="square" rtlCol="0">
            <a:spAutoFit/>
          </a:bodyPr>
          <a:lstStyle/>
          <a:p>
            <a:r>
              <a:rPr lang="en-GB" sz="2400" dirty="0" smtClean="0">
                <a:solidFill>
                  <a:srgbClr val="FF0000"/>
                </a:solidFill>
                <a:latin typeface="Comic Sans MS" panose="030F0702030302020204" pitchFamily="66" charset="0"/>
              </a:rPr>
              <a:t>9 + 9 = 18</a:t>
            </a:r>
            <a:endParaRPr lang="en-GB" sz="2400" dirty="0">
              <a:solidFill>
                <a:srgbClr val="FF0000"/>
              </a:solidFill>
              <a:latin typeface="Comic Sans MS" panose="030F0702030302020204" pitchFamily="66" charset="0"/>
            </a:endParaRPr>
          </a:p>
        </p:txBody>
      </p:sp>
    </p:spTree>
    <p:extLst>
      <p:ext uri="{BB962C8B-B14F-4D97-AF65-F5344CB8AC3E}">
        <p14:creationId xmlns:p14="http://schemas.microsoft.com/office/powerpoint/2010/main" val="316794174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173325"/>
            <a:ext cx="8229600" cy="1143000"/>
          </a:xfrm>
        </p:spPr>
        <p:txBody>
          <a:bodyPr>
            <a:noAutofit/>
          </a:bodyPr>
          <a:lstStyle/>
          <a:p>
            <a:r>
              <a:rPr lang="en-GB" sz="3200" dirty="0" smtClean="0">
                <a:latin typeface="Comic Sans MS" panose="030F0702030302020204" pitchFamily="66" charset="0"/>
              </a:rPr>
              <a:t>Lesson  2 – Make equal groups (grouping).</a:t>
            </a:r>
            <a:endParaRPr lang="en-GB" sz="3200" dirty="0">
              <a:latin typeface="Comic Sans MS" panose="030F0702030302020204" pitchFamily="66" charset="0"/>
            </a:endParaRPr>
          </a:p>
        </p:txBody>
      </p:sp>
      <p:sp>
        <p:nvSpPr>
          <p:cNvPr id="6" name="TextBox 5"/>
          <p:cNvSpPr txBox="1"/>
          <p:nvPr/>
        </p:nvSpPr>
        <p:spPr>
          <a:xfrm>
            <a:off x="837928" y="3106888"/>
            <a:ext cx="7488832" cy="1107996"/>
          </a:xfrm>
          <a:prstGeom prst="rect">
            <a:avLst/>
          </a:prstGeom>
          <a:noFill/>
        </p:spPr>
        <p:txBody>
          <a:bodyPr wrap="square" rtlCol="0">
            <a:spAutoFit/>
          </a:bodyPr>
          <a:lstStyle/>
          <a:p>
            <a:pPr algn="ctr"/>
            <a:r>
              <a:rPr lang="en-GB" dirty="0" smtClean="0">
                <a:latin typeface="Comic Sans MS" panose="030F0702030302020204" pitchFamily="66" charset="0"/>
              </a:rPr>
              <a:t>Follow the same instructions as yesterday, but with lesson 2. </a:t>
            </a:r>
            <a:endParaRPr lang="en-GB" dirty="0">
              <a:latin typeface="Comic Sans MS" panose="030F0702030302020204" pitchFamily="66" charset="0"/>
            </a:endParaRPr>
          </a:p>
          <a:p>
            <a:pPr algn="ctr"/>
            <a:r>
              <a:rPr lang="en-GB" sz="2400" dirty="0" smtClean="0">
                <a:latin typeface="Comic Sans MS" panose="030F0702030302020204" pitchFamily="66" charset="0"/>
              </a:rPr>
              <a:t>Click this link to get started:</a:t>
            </a:r>
          </a:p>
          <a:p>
            <a:pPr algn="ctr"/>
            <a:r>
              <a:rPr lang="en-GB" sz="2400" dirty="0">
                <a:latin typeface="Comic Sans MS" panose="030F0702030302020204" pitchFamily="66" charset="0"/>
                <a:hlinkClick r:id="rId2"/>
              </a:rPr>
              <a:t>https://whiterosemaths.com/homelearning/year-1/</a:t>
            </a:r>
            <a:r>
              <a:rPr lang="en-GB" sz="2400" dirty="0" smtClean="0">
                <a:latin typeface="Comic Sans MS" panose="030F0702030302020204" pitchFamily="66" charset="0"/>
              </a:rPr>
              <a:t> </a:t>
            </a:r>
            <a:endParaRPr lang="en-GB" sz="2400" dirty="0">
              <a:latin typeface="Comic Sans MS" panose="030F0702030302020204" pitchFamily="66" charset="0"/>
            </a:endParaRPr>
          </a:p>
        </p:txBody>
      </p:sp>
      <p:sp>
        <p:nvSpPr>
          <p:cNvPr id="8" name="TextBox 7"/>
          <p:cNvSpPr txBox="1"/>
          <p:nvPr/>
        </p:nvSpPr>
        <p:spPr>
          <a:xfrm>
            <a:off x="5436096" y="5710840"/>
            <a:ext cx="3117032" cy="584775"/>
          </a:xfrm>
          <a:prstGeom prst="rect">
            <a:avLst/>
          </a:prstGeom>
          <a:noFill/>
          <a:ln w="38100">
            <a:solidFill>
              <a:srgbClr val="00B0F0"/>
            </a:solidFill>
          </a:ln>
        </p:spPr>
        <p:txBody>
          <a:bodyPr wrap="square" rtlCol="0">
            <a:spAutoFit/>
          </a:bodyPr>
          <a:lstStyle/>
          <a:p>
            <a:r>
              <a:rPr lang="en-GB" sz="1600" dirty="0" smtClean="0">
                <a:latin typeface="Comic Sans MS" panose="030F0702030302020204" pitchFamily="66" charset="0"/>
              </a:rPr>
              <a:t>You can use any object to complete this task!</a:t>
            </a:r>
            <a:endParaRPr lang="en-GB" sz="1600" dirty="0">
              <a:latin typeface="Comic Sans MS" panose="030F0702030302020204" pitchFamily="66" charset="0"/>
            </a:endParaRPr>
          </a:p>
        </p:txBody>
      </p:sp>
      <p:pic>
        <p:nvPicPr>
          <p:cNvPr id="11" name="Picture 2" descr="Tips label collection with flat design | Free Vector"/>
          <p:cNvPicPr>
            <a:picLocks noChangeAspect="1" noChangeArrowheads="1"/>
          </p:cNvPicPr>
          <p:nvPr/>
        </p:nvPicPr>
        <p:blipFill rotWithShape="1">
          <a:blip r:embed="rId3">
            <a:extLst>
              <a:ext uri="{28A0092B-C50C-407E-A947-70E740481C1C}">
                <a14:useLocalDpi xmlns:a14="http://schemas.microsoft.com/office/drawing/2010/main" val="0"/>
              </a:ext>
            </a:extLst>
          </a:blip>
          <a:srcRect l="66823" t="41771" r="5401" b="40240"/>
          <a:stretch/>
        </p:blipFill>
        <p:spPr bwMode="auto">
          <a:xfrm>
            <a:off x="0" y="4401108"/>
            <a:ext cx="1111768" cy="720080"/>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p:cNvPicPr>
            <a:picLocks noChangeAspect="1"/>
          </p:cNvPicPr>
          <p:nvPr/>
        </p:nvPicPr>
        <p:blipFill>
          <a:blip r:embed="rId4"/>
          <a:stretch>
            <a:fillRect/>
          </a:stretch>
        </p:blipFill>
        <p:spPr>
          <a:xfrm>
            <a:off x="2181549" y="1043891"/>
            <a:ext cx="4813063" cy="2097077"/>
          </a:xfrm>
          <a:prstGeom prst="rect">
            <a:avLst/>
          </a:prstGeom>
        </p:spPr>
      </p:pic>
      <p:pic>
        <p:nvPicPr>
          <p:cNvPr id="4" name="Picture 3"/>
          <p:cNvPicPr>
            <a:picLocks noChangeAspect="1"/>
          </p:cNvPicPr>
          <p:nvPr/>
        </p:nvPicPr>
        <p:blipFill>
          <a:blip r:embed="rId5"/>
          <a:stretch>
            <a:fillRect/>
          </a:stretch>
        </p:blipFill>
        <p:spPr>
          <a:xfrm>
            <a:off x="251521" y="5242646"/>
            <a:ext cx="5040560" cy="1266602"/>
          </a:xfrm>
          <a:prstGeom prst="rect">
            <a:avLst/>
          </a:prstGeom>
        </p:spPr>
      </p:pic>
      <p:cxnSp>
        <p:nvCxnSpPr>
          <p:cNvPr id="14" name="Straight Connector 13"/>
          <p:cNvCxnSpPr/>
          <p:nvPr/>
        </p:nvCxnSpPr>
        <p:spPr>
          <a:xfrm>
            <a:off x="1907704" y="6005447"/>
            <a:ext cx="504056" cy="1"/>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sp>
        <p:nvSpPr>
          <p:cNvPr id="18" name="TextBox 17"/>
          <p:cNvSpPr txBox="1"/>
          <p:nvPr/>
        </p:nvSpPr>
        <p:spPr>
          <a:xfrm>
            <a:off x="2110286" y="4389713"/>
            <a:ext cx="5414041" cy="584775"/>
          </a:xfrm>
          <a:prstGeom prst="rect">
            <a:avLst/>
          </a:prstGeom>
          <a:noFill/>
          <a:ln w="38100">
            <a:solidFill>
              <a:srgbClr val="00B0F0"/>
            </a:solidFill>
          </a:ln>
        </p:spPr>
        <p:txBody>
          <a:bodyPr wrap="square" rtlCol="0">
            <a:spAutoFit/>
          </a:bodyPr>
          <a:lstStyle/>
          <a:p>
            <a:r>
              <a:rPr lang="en-GB" sz="1600" dirty="0" smtClean="0">
                <a:latin typeface="Comic Sans MS" panose="030F0702030302020204" pitchFamily="66" charset="0"/>
              </a:rPr>
              <a:t>Discuss the term </a:t>
            </a:r>
            <a:r>
              <a:rPr lang="en-GB" sz="1600" b="1" dirty="0" smtClean="0">
                <a:latin typeface="Comic Sans MS" panose="030F0702030302020204" pitchFamily="66" charset="0"/>
              </a:rPr>
              <a:t>equal </a:t>
            </a:r>
            <a:r>
              <a:rPr lang="en-GB" sz="1600" dirty="0" smtClean="0">
                <a:latin typeface="Comic Sans MS" panose="030F0702030302020204" pitchFamily="66" charset="0"/>
              </a:rPr>
              <a:t>together. Equal means </a:t>
            </a:r>
            <a:r>
              <a:rPr lang="en-GB" sz="1600" u="sng" dirty="0" smtClean="0">
                <a:latin typeface="Comic Sans MS" panose="030F0702030302020204" pitchFamily="66" charset="0"/>
              </a:rPr>
              <a:t>the same. </a:t>
            </a:r>
            <a:endParaRPr lang="en-GB" sz="1600" u="sng" dirty="0">
              <a:latin typeface="Comic Sans MS" panose="030F0702030302020204" pitchFamily="66" charset="0"/>
            </a:endParaRPr>
          </a:p>
        </p:txBody>
      </p:sp>
      <p:cxnSp>
        <p:nvCxnSpPr>
          <p:cNvPr id="19" name="Straight Arrow Connector 18"/>
          <p:cNvCxnSpPr/>
          <p:nvPr/>
        </p:nvCxnSpPr>
        <p:spPr>
          <a:xfrm flipH="1">
            <a:off x="2181549" y="5111350"/>
            <a:ext cx="504803" cy="621906"/>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4705328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584312"/>
            <a:ext cx="8229600" cy="1143000"/>
          </a:xfrm>
        </p:spPr>
        <p:txBody>
          <a:bodyPr>
            <a:noAutofit/>
          </a:bodyPr>
          <a:lstStyle/>
          <a:p>
            <a:r>
              <a:rPr lang="en-GB" sz="3200" dirty="0" smtClean="0">
                <a:latin typeface="Comic Sans MS" panose="030F0702030302020204" pitchFamily="66" charset="0"/>
              </a:rPr>
              <a:t>Lesson  3 – Make equal groups (sharing).</a:t>
            </a:r>
            <a:endParaRPr lang="en-GB" sz="3200" dirty="0">
              <a:latin typeface="Comic Sans MS" panose="030F0702030302020204" pitchFamily="66" charset="0"/>
            </a:endParaRPr>
          </a:p>
        </p:txBody>
      </p:sp>
      <p:sp>
        <p:nvSpPr>
          <p:cNvPr id="6" name="TextBox 5"/>
          <p:cNvSpPr txBox="1"/>
          <p:nvPr/>
        </p:nvSpPr>
        <p:spPr>
          <a:xfrm>
            <a:off x="837928" y="3217876"/>
            <a:ext cx="7488832" cy="984885"/>
          </a:xfrm>
          <a:prstGeom prst="rect">
            <a:avLst/>
          </a:prstGeom>
          <a:noFill/>
        </p:spPr>
        <p:txBody>
          <a:bodyPr wrap="square" rtlCol="0">
            <a:spAutoFit/>
          </a:bodyPr>
          <a:lstStyle/>
          <a:p>
            <a:pPr algn="ctr"/>
            <a:r>
              <a:rPr lang="en-GB" dirty="0">
                <a:latin typeface="Comic Sans MS" panose="030F0702030302020204" pitchFamily="66" charset="0"/>
              </a:rPr>
              <a:t>Follow the same </a:t>
            </a:r>
            <a:r>
              <a:rPr lang="en-GB" dirty="0" smtClean="0">
                <a:latin typeface="Comic Sans MS" panose="030F0702030302020204" pitchFamily="66" charset="0"/>
              </a:rPr>
              <a:t>instructions, </a:t>
            </a:r>
            <a:r>
              <a:rPr lang="en-GB" dirty="0">
                <a:latin typeface="Comic Sans MS" panose="030F0702030302020204" pitchFamily="66" charset="0"/>
              </a:rPr>
              <a:t>but with lesson </a:t>
            </a:r>
            <a:r>
              <a:rPr lang="en-GB" dirty="0" smtClean="0">
                <a:latin typeface="Comic Sans MS" panose="030F0702030302020204" pitchFamily="66" charset="0"/>
              </a:rPr>
              <a:t>3. </a:t>
            </a:r>
            <a:endParaRPr lang="en-GB" dirty="0">
              <a:latin typeface="Comic Sans MS" panose="030F0702030302020204" pitchFamily="66" charset="0"/>
            </a:endParaRPr>
          </a:p>
          <a:p>
            <a:pPr algn="ctr"/>
            <a:r>
              <a:rPr lang="en-GB" sz="2000" dirty="0" smtClean="0">
                <a:latin typeface="Comic Sans MS" panose="030F0702030302020204" pitchFamily="66" charset="0"/>
              </a:rPr>
              <a:t>Click this link to get started:</a:t>
            </a:r>
          </a:p>
          <a:p>
            <a:pPr algn="ctr"/>
            <a:r>
              <a:rPr lang="en-GB" sz="2000" dirty="0">
                <a:latin typeface="Comic Sans MS" panose="030F0702030302020204" pitchFamily="66" charset="0"/>
                <a:hlinkClick r:id="rId2"/>
              </a:rPr>
              <a:t>https://whiterosemaths.com/homelearning/year-1/</a:t>
            </a:r>
            <a:r>
              <a:rPr lang="en-GB" sz="2000" dirty="0" smtClean="0">
                <a:latin typeface="Comic Sans MS" panose="030F0702030302020204" pitchFamily="66" charset="0"/>
              </a:rPr>
              <a:t> </a:t>
            </a:r>
            <a:endParaRPr lang="en-GB" sz="2000" dirty="0">
              <a:latin typeface="Comic Sans MS" panose="030F0702030302020204" pitchFamily="66" charset="0"/>
            </a:endParaRPr>
          </a:p>
        </p:txBody>
      </p:sp>
      <p:pic>
        <p:nvPicPr>
          <p:cNvPr id="13" name="Picture 2" descr="Tips label collection with flat design | Free Vector"/>
          <p:cNvPicPr>
            <a:picLocks noChangeAspect="1" noChangeArrowheads="1"/>
          </p:cNvPicPr>
          <p:nvPr/>
        </p:nvPicPr>
        <p:blipFill rotWithShape="1">
          <a:blip r:embed="rId3">
            <a:extLst>
              <a:ext uri="{28A0092B-C50C-407E-A947-70E740481C1C}">
                <a14:useLocalDpi xmlns:a14="http://schemas.microsoft.com/office/drawing/2010/main" val="0"/>
              </a:ext>
            </a:extLst>
          </a:blip>
          <a:srcRect l="66823" t="41771" r="5401" b="40240"/>
          <a:stretch/>
        </p:blipFill>
        <p:spPr bwMode="auto">
          <a:xfrm>
            <a:off x="467544" y="4603074"/>
            <a:ext cx="1111768" cy="72008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p:cNvPicPr>
            <a:picLocks noChangeAspect="1"/>
          </p:cNvPicPr>
          <p:nvPr/>
        </p:nvPicPr>
        <p:blipFill>
          <a:blip r:embed="rId4"/>
          <a:stretch>
            <a:fillRect/>
          </a:stretch>
        </p:blipFill>
        <p:spPr>
          <a:xfrm>
            <a:off x="2640010" y="1517591"/>
            <a:ext cx="3884668" cy="1647602"/>
          </a:xfrm>
          <a:prstGeom prst="rect">
            <a:avLst/>
          </a:prstGeom>
        </p:spPr>
      </p:pic>
      <p:pic>
        <p:nvPicPr>
          <p:cNvPr id="7" name="Picture 6"/>
          <p:cNvPicPr>
            <a:picLocks noChangeAspect="1"/>
          </p:cNvPicPr>
          <p:nvPr/>
        </p:nvPicPr>
        <p:blipFill>
          <a:blip r:embed="rId5"/>
          <a:stretch>
            <a:fillRect/>
          </a:stretch>
        </p:blipFill>
        <p:spPr>
          <a:xfrm>
            <a:off x="1579312" y="4202761"/>
            <a:ext cx="3096344" cy="2454958"/>
          </a:xfrm>
          <a:prstGeom prst="rect">
            <a:avLst/>
          </a:prstGeom>
        </p:spPr>
      </p:pic>
      <p:sp>
        <p:nvSpPr>
          <p:cNvPr id="11" name="TextBox 10"/>
          <p:cNvSpPr txBox="1"/>
          <p:nvPr/>
        </p:nvSpPr>
        <p:spPr>
          <a:xfrm>
            <a:off x="4882331" y="4380469"/>
            <a:ext cx="3456384" cy="2308324"/>
          </a:xfrm>
          <a:prstGeom prst="rect">
            <a:avLst/>
          </a:prstGeom>
          <a:noFill/>
          <a:ln w="38100">
            <a:solidFill>
              <a:srgbClr val="00B0F0"/>
            </a:solidFill>
          </a:ln>
        </p:spPr>
        <p:txBody>
          <a:bodyPr wrap="square" rtlCol="0">
            <a:spAutoFit/>
          </a:bodyPr>
          <a:lstStyle/>
          <a:p>
            <a:pPr algn="ctr"/>
            <a:r>
              <a:rPr lang="en-GB" dirty="0" smtClean="0">
                <a:latin typeface="Comic Sans MS" panose="030F0702030302020204" pitchFamily="66" charset="0"/>
              </a:rPr>
              <a:t>You could circle the rows/ columns as shown in the video for these questions or you could work it out practically. You could use an object to represent the bananas and sort them into 5 boxes, one at a time.</a:t>
            </a:r>
            <a:endParaRPr lang="en-GB" sz="2000" dirty="0">
              <a:latin typeface="Comic Sans MS" panose="030F0702030302020204" pitchFamily="66" charset="0"/>
            </a:endParaRPr>
          </a:p>
        </p:txBody>
      </p:sp>
    </p:spTree>
    <p:extLst>
      <p:ext uri="{BB962C8B-B14F-4D97-AF65-F5344CB8AC3E}">
        <p14:creationId xmlns:p14="http://schemas.microsoft.com/office/powerpoint/2010/main" val="407244058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359872"/>
            <a:ext cx="8229600" cy="1143000"/>
          </a:xfrm>
        </p:spPr>
        <p:txBody>
          <a:bodyPr>
            <a:noAutofit/>
          </a:bodyPr>
          <a:lstStyle/>
          <a:p>
            <a:r>
              <a:rPr lang="en-GB" sz="2800" dirty="0" smtClean="0">
                <a:latin typeface="Comic Sans MS" panose="030F0702030302020204" pitchFamily="66" charset="0"/>
              </a:rPr>
              <a:t>Lesson  4 – Find a half (1).</a:t>
            </a:r>
            <a:endParaRPr lang="en-GB" sz="2800" dirty="0">
              <a:latin typeface="Comic Sans MS" panose="030F0702030302020204" pitchFamily="66" charset="0"/>
            </a:endParaRPr>
          </a:p>
        </p:txBody>
      </p:sp>
      <p:sp>
        <p:nvSpPr>
          <p:cNvPr id="6" name="TextBox 5"/>
          <p:cNvSpPr txBox="1"/>
          <p:nvPr/>
        </p:nvSpPr>
        <p:spPr>
          <a:xfrm>
            <a:off x="837928" y="3191523"/>
            <a:ext cx="7488832" cy="984885"/>
          </a:xfrm>
          <a:prstGeom prst="rect">
            <a:avLst/>
          </a:prstGeom>
          <a:noFill/>
        </p:spPr>
        <p:txBody>
          <a:bodyPr wrap="square" rtlCol="0">
            <a:spAutoFit/>
          </a:bodyPr>
          <a:lstStyle/>
          <a:p>
            <a:pPr algn="ctr"/>
            <a:r>
              <a:rPr lang="en-GB" dirty="0">
                <a:latin typeface="Comic Sans MS" panose="030F0702030302020204" pitchFamily="66" charset="0"/>
              </a:rPr>
              <a:t>Follow the same </a:t>
            </a:r>
            <a:r>
              <a:rPr lang="en-GB" dirty="0" smtClean="0">
                <a:latin typeface="Comic Sans MS" panose="030F0702030302020204" pitchFamily="66" charset="0"/>
              </a:rPr>
              <a:t>instructions, </a:t>
            </a:r>
            <a:r>
              <a:rPr lang="en-GB" dirty="0">
                <a:latin typeface="Comic Sans MS" panose="030F0702030302020204" pitchFamily="66" charset="0"/>
              </a:rPr>
              <a:t>but with lesson 4</a:t>
            </a:r>
            <a:r>
              <a:rPr lang="en-GB" dirty="0" smtClean="0">
                <a:latin typeface="Comic Sans MS" panose="030F0702030302020204" pitchFamily="66" charset="0"/>
              </a:rPr>
              <a:t>. </a:t>
            </a:r>
            <a:endParaRPr lang="en-GB" dirty="0">
              <a:latin typeface="Comic Sans MS" panose="030F0702030302020204" pitchFamily="66" charset="0"/>
            </a:endParaRPr>
          </a:p>
          <a:p>
            <a:pPr algn="ctr"/>
            <a:r>
              <a:rPr lang="en-GB" sz="2000" dirty="0" smtClean="0">
                <a:latin typeface="Comic Sans MS" panose="030F0702030302020204" pitchFamily="66" charset="0"/>
              </a:rPr>
              <a:t>Click this link to get started:</a:t>
            </a:r>
          </a:p>
          <a:p>
            <a:pPr algn="ctr"/>
            <a:r>
              <a:rPr lang="en-GB" sz="2000" dirty="0">
                <a:latin typeface="Comic Sans MS" panose="030F0702030302020204" pitchFamily="66" charset="0"/>
                <a:hlinkClick r:id="rId2"/>
              </a:rPr>
              <a:t>https://whiterosemaths.com/homelearning/year-1/</a:t>
            </a:r>
            <a:r>
              <a:rPr lang="en-GB" sz="2000" dirty="0" smtClean="0">
                <a:latin typeface="Comic Sans MS" panose="030F0702030302020204" pitchFamily="66" charset="0"/>
              </a:rPr>
              <a:t> </a:t>
            </a:r>
            <a:endParaRPr lang="en-GB" sz="2000" dirty="0">
              <a:latin typeface="Comic Sans MS" panose="030F0702030302020204" pitchFamily="66" charset="0"/>
            </a:endParaRPr>
          </a:p>
        </p:txBody>
      </p:sp>
      <p:pic>
        <p:nvPicPr>
          <p:cNvPr id="1026" name="Picture 2" descr="Tips label collection with flat design | Free Vector"/>
          <p:cNvPicPr>
            <a:picLocks noChangeAspect="1" noChangeArrowheads="1"/>
          </p:cNvPicPr>
          <p:nvPr/>
        </p:nvPicPr>
        <p:blipFill rotWithShape="1">
          <a:blip r:embed="rId3">
            <a:extLst>
              <a:ext uri="{28A0092B-C50C-407E-A947-70E740481C1C}">
                <a14:useLocalDpi xmlns:a14="http://schemas.microsoft.com/office/drawing/2010/main" val="0"/>
              </a:ext>
            </a:extLst>
          </a:blip>
          <a:srcRect l="66823" t="41426" r="5401" b="39252"/>
          <a:stretch/>
        </p:blipFill>
        <p:spPr bwMode="auto">
          <a:xfrm>
            <a:off x="388318" y="4678260"/>
            <a:ext cx="1215424" cy="845512"/>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p:cNvSpPr txBox="1"/>
          <p:nvPr/>
        </p:nvSpPr>
        <p:spPr>
          <a:xfrm>
            <a:off x="1629985" y="4362352"/>
            <a:ext cx="6696775" cy="1477328"/>
          </a:xfrm>
          <a:prstGeom prst="rect">
            <a:avLst/>
          </a:prstGeom>
          <a:noFill/>
          <a:ln w="38100">
            <a:solidFill>
              <a:srgbClr val="00B0F0"/>
            </a:solidFill>
          </a:ln>
        </p:spPr>
        <p:txBody>
          <a:bodyPr wrap="square" rtlCol="0">
            <a:spAutoFit/>
          </a:bodyPr>
          <a:lstStyle/>
          <a:p>
            <a:pPr algn="ctr"/>
            <a:r>
              <a:rPr lang="en-GB" dirty="0" smtClean="0">
                <a:latin typeface="Comic Sans MS" panose="030F0702030302020204" pitchFamily="66" charset="0"/>
              </a:rPr>
              <a:t>Focus on the term </a:t>
            </a:r>
            <a:r>
              <a:rPr lang="en-GB" b="1" dirty="0" smtClean="0">
                <a:latin typeface="Comic Sans MS" panose="030F0702030302020204" pitchFamily="66" charset="0"/>
              </a:rPr>
              <a:t>equal parts </a:t>
            </a:r>
            <a:r>
              <a:rPr lang="en-GB" dirty="0" smtClean="0">
                <a:latin typeface="Comic Sans MS" panose="030F0702030302020204" pitchFamily="66" charset="0"/>
              </a:rPr>
              <a:t>in this lesson.</a:t>
            </a:r>
          </a:p>
          <a:p>
            <a:pPr algn="ctr"/>
            <a:r>
              <a:rPr lang="en-US" dirty="0" smtClean="0">
                <a:latin typeface="Comic Sans MS" panose="030F0702030302020204" pitchFamily="66" charset="0"/>
              </a:rPr>
              <a:t>It is important that your child understands that two halves make a whole and that the halves are equal </a:t>
            </a:r>
            <a:r>
              <a:rPr lang="en-US" dirty="0">
                <a:latin typeface="Comic Sans MS" panose="030F0702030302020204" pitchFamily="66" charset="0"/>
              </a:rPr>
              <a:t>(</a:t>
            </a:r>
            <a:r>
              <a:rPr lang="en-US" dirty="0" smtClean="0">
                <a:latin typeface="Comic Sans MS" panose="030F0702030302020204" pitchFamily="66" charset="0"/>
              </a:rPr>
              <a:t>the same).</a:t>
            </a:r>
            <a:endParaRPr lang="en-GB" dirty="0">
              <a:latin typeface="Comic Sans MS" panose="030F0702030302020204" pitchFamily="66" charset="0"/>
            </a:endParaRPr>
          </a:p>
          <a:p>
            <a:pPr algn="ctr"/>
            <a:r>
              <a:rPr lang="en-GB" dirty="0" smtClean="0">
                <a:latin typeface="Comic Sans MS" panose="030F0702030302020204" pitchFamily="66" charset="0"/>
              </a:rPr>
              <a:t>Model using the word </a:t>
            </a:r>
            <a:r>
              <a:rPr lang="en-GB" b="1" dirty="0" smtClean="0">
                <a:latin typeface="Comic Sans MS" panose="030F0702030302020204" pitchFamily="66" charset="0"/>
              </a:rPr>
              <a:t>half</a:t>
            </a:r>
            <a:r>
              <a:rPr lang="en-GB" dirty="0" smtClean="0">
                <a:latin typeface="Comic Sans MS" panose="030F0702030302020204" pitchFamily="66" charset="0"/>
              </a:rPr>
              <a:t> during your day to day activities </a:t>
            </a:r>
          </a:p>
          <a:p>
            <a:pPr algn="ctr"/>
            <a:r>
              <a:rPr lang="en-GB" dirty="0" smtClean="0">
                <a:latin typeface="Comic Sans MS" panose="030F0702030302020204" pitchFamily="66" charset="0"/>
              </a:rPr>
              <a:t>e.g. I have eaten </a:t>
            </a:r>
            <a:r>
              <a:rPr lang="en-GB" u="sng" dirty="0" smtClean="0">
                <a:latin typeface="Comic Sans MS" panose="030F0702030302020204" pitchFamily="66" charset="0"/>
              </a:rPr>
              <a:t>half</a:t>
            </a:r>
            <a:r>
              <a:rPr lang="en-GB" dirty="0" smtClean="0">
                <a:latin typeface="Comic Sans MS" panose="030F0702030302020204" pitchFamily="66" charset="0"/>
              </a:rPr>
              <a:t> of my biscuit.</a:t>
            </a:r>
          </a:p>
        </p:txBody>
      </p:sp>
      <p:pic>
        <p:nvPicPr>
          <p:cNvPr id="3" name="Picture 2"/>
          <p:cNvPicPr>
            <a:picLocks noChangeAspect="1"/>
          </p:cNvPicPr>
          <p:nvPr/>
        </p:nvPicPr>
        <p:blipFill>
          <a:blip r:embed="rId4"/>
          <a:stretch>
            <a:fillRect/>
          </a:stretch>
        </p:blipFill>
        <p:spPr>
          <a:xfrm>
            <a:off x="2384283" y="1223683"/>
            <a:ext cx="4396122" cy="1967840"/>
          </a:xfrm>
          <a:prstGeom prst="rect">
            <a:avLst/>
          </a:prstGeom>
        </p:spPr>
      </p:pic>
    </p:spTree>
    <p:extLst>
      <p:ext uri="{BB962C8B-B14F-4D97-AF65-F5344CB8AC3E}">
        <p14:creationId xmlns:p14="http://schemas.microsoft.com/office/powerpoint/2010/main" val="59097337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03848" y="415414"/>
            <a:ext cx="2776722" cy="923330"/>
          </a:xfrm>
          <a:prstGeom prst="rect">
            <a:avLst/>
          </a:prstGeom>
          <a:noFill/>
        </p:spPr>
        <p:txBody>
          <a:bodyPr wrap="none" lIns="91440" tIns="45720" rIns="91440" bIns="45720">
            <a:spAutoFit/>
          </a:bodyPr>
          <a:lstStyle/>
          <a:p>
            <a:pPr algn="ctr"/>
            <a:r>
              <a:rPr lang="en-US" sz="5400" b="1" cap="none" spc="0"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rPr>
              <a:t>Week 3</a:t>
            </a:r>
            <a:endParaRPr lang="en-US" sz="5400" b="1" cap="none" spc="0"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endParaRPr>
          </a:p>
        </p:txBody>
      </p:sp>
      <p:sp>
        <p:nvSpPr>
          <p:cNvPr id="5" name="TextBox 4"/>
          <p:cNvSpPr txBox="1"/>
          <p:nvPr/>
        </p:nvSpPr>
        <p:spPr>
          <a:xfrm>
            <a:off x="523757" y="1384256"/>
            <a:ext cx="8136904" cy="984885"/>
          </a:xfrm>
          <a:prstGeom prst="rect">
            <a:avLst/>
          </a:prstGeom>
          <a:noFill/>
        </p:spPr>
        <p:txBody>
          <a:bodyPr wrap="square" rtlCol="0">
            <a:spAutoFit/>
          </a:bodyPr>
          <a:lstStyle/>
          <a:p>
            <a:pPr lvl="0" algn="ctr"/>
            <a:r>
              <a:rPr lang="en-GB" altLang="en-US" sz="2000" dirty="0">
                <a:latin typeface="Comic Sans MS" panose="030F0702030302020204" pitchFamily="66" charset="0"/>
                <a:ea typeface="Calibri" panose="020F0502020204030204" pitchFamily="34" charset="0"/>
                <a:cs typeface="Times New Roman" panose="02020603050405020304" pitchFamily="18" charset="0"/>
              </a:rPr>
              <a:t>Here are some practical (non-screen) </a:t>
            </a:r>
            <a:r>
              <a:rPr lang="en-GB" altLang="en-US" sz="2000" dirty="0" smtClean="0">
                <a:latin typeface="Comic Sans MS" panose="030F0702030302020204" pitchFamily="66" charset="0"/>
                <a:ea typeface="Calibri" panose="020F0502020204030204" pitchFamily="34" charset="0"/>
                <a:cs typeface="Times New Roman" panose="02020603050405020304" pitchFamily="18" charset="0"/>
              </a:rPr>
              <a:t>doubling and halving activities </a:t>
            </a:r>
            <a:r>
              <a:rPr lang="en-GB" altLang="en-US" sz="2000" dirty="0">
                <a:latin typeface="Comic Sans MS" panose="030F0702030302020204" pitchFamily="66" charset="0"/>
                <a:ea typeface="Calibri" panose="020F0502020204030204" pitchFamily="34" charset="0"/>
                <a:cs typeface="Times New Roman" panose="02020603050405020304" pitchFamily="18" charset="0"/>
              </a:rPr>
              <a:t>you may want to try at </a:t>
            </a:r>
            <a:r>
              <a:rPr lang="en-GB" altLang="en-US" sz="2000" dirty="0" smtClean="0">
                <a:latin typeface="Comic Sans MS" panose="030F0702030302020204" pitchFamily="66" charset="0"/>
                <a:ea typeface="Calibri" panose="020F0502020204030204" pitchFamily="34" charset="0"/>
                <a:cs typeface="Times New Roman" panose="02020603050405020304" pitchFamily="18" charset="0"/>
              </a:rPr>
              <a:t>home.</a:t>
            </a:r>
            <a:endParaRPr lang="en-GB" altLang="en-US" sz="2000" dirty="0">
              <a:latin typeface="Comic Sans MS" panose="030F0702030302020204" pitchFamily="66" charset="0"/>
              <a:ea typeface="Calibri" panose="020F0502020204030204" pitchFamily="34" charset="0"/>
              <a:cs typeface="Times New Roman" panose="02020603050405020304" pitchFamily="18" charset="0"/>
            </a:endParaRPr>
          </a:p>
          <a:p>
            <a:endParaRPr lang="en-GB" dirty="0"/>
          </a:p>
        </p:txBody>
      </p:sp>
      <p:sp>
        <p:nvSpPr>
          <p:cNvPr id="2" name="TextBox 1"/>
          <p:cNvSpPr txBox="1"/>
          <p:nvPr/>
        </p:nvSpPr>
        <p:spPr>
          <a:xfrm>
            <a:off x="731314" y="5516798"/>
            <a:ext cx="3336630" cy="1200329"/>
          </a:xfrm>
          <a:prstGeom prst="rect">
            <a:avLst/>
          </a:prstGeom>
          <a:noFill/>
          <a:ln w="38100">
            <a:solidFill>
              <a:srgbClr val="00B0F0"/>
            </a:solidFill>
          </a:ln>
        </p:spPr>
        <p:txBody>
          <a:bodyPr wrap="square" rtlCol="0">
            <a:spAutoFit/>
          </a:bodyPr>
          <a:lstStyle/>
          <a:p>
            <a:pPr lvl="0"/>
            <a:r>
              <a:rPr lang="en-GB" altLang="en-US" dirty="0" smtClean="0">
                <a:latin typeface="Comic Sans MS" panose="030F0702030302020204" pitchFamily="66" charset="0"/>
                <a:ea typeface="Calibri" panose="020F0502020204030204" pitchFamily="34" charset="0"/>
                <a:cs typeface="Times New Roman" panose="02020603050405020304" pitchFamily="18" charset="0"/>
              </a:rPr>
              <a:t>Find an object in your house to share in half with a family member. E.g. a chocolate bar, an orange, some sweets.</a:t>
            </a:r>
            <a:endParaRPr lang="en-GB" altLang="en-US" dirty="0">
              <a:latin typeface="Comic Sans MS" panose="030F0702030302020204" pitchFamily="66" charset="0"/>
              <a:ea typeface="Calibri" panose="020F0502020204030204" pitchFamily="34" charset="0"/>
              <a:cs typeface="Times New Roman" panose="02020603050405020304" pitchFamily="18" charset="0"/>
            </a:endParaRPr>
          </a:p>
        </p:txBody>
      </p:sp>
      <p:sp>
        <p:nvSpPr>
          <p:cNvPr id="9" name="TextBox 8"/>
          <p:cNvSpPr txBox="1"/>
          <p:nvPr/>
        </p:nvSpPr>
        <p:spPr>
          <a:xfrm>
            <a:off x="4556739" y="5532907"/>
            <a:ext cx="3888432" cy="1200329"/>
          </a:xfrm>
          <a:prstGeom prst="rect">
            <a:avLst/>
          </a:prstGeom>
          <a:noFill/>
          <a:ln w="38100">
            <a:solidFill>
              <a:srgbClr val="00B0F0"/>
            </a:solidFill>
          </a:ln>
        </p:spPr>
        <p:txBody>
          <a:bodyPr wrap="square" rtlCol="0">
            <a:spAutoFit/>
          </a:bodyPr>
          <a:lstStyle/>
          <a:p>
            <a:r>
              <a:rPr lang="en-GB" altLang="en-US" dirty="0" smtClean="0">
                <a:latin typeface="Comic Sans MS" panose="030F0702030302020204" pitchFamily="66" charset="0"/>
                <a:ea typeface="Calibri" panose="020F0502020204030204" pitchFamily="34" charset="0"/>
                <a:cs typeface="Times New Roman" panose="02020603050405020304" pitchFamily="18" charset="0"/>
              </a:rPr>
              <a:t>Tell your partner a doubling or halving story. E.g. 4 children are at a party. 4 more children arrive. Now there are 8!</a:t>
            </a:r>
            <a:endParaRPr lang="en-GB" altLang="en-US" dirty="0">
              <a:latin typeface="Comic Sans MS" panose="030F0702030302020204" pitchFamily="66" charset="0"/>
              <a:ea typeface="Calibri" panose="020F0502020204030204" pitchFamily="34" charset="0"/>
              <a:cs typeface="Times New Roman" panose="02020603050405020304" pitchFamily="18" charset="0"/>
            </a:endParaRPr>
          </a:p>
        </p:txBody>
      </p:sp>
      <p:sp>
        <p:nvSpPr>
          <p:cNvPr id="14" name="TextBox 13"/>
          <p:cNvSpPr txBox="1"/>
          <p:nvPr/>
        </p:nvSpPr>
        <p:spPr>
          <a:xfrm>
            <a:off x="4556738" y="2233895"/>
            <a:ext cx="3888432" cy="3139321"/>
          </a:xfrm>
          <a:prstGeom prst="rect">
            <a:avLst/>
          </a:prstGeom>
          <a:noFill/>
          <a:ln w="38100">
            <a:solidFill>
              <a:srgbClr val="00B0F0"/>
            </a:solidFill>
          </a:ln>
        </p:spPr>
        <p:txBody>
          <a:bodyPr wrap="square" rtlCol="0">
            <a:spAutoFit/>
          </a:bodyPr>
          <a:lstStyle/>
          <a:p>
            <a:pPr lvl="0" algn="just"/>
            <a:r>
              <a:rPr lang="en-US" altLang="en-US" dirty="0" smtClean="0">
                <a:latin typeface="Comic Sans MS" panose="030F0702030302020204" pitchFamily="66" charset="0"/>
                <a:cs typeface="Times New Roman" panose="02020603050405020304" pitchFamily="18" charset="0"/>
              </a:rPr>
              <a:t>Draw half of a shape, swap with a partner and see if you can complete each other’s drawings!</a:t>
            </a:r>
          </a:p>
          <a:p>
            <a:pPr lvl="0" algn="just"/>
            <a:endParaRPr lang="en-US" altLang="en-US" dirty="0">
              <a:latin typeface="Comic Sans MS" panose="030F0702030302020204" pitchFamily="66" charset="0"/>
              <a:cs typeface="Times New Roman" panose="02020603050405020304" pitchFamily="18" charset="0"/>
            </a:endParaRPr>
          </a:p>
          <a:p>
            <a:pPr lvl="0" algn="just"/>
            <a:endParaRPr lang="en-US" altLang="en-US" dirty="0" smtClean="0">
              <a:latin typeface="Comic Sans MS" panose="030F0702030302020204" pitchFamily="66" charset="0"/>
              <a:cs typeface="Times New Roman" panose="02020603050405020304" pitchFamily="18" charset="0"/>
            </a:endParaRPr>
          </a:p>
          <a:p>
            <a:pPr lvl="0" algn="just"/>
            <a:endParaRPr lang="en-US" altLang="en-US" dirty="0">
              <a:latin typeface="Comic Sans MS" panose="030F0702030302020204" pitchFamily="66" charset="0"/>
              <a:cs typeface="Times New Roman" panose="02020603050405020304" pitchFamily="18" charset="0"/>
            </a:endParaRPr>
          </a:p>
          <a:p>
            <a:pPr lvl="0" algn="just"/>
            <a:endParaRPr lang="en-US" altLang="en-US" dirty="0" smtClean="0">
              <a:latin typeface="Comic Sans MS" panose="030F0702030302020204" pitchFamily="66" charset="0"/>
              <a:cs typeface="Times New Roman" panose="02020603050405020304" pitchFamily="18" charset="0"/>
            </a:endParaRPr>
          </a:p>
          <a:p>
            <a:pPr lvl="0" algn="just"/>
            <a:endParaRPr lang="en-US" altLang="en-US" dirty="0">
              <a:latin typeface="Comic Sans MS" panose="030F0702030302020204" pitchFamily="66" charset="0"/>
              <a:cs typeface="Times New Roman" panose="02020603050405020304" pitchFamily="18" charset="0"/>
            </a:endParaRPr>
          </a:p>
          <a:p>
            <a:pPr lvl="0" algn="just"/>
            <a:endParaRPr lang="en-US" altLang="en-US" dirty="0" smtClean="0">
              <a:latin typeface="Comic Sans MS" panose="030F0702030302020204" pitchFamily="66" charset="0"/>
              <a:cs typeface="Times New Roman" panose="02020603050405020304" pitchFamily="18" charset="0"/>
            </a:endParaRPr>
          </a:p>
          <a:p>
            <a:pPr lvl="0" algn="just"/>
            <a:endParaRPr lang="en-US" altLang="en-US" dirty="0">
              <a:latin typeface="Comic Sans MS" panose="030F0702030302020204" pitchFamily="66" charset="0"/>
              <a:cs typeface="Times New Roman" panose="02020603050405020304" pitchFamily="18" charset="0"/>
            </a:endParaRPr>
          </a:p>
          <a:p>
            <a:pPr lvl="0" algn="just"/>
            <a:endParaRPr lang="en-GB" altLang="en-US" dirty="0">
              <a:latin typeface="Comic Sans MS" panose="030F0702030302020204" pitchFamily="66" charset="0"/>
            </a:endParaRPr>
          </a:p>
        </p:txBody>
      </p:sp>
      <p:grpSp>
        <p:nvGrpSpPr>
          <p:cNvPr id="27" name="Group 26"/>
          <p:cNvGrpSpPr/>
          <p:nvPr/>
        </p:nvGrpSpPr>
        <p:grpSpPr>
          <a:xfrm>
            <a:off x="1121624" y="2217013"/>
            <a:ext cx="2299261" cy="3139321"/>
            <a:chOff x="1121624" y="2217013"/>
            <a:chExt cx="2299261" cy="3139321"/>
          </a:xfrm>
        </p:grpSpPr>
        <p:sp>
          <p:nvSpPr>
            <p:cNvPr id="8" name="TextBox 7"/>
            <p:cNvSpPr txBox="1"/>
            <p:nvPr/>
          </p:nvSpPr>
          <p:spPr>
            <a:xfrm>
              <a:off x="1121624" y="2217013"/>
              <a:ext cx="2299261" cy="3139321"/>
            </a:xfrm>
            <a:prstGeom prst="rect">
              <a:avLst/>
            </a:prstGeom>
            <a:ln w="38100">
              <a:solidFill>
                <a:srgbClr val="00B0F0"/>
              </a:solidFill>
            </a:ln>
          </p:spPr>
          <p:style>
            <a:lnRef idx="2">
              <a:schemeClr val="accent1"/>
            </a:lnRef>
            <a:fillRef idx="1">
              <a:schemeClr val="lt1"/>
            </a:fillRef>
            <a:effectRef idx="0">
              <a:schemeClr val="accent1"/>
            </a:effectRef>
            <a:fontRef idx="minor">
              <a:schemeClr val="dk1"/>
            </a:fontRef>
          </p:style>
          <p:txBody>
            <a:bodyPr wrap="square" rtlCol="0">
              <a:spAutoFit/>
            </a:bodyPr>
            <a:lstStyle/>
            <a:p>
              <a:pPr algn="just"/>
              <a:r>
                <a:rPr lang="en-GB" altLang="en-US" dirty="0" smtClean="0">
                  <a:latin typeface="Comic Sans MS" panose="030F0702030302020204" pitchFamily="66" charset="0"/>
                  <a:ea typeface="Calibri" panose="020F0502020204030204" pitchFamily="34" charset="0"/>
                  <a:cs typeface="Times New Roman" panose="02020603050405020304" pitchFamily="18" charset="0"/>
                </a:rPr>
                <a:t>Use Lego bricks to </a:t>
              </a:r>
            </a:p>
            <a:p>
              <a:pPr algn="just"/>
              <a:r>
                <a:rPr lang="en-GB" altLang="en-US" dirty="0" smtClean="0">
                  <a:latin typeface="Comic Sans MS" panose="030F0702030302020204" pitchFamily="66" charset="0"/>
                  <a:ea typeface="Calibri" panose="020F0502020204030204" pitchFamily="34" charset="0"/>
                  <a:cs typeface="Times New Roman" panose="02020603050405020304" pitchFamily="18" charset="0"/>
                </a:rPr>
                <a:t>make a tower. Now </a:t>
              </a:r>
            </a:p>
            <a:p>
              <a:pPr algn="just"/>
              <a:r>
                <a:rPr lang="en-GB" altLang="en-US" dirty="0" smtClean="0">
                  <a:latin typeface="Comic Sans MS" panose="030F0702030302020204" pitchFamily="66" charset="0"/>
                  <a:ea typeface="Calibri" panose="020F0502020204030204" pitchFamily="34" charset="0"/>
                  <a:cs typeface="Times New Roman" panose="02020603050405020304" pitchFamily="18" charset="0"/>
                </a:rPr>
                <a:t>can you double it?</a:t>
              </a:r>
            </a:p>
            <a:p>
              <a:pPr algn="just"/>
              <a:endParaRPr lang="en-US" altLang="en-US" dirty="0">
                <a:latin typeface="Comic Sans MS" panose="030F0702030302020204" pitchFamily="66" charset="0"/>
                <a:ea typeface="Calibri" panose="020F0502020204030204" pitchFamily="34" charset="0"/>
                <a:cs typeface="Times New Roman" panose="02020603050405020304" pitchFamily="18" charset="0"/>
              </a:endParaRPr>
            </a:p>
            <a:p>
              <a:pPr algn="just"/>
              <a:endParaRPr lang="en-US" altLang="en-US" dirty="0" smtClean="0">
                <a:latin typeface="Comic Sans MS" panose="030F0702030302020204" pitchFamily="66" charset="0"/>
                <a:ea typeface="Calibri" panose="020F0502020204030204" pitchFamily="34" charset="0"/>
                <a:cs typeface="Times New Roman" panose="02020603050405020304" pitchFamily="18" charset="0"/>
              </a:endParaRPr>
            </a:p>
            <a:p>
              <a:pPr algn="just"/>
              <a:endParaRPr lang="en-US" altLang="en-US" dirty="0">
                <a:latin typeface="Comic Sans MS" panose="030F0702030302020204" pitchFamily="66" charset="0"/>
                <a:ea typeface="Calibri" panose="020F0502020204030204" pitchFamily="34" charset="0"/>
                <a:cs typeface="Times New Roman" panose="02020603050405020304" pitchFamily="18" charset="0"/>
              </a:endParaRPr>
            </a:p>
            <a:p>
              <a:pPr algn="just"/>
              <a:endParaRPr lang="en-GB" altLang="en-US" dirty="0">
                <a:latin typeface="Comic Sans MS" panose="030F0702030302020204" pitchFamily="66" charset="0"/>
                <a:ea typeface="Calibri" panose="020F0502020204030204" pitchFamily="34" charset="0"/>
                <a:cs typeface="Times New Roman" panose="02020603050405020304" pitchFamily="18" charset="0"/>
              </a:endParaRPr>
            </a:p>
            <a:p>
              <a:pPr algn="just"/>
              <a:endParaRPr lang="en-US" altLang="en-US" dirty="0" smtClean="0">
                <a:latin typeface="Comic Sans MS" panose="030F0702030302020204" pitchFamily="66" charset="0"/>
                <a:ea typeface="Calibri" panose="020F0502020204030204" pitchFamily="34" charset="0"/>
                <a:cs typeface="Times New Roman" panose="02020603050405020304" pitchFamily="18" charset="0"/>
              </a:endParaRPr>
            </a:p>
            <a:p>
              <a:pPr algn="just"/>
              <a:endParaRPr lang="en-US" altLang="en-US" dirty="0">
                <a:latin typeface="Comic Sans MS" panose="030F0702030302020204" pitchFamily="66" charset="0"/>
                <a:ea typeface="Calibri" panose="020F0502020204030204" pitchFamily="34" charset="0"/>
                <a:cs typeface="Times New Roman" panose="02020603050405020304" pitchFamily="18" charset="0"/>
              </a:endParaRPr>
            </a:p>
            <a:p>
              <a:pPr algn="just"/>
              <a:endParaRPr lang="en-US" altLang="en-US" dirty="0" smtClean="0">
                <a:latin typeface="Comic Sans MS" panose="030F0702030302020204" pitchFamily="66" charset="0"/>
                <a:ea typeface="Calibri" panose="020F0502020204030204" pitchFamily="34" charset="0"/>
                <a:cs typeface="Times New Roman" panose="02020603050405020304" pitchFamily="18" charset="0"/>
              </a:endParaRPr>
            </a:p>
            <a:p>
              <a:pPr algn="just"/>
              <a:endParaRPr lang="en-GB" altLang="en-US" dirty="0">
                <a:latin typeface="Comic Sans MS" panose="030F0702030302020204" pitchFamily="66" charset="0"/>
                <a:ea typeface="Calibri" panose="020F0502020204030204" pitchFamily="34" charset="0"/>
                <a:cs typeface="Times New Roman" panose="02020603050405020304" pitchFamily="18" charset="0"/>
              </a:endParaRPr>
            </a:p>
          </p:txBody>
        </p:sp>
        <p:pic>
          <p:nvPicPr>
            <p:cNvPr id="2050" name="Picture 2" descr="Block clipart tower lego, Block tower lego Transparent FREE for ..."/>
            <p:cNvPicPr>
              <a:picLocks noChangeAspect="1" noChangeArrowheads="1"/>
            </p:cNvPicPr>
            <p:nvPr/>
          </p:nvPicPr>
          <p:blipFill rotWithShape="1">
            <a:blip r:embed="rId3">
              <a:extLst>
                <a:ext uri="{28A0092B-C50C-407E-A947-70E740481C1C}">
                  <a14:useLocalDpi xmlns:a14="http://schemas.microsoft.com/office/drawing/2010/main" val="0"/>
                </a:ext>
              </a:extLst>
            </a:blip>
            <a:srcRect l="34647" t="24841" r="35113" b="12159"/>
            <a:stretch/>
          </p:blipFill>
          <p:spPr bwMode="auto">
            <a:xfrm>
              <a:off x="1984036" y="3345494"/>
              <a:ext cx="574436" cy="1795114"/>
            </a:xfrm>
            <a:prstGeom prst="rect">
              <a:avLst/>
            </a:prstGeom>
            <a:noFill/>
            <a:ln>
              <a:noFill/>
            </a:ln>
            <a:extLst>
              <a:ext uri="{909E8E84-426E-40DD-AFC4-6F175D3DCCD1}">
                <a14:hiddenFill xmlns:a14="http://schemas.microsoft.com/office/drawing/2010/main">
                  <a:solidFill>
                    <a:srgbClr val="FFFFFF"/>
                  </a:solidFill>
                </a14:hiddenFill>
              </a:ext>
            </a:extLst>
          </p:spPr>
        </p:pic>
      </p:grpSp>
      <p:grpSp>
        <p:nvGrpSpPr>
          <p:cNvPr id="25" name="Group 24"/>
          <p:cNvGrpSpPr/>
          <p:nvPr/>
        </p:nvGrpSpPr>
        <p:grpSpPr>
          <a:xfrm>
            <a:off x="5707313" y="3266739"/>
            <a:ext cx="1587281" cy="1952625"/>
            <a:chOff x="5580112" y="3420591"/>
            <a:chExt cx="1587281" cy="1952625"/>
          </a:xfrm>
        </p:grpSpPr>
        <p:pic>
          <p:nvPicPr>
            <p:cNvPr id="2052" name="Picture 4" descr="Revision Notes for Maths Chapter 13 - Symmetry (Class 6th ..."/>
            <p:cNvPicPr>
              <a:picLocks noChangeAspect="1" noChangeArrowheads="1"/>
            </p:cNvPicPr>
            <p:nvPr/>
          </p:nvPicPr>
          <p:blipFill rotWithShape="1">
            <a:blip r:embed="rId4">
              <a:extLst>
                <a:ext uri="{28A0092B-C50C-407E-A947-70E740481C1C}">
                  <a14:useLocalDpi xmlns:a14="http://schemas.microsoft.com/office/drawing/2010/main" val="0"/>
                </a:ext>
              </a:extLst>
            </a:blip>
            <a:srcRect l="49237"/>
            <a:stretch/>
          </p:blipFill>
          <p:spPr bwMode="auto">
            <a:xfrm>
              <a:off x="6326068" y="3420591"/>
              <a:ext cx="841325" cy="1952625"/>
            </a:xfrm>
            <a:prstGeom prst="rect">
              <a:avLst/>
            </a:prstGeom>
            <a:noFill/>
            <a:extLst>
              <a:ext uri="{909E8E84-426E-40DD-AFC4-6F175D3DCCD1}">
                <a14:hiddenFill xmlns:a14="http://schemas.microsoft.com/office/drawing/2010/main">
                  <a:solidFill>
                    <a:srgbClr val="FFFFFF"/>
                  </a:solidFill>
                </a14:hiddenFill>
              </a:ext>
            </a:extLst>
          </p:spPr>
        </p:pic>
        <p:cxnSp>
          <p:nvCxnSpPr>
            <p:cNvPr id="6" name="Straight Connector 5"/>
            <p:cNvCxnSpPr/>
            <p:nvPr/>
          </p:nvCxnSpPr>
          <p:spPr>
            <a:xfrm flipH="1">
              <a:off x="6084168" y="3698316"/>
              <a:ext cx="241900" cy="484421"/>
            </a:xfrm>
            <a:prstGeom prst="line">
              <a:avLst/>
            </a:prstGeom>
            <a:ln w="190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flipH="1">
              <a:off x="5580112" y="4182737"/>
              <a:ext cx="504056" cy="60315"/>
            </a:xfrm>
            <a:prstGeom prst="line">
              <a:avLst/>
            </a:prstGeom>
            <a:ln w="190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584605" y="4243052"/>
              <a:ext cx="395965" cy="364505"/>
            </a:xfrm>
            <a:prstGeom prst="line">
              <a:avLst/>
            </a:prstGeom>
            <a:ln w="190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1" name="Straight Connector 20"/>
            <p:cNvCxnSpPr/>
            <p:nvPr/>
          </p:nvCxnSpPr>
          <p:spPr>
            <a:xfrm flipH="1">
              <a:off x="5755757" y="4607557"/>
              <a:ext cx="241900" cy="484421"/>
            </a:xfrm>
            <a:prstGeom prst="line">
              <a:avLst/>
            </a:prstGeom>
            <a:ln w="190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2" name="Straight Connector 21"/>
            <p:cNvCxnSpPr/>
            <p:nvPr/>
          </p:nvCxnSpPr>
          <p:spPr>
            <a:xfrm flipH="1">
              <a:off x="5776694" y="4870923"/>
              <a:ext cx="549374" cy="217463"/>
            </a:xfrm>
            <a:prstGeom prst="line">
              <a:avLst/>
            </a:prstGeom>
            <a:ln w="19050">
              <a:solidFill>
                <a:srgbClr val="FF0000"/>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86589812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03848" y="610232"/>
            <a:ext cx="2776722" cy="923330"/>
          </a:xfrm>
          <a:prstGeom prst="rect">
            <a:avLst/>
          </a:prstGeom>
          <a:noFill/>
        </p:spPr>
        <p:txBody>
          <a:bodyPr wrap="none" lIns="91440" tIns="45720" rIns="91440" bIns="45720">
            <a:spAutoFit/>
          </a:bodyPr>
          <a:lstStyle/>
          <a:p>
            <a:pPr algn="ctr"/>
            <a:r>
              <a:rPr lang="en-US" sz="5400" b="1" cap="none" spc="0"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rPr>
              <a:t>Week 3</a:t>
            </a:r>
            <a:endParaRPr lang="en-US" sz="5400" b="1" cap="none" spc="0"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endParaRPr>
          </a:p>
        </p:txBody>
      </p:sp>
      <p:pic>
        <p:nvPicPr>
          <p:cNvPr id="8" name="Picture 7"/>
          <p:cNvPicPr/>
          <p:nvPr/>
        </p:nvPicPr>
        <p:blipFill rotWithShape="1">
          <a:blip r:embed="rId3">
            <a:extLst>
              <a:ext uri="{28A0092B-C50C-407E-A947-70E740481C1C}">
                <a14:useLocalDpi xmlns:a14="http://schemas.microsoft.com/office/drawing/2010/main" val="0"/>
              </a:ext>
            </a:extLst>
          </a:blip>
          <a:srcRect l="37722" t="18062" r="37221" b="69783"/>
          <a:stretch/>
        </p:blipFill>
        <p:spPr bwMode="auto">
          <a:xfrm>
            <a:off x="5580112" y="4456333"/>
            <a:ext cx="2232248" cy="600453"/>
          </a:xfrm>
          <a:prstGeom prst="rect">
            <a:avLst/>
          </a:prstGeom>
          <a:ln>
            <a:noFill/>
          </a:ln>
          <a:extLst>
            <a:ext uri="{53640926-AAD7-44D8-BBD7-CCE9431645EC}">
              <a14:shadowObscured xmlns:a14="http://schemas.microsoft.com/office/drawing/2010/main"/>
            </a:ext>
          </a:extLst>
        </p:spPr>
      </p:pic>
      <p:sp>
        <p:nvSpPr>
          <p:cNvPr id="2" name="Rectangle 1"/>
          <p:cNvSpPr/>
          <p:nvPr/>
        </p:nvSpPr>
        <p:spPr>
          <a:xfrm>
            <a:off x="713881" y="2022109"/>
            <a:ext cx="7756656" cy="3034677"/>
          </a:xfrm>
          <a:prstGeom prst="rect">
            <a:avLst/>
          </a:prstGeom>
        </p:spPr>
        <p:txBody>
          <a:bodyPr wrap="square">
            <a:spAutoFit/>
          </a:bodyPr>
          <a:lstStyle/>
          <a:p>
            <a:pPr>
              <a:lnSpc>
                <a:spcPct val="107000"/>
              </a:lnSpc>
              <a:spcAft>
                <a:spcPts val="800"/>
              </a:spcAft>
            </a:pPr>
            <a:r>
              <a:rPr lang="en-GB" sz="2000" dirty="0" smtClean="0">
                <a:latin typeface="Comic Sans MS" panose="030F0702030302020204" pitchFamily="66" charset="0"/>
                <a:ea typeface="Calibri" panose="020F0502020204030204" pitchFamily="34" charset="0"/>
                <a:cs typeface="Times New Roman" panose="02020603050405020304" pitchFamily="18" charset="0"/>
              </a:rPr>
              <a:t>We </a:t>
            </a:r>
            <a:r>
              <a:rPr lang="en-GB" sz="2000" dirty="0" smtClean="0">
                <a:latin typeface="Comic Sans MS" panose="030F0702030302020204" pitchFamily="66" charset="0"/>
                <a:ea typeface="Calibri" panose="020F0502020204030204" pitchFamily="34" charset="0"/>
                <a:cs typeface="Times New Roman" panose="02020603050405020304" pitchFamily="18" charset="0"/>
              </a:rPr>
              <a:t>advise you follow the </a:t>
            </a:r>
            <a:r>
              <a:rPr lang="en-GB" sz="2000" dirty="0" smtClean="0">
                <a:latin typeface="Comic Sans MS" panose="030F0702030302020204" pitchFamily="66" charset="0"/>
                <a:ea typeface="Calibri" panose="020F0502020204030204" pitchFamily="34" charset="0"/>
                <a:cs typeface="Times New Roman" panose="02020603050405020304" pitchFamily="18" charset="0"/>
              </a:rPr>
              <a:t>White Rose Mathematics learning sequences in Year 1, as outlined in this PowerPoint. </a:t>
            </a:r>
          </a:p>
          <a:p>
            <a:pPr>
              <a:lnSpc>
                <a:spcPct val="107000"/>
              </a:lnSpc>
              <a:spcAft>
                <a:spcPts val="800"/>
              </a:spcAft>
            </a:pPr>
            <a:r>
              <a:rPr lang="en-GB" sz="2000" dirty="0" smtClean="0">
                <a:latin typeface="Comic Sans MS" panose="030F0702030302020204" pitchFamily="66" charset="0"/>
                <a:ea typeface="Calibri" panose="020F0502020204030204" pitchFamily="34" charset="0"/>
                <a:cs typeface="Times New Roman" panose="02020603050405020304" pitchFamily="18" charset="0"/>
              </a:rPr>
              <a:t>If you are looking for more Maths work you can </a:t>
            </a:r>
            <a:r>
              <a:rPr lang="en-GB" sz="2000" dirty="0" smtClean="0">
                <a:latin typeface="Comic Sans MS" panose="030F0702030302020204" pitchFamily="66" charset="0"/>
                <a:ea typeface="Calibri" panose="020F0502020204030204" pitchFamily="34" charset="0"/>
                <a:cs typeface="Times New Roman" panose="02020603050405020304" pitchFamily="18" charset="0"/>
              </a:rPr>
              <a:t>find a mixture of </a:t>
            </a:r>
            <a:r>
              <a:rPr lang="en-GB" sz="2000" dirty="0" smtClean="0">
                <a:latin typeface="Comic Sans MS" panose="030F0702030302020204" pitchFamily="66" charset="0"/>
                <a:ea typeface="Calibri" panose="020F0502020204030204" pitchFamily="34" charset="0"/>
                <a:cs typeface="Times New Roman" panose="02020603050405020304" pitchFamily="18" charset="0"/>
              </a:rPr>
              <a:t>interactive </a:t>
            </a:r>
            <a:r>
              <a:rPr lang="en-GB" sz="2000" dirty="0">
                <a:latin typeface="Comic Sans MS" panose="030F0702030302020204" pitchFamily="66" charset="0"/>
                <a:ea typeface="Calibri" panose="020F0502020204030204" pitchFamily="34" charset="0"/>
                <a:cs typeface="Times New Roman" panose="02020603050405020304" pitchFamily="18" charset="0"/>
              </a:rPr>
              <a:t>activities </a:t>
            </a:r>
            <a:r>
              <a:rPr lang="en-GB" sz="2000" dirty="0" smtClean="0">
                <a:latin typeface="Comic Sans MS" panose="030F0702030302020204" pitchFamily="66" charset="0"/>
                <a:ea typeface="Calibri" panose="020F0502020204030204" pitchFamily="34" charset="0"/>
                <a:cs typeface="Times New Roman" panose="02020603050405020304" pitchFamily="18" charset="0"/>
              </a:rPr>
              <a:t>on the </a:t>
            </a:r>
            <a:r>
              <a:rPr lang="en-GB" sz="2000" dirty="0" err="1" smtClean="0">
                <a:latin typeface="Comic Sans MS" panose="030F0702030302020204" pitchFamily="66" charset="0"/>
                <a:ea typeface="Calibri" panose="020F0502020204030204" pitchFamily="34" charset="0"/>
                <a:cs typeface="Times New Roman" panose="02020603050405020304" pitchFamily="18" charset="0"/>
              </a:rPr>
              <a:t>MyMaths</a:t>
            </a:r>
            <a:r>
              <a:rPr lang="en-GB" sz="2000" dirty="0" smtClean="0">
                <a:latin typeface="Comic Sans MS" panose="030F0702030302020204" pitchFamily="66" charset="0"/>
                <a:ea typeface="Calibri" panose="020F0502020204030204" pitchFamily="34" charset="0"/>
                <a:cs typeface="Times New Roman" panose="02020603050405020304" pitchFamily="18" charset="0"/>
              </a:rPr>
              <a:t> </a:t>
            </a:r>
            <a:r>
              <a:rPr lang="en-GB" sz="2000" dirty="0">
                <a:latin typeface="Comic Sans MS" panose="030F0702030302020204" pitchFamily="66" charset="0"/>
                <a:ea typeface="Calibri" panose="020F0502020204030204" pitchFamily="34" charset="0"/>
                <a:cs typeface="Times New Roman" panose="02020603050405020304" pitchFamily="18" charset="0"/>
              </a:rPr>
              <a:t>website. </a:t>
            </a:r>
            <a:r>
              <a:rPr lang="en-GB" sz="2000" dirty="0" smtClean="0">
                <a:latin typeface="Comic Sans MS" panose="030F0702030302020204" pitchFamily="66" charset="0"/>
                <a:ea typeface="Calibri" panose="020F0502020204030204" pitchFamily="34" charset="0"/>
                <a:cs typeface="Times New Roman" panose="02020603050405020304" pitchFamily="18" charset="0"/>
              </a:rPr>
              <a:t>We do not expect you to do this as well as the White Rose Math lessons. This is purely ‘extra’ should you want it </a:t>
            </a:r>
            <a:r>
              <a:rPr lang="en-GB" sz="2000" dirty="0" smtClean="0">
                <a:latin typeface="Comic Sans MS" panose="030F0702030302020204" pitchFamily="66" charset="0"/>
                <a:ea typeface="Calibri" panose="020F0502020204030204" pitchFamily="34" charset="0"/>
                <a:cs typeface="Times New Roman" panose="02020603050405020304" pitchFamily="18" charset="0"/>
                <a:sym typeface="Wingdings" panose="05000000000000000000" pitchFamily="2" charset="2"/>
              </a:rPr>
              <a:t> </a:t>
            </a:r>
            <a:endParaRPr lang="en-GB" sz="2000" dirty="0" smtClean="0">
              <a:latin typeface="Comic Sans MS" panose="030F0702030302020204" pitchFamily="66" charset="0"/>
              <a:ea typeface="Calibri" panose="020F0502020204030204" pitchFamily="34" charset="0"/>
              <a:cs typeface="Times New Roman" panose="02020603050405020304" pitchFamily="18" charset="0"/>
            </a:endParaRPr>
          </a:p>
          <a:p>
            <a:pPr>
              <a:lnSpc>
                <a:spcPct val="107000"/>
              </a:lnSpc>
              <a:spcAft>
                <a:spcPts val="800"/>
              </a:spcAft>
            </a:pPr>
            <a:endParaRPr lang="en-GB" sz="2000" dirty="0" smtClean="0">
              <a:latin typeface="Comic Sans MS" panose="030F0702030302020204" pitchFamily="66" charset="0"/>
              <a:ea typeface="Calibri" panose="020F0502020204030204" pitchFamily="34" charset="0"/>
              <a:cs typeface="Times New Roman" panose="02020603050405020304" pitchFamily="18" charset="0"/>
            </a:endParaRPr>
          </a:p>
          <a:p>
            <a:pPr>
              <a:lnSpc>
                <a:spcPct val="107000"/>
              </a:lnSpc>
              <a:spcAft>
                <a:spcPts val="800"/>
              </a:spcAft>
            </a:pPr>
            <a:r>
              <a:rPr lang="en-GB" sz="2000" dirty="0" smtClean="0">
                <a:latin typeface="Comic Sans MS" panose="030F0702030302020204" pitchFamily="66" charset="0"/>
                <a:hlinkClick r:id="rId4"/>
              </a:rPr>
              <a:t>https</a:t>
            </a:r>
            <a:r>
              <a:rPr lang="en-GB" sz="2000" dirty="0">
                <a:latin typeface="Comic Sans MS" panose="030F0702030302020204" pitchFamily="66" charset="0"/>
                <a:hlinkClick r:id="rId4"/>
              </a:rPr>
              <a:t>://www.mymaths.co.uk</a:t>
            </a:r>
            <a:r>
              <a:rPr lang="en-GB" sz="2000" dirty="0" smtClean="0">
                <a:latin typeface="Comic Sans MS" panose="030F0702030302020204" pitchFamily="66" charset="0"/>
                <a:hlinkClick r:id="rId4"/>
              </a:rPr>
              <a:t>/</a:t>
            </a:r>
            <a:r>
              <a:rPr lang="en-GB" sz="2000" dirty="0" smtClean="0">
                <a:latin typeface="Comic Sans MS" panose="030F0702030302020204" pitchFamily="66" charset="0"/>
              </a:rPr>
              <a:t> </a:t>
            </a:r>
            <a:endParaRPr lang="en-GB" sz="2800" dirty="0" smtClean="0">
              <a:latin typeface="Comic Sans MS" panose="030F0702030302020204" pitchFamily="66"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23009878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505739" y="620688"/>
            <a:ext cx="484427" cy="923330"/>
          </a:xfrm>
          <a:prstGeom prst="rect">
            <a:avLst/>
          </a:prstGeom>
          <a:noFill/>
        </p:spPr>
        <p:txBody>
          <a:bodyPr wrap="none" lIns="91440" tIns="45720" rIns="91440" bIns="45720">
            <a:spAutoFit/>
          </a:bodyPr>
          <a:lstStyle/>
          <a:p>
            <a:pPr algn="ctr"/>
            <a:r>
              <a:rPr lang="en-US" sz="5400" b="1" cap="none" spc="0"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rPr>
              <a:t> </a:t>
            </a:r>
            <a:endParaRPr lang="en-US" sz="5400" b="1" cap="none" spc="0"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endParaRPr>
          </a:p>
        </p:txBody>
      </p:sp>
      <p:sp>
        <p:nvSpPr>
          <p:cNvPr id="3" name="Rectangle 2"/>
          <p:cNvSpPr/>
          <p:nvPr/>
        </p:nvSpPr>
        <p:spPr>
          <a:xfrm>
            <a:off x="751508" y="892455"/>
            <a:ext cx="7992888" cy="7017306"/>
          </a:xfrm>
          <a:prstGeom prst="rect">
            <a:avLst/>
          </a:prstGeom>
        </p:spPr>
        <p:txBody>
          <a:bodyPr wrap="square">
            <a:spAutoFit/>
          </a:bodyPr>
          <a:lstStyle/>
          <a:p>
            <a:pPr algn="ctr"/>
            <a:r>
              <a:rPr lang="en-GB" dirty="0">
                <a:latin typeface="Comic Sans MS" panose="030F0702030302020204" pitchFamily="66" charset="0"/>
              </a:rPr>
              <a:t>If you have had a go at some or all of the tasks…</a:t>
            </a:r>
          </a:p>
          <a:p>
            <a:endParaRPr lang="en-GB" dirty="0">
              <a:latin typeface="Comic Sans MS" panose="030F0702030302020204" pitchFamily="66" charset="0"/>
            </a:endParaRPr>
          </a:p>
          <a:p>
            <a:endParaRPr lang="en-GB" dirty="0">
              <a:latin typeface="Comic Sans MS" panose="030F0702030302020204" pitchFamily="66" charset="0"/>
            </a:endParaRPr>
          </a:p>
          <a:p>
            <a:pPr algn="ctr"/>
            <a:r>
              <a:rPr lang="en-GB" sz="4000" dirty="0">
                <a:latin typeface="Comic Sans MS" panose="030F0702030302020204" pitchFamily="66" charset="0"/>
              </a:rPr>
              <a:t>Well done!</a:t>
            </a:r>
          </a:p>
          <a:p>
            <a:pPr algn="ctr"/>
            <a:r>
              <a:rPr lang="en-GB" sz="4000" dirty="0">
                <a:latin typeface="Comic Sans MS" panose="030F0702030302020204" pitchFamily="66" charset="0"/>
              </a:rPr>
              <a:t>We are really proud of you</a:t>
            </a:r>
            <a:r>
              <a:rPr lang="en-GB" sz="4000" dirty="0" smtClean="0">
                <a:latin typeface="Comic Sans MS" panose="030F0702030302020204" pitchFamily="66" charset="0"/>
              </a:rPr>
              <a:t>.</a:t>
            </a:r>
          </a:p>
          <a:p>
            <a:pPr algn="ctr"/>
            <a:endParaRPr lang="en-GB" sz="4000" dirty="0">
              <a:latin typeface="Comic Sans MS" panose="030F0702030302020204" pitchFamily="66" charset="0"/>
            </a:endParaRPr>
          </a:p>
          <a:p>
            <a:pPr algn="ctr"/>
            <a:endParaRPr lang="en-GB" sz="4000" dirty="0" smtClean="0">
              <a:latin typeface="Comic Sans MS" panose="030F0702030302020204" pitchFamily="66" charset="0"/>
            </a:endParaRPr>
          </a:p>
          <a:p>
            <a:pPr algn="ctr"/>
            <a:endParaRPr lang="en-GB" sz="4000" dirty="0">
              <a:latin typeface="Comic Sans MS" panose="030F0702030302020204" pitchFamily="66" charset="0"/>
            </a:endParaRPr>
          </a:p>
          <a:p>
            <a:pPr algn="ctr"/>
            <a:endParaRPr lang="en-GB" sz="4000" dirty="0" smtClean="0">
              <a:latin typeface="Comic Sans MS" panose="030F0702030302020204" pitchFamily="66" charset="0"/>
            </a:endParaRPr>
          </a:p>
          <a:p>
            <a:pPr algn="ctr"/>
            <a:endParaRPr lang="en-GB" sz="4000" dirty="0" smtClean="0">
              <a:latin typeface="Comic Sans MS" panose="030F0702030302020204" pitchFamily="66" charset="0"/>
            </a:endParaRPr>
          </a:p>
          <a:p>
            <a:pPr algn="ctr"/>
            <a:r>
              <a:rPr lang="en-GB" sz="3600" dirty="0" smtClean="0">
                <a:latin typeface="Comic Sans MS" panose="030F0702030302020204" pitchFamily="66" charset="0"/>
              </a:rPr>
              <a:t>Have a lovely bank holiday weekend.</a:t>
            </a:r>
          </a:p>
          <a:p>
            <a:pPr algn="ctr"/>
            <a:endParaRPr lang="en-GB" sz="4000" dirty="0">
              <a:latin typeface="Comic Sans MS" panose="030F0702030302020204" pitchFamily="66" charset="0"/>
            </a:endParaRPr>
          </a:p>
          <a:p>
            <a:pPr algn="ctr"/>
            <a:endParaRPr lang="en-GB" sz="4000" dirty="0">
              <a:latin typeface="Comic Sans MS" panose="030F0702030302020204" pitchFamily="66" charset="0"/>
            </a:endParaRPr>
          </a:p>
        </p:txBody>
      </p:sp>
      <p:sp>
        <p:nvSpPr>
          <p:cNvPr id="4" name="6-Point Star 3"/>
          <p:cNvSpPr/>
          <p:nvPr/>
        </p:nvSpPr>
        <p:spPr>
          <a:xfrm>
            <a:off x="3451808" y="3212976"/>
            <a:ext cx="2592288" cy="2376264"/>
          </a:xfrm>
          <a:prstGeom prst="star6">
            <a:avLst/>
          </a:prstGeom>
        </p:spPr>
        <p:style>
          <a:lnRef idx="1">
            <a:schemeClr val="accent5"/>
          </a:lnRef>
          <a:fillRef idx="2">
            <a:schemeClr val="accent5"/>
          </a:fillRef>
          <a:effectRef idx="1">
            <a:schemeClr val="accent5"/>
          </a:effectRef>
          <a:fontRef idx="minor">
            <a:schemeClr val="dk1"/>
          </a:fontRef>
        </p:style>
        <p:txBody>
          <a:bodyPr rtlCol="0" anchor="ctr"/>
          <a:lstStyle/>
          <a:p>
            <a:pPr algn="ctr"/>
            <a:endParaRPr lang="en-GB"/>
          </a:p>
        </p:txBody>
      </p:sp>
    </p:spTree>
    <p:extLst>
      <p:ext uri="{BB962C8B-B14F-4D97-AF65-F5344CB8AC3E}">
        <p14:creationId xmlns:p14="http://schemas.microsoft.com/office/powerpoint/2010/main" val="2113284662"/>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87CEEB"/>
      </a:accent1>
      <a:accent2>
        <a:srgbClr val="A4DDED"/>
      </a:accent2>
      <a:accent3>
        <a:srgbClr val="B0E0E6"/>
      </a:accent3>
      <a:accent4>
        <a:srgbClr val="E6E8FA"/>
      </a:accent4>
      <a:accent5>
        <a:srgbClr val="E6E8FA"/>
      </a:accent5>
      <a:accent6>
        <a:srgbClr val="E7FEFF"/>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453</TotalTime>
  <Words>855</Words>
  <Application>Microsoft Office PowerPoint</Application>
  <PresentationFormat>On-screen Show (4:3)</PresentationFormat>
  <Paragraphs>91</Paragraphs>
  <Slides>11</Slides>
  <Notes>3</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11</vt:i4>
      </vt:variant>
    </vt:vector>
  </HeadingPairs>
  <TitlesOfParts>
    <vt:vector size="17" baseType="lpstr">
      <vt:lpstr>Arial</vt:lpstr>
      <vt:lpstr>Calibri</vt:lpstr>
      <vt:lpstr>Comic Sans MS</vt:lpstr>
      <vt:lpstr>Times New Roman</vt:lpstr>
      <vt:lpstr>Wingdings</vt:lpstr>
      <vt:lpstr>Office Theme</vt:lpstr>
      <vt:lpstr>Year 1 Maths</vt:lpstr>
      <vt:lpstr>Information for Parents and Carers.</vt:lpstr>
      <vt:lpstr>PowerPoint Presentation</vt:lpstr>
      <vt:lpstr>Lesson 1 – Make doubles.</vt:lpstr>
      <vt:lpstr>Lesson 1 – Make doubles.</vt:lpstr>
      <vt:lpstr>Lesson  2 – Make equal groups (grouping).</vt:lpstr>
      <vt:lpstr>Lesson  3 – Make equal groups (sharing).</vt:lpstr>
      <vt:lpstr>Lesson  4 – Find a half (1).</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jontypearce</dc:creator>
  <cp:lastModifiedBy>Ross G</cp:lastModifiedBy>
  <cp:revision>56</cp:revision>
  <dcterms:created xsi:type="dcterms:W3CDTF">2012-04-28T17:18:27Z</dcterms:created>
  <dcterms:modified xsi:type="dcterms:W3CDTF">2020-04-30T15:12:37Z</dcterms:modified>
</cp:coreProperties>
</file>