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75" r:id="rId3"/>
    <p:sldId id="309" r:id="rId4"/>
    <p:sldId id="288" r:id="rId5"/>
    <p:sldId id="289" r:id="rId6"/>
    <p:sldId id="310" r:id="rId7"/>
    <p:sldId id="276" r:id="rId8"/>
    <p:sldId id="322" r:id="rId9"/>
    <p:sldId id="291" r:id="rId10"/>
    <p:sldId id="311" r:id="rId11"/>
    <p:sldId id="320" r:id="rId12"/>
    <p:sldId id="323" r:id="rId13"/>
    <p:sldId id="293" r:id="rId14"/>
    <p:sldId id="312" r:id="rId15"/>
    <p:sldId id="277" r:id="rId16"/>
    <p:sldId id="324" r:id="rId17"/>
    <p:sldId id="295" r:id="rId18"/>
    <p:sldId id="313" r:id="rId19"/>
    <p:sldId id="321" r:id="rId20"/>
    <p:sldId id="325" r:id="rId21"/>
    <p:sldId id="326" r:id="rId22"/>
    <p:sldId id="297" r:id="rId23"/>
    <p:sldId id="314" r:id="rId24"/>
    <p:sldId id="280" r:id="rId25"/>
    <p:sldId id="336" r:id="rId26"/>
    <p:sldId id="299" r:id="rId27"/>
    <p:sldId id="315" r:id="rId28"/>
    <p:sldId id="327" r:id="rId29"/>
    <p:sldId id="329" r:id="rId30"/>
    <p:sldId id="301" r:id="rId31"/>
    <p:sldId id="316" r:id="rId32"/>
    <p:sldId id="330" r:id="rId33"/>
    <p:sldId id="331" r:id="rId34"/>
    <p:sldId id="303" r:id="rId35"/>
    <p:sldId id="317" r:id="rId36"/>
    <p:sldId id="332" r:id="rId37"/>
    <p:sldId id="333" r:id="rId38"/>
    <p:sldId id="305" r:id="rId39"/>
    <p:sldId id="318" r:id="rId40"/>
    <p:sldId id="334" r:id="rId41"/>
    <p:sldId id="335" r:id="rId42"/>
    <p:sldId id="307" r:id="rId43"/>
    <p:sldId id="319" r:id="rId44"/>
    <p:sldId id="286" r:id="rId45"/>
    <p:sldId id="266"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364" autoAdjust="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12/06/2020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12/06/2020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login.mymaths.co.uk/login"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4.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hyperlink" Target="https://www.youtube.com/watch?v=mXMofxtDPUQ&amp;vl=en" TargetMode="External"/><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3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04664"/>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a:xfrm>
            <a:off x="1515616" y="2276872"/>
            <a:ext cx="6400800" cy="1752600"/>
          </a:xfrm>
        </p:spPr>
        <p:txBody>
          <a:bodyPr/>
          <a:lstStyle/>
          <a:p>
            <a:r>
              <a:rPr lang="en-GB" sz="3600" b="1" dirty="0">
                <a:latin typeface="Comic Sans MS" panose="030F0702030302020204" pitchFamily="66" charset="0"/>
              </a:rPr>
              <a:t>Week </a:t>
            </a:r>
            <a:r>
              <a:rPr lang="en-GB" sz="3600" b="1" dirty="0">
                <a:latin typeface="Comic Sans MS" panose="030F0702030302020204" pitchFamily="66" charset="0"/>
              </a:rPr>
              <a:t>8</a:t>
            </a:r>
            <a:r>
              <a:rPr lang="en-GB" sz="3600" b="1" dirty="0" smtClean="0">
                <a:latin typeface="Comic Sans MS" panose="030F0702030302020204" pitchFamily="66" charset="0"/>
              </a:rPr>
              <a:t> </a:t>
            </a:r>
            <a:r>
              <a:rPr lang="en-GB" sz="3600" b="1" dirty="0" smtClean="0">
                <a:latin typeface="Comic Sans MS" panose="030F0702030302020204" pitchFamily="66" charset="0"/>
              </a:rPr>
              <a:t>&amp; </a:t>
            </a:r>
            <a:r>
              <a:rPr lang="en-GB" sz="3600" b="1" dirty="0" smtClean="0">
                <a:latin typeface="Comic Sans MS" panose="030F0702030302020204" pitchFamily="66" charset="0"/>
              </a:rPr>
              <a:t>9</a:t>
            </a:r>
            <a:endParaRPr lang="en-GB" sz="3600" b="1" dirty="0" smtClean="0">
              <a:latin typeface="Comic Sans MS" panose="030F0702030302020204" pitchFamily="66" charset="0"/>
            </a:endParaRPr>
          </a:p>
          <a:p>
            <a:r>
              <a:rPr lang="en-GB" sz="3600" b="1" dirty="0" smtClean="0">
                <a:latin typeface="Comic Sans MS" panose="030F0702030302020204" pitchFamily="66" charset="0"/>
              </a:rPr>
              <a:t>15</a:t>
            </a:r>
            <a:r>
              <a:rPr lang="en-GB" sz="3600" b="1" dirty="0" smtClean="0">
                <a:latin typeface="Comic Sans MS" panose="030F0702030302020204" pitchFamily="66" charset="0"/>
              </a:rPr>
              <a:t>/6/20 </a:t>
            </a:r>
            <a:r>
              <a:rPr lang="en-GB" sz="3600" b="1" dirty="0" smtClean="0">
                <a:latin typeface="Comic Sans MS" panose="030F0702030302020204" pitchFamily="66" charset="0"/>
              </a:rPr>
              <a:t>and </a:t>
            </a:r>
            <a:r>
              <a:rPr lang="en-GB" sz="3600" b="1" dirty="0" smtClean="0">
                <a:latin typeface="Comic Sans MS" panose="030F0702030302020204" pitchFamily="66" charset="0"/>
              </a:rPr>
              <a:t>22/6/20</a:t>
            </a:r>
            <a:endParaRPr lang="en-GB" dirty="0"/>
          </a:p>
        </p:txBody>
      </p:sp>
      <p:pic>
        <p:nvPicPr>
          <p:cNvPr id="6" name="Google Shape;146;p23"/>
          <p:cNvPicPr preferRelativeResize="0"/>
          <p:nvPr/>
        </p:nvPicPr>
        <p:blipFill>
          <a:blip r:embed="rId2">
            <a:alphaModFix/>
          </a:blip>
          <a:stretch>
            <a:fillRect/>
          </a:stretch>
        </p:blipFill>
        <p:spPr>
          <a:xfrm>
            <a:off x="1907704" y="4187180"/>
            <a:ext cx="5836772" cy="2458566"/>
          </a:xfrm>
          <a:prstGeom prst="rect">
            <a:avLst/>
          </a:prstGeom>
          <a:noFill/>
          <a:ln>
            <a:noFill/>
          </a:ln>
        </p:spPr>
      </p:pic>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789304"/>
            <a:ext cx="5616624" cy="5632311"/>
          </a:xfrm>
          <a:prstGeom prst="rect">
            <a:avLst/>
          </a:prstGeom>
          <a:noFill/>
        </p:spPr>
        <p:txBody>
          <a:bodyPr wrap="square" rtlCol="0">
            <a:spAutoFit/>
          </a:bodyPr>
          <a:lstStyle/>
          <a:p>
            <a:pPr algn="ctr"/>
            <a:r>
              <a:rPr lang="en-US" dirty="0" smtClean="0">
                <a:latin typeface="Comic Sans MS" panose="030F0702030302020204" pitchFamily="66" charset="0"/>
              </a:rPr>
              <a:t>For the next 2 weeks we are going to be learning about time. </a:t>
            </a:r>
          </a:p>
          <a:p>
            <a:pPr algn="ctr"/>
            <a:r>
              <a:rPr lang="en-US" sz="2400" dirty="0" smtClean="0">
                <a:latin typeface="Comic Sans MS" panose="030F0702030302020204" pitchFamily="66" charset="0"/>
              </a:rPr>
              <a:t>Each day go to the </a:t>
            </a:r>
            <a:r>
              <a:rPr lang="en-US" sz="2400" dirty="0" err="1" smtClean="0">
                <a:latin typeface="Comic Sans MS" panose="030F0702030302020204" pitchFamily="66" charset="0"/>
              </a:rPr>
              <a:t>MyMaths</a:t>
            </a:r>
            <a:r>
              <a:rPr lang="en-US" sz="2400" dirty="0" smtClean="0">
                <a:latin typeface="Comic Sans MS" panose="030F0702030302020204" pitchFamily="66" charset="0"/>
              </a:rPr>
              <a:t> website </a:t>
            </a:r>
            <a:r>
              <a:rPr lang="en-GB" sz="2400" dirty="0" smtClean="0">
                <a:latin typeface="Comic Sans MS" panose="030F0702030302020204" pitchFamily="66" charset="0"/>
                <a:hlinkClick r:id="rId2"/>
              </a:rPr>
              <a:t>https</a:t>
            </a:r>
            <a:r>
              <a:rPr lang="en-GB" sz="2400" dirty="0">
                <a:latin typeface="Comic Sans MS" panose="030F0702030302020204" pitchFamily="66" charset="0"/>
                <a:hlinkClick r:id="rId2"/>
              </a:rPr>
              <a:t>://</a:t>
            </a:r>
            <a:r>
              <a:rPr lang="en-GB" sz="2400" dirty="0" smtClean="0">
                <a:latin typeface="Comic Sans MS" panose="030F0702030302020204" pitchFamily="66" charset="0"/>
                <a:hlinkClick r:id="rId2"/>
              </a:rPr>
              <a:t>login.mymaths.co.uk/login</a:t>
            </a:r>
            <a:r>
              <a:rPr lang="en-GB" sz="2400" dirty="0" smtClean="0">
                <a:latin typeface="Comic Sans MS" panose="030F0702030302020204" pitchFamily="66" charset="0"/>
              </a:rPr>
              <a:t> </a:t>
            </a:r>
            <a:r>
              <a:rPr lang="en-US" sz="2400" dirty="0" smtClean="0">
                <a:latin typeface="Comic Sans MS" panose="030F0702030302020204" pitchFamily="66" charset="0"/>
              </a:rPr>
              <a:t>and log in with the school’s username and password.</a:t>
            </a: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a:latin typeface="Comic Sans MS" panose="030F0702030302020204" pitchFamily="66" charset="0"/>
            </a:endParaRPr>
          </a:p>
          <a:p>
            <a:pPr algn="ctr"/>
            <a:r>
              <a:rPr lang="en-US" sz="2400" dirty="0" smtClean="0">
                <a:latin typeface="Comic Sans MS" panose="030F0702030302020204" pitchFamily="66" charset="0"/>
              </a:rPr>
              <a:t>You then need to login with your own personal details which were sent to you in the first home learning pack. If you have lost yours, please contact the school office.</a:t>
            </a:r>
          </a:p>
          <a:p>
            <a:pPr algn="ctr"/>
            <a:endParaRPr lang="en-US" dirty="0">
              <a:latin typeface="Comic Sans MS" panose="030F0702030302020204" pitchFamily="66" charset="0"/>
            </a:endParaRPr>
          </a:p>
          <a:p>
            <a:pPr algn="ctr"/>
            <a:endParaRPr lang="en-US" dirty="0">
              <a:latin typeface="Comic Sans MS" panose="030F0702030302020204" pitchFamily="66" charset="0"/>
              <a:sym typeface="Wingdings" panose="05000000000000000000" pitchFamily="2" charset="2"/>
            </a:endParaRPr>
          </a:p>
        </p:txBody>
      </p:sp>
      <p:pic>
        <p:nvPicPr>
          <p:cNvPr id="7" name="Picture 6"/>
          <p:cNvPicPr>
            <a:picLocks noChangeAspect="1"/>
          </p:cNvPicPr>
          <p:nvPr/>
        </p:nvPicPr>
        <p:blipFill rotWithShape="1">
          <a:blip r:embed="rId3"/>
          <a:srcRect l="71031" t="18500" r="744" b="28345"/>
          <a:stretch/>
        </p:blipFill>
        <p:spPr>
          <a:xfrm>
            <a:off x="6331916" y="4005064"/>
            <a:ext cx="2454340" cy="2598712"/>
          </a:xfrm>
          <a:prstGeom prst="rect">
            <a:avLst/>
          </a:prstGeom>
        </p:spPr>
      </p:pic>
      <p:pic>
        <p:nvPicPr>
          <p:cNvPr id="8" name="Picture 7"/>
          <p:cNvPicPr>
            <a:picLocks noChangeAspect="1"/>
          </p:cNvPicPr>
          <p:nvPr/>
        </p:nvPicPr>
        <p:blipFill rotWithShape="1">
          <a:blip r:embed="rId4"/>
          <a:srcRect l="34504" t="16532" r="35057" b="18500"/>
          <a:stretch/>
        </p:blipFill>
        <p:spPr>
          <a:xfrm>
            <a:off x="6331916" y="789304"/>
            <a:ext cx="2304256" cy="2765107"/>
          </a:xfrm>
          <a:prstGeom prst="rect">
            <a:avLst/>
          </a:prstGeom>
        </p:spPr>
      </p:pic>
      <p:cxnSp>
        <p:nvCxnSpPr>
          <p:cNvPr id="10" name="Straight Arrow Connector 9"/>
          <p:cNvCxnSpPr/>
          <p:nvPr/>
        </p:nvCxnSpPr>
        <p:spPr>
          <a:xfrm>
            <a:off x="4788024" y="2708920"/>
            <a:ext cx="1512168" cy="1"/>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4932040" y="5589240"/>
            <a:ext cx="1368152" cy="3213"/>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98618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5948" y="980728"/>
            <a:ext cx="3209948" cy="2246769"/>
          </a:xfrm>
          <a:prstGeom prst="rect">
            <a:avLst/>
          </a:prstGeom>
          <a:noFill/>
        </p:spPr>
        <p:txBody>
          <a:bodyPr wrap="square" rtlCol="0">
            <a:spAutoFit/>
          </a:bodyPr>
          <a:lstStyle/>
          <a:p>
            <a:r>
              <a:rPr lang="en-GB" sz="2000" dirty="0" smtClean="0">
                <a:latin typeface="Comic Sans MS" panose="030F0702030302020204" pitchFamily="66" charset="0"/>
              </a:rPr>
              <a:t>Once you have logged in click on ‘Sequencing events’. </a:t>
            </a:r>
          </a:p>
          <a:p>
            <a:endParaRPr lang="en-GB" sz="2000" dirty="0">
              <a:latin typeface="Comic Sans MS" panose="030F0702030302020204" pitchFamily="66" charset="0"/>
            </a:endParaRPr>
          </a:p>
          <a:p>
            <a:r>
              <a:rPr lang="en-GB" sz="2000" dirty="0" smtClean="0">
                <a:latin typeface="Comic Sans MS" panose="030F0702030302020204" pitchFamily="66" charset="0"/>
              </a:rPr>
              <a:t>Please note you will find this lesson on the last page</a:t>
            </a:r>
            <a:r>
              <a:rPr lang="en-GB" sz="2000" b="1" dirty="0" smtClean="0">
                <a:latin typeface="Comic Sans MS" panose="030F0702030302020204" pitchFamily="66" charset="0"/>
              </a:rPr>
              <a:t>.  </a:t>
            </a:r>
            <a:endParaRPr lang="en-GB" sz="2000" b="1" dirty="0">
              <a:latin typeface="Comic Sans MS" panose="030F0702030302020204" pitchFamily="66" charset="0"/>
            </a:endParaRPr>
          </a:p>
        </p:txBody>
      </p:sp>
      <p:sp>
        <p:nvSpPr>
          <p:cNvPr id="7" name="Rectangle 6"/>
          <p:cNvSpPr/>
          <p:nvPr/>
        </p:nvSpPr>
        <p:spPr>
          <a:xfrm>
            <a:off x="5322801" y="3874194"/>
            <a:ext cx="3888431" cy="2246769"/>
          </a:xfrm>
          <a:prstGeom prst="rect">
            <a:avLst/>
          </a:prstGeom>
        </p:spPr>
        <p:txBody>
          <a:bodyPr wrap="square">
            <a:spAutoFit/>
          </a:bodyPr>
          <a:lstStyle/>
          <a:p>
            <a:r>
              <a:rPr lang="en-US" sz="2000" dirty="0" smtClean="0">
                <a:latin typeface="Comic Sans MS" panose="030F0702030302020204" pitchFamily="66" charset="0"/>
                <a:sym typeface="Wingdings" panose="05000000000000000000" pitchFamily="2" charset="2"/>
              </a:rPr>
              <a:t>Then click on </a:t>
            </a:r>
            <a:r>
              <a:rPr lang="en-US" sz="2000" b="1" dirty="0" smtClean="0">
                <a:latin typeface="Comic Sans MS" panose="030F0702030302020204" pitchFamily="66" charset="0"/>
                <a:sym typeface="Wingdings" panose="05000000000000000000" pitchFamily="2" charset="2"/>
              </a:rPr>
              <a:t>‘Try the lesson’. </a:t>
            </a:r>
            <a:endParaRPr lang="en-US" sz="2000" dirty="0" smtClean="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Please follow the instructions on this </a:t>
            </a:r>
            <a:r>
              <a:rPr lang="en-US" sz="2000" dirty="0" err="1" smtClean="0">
                <a:latin typeface="Comic Sans MS" panose="030F0702030302020204" pitchFamily="66" charset="0"/>
                <a:sym typeface="Wingdings" panose="05000000000000000000" pitchFamily="2" charset="2"/>
              </a:rPr>
              <a:t>Powerpoint</a:t>
            </a:r>
            <a:r>
              <a:rPr lang="en-US" sz="2000" dirty="0" smtClean="0">
                <a:latin typeface="Comic Sans MS" panose="030F0702030302020204" pitchFamily="66" charset="0"/>
                <a:sym typeface="Wingdings" panose="05000000000000000000" pitchFamily="2" charset="2"/>
              </a:rPr>
              <a:t> presentation to see which parts of the lesson you need to complete each day  </a:t>
            </a:r>
          </a:p>
          <a:p>
            <a:pPr algn="just"/>
            <a:endParaRPr lang="en-US" sz="2000" dirty="0" smtClean="0">
              <a:latin typeface="Comic Sans MS" panose="030F0702030302020204" pitchFamily="66" charset="0"/>
              <a:sym typeface="Wingdings" panose="05000000000000000000" pitchFamily="2" charset="2"/>
            </a:endParaRPr>
          </a:p>
        </p:txBody>
      </p:sp>
      <p:sp>
        <p:nvSpPr>
          <p:cNvPr id="16" name="TextBox 15"/>
          <p:cNvSpPr txBox="1"/>
          <p:nvPr/>
        </p:nvSpPr>
        <p:spPr>
          <a:xfrm>
            <a:off x="7325788" y="3065698"/>
            <a:ext cx="1278659" cy="369332"/>
          </a:xfrm>
          <a:prstGeom prst="rect">
            <a:avLst/>
          </a:prstGeom>
          <a:noFill/>
        </p:spPr>
        <p:txBody>
          <a:bodyPr wrap="square" rtlCol="0">
            <a:spAutoFit/>
          </a:bodyPr>
          <a:lstStyle/>
          <a:p>
            <a:r>
              <a:rPr lang="en-GB" dirty="0" smtClean="0">
                <a:latin typeface="Comic Sans MS" panose="030F0702030302020204" pitchFamily="66" charset="0"/>
              </a:rPr>
              <a:t>Last page</a:t>
            </a:r>
            <a:endParaRPr lang="en-GB" dirty="0">
              <a:latin typeface="Comic Sans MS" panose="030F0702030302020204" pitchFamily="66" charset="0"/>
            </a:endParaRPr>
          </a:p>
        </p:txBody>
      </p:sp>
      <p:sp>
        <p:nvSpPr>
          <p:cNvPr id="13" name="Rectangle 12"/>
          <p:cNvSpPr/>
          <p:nvPr/>
        </p:nvSpPr>
        <p:spPr>
          <a:xfrm>
            <a:off x="418441" y="185544"/>
            <a:ext cx="3001431" cy="923330"/>
          </a:xfrm>
          <a:prstGeom prst="rect">
            <a:avLst/>
          </a:prstGeom>
          <a:noFill/>
        </p:spPr>
        <p:txBody>
          <a:bodyPr wrap="squar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1</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3" name="Picture 2"/>
          <p:cNvPicPr>
            <a:picLocks noChangeAspect="1"/>
          </p:cNvPicPr>
          <p:nvPr/>
        </p:nvPicPr>
        <p:blipFill rotWithShape="1">
          <a:blip r:embed="rId2"/>
          <a:srcRect l="18454" t="22438" r="18454" b="16971"/>
          <a:stretch/>
        </p:blipFill>
        <p:spPr>
          <a:xfrm>
            <a:off x="4071596" y="567959"/>
            <a:ext cx="4684399" cy="2529311"/>
          </a:xfrm>
          <a:prstGeom prst="rect">
            <a:avLst/>
          </a:prstGeom>
        </p:spPr>
      </p:pic>
      <p:pic>
        <p:nvPicPr>
          <p:cNvPr id="9" name="Picture 8"/>
          <p:cNvPicPr>
            <a:picLocks noChangeAspect="1"/>
          </p:cNvPicPr>
          <p:nvPr/>
        </p:nvPicPr>
        <p:blipFill rotWithShape="1">
          <a:blip r:embed="rId3"/>
          <a:srcRect l="21221" t="29328" r="22882" b="23422"/>
          <a:stretch/>
        </p:blipFill>
        <p:spPr>
          <a:xfrm>
            <a:off x="251520" y="3905005"/>
            <a:ext cx="4972205" cy="2363028"/>
          </a:xfrm>
          <a:prstGeom prst="rect">
            <a:avLst/>
          </a:prstGeom>
        </p:spPr>
      </p:pic>
      <p:cxnSp>
        <p:nvCxnSpPr>
          <p:cNvPr id="18" name="Straight Arrow Connector 17"/>
          <p:cNvCxnSpPr/>
          <p:nvPr/>
        </p:nvCxnSpPr>
        <p:spPr>
          <a:xfrm flipH="1">
            <a:off x="4960743" y="4104225"/>
            <a:ext cx="362059" cy="2016738"/>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H="1" flipV="1">
            <a:off x="6732240" y="3009539"/>
            <a:ext cx="586604" cy="321476"/>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flipV="1">
            <a:off x="3419872" y="1620322"/>
            <a:ext cx="792088" cy="329902"/>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393209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2204864"/>
            <a:ext cx="8189218" cy="4124206"/>
          </a:xfrm>
          <a:prstGeom prst="rect">
            <a:avLst/>
          </a:prstGeom>
          <a:noFill/>
        </p:spPr>
        <p:txBody>
          <a:bodyPr wrap="square" rtlCol="0">
            <a:spAutoFit/>
          </a:bodyPr>
          <a:lstStyle/>
          <a:p>
            <a:pPr algn="ctr"/>
            <a:r>
              <a:rPr lang="en-GB" sz="2800" dirty="0" smtClean="0">
                <a:latin typeface="Comic Sans MS" panose="030F0702030302020204" pitchFamily="66" charset="0"/>
              </a:rPr>
              <a:t>Each day we have set four flashback questions for you to complete. These four questions are based on what we have already learnt.</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 Complete the flashback questions before starting your </a:t>
            </a:r>
            <a:r>
              <a:rPr lang="en-GB" sz="2800" dirty="0" err="1" smtClean="0">
                <a:latin typeface="Comic Sans MS" panose="030F0702030302020204" pitchFamily="66" charset="0"/>
              </a:rPr>
              <a:t>MyMaths</a:t>
            </a:r>
            <a:r>
              <a:rPr lang="en-GB" sz="2800" dirty="0" smtClean="0">
                <a:latin typeface="Comic Sans MS" panose="030F0702030302020204" pitchFamily="66" charset="0"/>
              </a:rPr>
              <a:t> lesson. </a:t>
            </a:r>
          </a:p>
          <a:p>
            <a:pPr algn="ctr"/>
            <a:endParaRPr lang="en-GB" dirty="0" smtClean="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r>
              <a:rPr lang="en-GB" sz="2000" dirty="0" smtClean="0">
                <a:latin typeface="Comic Sans MS" panose="030F0702030302020204" pitchFamily="66" charset="0"/>
              </a:rPr>
              <a:t>You will need a piece of paper to jot down your answers. </a:t>
            </a:r>
          </a:p>
          <a:p>
            <a:r>
              <a:rPr lang="en-GB" sz="2000" dirty="0" smtClean="0">
                <a:latin typeface="Comic Sans MS" panose="030F0702030302020204" pitchFamily="66" charset="0"/>
              </a:rPr>
              <a:t>The answers to each set of questions are on the following slide.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2"/>
          <a:srcRect l="14028" t="2750" r="44465" b="84453"/>
          <a:stretch/>
        </p:blipFill>
        <p:spPr>
          <a:xfrm>
            <a:off x="971600" y="692696"/>
            <a:ext cx="7062323" cy="1224136"/>
          </a:xfrm>
          <a:prstGeom prst="rect">
            <a:avLst/>
          </a:prstGeom>
        </p:spPr>
      </p:pic>
      <p:pic>
        <p:nvPicPr>
          <p:cNvPr id="1026" name="Picture 2" descr="File:Paper-&amp;6-pencil-iconicWER6T.jpg - Wikipedia"/>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063" t="8113" r="14827" b="11751"/>
          <a:stretch/>
        </p:blipFill>
        <p:spPr bwMode="auto">
          <a:xfrm>
            <a:off x="7452320" y="4941168"/>
            <a:ext cx="916410" cy="95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126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17635"/>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416824" cy="5262979"/>
          </a:xfrm>
          <a:prstGeom prst="rect">
            <a:avLst/>
          </a:prstGeom>
          <a:noFill/>
        </p:spPr>
        <p:txBody>
          <a:bodyPr wrap="square" rtlCol="0">
            <a:spAutoFit/>
          </a:bodyPr>
          <a:lstStyle/>
          <a:p>
            <a:r>
              <a:rPr lang="en-GB" sz="2400" dirty="0" smtClean="0">
                <a:latin typeface="Comic Sans MS" panose="030F0702030302020204" pitchFamily="66" charset="0"/>
              </a:rPr>
              <a:t>1. What is 6 + 5 ?  </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Where is the cat, on top of the wall </a:t>
            </a:r>
          </a:p>
          <a:p>
            <a:r>
              <a:rPr lang="en-GB" sz="2400" dirty="0">
                <a:latin typeface="Comic Sans MS" panose="030F0702030302020204" pitchFamily="66" charset="0"/>
              </a:rPr>
              <a:t> </a:t>
            </a:r>
            <a:r>
              <a:rPr lang="en-GB" sz="2400" dirty="0" smtClean="0">
                <a:latin typeface="Comic Sans MS" panose="030F0702030302020204" pitchFamily="66" charset="0"/>
              </a:rPr>
              <a:t>   or under the wall?</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10 - 6?</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a number sentence to show how many   </a:t>
            </a:r>
          </a:p>
          <a:p>
            <a:r>
              <a:rPr lang="en-GB" sz="2400" dirty="0" smtClean="0">
                <a:latin typeface="Comic Sans MS" panose="030F0702030302020204" pitchFamily="66" charset="0"/>
              </a:rPr>
              <a:t>    beads there are altogether.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8623" y="48421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2806" t="23423" r="20668" b="31297"/>
          <a:stretch/>
        </p:blipFill>
        <p:spPr>
          <a:xfrm>
            <a:off x="6228134" y="2654830"/>
            <a:ext cx="2560548" cy="1784625"/>
          </a:xfrm>
          <a:prstGeom prst="rect">
            <a:avLst/>
          </a:prstGeom>
        </p:spPr>
      </p:pic>
      <p:pic>
        <p:nvPicPr>
          <p:cNvPr id="9" name="Picture 8"/>
          <p:cNvPicPr>
            <a:picLocks noChangeAspect="1"/>
          </p:cNvPicPr>
          <p:nvPr/>
        </p:nvPicPr>
        <p:blipFill rotWithShape="1">
          <a:blip r:embed="rId4"/>
          <a:srcRect l="12366" t="34250" r="66049" b="52954"/>
          <a:stretch/>
        </p:blipFill>
        <p:spPr>
          <a:xfrm>
            <a:off x="5436096" y="5753877"/>
            <a:ext cx="3312368" cy="1104123"/>
          </a:xfrm>
          <a:prstGeom prst="rect">
            <a:avLst/>
          </a:prstGeom>
        </p:spPr>
      </p:pic>
    </p:spTree>
    <p:extLst>
      <p:ext uri="{BB962C8B-B14F-4D97-AF65-F5344CB8AC3E}">
        <p14:creationId xmlns:p14="http://schemas.microsoft.com/office/powerpoint/2010/main" val="2063326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17635"/>
            <a:ext cx="5400600" cy="936104"/>
          </a:xfrm>
          <a:prstGeom prst="rect">
            <a:avLst/>
          </a:prstGeom>
        </p:spPr>
      </p:pic>
      <p:sp>
        <p:nvSpPr>
          <p:cNvPr id="5" name="TextBox 4"/>
          <p:cNvSpPr txBox="1"/>
          <p:nvPr/>
        </p:nvSpPr>
        <p:spPr>
          <a:xfrm>
            <a:off x="522362" y="1997543"/>
            <a:ext cx="7416824" cy="5262979"/>
          </a:xfrm>
          <a:prstGeom prst="rect">
            <a:avLst/>
          </a:prstGeom>
          <a:noFill/>
        </p:spPr>
        <p:txBody>
          <a:bodyPr wrap="square" rtlCol="0">
            <a:spAutoFit/>
          </a:bodyPr>
          <a:lstStyle/>
          <a:p>
            <a:r>
              <a:rPr lang="en-GB" sz="2400" dirty="0" smtClean="0">
                <a:latin typeface="Comic Sans MS" panose="030F0702030302020204" pitchFamily="66" charset="0"/>
              </a:rPr>
              <a:t>1. What is 6 + 5 ?  </a:t>
            </a:r>
            <a:r>
              <a:rPr lang="en-GB" sz="2400" dirty="0" smtClean="0">
                <a:solidFill>
                  <a:srgbClr val="FF0000"/>
                </a:solidFill>
                <a:latin typeface="Comic Sans MS" panose="030F0702030302020204" pitchFamily="66" charset="0"/>
              </a:rPr>
              <a:t>11</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Where is the cat, on top of the wall </a:t>
            </a:r>
          </a:p>
          <a:p>
            <a:r>
              <a:rPr lang="en-GB" sz="2400" dirty="0">
                <a:latin typeface="Comic Sans MS" panose="030F0702030302020204" pitchFamily="66" charset="0"/>
              </a:rPr>
              <a:t> </a:t>
            </a:r>
            <a:r>
              <a:rPr lang="en-GB" sz="2400" dirty="0" smtClean="0">
                <a:latin typeface="Comic Sans MS" panose="030F0702030302020204" pitchFamily="66" charset="0"/>
              </a:rPr>
              <a:t>   or under the wall?</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On top of the wall.</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10 - 6? </a:t>
            </a:r>
            <a:r>
              <a:rPr lang="en-GB" sz="2400" dirty="0" smtClean="0">
                <a:solidFill>
                  <a:srgbClr val="FF0000"/>
                </a:solidFill>
                <a:latin typeface="Comic Sans MS" panose="030F0702030302020204" pitchFamily="66" charset="0"/>
              </a:rPr>
              <a:t>4</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a number sentence to show how many   </a:t>
            </a:r>
          </a:p>
          <a:p>
            <a:r>
              <a:rPr lang="en-GB" sz="2400" dirty="0" smtClean="0">
                <a:latin typeface="Comic Sans MS" panose="030F0702030302020204" pitchFamily="66" charset="0"/>
              </a:rPr>
              <a:t>    beads there are altogether.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8623" y="48421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2806" t="23423" r="20668" b="31297"/>
          <a:stretch/>
        </p:blipFill>
        <p:spPr>
          <a:xfrm>
            <a:off x="6228134" y="2654830"/>
            <a:ext cx="2560548" cy="1784625"/>
          </a:xfrm>
          <a:prstGeom prst="rect">
            <a:avLst/>
          </a:prstGeom>
        </p:spPr>
      </p:pic>
      <p:pic>
        <p:nvPicPr>
          <p:cNvPr id="9" name="Picture 8"/>
          <p:cNvPicPr>
            <a:picLocks noChangeAspect="1"/>
          </p:cNvPicPr>
          <p:nvPr/>
        </p:nvPicPr>
        <p:blipFill rotWithShape="1">
          <a:blip r:embed="rId4"/>
          <a:srcRect l="12366" t="34250" r="66049" b="52954"/>
          <a:stretch/>
        </p:blipFill>
        <p:spPr>
          <a:xfrm>
            <a:off x="5436096" y="5753877"/>
            <a:ext cx="3312368" cy="1104123"/>
          </a:xfrm>
          <a:prstGeom prst="rect">
            <a:avLst/>
          </a:prstGeom>
        </p:spPr>
      </p:pic>
      <p:sp>
        <p:nvSpPr>
          <p:cNvPr id="10" name="TextBox 9"/>
          <p:cNvSpPr txBox="1"/>
          <p:nvPr/>
        </p:nvSpPr>
        <p:spPr>
          <a:xfrm>
            <a:off x="683568" y="1224168"/>
            <a:ext cx="8064896" cy="461665"/>
          </a:xfrm>
          <a:prstGeom prst="rect">
            <a:avLst/>
          </a:prstGeom>
          <a:noFill/>
        </p:spPr>
        <p:txBody>
          <a:bodyPr wrap="square" rtlCol="0">
            <a:spAutoFit/>
          </a:bodyPr>
          <a:lstStyle/>
          <a:p>
            <a:pPr algn="ctr"/>
            <a:r>
              <a:rPr lang="en-GB" sz="2400" dirty="0" smtClean="0">
                <a:solidFill>
                  <a:srgbClr val="FF0000"/>
                </a:solidFill>
                <a:latin typeface="Comic Sans MS" panose="030F0702030302020204" pitchFamily="66" charset="0"/>
              </a:rPr>
              <a:t>Answers. </a:t>
            </a:r>
            <a:r>
              <a:rPr lang="en-GB" sz="2400" dirty="0" smtClean="0">
                <a:latin typeface="Comic Sans MS" panose="030F0702030302020204" pitchFamily="66" charset="0"/>
              </a:rPr>
              <a:t>Mark your own work </a:t>
            </a:r>
            <a:r>
              <a:rPr lang="en-GB" sz="2400" dirty="0" smtClean="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6" name="TextBox 5"/>
          <p:cNvSpPr txBox="1"/>
          <p:nvPr/>
        </p:nvSpPr>
        <p:spPr>
          <a:xfrm>
            <a:off x="6755668" y="6305938"/>
            <a:ext cx="1908212" cy="461665"/>
          </a:xfrm>
          <a:prstGeom prst="rect">
            <a:avLst/>
          </a:prstGeom>
          <a:noFill/>
        </p:spPr>
        <p:txBody>
          <a:bodyPr wrap="square" rtlCol="0">
            <a:spAutoFit/>
          </a:bodyPr>
          <a:lstStyle/>
          <a:p>
            <a:pPr algn="ctr"/>
            <a:r>
              <a:rPr lang="en-GB" sz="2400" dirty="0" smtClean="0">
                <a:solidFill>
                  <a:srgbClr val="FF0000"/>
                </a:solidFill>
                <a:latin typeface="Comic Sans MS" panose="030F0702030302020204" pitchFamily="66" charset="0"/>
              </a:rPr>
              <a:t>3 + 3 = 6</a:t>
            </a:r>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2678024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021" y="752133"/>
            <a:ext cx="4986796" cy="3323987"/>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section  1: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Parts of the day.</a:t>
            </a:r>
          </a:p>
          <a:p>
            <a:endParaRPr lang="en-US" sz="2000" dirty="0" smtClean="0">
              <a:latin typeface="Comic Sans MS" panose="030F0702030302020204" pitchFamily="66" charset="0"/>
              <a:sym typeface="Wingdings" panose="05000000000000000000" pitchFamily="2" charset="2"/>
            </a:endParaRPr>
          </a:p>
          <a:p>
            <a:endParaRPr lang="en-US" sz="2000" dirty="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We are going to be using the correct vocabulary to describe the different parts of the day.</a:t>
            </a:r>
            <a:endParaRPr lang="en-GB" sz="2000" dirty="0">
              <a:latin typeface="Comic Sans MS" panose="030F0702030302020204" pitchFamily="66" charset="0"/>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2"/>
          <a:srcRect l="19007" t="35234" r="21221" b="28344"/>
          <a:stretch/>
        </p:blipFill>
        <p:spPr>
          <a:xfrm>
            <a:off x="514009" y="4299912"/>
            <a:ext cx="6587511" cy="2256832"/>
          </a:xfrm>
          <a:prstGeom prst="rect">
            <a:avLst/>
          </a:prstGeom>
        </p:spPr>
      </p:pic>
      <p:pic>
        <p:nvPicPr>
          <p:cNvPr id="7" name="Picture 6"/>
          <p:cNvPicPr>
            <a:picLocks noChangeAspect="1"/>
          </p:cNvPicPr>
          <p:nvPr/>
        </p:nvPicPr>
        <p:blipFill rotWithShape="1">
          <a:blip r:embed="rId3"/>
          <a:srcRect l="19008" t="19485" r="51107" b="22438"/>
          <a:stretch/>
        </p:blipFill>
        <p:spPr>
          <a:xfrm>
            <a:off x="5795423" y="959838"/>
            <a:ext cx="2915816" cy="3185799"/>
          </a:xfrm>
          <a:prstGeom prst="rect">
            <a:avLst/>
          </a:prstGeom>
        </p:spPr>
      </p:pic>
      <p:sp>
        <p:nvSpPr>
          <p:cNvPr id="8" name="Oval 7"/>
          <p:cNvSpPr/>
          <p:nvPr/>
        </p:nvSpPr>
        <p:spPr>
          <a:xfrm>
            <a:off x="5663505" y="1196752"/>
            <a:ext cx="3059119"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Girl Student Clipart Free Download Clip Art - WebComicms.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856182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4009" y="882768"/>
            <a:ext cx="8010419" cy="769441"/>
          </a:xfrm>
          <a:prstGeom prst="rect">
            <a:avLst/>
          </a:prstGeom>
          <a:noFill/>
        </p:spPr>
        <p:txBody>
          <a:bodyPr wrap="square" rtlCol="0">
            <a:spAutoFit/>
          </a:bodyPr>
          <a:lstStyle/>
          <a:p>
            <a:pPr algn="ctr"/>
            <a:r>
              <a:rPr lang="en-US" sz="2400" b="1" dirty="0" smtClean="0">
                <a:solidFill>
                  <a:srgbClr val="FF0000"/>
                </a:solidFill>
                <a:latin typeface="Comic Sans MS" panose="030F0702030302020204" pitchFamily="66" charset="0"/>
                <a:sym typeface="Wingdings" panose="05000000000000000000" pitchFamily="2" charset="2"/>
              </a:rPr>
              <a:t>Parts of the day.</a:t>
            </a:r>
          </a:p>
          <a:p>
            <a:endParaRPr lang="en-US" sz="2000" dirty="0">
              <a:latin typeface="Comic Sans MS" panose="030F0702030302020204" pitchFamily="66" charset="0"/>
              <a:sym typeface="Wingdings" panose="05000000000000000000" pitchFamily="2" charset="2"/>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2"/>
          <a:srcRect l="19007" t="35234" r="21221" b="28344"/>
          <a:stretch/>
        </p:blipFill>
        <p:spPr>
          <a:xfrm>
            <a:off x="1593354" y="2809520"/>
            <a:ext cx="6975624" cy="2389797"/>
          </a:xfrm>
          <a:prstGeom prst="rect">
            <a:avLst/>
          </a:prstGeom>
        </p:spPr>
      </p:pic>
      <p:pic>
        <p:nvPicPr>
          <p:cNvPr id="9" name="Picture 2" descr="Girl Student Clipart Free Download Clip Art - WebComicms.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755" y="1875285"/>
            <a:ext cx="854086" cy="1220124"/>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1619672" y="1412777"/>
            <a:ext cx="7056784" cy="1440160"/>
          </a:xfrm>
          <a:prstGeom prst="wedgeRoundRectCallout">
            <a:avLst>
              <a:gd name="adj1" fmla="val -56506"/>
              <a:gd name="adj2" fmla="val -595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smtClean="0">
                <a:solidFill>
                  <a:schemeClr val="tx1"/>
                </a:solidFill>
                <a:latin typeface="Comic Sans MS" panose="030F0702030302020204" pitchFamily="66" charset="0"/>
              </a:rPr>
              <a:t>What do you do during the morning, afternoon, evening and at night-time? </a:t>
            </a:r>
          </a:p>
          <a:p>
            <a:r>
              <a:rPr lang="en-GB" sz="2400" dirty="0" smtClean="0">
                <a:solidFill>
                  <a:schemeClr val="tx1"/>
                </a:solidFill>
                <a:latin typeface="Comic Sans MS" panose="030F0702030302020204" pitchFamily="66" charset="0"/>
              </a:rPr>
              <a:t>Write and draw your ideas on a piece of paper. </a:t>
            </a:r>
            <a:endParaRPr lang="en-GB" sz="2400" dirty="0">
              <a:solidFill>
                <a:schemeClr val="tx1"/>
              </a:solidFill>
              <a:latin typeface="Comic Sans MS" panose="030F0702030302020204" pitchFamily="66" charset="0"/>
            </a:endParaRPr>
          </a:p>
        </p:txBody>
      </p:sp>
      <p:pic>
        <p:nvPicPr>
          <p:cNvPr id="1026" name="Picture 2" descr="Library of girl eating breakfast clip art freeuse downloads png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04027" y="5116673"/>
            <a:ext cx="872773" cy="1245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38302" y="6372340"/>
            <a:ext cx="2022186" cy="307777"/>
          </a:xfrm>
          <a:prstGeom prst="rect">
            <a:avLst/>
          </a:prstGeom>
          <a:noFill/>
        </p:spPr>
        <p:txBody>
          <a:bodyPr wrap="square" rtlCol="0">
            <a:spAutoFit/>
          </a:bodyPr>
          <a:lstStyle/>
          <a:p>
            <a:r>
              <a:rPr lang="en-GB" sz="1400" dirty="0" smtClean="0">
                <a:latin typeface="Comic Sans MS" panose="030F0702030302020204" pitchFamily="66" charset="0"/>
              </a:rPr>
              <a:t>I eat my breakfast.</a:t>
            </a:r>
            <a:endParaRPr lang="en-GB" sz="1400" dirty="0">
              <a:latin typeface="Comic Sans MS" panose="030F0702030302020204" pitchFamily="66" charset="0"/>
            </a:endParaRPr>
          </a:p>
        </p:txBody>
      </p:sp>
      <p:pic>
        <p:nvPicPr>
          <p:cNvPr id="1028" name="Picture 4" descr="Stop Clipart Cartoon - Clipart Of A Girl Walking , Transparent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6664" t="1594" r="22885" b="3645"/>
          <a:stretch/>
        </p:blipFill>
        <p:spPr bwMode="auto">
          <a:xfrm>
            <a:off x="3855625" y="5057457"/>
            <a:ext cx="660740" cy="114528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3460488" y="6346444"/>
            <a:ext cx="2022186" cy="307777"/>
          </a:xfrm>
          <a:prstGeom prst="rect">
            <a:avLst/>
          </a:prstGeom>
          <a:noFill/>
        </p:spPr>
        <p:txBody>
          <a:bodyPr wrap="square" rtlCol="0">
            <a:spAutoFit/>
          </a:bodyPr>
          <a:lstStyle/>
          <a:p>
            <a:r>
              <a:rPr lang="en-GB" sz="1400" dirty="0" smtClean="0">
                <a:latin typeface="Comic Sans MS" panose="030F0702030302020204" pitchFamily="66" charset="0"/>
              </a:rPr>
              <a:t>I go for a walk.</a:t>
            </a:r>
            <a:endParaRPr lang="en-GB" sz="1400" dirty="0">
              <a:latin typeface="Comic Sans MS" panose="030F0702030302020204" pitchFamily="66" charset="0"/>
            </a:endParaRPr>
          </a:p>
        </p:txBody>
      </p:sp>
      <p:pic>
        <p:nvPicPr>
          <p:cNvPr id="1032" name="Picture 8" descr="Free Clip Art Children Reading Books | Clipart Panda - Free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22646" y="5000550"/>
            <a:ext cx="1284540" cy="101692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5322646" y="6308475"/>
            <a:ext cx="2022186" cy="307777"/>
          </a:xfrm>
          <a:prstGeom prst="rect">
            <a:avLst/>
          </a:prstGeom>
          <a:noFill/>
        </p:spPr>
        <p:txBody>
          <a:bodyPr wrap="square" rtlCol="0">
            <a:spAutoFit/>
          </a:bodyPr>
          <a:lstStyle/>
          <a:p>
            <a:r>
              <a:rPr lang="en-GB" sz="1400" dirty="0" smtClean="0">
                <a:latin typeface="Comic Sans MS" panose="030F0702030302020204" pitchFamily="66" charset="0"/>
              </a:rPr>
              <a:t>I read a book.</a:t>
            </a:r>
            <a:endParaRPr lang="en-GB" sz="1400" dirty="0">
              <a:latin typeface="Comic Sans MS" panose="030F0702030302020204" pitchFamily="66" charset="0"/>
            </a:endParaRPr>
          </a:p>
        </p:txBody>
      </p:sp>
      <p:pic>
        <p:nvPicPr>
          <p:cNvPr id="1034" name="Picture 10" descr="Girl Sleeping Clip Art | Clip art, Kids clipart, Girl sleep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20081" y="5199317"/>
            <a:ext cx="1350028" cy="96002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7222551" y="6316204"/>
            <a:ext cx="2022186" cy="307777"/>
          </a:xfrm>
          <a:prstGeom prst="rect">
            <a:avLst/>
          </a:prstGeom>
          <a:noFill/>
        </p:spPr>
        <p:txBody>
          <a:bodyPr wrap="square" rtlCol="0">
            <a:spAutoFit/>
          </a:bodyPr>
          <a:lstStyle/>
          <a:p>
            <a:r>
              <a:rPr lang="en-GB" sz="1400" dirty="0" smtClean="0">
                <a:latin typeface="Comic Sans MS" panose="030F0702030302020204" pitchFamily="66" charset="0"/>
              </a:rPr>
              <a:t>I go to sleep.</a:t>
            </a:r>
            <a:endParaRPr lang="en-GB" sz="1400" dirty="0">
              <a:latin typeface="Comic Sans MS" panose="030F0702030302020204" pitchFamily="66" charset="0"/>
            </a:endParaRPr>
          </a:p>
        </p:txBody>
      </p:sp>
      <p:cxnSp>
        <p:nvCxnSpPr>
          <p:cNvPr id="12" name="Straight Connector 11"/>
          <p:cNvCxnSpPr/>
          <p:nvPr/>
        </p:nvCxnSpPr>
        <p:spPr>
          <a:xfrm>
            <a:off x="3268344" y="2852937"/>
            <a:ext cx="0" cy="402622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47407" y="2841810"/>
            <a:ext cx="0" cy="404848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732240" y="2852937"/>
            <a:ext cx="0" cy="404848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13970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1050500" y="248937"/>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r>
              <a:rPr lang="en-GB" sz="2400" dirty="0" smtClean="0">
                <a:latin typeface="Comic Sans MS" panose="030F0702030302020204" pitchFamily="66" charset="0"/>
              </a:rPr>
              <a:t>1. What number is being represented by the dienes?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If today is Tuesday, what day is it tomorrow?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a:t>
            </a:r>
            <a:r>
              <a:rPr lang="en-GB" sz="2400" dirty="0">
                <a:latin typeface="Comic Sans MS" panose="030F0702030302020204" pitchFamily="66" charset="0"/>
              </a:rPr>
              <a:t>4</a:t>
            </a:r>
            <a:r>
              <a:rPr lang="en-GB" sz="2400" dirty="0" smtClean="0">
                <a:latin typeface="Comic Sans MS" panose="030F0702030302020204" pitchFamily="66" charset="0"/>
              </a:rPr>
              <a: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7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10" name="Rectangle 9"/>
          <p:cNvSpPr/>
          <p:nvPr/>
        </p:nvSpPr>
        <p:spPr>
          <a:xfrm>
            <a:off x="6672293" y="484219"/>
            <a:ext cx="18549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0582" t="38790" r="41709" b="25773"/>
          <a:stretch/>
        </p:blipFill>
        <p:spPr>
          <a:xfrm>
            <a:off x="7750434" y="2401340"/>
            <a:ext cx="1216135" cy="1368152"/>
          </a:xfrm>
          <a:prstGeom prst="rect">
            <a:avLst/>
          </a:prstGeom>
        </p:spPr>
      </p:pic>
    </p:spTree>
    <p:extLst>
      <p:ext uri="{BB962C8B-B14F-4D97-AF65-F5344CB8AC3E}">
        <p14:creationId xmlns:p14="http://schemas.microsoft.com/office/powerpoint/2010/main" val="26032608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1050500" y="248937"/>
            <a:ext cx="5400600" cy="936104"/>
          </a:xfrm>
          <a:prstGeom prst="rect">
            <a:avLst/>
          </a:prstGeom>
        </p:spPr>
      </p:pic>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What number is being represented by the dienes?</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13</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If today is Tuesday, what day is it tomorrow? </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Wednesday</a:t>
            </a:r>
            <a:endParaRPr lang="en-GB" sz="2400" dirty="0">
              <a:solidFill>
                <a:srgbClr val="FF0000"/>
              </a:solidFill>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a:t>
            </a:r>
            <a:r>
              <a:rPr lang="en-GB" sz="2400" dirty="0">
                <a:latin typeface="Comic Sans MS" panose="030F0702030302020204" pitchFamily="66" charset="0"/>
              </a:rPr>
              <a:t>4</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8 (4 + 4)</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7 as a word.  </a:t>
            </a:r>
            <a:r>
              <a:rPr lang="en-GB" sz="2400" dirty="0" smtClean="0">
                <a:solidFill>
                  <a:srgbClr val="FF0000"/>
                </a:solidFill>
                <a:latin typeface="Comic Sans MS" panose="030F0702030302020204" pitchFamily="66" charset="0"/>
              </a:rPr>
              <a:t>seven</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10" name="Rectangle 9"/>
          <p:cNvSpPr/>
          <p:nvPr/>
        </p:nvSpPr>
        <p:spPr>
          <a:xfrm>
            <a:off x="6672293" y="484219"/>
            <a:ext cx="18549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0582" t="38790" r="41709" b="25773"/>
          <a:stretch/>
        </p:blipFill>
        <p:spPr>
          <a:xfrm>
            <a:off x="7750434" y="2401340"/>
            <a:ext cx="1216135" cy="1368152"/>
          </a:xfrm>
          <a:prstGeom prst="rect">
            <a:avLst/>
          </a:prstGeom>
        </p:spPr>
      </p:pic>
      <p:sp>
        <p:nvSpPr>
          <p:cNvPr id="7" name="Rectangle 6"/>
          <p:cNvSpPr/>
          <p:nvPr/>
        </p:nvSpPr>
        <p:spPr>
          <a:xfrm>
            <a:off x="2123728" y="1302436"/>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1145705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a:picLocks noChangeAspect="1"/>
          </p:cNvPicPr>
          <p:nvPr/>
        </p:nvPicPr>
        <p:blipFill rotWithShape="1">
          <a:blip r:embed="rId2"/>
          <a:srcRect l="19008" t="19485" r="51107" b="22438"/>
          <a:stretch/>
        </p:blipFill>
        <p:spPr>
          <a:xfrm>
            <a:off x="5970539" y="1006893"/>
            <a:ext cx="2915816" cy="3185799"/>
          </a:xfrm>
          <a:prstGeom prst="rect">
            <a:avLst/>
          </a:prstGeom>
        </p:spPr>
      </p:pic>
      <p:sp>
        <p:nvSpPr>
          <p:cNvPr id="4" name="Rectangle 3"/>
          <p:cNvSpPr/>
          <p:nvPr/>
        </p:nvSpPr>
        <p:spPr>
          <a:xfrm>
            <a:off x="539552" y="1130291"/>
            <a:ext cx="5185106" cy="3477875"/>
          </a:xfrm>
          <a:prstGeom prst="rect">
            <a:avLst/>
          </a:prstGeom>
        </p:spPr>
        <p:txBody>
          <a:bodyPr wrap="square">
            <a:spAutoFit/>
          </a:bodyPr>
          <a:lstStyle/>
          <a:p>
            <a:pPr algn="ctr"/>
            <a:r>
              <a:rPr lang="en-US" sz="2400" dirty="0">
                <a:latin typeface="Comic Sans MS" panose="030F0702030302020204" pitchFamily="66" charset="0"/>
                <a:sym typeface="Wingdings" panose="05000000000000000000" pitchFamily="2" charset="2"/>
              </a:rPr>
              <a:t>Today we are going to complete sections  </a:t>
            </a:r>
            <a:r>
              <a:rPr lang="en-US" sz="2400" dirty="0" smtClean="0">
                <a:latin typeface="Comic Sans MS" panose="030F0702030302020204" pitchFamily="66" charset="0"/>
                <a:sym typeface="Wingdings" panose="05000000000000000000" pitchFamily="2" charset="2"/>
              </a:rPr>
              <a:t>2 and 3: </a:t>
            </a:r>
            <a:endParaRPr lang="en-US" sz="2400" dirty="0">
              <a:latin typeface="Comic Sans MS" panose="030F0702030302020204" pitchFamily="66" charset="0"/>
              <a:sym typeface="Wingdings" panose="05000000000000000000" pitchFamily="2" charset="2"/>
            </a:endParaRPr>
          </a:p>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dirty="0" smtClean="0">
                <a:solidFill>
                  <a:srgbClr val="FF0000"/>
                </a:solidFill>
                <a:latin typeface="Comic Sans MS" panose="030F0702030302020204" pitchFamily="66" charset="0"/>
                <a:sym typeface="Wingdings" panose="05000000000000000000" pitchFamily="2" charset="2"/>
              </a:rPr>
              <a:t>What time of day is it?</a:t>
            </a:r>
          </a:p>
          <a:p>
            <a:pPr algn="ctr"/>
            <a:r>
              <a:rPr lang="en-US" sz="2400" dirty="0" smtClean="0">
                <a:solidFill>
                  <a:srgbClr val="FF0000"/>
                </a:solidFill>
                <a:latin typeface="Comic Sans MS" panose="030F0702030302020204" pitchFamily="66" charset="0"/>
                <a:sym typeface="Wingdings" panose="05000000000000000000" pitchFamily="2" charset="2"/>
              </a:rPr>
              <a:t>My day. </a:t>
            </a:r>
          </a:p>
          <a:p>
            <a:pPr algn="ctr"/>
            <a:endParaRPr lang="en-US" sz="2000" dirty="0">
              <a:solidFill>
                <a:srgbClr val="FF0000"/>
              </a:solidFill>
              <a:latin typeface="Comic Sans MS" panose="030F0702030302020204" pitchFamily="66" charset="0"/>
              <a:sym typeface="Wingdings" panose="05000000000000000000" pitchFamily="2" charset="2"/>
            </a:endParaRPr>
          </a:p>
          <a:p>
            <a:pPr algn="ctr"/>
            <a:r>
              <a:rPr lang="en-US" sz="1600" dirty="0">
                <a:latin typeface="Comic Sans MS" panose="030F0702030302020204" pitchFamily="66" charset="0"/>
                <a:sym typeface="Wingdings" panose="05000000000000000000" pitchFamily="2" charset="2"/>
              </a:rPr>
              <a:t>We are going to be using the correct vocabulary to describe the different parts of the day.</a:t>
            </a:r>
            <a:endParaRPr lang="en-GB" sz="1600" dirty="0">
              <a:latin typeface="Comic Sans MS" panose="030F0702030302020204" pitchFamily="66" charset="0"/>
            </a:endParaRPr>
          </a:p>
          <a:p>
            <a:pPr algn="ctr"/>
            <a:endParaRPr lang="en-US" sz="2400" dirty="0" smtClean="0">
              <a:solidFill>
                <a:srgbClr val="FF0000"/>
              </a:solidFill>
              <a:latin typeface="Comic Sans MS" panose="030F0702030302020204" pitchFamily="66" charset="0"/>
              <a:sym typeface="Wingdings" panose="05000000000000000000" pitchFamily="2" charset="2"/>
            </a:endParaRPr>
          </a:p>
          <a:p>
            <a:pPr algn="ctr"/>
            <a:endParaRPr lang="en-US" sz="2400" dirty="0">
              <a:latin typeface="Comic Sans MS" panose="030F0702030302020204" pitchFamily="66" charset="0"/>
              <a:sym typeface="Wingdings" panose="05000000000000000000" pitchFamily="2" charset="2"/>
            </a:endParaRPr>
          </a:p>
        </p:txBody>
      </p:sp>
      <p:sp>
        <p:nvSpPr>
          <p:cNvPr id="9" name="Oval 8"/>
          <p:cNvSpPr/>
          <p:nvPr/>
        </p:nvSpPr>
        <p:spPr>
          <a:xfrm>
            <a:off x="5960220" y="1622398"/>
            <a:ext cx="2661170" cy="74667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3"/>
          <a:srcRect l="32290" t="27360" r="28969" b="12594"/>
          <a:stretch/>
        </p:blipFill>
        <p:spPr>
          <a:xfrm>
            <a:off x="1691680" y="3933056"/>
            <a:ext cx="3240360" cy="2823742"/>
          </a:xfrm>
          <a:prstGeom prst="rect">
            <a:avLst/>
          </a:prstGeom>
        </p:spPr>
      </p:pic>
      <p:pic>
        <p:nvPicPr>
          <p:cNvPr id="11" name="Picture 2" descr="Girl Student Clipart Free Download Clip Art - WebComicms.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538032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Oval Callout 11"/>
          <p:cNvSpPr/>
          <p:nvPr/>
        </p:nvSpPr>
        <p:spPr>
          <a:xfrm>
            <a:off x="6097862" y="4941168"/>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4942909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1576228" y="555990"/>
            <a:ext cx="6130793" cy="1569660"/>
          </a:xfrm>
          <a:prstGeom prst="rect">
            <a:avLst/>
          </a:prstGeom>
        </p:spPr>
        <p:txBody>
          <a:bodyPr wrap="square">
            <a:spAutoFit/>
          </a:bodyPr>
          <a:lstStyle/>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dirty="0" smtClean="0">
                <a:solidFill>
                  <a:srgbClr val="FF0000"/>
                </a:solidFill>
                <a:latin typeface="Comic Sans MS" panose="030F0702030302020204" pitchFamily="66" charset="0"/>
                <a:sym typeface="Wingdings" panose="05000000000000000000" pitchFamily="2" charset="2"/>
              </a:rPr>
              <a:t>What time of day is it?        </a:t>
            </a:r>
          </a:p>
          <a:p>
            <a:pPr algn="ctr"/>
            <a:r>
              <a:rPr lang="en-US" sz="2400" dirty="0" smtClean="0">
                <a:solidFill>
                  <a:srgbClr val="FF0000"/>
                </a:solidFill>
                <a:latin typeface="Comic Sans MS" panose="030F0702030302020204" pitchFamily="66" charset="0"/>
                <a:sym typeface="Wingdings" panose="05000000000000000000" pitchFamily="2" charset="2"/>
              </a:rPr>
              <a:t>My day. </a:t>
            </a:r>
          </a:p>
          <a:p>
            <a:pPr algn="ctr"/>
            <a:endParaRPr lang="en-US" sz="2400" dirty="0">
              <a:latin typeface="Comic Sans MS" panose="030F0702030302020204" pitchFamily="66" charset="0"/>
              <a:sym typeface="Wingdings" panose="05000000000000000000" pitchFamily="2" charset="2"/>
            </a:endParaRPr>
          </a:p>
        </p:txBody>
      </p:sp>
      <p:pic>
        <p:nvPicPr>
          <p:cNvPr id="11"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079" y="1704857"/>
            <a:ext cx="709553" cy="101364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3"/>
          <a:srcRect l="19007" t="35234" r="21221" b="28344"/>
          <a:stretch/>
        </p:blipFill>
        <p:spPr>
          <a:xfrm>
            <a:off x="2244244" y="2536899"/>
            <a:ext cx="4779831" cy="1637534"/>
          </a:xfrm>
          <a:prstGeom prst="rect">
            <a:avLst/>
          </a:prstGeom>
        </p:spPr>
      </p:pic>
      <p:sp>
        <p:nvSpPr>
          <p:cNvPr id="13" name="Rounded Rectangular Callout 12"/>
          <p:cNvSpPr/>
          <p:nvPr/>
        </p:nvSpPr>
        <p:spPr>
          <a:xfrm>
            <a:off x="1403648" y="1829392"/>
            <a:ext cx="7344816" cy="735512"/>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When might you do these activities? Match the activities to the time of day? Talk about your answers with your grown-up.</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4"/>
          <a:srcRect l="9600" t="36219" r="10706" b="16532"/>
          <a:stretch/>
        </p:blipFill>
        <p:spPr>
          <a:xfrm>
            <a:off x="753370" y="4174433"/>
            <a:ext cx="3801125" cy="1267042"/>
          </a:xfrm>
          <a:prstGeom prst="rect">
            <a:avLst/>
          </a:prstGeom>
        </p:spPr>
      </p:pic>
      <p:pic>
        <p:nvPicPr>
          <p:cNvPr id="6" name="Picture 5"/>
          <p:cNvPicPr>
            <a:picLocks noChangeAspect="1"/>
          </p:cNvPicPr>
          <p:nvPr/>
        </p:nvPicPr>
        <p:blipFill rotWithShape="1">
          <a:blip r:embed="rId5"/>
          <a:srcRect l="9599" t="23422" r="11259" b="30313"/>
          <a:stretch/>
        </p:blipFill>
        <p:spPr>
          <a:xfrm>
            <a:off x="4641625" y="4174433"/>
            <a:ext cx="3855042" cy="1267042"/>
          </a:xfrm>
          <a:prstGeom prst="rect">
            <a:avLst/>
          </a:prstGeom>
        </p:spPr>
      </p:pic>
      <p:pic>
        <p:nvPicPr>
          <p:cNvPr id="7" name="Picture 6"/>
          <p:cNvPicPr>
            <a:picLocks noChangeAspect="1"/>
          </p:cNvPicPr>
          <p:nvPr/>
        </p:nvPicPr>
        <p:blipFill rotWithShape="1">
          <a:blip r:embed="rId6"/>
          <a:srcRect l="9599" t="27360" r="11259" b="25391"/>
          <a:stretch/>
        </p:blipFill>
        <p:spPr>
          <a:xfrm>
            <a:off x="716631" y="5557868"/>
            <a:ext cx="3873310" cy="1300132"/>
          </a:xfrm>
          <a:prstGeom prst="rect">
            <a:avLst/>
          </a:prstGeom>
        </p:spPr>
      </p:pic>
      <p:pic>
        <p:nvPicPr>
          <p:cNvPr id="14" name="Picture 13"/>
          <p:cNvPicPr>
            <a:picLocks noChangeAspect="1"/>
          </p:cNvPicPr>
          <p:nvPr/>
        </p:nvPicPr>
        <p:blipFill rotWithShape="1">
          <a:blip r:embed="rId7"/>
          <a:srcRect l="9599" t="19485" r="11259" b="32281"/>
          <a:stretch/>
        </p:blipFill>
        <p:spPr>
          <a:xfrm>
            <a:off x="4694781" y="5557868"/>
            <a:ext cx="3801885" cy="1302744"/>
          </a:xfrm>
          <a:prstGeom prst="rect">
            <a:avLst/>
          </a:prstGeom>
        </p:spPr>
      </p:pic>
    </p:spTree>
    <p:extLst>
      <p:ext uri="{BB962C8B-B14F-4D97-AF65-F5344CB8AC3E}">
        <p14:creationId xmlns:p14="http://schemas.microsoft.com/office/powerpoint/2010/main" val="18138502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260648"/>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683568" y="2099171"/>
            <a:ext cx="7794054" cy="5262979"/>
          </a:xfrm>
          <a:prstGeom prst="rect">
            <a:avLst/>
          </a:prstGeom>
          <a:noFill/>
        </p:spPr>
        <p:txBody>
          <a:bodyPr wrap="square" rtlCol="0">
            <a:spAutoFit/>
          </a:bodyPr>
          <a:lstStyle/>
          <a:p>
            <a:r>
              <a:rPr lang="en-GB" sz="2400" dirty="0" smtClean="0">
                <a:latin typeface="Comic Sans MS" panose="030F0702030302020204" pitchFamily="66" charset="0"/>
              </a:rPr>
              <a:t>1. What is one less than 15?  </a:t>
            </a:r>
          </a:p>
          <a:p>
            <a:endParaRPr lang="en-GB" sz="2400" dirty="0">
              <a:latin typeface="Comic Sans MS" panose="030F0702030302020204" pitchFamily="66" charset="0"/>
            </a:endParaRPr>
          </a:p>
          <a:p>
            <a:r>
              <a:rPr lang="en-GB" sz="2400" dirty="0" smtClean="0">
                <a:latin typeface="Comic Sans MS" panose="030F0702030302020204" pitchFamily="66" charset="0"/>
              </a:rPr>
              <a:t>2. Imagine seeing 2 elephants at the zoo. </a:t>
            </a:r>
          </a:p>
          <a:p>
            <a:r>
              <a:rPr lang="en-GB" sz="2400" dirty="0">
                <a:latin typeface="Comic Sans MS" panose="030F0702030302020204" pitchFamily="66" charset="0"/>
              </a:rPr>
              <a:t> </a:t>
            </a:r>
            <a:r>
              <a:rPr lang="en-GB" sz="2400" dirty="0" smtClean="0">
                <a:latin typeface="Comic Sans MS" panose="030F0702030302020204" pitchFamily="66" charset="0"/>
              </a:rPr>
              <a:t>   How many legs would you see?</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6,  8,  10,  12,  14,  ____</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00192" y="436312"/>
            <a:ext cx="26038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26" name="Picture 2" descr="Cartoon elephant isolated on white background | Premium Vec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2724963"/>
            <a:ext cx="1692240" cy="105697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a:srcRect l="12366" t="52953" r="72691" b="38188"/>
          <a:stretch/>
        </p:blipFill>
        <p:spPr>
          <a:xfrm>
            <a:off x="5400144" y="5517232"/>
            <a:ext cx="3240360" cy="1080120"/>
          </a:xfrm>
          <a:prstGeom prst="rect">
            <a:avLst/>
          </a:prstGeom>
        </p:spPr>
      </p:pic>
    </p:spTree>
    <p:extLst>
      <p:ext uri="{BB962C8B-B14F-4D97-AF65-F5344CB8AC3E}">
        <p14:creationId xmlns:p14="http://schemas.microsoft.com/office/powerpoint/2010/main" val="3789346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260648"/>
            <a:ext cx="5400600" cy="936104"/>
          </a:xfrm>
          <a:prstGeom prst="rect">
            <a:avLst/>
          </a:prstGeom>
        </p:spPr>
      </p:pic>
      <p:sp>
        <p:nvSpPr>
          <p:cNvPr id="5" name="TextBox 4"/>
          <p:cNvSpPr txBox="1"/>
          <p:nvPr/>
        </p:nvSpPr>
        <p:spPr>
          <a:xfrm>
            <a:off x="683568" y="2099171"/>
            <a:ext cx="7794054" cy="5262979"/>
          </a:xfrm>
          <a:prstGeom prst="rect">
            <a:avLst/>
          </a:prstGeom>
          <a:noFill/>
        </p:spPr>
        <p:txBody>
          <a:bodyPr wrap="square" rtlCol="0">
            <a:spAutoFit/>
          </a:bodyPr>
          <a:lstStyle/>
          <a:p>
            <a:r>
              <a:rPr lang="en-GB" sz="2400" dirty="0" smtClean="0">
                <a:latin typeface="Comic Sans MS" panose="030F0702030302020204" pitchFamily="66" charset="0"/>
              </a:rPr>
              <a:t>1. What is one less than 15?   </a:t>
            </a:r>
            <a:r>
              <a:rPr lang="en-GB" sz="2400" dirty="0" smtClean="0">
                <a:solidFill>
                  <a:srgbClr val="FF0000"/>
                </a:solidFill>
                <a:latin typeface="Comic Sans MS" panose="030F0702030302020204" pitchFamily="66" charset="0"/>
              </a:rPr>
              <a:t>14</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Imagine seeing 2 elephants at the zoo. </a:t>
            </a:r>
          </a:p>
          <a:p>
            <a:r>
              <a:rPr lang="en-GB" sz="2400" dirty="0">
                <a:latin typeface="Comic Sans MS" panose="030F0702030302020204" pitchFamily="66" charset="0"/>
              </a:rPr>
              <a:t> </a:t>
            </a:r>
            <a:r>
              <a:rPr lang="en-GB" sz="2400" dirty="0" smtClean="0">
                <a:latin typeface="Comic Sans MS" panose="030F0702030302020204" pitchFamily="66" charset="0"/>
              </a:rPr>
              <a:t>   How many legs would you see? </a:t>
            </a:r>
          </a:p>
          <a:p>
            <a:r>
              <a:rPr lang="en-GB" sz="2400" dirty="0">
                <a:latin typeface="Comic Sans MS" panose="030F0702030302020204" pitchFamily="66" charset="0"/>
              </a:rPr>
              <a:t> </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8   (4 + 4)</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6,  8,  10,  12,  14,   </a:t>
            </a:r>
            <a:r>
              <a:rPr lang="en-GB" sz="2400" dirty="0" smtClean="0">
                <a:solidFill>
                  <a:srgbClr val="FF0000"/>
                </a:solidFill>
                <a:latin typeface="Comic Sans MS" panose="030F0702030302020204" pitchFamily="66" charset="0"/>
              </a:rPr>
              <a:t>16</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00192" y="436312"/>
            <a:ext cx="26038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26" name="Picture 2" descr="Cartoon elephant isolated on white background | Premium Vec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2724963"/>
            <a:ext cx="1692240" cy="105697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a:srcRect l="12366" t="52953" r="72691" b="38188"/>
          <a:stretch/>
        </p:blipFill>
        <p:spPr>
          <a:xfrm>
            <a:off x="5400144" y="5517232"/>
            <a:ext cx="3240360" cy="1080120"/>
          </a:xfrm>
          <a:prstGeom prst="rect">
            <a:avLst/>
          </a:prstGeom>
        </p:spPr>
      </p:pic>
      <p:sp>
        <p:nvSpPr>
          <p:cNvPr id="8" name="Rectangle 7"/>
          <p:cNvSpPr/>
          <p:nvPr/>
        </p:nvSpPr>
        <p:spPr>
          <a:xfrm>
            <a:off x="2267744" y="122462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6" name="TextBox 5"/>
          <p:cNvSpPr txBox="1"/>
          <p:nvPr/>
        </p:nvSpPr>
        <p:spPr>
          <a:xfrm>
            <a:off x="6618435" y="5949280"/>
            <a:ext cx="659657" cy="523220"/>
          </a:xfrm>
          <a:prstGeom prst="rect">
            <a:avLst/>
          </a:prstGeom>
          <a:noFill/>
        </p:spPr>
        <p:txBody>
          <a:bodyPr wrap="square" rtlCol="0">
            <a:spAutoFit/>
          </a:bodyPr>
          <a:lstStyle/>
          <a:p>
            <a:r>
              <a:rPr lang="en-GB" sz="2800" dirty="0" smtClean="0">
                <a:solidFill>
                  <a:srgbClr val="FF0000"/>
                </a:solidFill>
                <a:latin typeface="Comic Sans MS" panose="030F0702030302020204" pitchFamily="66" charset="0"/>
              </a:rPr>
              <a:t>2</a:t>
            </a:r>
            <a:endParaRPr lang="en-GB" sz="28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814787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3490" y="83563"/>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a:picLocks noChangeAspect="1"/>
          </p:cNvPicPr>
          <p:nvPr/>
        </p:nvPicPr>
        <p:blipFill rotWithShape="1">
          <a:blip r:embed="rId2"/>
          <a:srcRect l="19008" t="19485" r="51107" b="22438"/>
          <a:stretch/>
        </p:blipFill>
        <p:spPr>
          <a:xfrm>
            <a:off x="6097862" y="1074233"/>
            <a:ext cx="2915816" cy="3185799"/>
          </a:xfrm>
          <a:prstGeom prst="rect">
            <a:avLst/>
          </a:prstGeom>
        </p:spPr>
      </p:pic>
      <p:sp>
        <p:nvSpPr>
          <p:cNvPr id="4" name="Rectangle 3"/>
          <p:cNvSpPr/>
          <p:nvPr/>
        </p:nvSpPr>
        <p:spPr>
          <a:xfrm>
            <a:off x="467544" y="930087"/>
            <a:ext cx="5257114" cy="2800767"/>
          </a:xfrm>
          <a:prstGeom prst="rect">
            <a:avLst/>
          </a:prstGeom>
        </p:spPr>
        <p:txBody>
          <a:bodyPr wrap="square">
            <a:spAutoFit/>
          </a:bodyPr>
          <a:lstStyle/>
          <a:p>
            <a:pPr algn="ctr"/>
            <a:r>
              <a:rPr lang="en-US" sz="2400" dirty="0">
                <a:latin typeface="Comic Sans MS" panose="030F0702030302020204" pitchFamily="66" charset="0"/>
                <a:sym typeface="Wingdings" panose="05000000000000000000" pitchFamily="2" charset="2"/>
              </a:rPr>
              <a:t>Today we are going to complete </a:t>
            </a:r>
            <a:r>
              <a:rPr lang="en-US" sz="2400" dirty="0" smtClean="0">
                <a:latin typeface="Comic Sans MS" panose="030F0702030302020204" pitchFamily="66" charset="0"/>
                <a:sym typeface="Wingdings" panose="05000000000000000000" pitchFamily="2" charset="2"/>
              </a:rPr>
              <a:t>sections 4 and 5:</a:t>
            </a:r>
            <a:endParaRPr lang="en-US" sz="2400" dirty="0">
              <a:latin typeface="Comic Sans MS" panose="030F0702030302020204" pitchFamily="66" charset="0"/>
              <a:sym typeface="Wingdings" panose="05000000000000000000" pitchFamily="2" charset="2"/>
            </a:endParaRPr>
          </a:p>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Yesterday, today and tomorrow.</a:t>
            </a:r>
          </a:p>
          <a:p>
            <a:pPr algn="ctr"/>
            <a:r>
              <a:rPr lang="en-US" sz="2400" b="1" dirty="0" smtClean="0">
                <a:solidFill>
                  <a:srgbClr val="FF0000"/>
                </a:solidFill>
                <a:latin typeface="Comic Sans MS" panose="030F0702030302020204" pitchFamily="66" charset="0"/>
                <a:sym typeface="Wingdings" panose="05000000000000000000" pitchFamily="2" charset="2"/>
              </a:rPr>
              <a:t>Describing the days. </a:t>
            </a:r>
          </a:p>
          <a:p>
            <a:pPr algn="ctr"/>
            <a:endParaRPr lang="en-US" sz="2000" dirty="0">
              <a:latin typeface="Comic Sans MS" panose="030F0702030302020204" pitchFamily="66" charset="0"/>
              <a:sym typeface="Wingdings" panose="05000000000000000000" pitchFamily="2" charset="2"/>
            </a:endParaRPr>
          </a:p>
          <a:p>
            <a:pPr algn="ctr"/>
            <a:r>
              <a:rPr lang="en-US" dirty="0">
                <a:latin typeface="Comic Sans MS" panose="030F0702030302020204" pitchFamily="66" charset="0"/>
                <a:sym typeface="Wingdings" panose="05000000000000000000" pitchFamily="2" charset="2"/>
              </a:rPr>
              <a:t>We are going to be using the correct vocabulary to </a:t>
            </a:r>
            <a:r>
              <a:rPr lang="en-US" dirty="0" smtClean="0">
                <a:latin typeface="Comic Sans MS" panose="030F0702030302020204" pitchFamily="66" charset="0"/>
                <a:sym typeface="Wingdings" panose="05000000000000000000" pitchFamily="2" charset="2"/>
              </a:rPr>
              <a:t>describe the days of the week. </a:t>
            </a:r>
            <a:endParaRPr lang="en-GB" dirty="0">
              <a:latin typeface="Comic Sans MS" panose="030F0702030302020204" pitchFamily="66" charset="0"/>
            </a:endParaRPr>
          </a:p>
        </p:txBody>
      </p:sp>
      <p:sp>
        <p:nvSpPr>
          <p:cNvPr id="9" name="Oval 8"/>
          <p:cNvSpPr/>
          <p:nvPr/>
        </p:nvSpPr>
        <p:spPr>
          <a:xfrm>
            <a:off x="6097862" y="2276872"/>
            <a:ext cx="2661170"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3"/>
          <a:srcRect l="18454" t="42125" r="21222" b="17516"/>
          <a:stretch/>
        </p:blipFill>
        <p:spPr>
          <a:xfrm>
            <a:off x="753271" y="4278288"/>
            <a:ext cx="5328592" cy="2004333"/>
          </a:xfrm>
          <a:prstGeom prst="rect">
            <a:avLst/>
          </a:prstGeom>
        </p:spPr>
      </p:pic>
      <p:sp>
        <p:nvSpPr>
          <p:cNvPr id="14" name="Oval Callout 13"/>
          <p:cNvSpPr/>
          <p:nvPr/>
        </p:nvSpPr>
        <p:spPr>
          <a:xfrm>
            <a:off x="6228184" y="4811982"/>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15" name="Picture 2" descr="Girl Student Clipart Free Download Clip Art - WebComicms.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0444" y="5445506"/>
            <a:ext cx="709553" cy="1013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577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3490" y="83563"/>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2005603" y="623433"/>
            <a:ext cx="5257114" cy="1508105"/>
          </a:xfrm>
          <a:prstGeom prst="rect">
            <a:avLst/>
          </a:prstGeom>
        </p:spPr>
        <p:txBody>
          <a:bodyPr wrap="square">
            <a:spAutoFit/>
          </a:bodyPr>
          <a:lstStyle/>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Yesterday, today and tomorrow.</a:t>
            </a:r>
          </a:p>
          <a:p>
            <a:pPr algn="ctr"/>
            <a:r>
              <a:rPr lang="en-US" sz="2400" b="1" dirty="0" smtClean="0">
                <a:solidFill>
                  <a:srgbClr val="FF0000"/>
                </a:solidFill>
                <a:latin typeface="Comic Sans MS" panose="030F0702030302020204" pitchFamily="66" charset="0"/>
                <a:sym typeface="Wingdings" panose="05000000000000000000" pitchFamily="2" charset="2"/>
              </a:rPr>
              <a:t>Describing the days. </a:t>
            </a:r>
          </a:p>
          <a:p>
            <a:pPr algn="ctr"/>
            <a:endParaRPr lang="en-US" sz="2000" dirty="0">
              <a:latin typeface="Comic Sans MS" panose="030F0702030302020204" pitchFamily="66" charset="0"/>
              <a:sym typeface="Wingdings" panose="05000000000000000000" pitchFamily="2" charset="2"/>
            </a:endParaRPr>
          </a:p>
        </p:txBody>
      </p:sp>
      <p:pic>
        <p:nvPicPr>
          <p:cNvPr id="15"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233" y="1916832"/>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ular Callout 10"/>
          <p:cNvSpPr/>
          <p:nvPr/>
        </p:nvSpPr>
        <p:spPr>
          <a:xfrm>
            <a:off x="2367092" y="1916832"/>
            <a:ext cx="6405956" cy="1152128"/>
          </a:xfrm>
          <a:prstGeom prst="wedgeRoundRectCallout">
            <a:avLst>
              <a:gd name="adj1" fmla="val -68094"/>
              <a:gd name="adj2" fmla="val -1637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smtClean="0">
                <a:solidFill>
                  <a:schemeClr val="tx1"/>
                </a:solidFill>
                <a:latin typeface="Comic Sans MS" panose="030F0702030302020204" pitchFamily="66" charset="0"/>
              </a:rPr>
              <a:t>Think about today, yesterday and tomorrow. Draw a picture and write a sentence to show what you did or what you are going to do. </a:t>
            </a:r>
            <a:endParaRPr lang="en-GB" sz="2000" dirty="0">
              <a:solidFill>
                <a:schemeClr val="tx1"/>
              </a:solidFill>
              <a:latin typeface="Comic Sans MS" panose="030F0702030302020204" pitchFamily="66"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83968767"/>
              </p:ext>
            </p:extLst>
          </p:nvPr>
        </p:nvGraphicFramePr>
        <p:xfrm>
          <a:off x="1043608" y="3211761"/>
          <a:ext cx="7729440" cy="2881535"/>
        </p:xfrm>
        <a:graphic>
          <a:graphicData uri="http://schemas.openxmlformats.org/drawingml/2006/table">
            <a:tbl>
              <a:tblPr firstRow="1" bandRow="1">
                <a:tableStyleId>{5C22544A-7EE6-4342-B048-85BDC9FD1C3A}</a:tableStyleId>
              </a:tblPr>
              <a:tblGrid>
                <a:gridCol w="2576480">
                  <a:extLst>
                    <a:ext uri="{9D8B030D-6E8A-4147-A177-3AD203B41FA5}">
                      <a16:colId xmlns:a16="http://schemas.microsoft.com/office/drawing/2014/main" val="779161508"/>
                    </a:ext>
                  </a:extLst>
                </a:gridCol>
                <a:gridCol w="2576480">
                  <a:extLst>
                    <a:ext uri="{9D8B030D-6E8A-4147-A177-3AD203B41FA5}">
                      <a16:colId xmlns:a16="http://schemas.microsoft.com/office/drawing/2014/main" val="1751419897"/>
                    </a:ext>
                  </a:extLst>
                </a:gridCol>
                <a:gridCol w="2576480">
                  <a:extLst>
                    <a:ext uri="{9D8B030D-6E8A-4147-A177-3AD203B41FA5}">
                      <a16:colId xmlns:a16="http://schemas.microsoft.com/office/drawing/2014/main" val="338061012"/>
                    </a:ext>
                  </a:extLst>
                </a:gridCol>
              </a:tblGrid>
              <a:tr h="833665">
                <a:tc>
                  <a:txBody>
                    <a:bodyPr/>
                    <a:lstStyle/>
                    <a:p>
                      <a:pPr algn="ctr"/>
                      <a:r>
                        <a:rPr lang="en-GB" sz="2800" dirty="0" smtClean="0">
                          <a:latin typeface="Comic Sans MS" panose="030F0702030302020204" pitchFamily="66" charset="0"/>
                        </a:rPr>
                        <a:t>yesterday</a:t>
                      </a:r>
                      <a:endParaRPr lang="en-GB" sz="2800" dirty="0">
                        <a:latin typeface="Comic Sans MS" panose="030F0702030302020204" pitchFamily="66" charset="0"/>
                      </a:endParaRPr>
                    </a:p>
                  </a:txBody>
                  <a:tcPr/>
                </a:tc>
                <a:tc>
                  <a:txBody>
                    <a:bodyPr/>
                    <a:lstStyle/>
                    <a:p>
                      <a:pPr algn="ctr"/>
                      <a:r>
                        <a:rPr lang="en-GB" sz="2800" dirty="0" smtClean="0">
                          <a:latin typeface="Comic Sans MS" panose="030F0702030302020204" pitchFamily="66" charset="0"/>
                        </a:rPr>
                        <a:t>today</a:t>
                      </a:r>
                      <a:endParaRPr lang="en-GB" sz="2800" dirty="0">
                        <a:latin typeface="Comic Sans MS" panose="030F0702030302020204" pitchFamily="66" charset="0"/>
                      </a:endParaRPr>
                    </a:p>
                  </a:txBody>
                  <a:tcPr/>
                </a:tc>
                <a:tc>
                  <a:txBody>
                    <a:bodyPr/>
                    <a:lstStyle/>
                    <a:p>
                      <a:pPr algn="ctr"/>
                      <a:r>
                        <a:rPr lang="en-GB" sz="2800" dirty="0" smtClean="0">
                          <a:latin typeface="Comic Sans MS" panose="030F0702030302020204" pitchFamily="66" charset="0"/>
                        </a:rPr>
                        <a:t>tomorrow</a:t>
                      </a:r>
                      <a:endParaRPr lang="en-GB" sz="2800" dirty="0">
                        <a:latin typeface="Comic Sans MS" panose="030F0702030302020204" pitchFamily="66" charset="0"/>
                      </a:endParaRPr>
                    </a:p>
                  </a:txBody>
                  <a:tcPr/>
                </a:tc>
                <a:extLst>
                  <a:ext uri="{0D108BD9-81ED-4DB2-BD59-A6C34878D82A}">
                    <a16:rowId xmlns:a16="http://schemas.microsoft.com/office/drawing/2014/main" val="1628793203"/>
                  </a:ext>
                </a:extLst>
              </a:tr>
              <a:tr h="204787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252204732"/>
                  </a:ext>
                </a:extLst>
              </a:tr>
            </a:tbl>
          </a:graphicData>
        </a:graphic>
      </p:graphicFrame>
      <p:pic>
        <p:nvPicPr>
          <p:cNvPr id="2050" name="Picture 2" descr="Person riding bicycle illustration, Bicycle Cycling, The littl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4349187"/>
            <a:ext cx="1449574" cy="14511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349237" y="6205300"/>
            <a:ext cx="3024336" cy="338554"/>
          </a:xfrm>
          <a:prstGeom prst="rect">
            <a:avLst/>
          </a:prstGeom>
          <a:noFill/>
        </p:spPr>
        <p:txBody>
          <a:bodyPr wrap="square" rtlCol="0">
            <a:spAutoFit/>
          </a:bodyPr>
          <a:lstStyle/>
          <a:p>
            <a:r>
              <a:rPr lang="en-GB" sz="1600" dirty="0" smtClean="0">
                <a:latin typeface="Comic Sans MS" panose="030F0702030302020204" pitchFamily="66" charset="0"/>
              </a:rPr>
              <a:t>I am going to ride my bike.</a:t>
            </a:r>
            <a:endParaRPr lang="en-GB" sz="1600" dirty="0">
              <a:latin typeface="Comic Sans MS" panose="030F0702030302020204" pitchFamily="66" charset="0"/>
            </a:endParaRPr>
          </a:p>
        </p:txBody>
      </p:sp>
      <p:pic>
        <p:nvPicPr>
          <p:cNvPr id="2052" name="Picture 4" descr="Making a Sandwich Illustration - Twink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3919" y="4311286"/>
            <a:ext cx="2948817" cy="147440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690645" y="6225738"/>
            <a:ext cx="3024336" cy="338554"/>
          </a:xfrm>
          <a:prstGeom prst="rect">
            <a:avLst/>
          </a:prstGeom>
          <a:noFill/>
        </p:spPr>
        <p:txBody>
          <a:bodyPr wrap="square" rtlCol="0">
            <a:spAutoFit/>
          </a:bodyPr>
          <a:lstStyle/>
          <a:p>
            <a:r>
              <a:rPr lang="en-GB" sz="1600" dirty="0" smtClean="0">
                <a:latin typeface="Comic Sans MS" panose="030F0702030302020204" pitchFamily="66" charset="0"/>
              </a:rPr>
              <a:t>I made my own sandwich.</a:t>
            </a:r>
            <a:endParaRPr lang="en-GB" sz="1600" dirty="0">
              <a:latin typeface="Comic Sans MS" panose="030F0702030302020204" pitchFamily="66" charset="0"/>
            </a:endParaRPr>
          </a:p>
        </p:txBody>
      </p:sp>
      <p:pic>
        <p:nvPicPr>
          <p:cNvPr id="2054" name="Picture 6" descr="Grow Your Own on Twitter: &quot;This week is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12308" y="4555687"/>
            <a:ext cx="1846859" cy="123000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501406" y="6205300"/>
            <a:ext cx="3365057" cy="338554"/>
          </a:xfrm>
          <a:prstGeom prst="rect">
            <a:avLst/>
          </a:prstGeom>
          <a:noFill/>
        </p:spPr>
        <p:txBody>
          <a:bodyPr wrap="square" rtlCol="0">
            <a:spAutoFit/>
          </a:bodyPr>
          <a:lstStyle/>
          <a:p>
            <a:r>
              <a:rPr lang="en-GB" sz="1600" dirty="0" smtClean="0">
                <a:latin typeface="Comic Sans MS" panose="030F0702030302020204" pitchFamily="66" charset="0"/>
              </a:rPr>
              <a:t>I helped my Dad in the garden.</a:t>
            </a:r>
            <a:endParaRPr lang="en-GB" sz="1600" dirty="0">
              <a:latin typeface="Comic Sans MS" panose="030F0702030302020204" pitchFamily="66" charset="0"/>
            </a:endParaRPr>
          </a:p>
        </p:txBody>
      </p:sp>
    </p:spTree>
    <p:extLst>
      <p:ext uri="{BB962C8B-B14F-4D97-AF65-F5344CB8AC3E}">
        <p14:creationId xmlns:p14="http://schemas.microsoft.com/office/powerpoint/2010/main" val="37803895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11560" y="30273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940088"/>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Complete the sentence. </a:t>
            </a:r>
          </a:p>
          <a:p>
            <a:pPr marL="457200" indent="-457200">
              <a:buAutoNum type="arabicPeriod"/>
            </a:pPr>
            <a:endParaRPr lang="en-GB" sz="2400" dirty="0">
              <a:latin typeface="Comic Sans MS" panose="030F0702030302020204" pitchFamily="66" charset="0"/>
            </a:endParaRPr>
          </a:p>
          <a:p>
            <a:r>
              <a:rPr lang="en-GB" sz="2000" dirty="0" smtClean="0">
                <a:latin typeface="Comic Sans MS" panose="030F0702030302020204" pitchFamily="66" charset="0"/>
              </a:rPr>
              <a:t>The _______ is heavier than the _______.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socks are there altogether?</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15?</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a:t>
            </a:r>
            <a:r>
              <a:rPr lang="en-GB" sz="2400" dirty="0">
                <a:latin typeface="Comic Sans MS" panose="030F0702030302020204" pitchFamily="66" charset="0"/>
              </a:rPr>
              <a:t>9</a:t>
            </a:r>
            <a:r>
              <a:rPr lang="en-GB" sz="2400" dirty="0" smtClean="0">
                <a:latin typeface="Comic Sans MS" panose="030F0702030302020204" pitchFamily="66" charset="0"/>
              </a:rPr>
              <a:t>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5649" t="44094" r="57195" b="38188"/>
          <a:stretch/>
        </p:blipFill>
        <p:spPr>
          <a:xfrm>
            <a:off x="6012160" y="1993549"/>
            <a:ext cx="2448272" cy="1421577"/>
          </a:xfrm>
          <a:prstGeom prst="rect">
            <a:avLst/>
          </a:prstGeom>
        </p:spPr>
      </p:pic>
      <p:pic>
        <p:nvPicPr>
          <p:cNvPr id="9" name="Picture 8"/>
          <p:cNvPicPr>
            <a:picLocks noChangeAspect="1"/>
          </p:cNvPicPr>
          <p:nvPr/>
        </p:nvPicPr>
        <p:blipFill rotWithShape="1">
          <a:blip r:embed="rId4"/>
          <a:srcRect l="24542" t="64765" r="39485" b="21454"/>
          <a:stretch/>
        </p:blipFill>
        <p:spPr>
          <a:xfrm>
            <a:off x="683568" y="4265285"/>
            <a:ext cx="4680521" cy="1008112"/>
          </a:xfrm>
          <a:prstGeom prst="rect">
            <a:avLst/>
          </a:prstGeom>
        </p:spPr>
      </p:pic>
      <p:sp>
        <p:nvSpPr>
          <p:cNvPr id="8" name="Rectangle 7"/>
          <p:cNvSpPr/>
          <p:nvPr/>
        </p:nvSpPr>
        <p:spPr>
          <a:xfrm>
            <a:off x="6540127" y="440513"/>
            <a:ext cx="220833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 name="Picture 9"/>
          <p:cNvPicPr>
            <a:picLocks noChangeAspect="1"/>
          </p:cNvPicPr>
          <p:nvPr/>
        </p:nvPicPr>
        <p:blipFill rotWithShape="1">
          <a:blip r:embed="rId4"/>
          <a:srcRect l="24542" t="64765" r="60239" b="21454"/>
          <a:stretch/>
        </p:blipFill>
        <p:spPr>
          <a:xfrm>
            <a:off x="5279489" y="4248313"/>
            <a:ext cx="1980222" cy="1008112"/>
          </a:xfrm>
          <a:prstGeom prst="rect">
            <a:avLst/>
          </a:prstGeom>
        </p:spPr>
      </p:pic>
    </p:spTree>
    <p:extLst>
      <p:ext uri="{BB962C8B-B14F-4D97-AF65-F5344CB8AC3E}">
        <p14:creationId xmlns:p14="http://schemas.microsoft.com/office/powerpoint/2010/main" val="1405107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11560" y="302733"/>
            <a:ext cx="5400600" cy="936104"/>
          </a:xfrm>
          <a:prstGeom prst="rect">
            <a:avLst/>
          </a:prstGeom>
        </p:spPr>
      </p:pic>
      <p:sp>
        <p:nvSpPr>
          <p:cNvPr id="5" name="TextBox 4"/>
          <p:cNvSpPr txBox="1"/>
          <p:nvPr/>
        </p:nvSpPr>
        <p:spPr>
          <a:xfrm>
            <a:off x="522362" y="1997543"/>
            <a:ext cx="7794054" cy="5940088"/>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Complete the sentence. </a:t>
            </a:r>
          </a:p>
          <a:p>
            <a:pPr marL="457200" indent="-457200">
              <a:buAutoNum type="arabicPeriod"/>
            </a:pPr>
            <a:endParaRPr lang="en-GB" sz="2400" dirty="0">
              <a:latin typeface="Comic Sans MS" panose="030F0702030302020204" pitchFamily="66" charset="0"/>
            </a:endParaRPr>
          </a:p>
          <a:p>
            <a:r>
              <a:rPr lang="en-GB" sz="2000" dirty="0" smtClean="0">
                <a:latin typeface="Comic Sans MS" panose="030F0702030302020204" pitchFamily="66" charset="0"/>
              </a:rPr>
              <a:t>The </a:t>
            </a:r>
            <a:r>
              <a:rPr lang="en-GB" sz="2000" dirty="0">
                <a:latin typeface="Comic Sans MS" panose="030F0702030302020204" pitchFamily="66" charset="0"/>
              </a:rPr>
              <a:t> </a:t>
            </a:r>
            <a:r>
              <a:rPr lang="en-GB" sz="2000" dirty="0" smtClean="0">
                <a:latin typeface="Comic Sans MS" panose="030F0702030302020204" pitchFamily="66" charset="0"/>
              </a:rPr>
              <a:t> </a:t>
            </a:r>
            <a:r>
              <a:rPr lang="en-GB" sz="2000" dirty="0" smtClean="0">
                <a:solidFill>
                  <a:srgbClr val="FF0000"/>
                </a:solidFill>
                <a:latin typeface="Comic Sans MS" panose="030F0702030302020204" pitchFamily="66" charset="0"/>
              </a:rPr>
              <a:t>peach</a:t>
            </a:r>
            <a:r>
              <a:rPr lang="en-GB" sz="2000" dirty="0" smtClean="0">
                <a:latin typeface="Comic Sans MS" panose="030F0702030302020204" pitchFamily="66" charset="0"/>
              </a:rPr>
              <a:t>   is heavier than the </a:t>
            </a:r>
            <a:r>
              <a:rPr lang="en-GB" sz="2000" dirty="0">
                <a:latin typeface="Comic Sans MS" panose="030F0702030302020204" pitchFamily="66" charset="0"/>
              </a:rPr>
              <a:t> </a:t>
            </a:r>
            <a:r>
              <a:rPr lang="en-GB" sz="2000" dirty="0" smtClean="0">
                <a:solidFill>
                  <a:srgbClr val="FF0000"/>
                </a:solidFill>
                <a:latin typeface="Comic Sans MS" panose="030F0702030302020204" pitchFamily="66" charset="0"/>
              </a:rPr>
              <a:t>cherry</a:t>
            </a:r>
            <a:r>
              <a:rPr lang="en-GB" sz="2000" dirty="0" smtClean="0">
                <a:latin typeface="Comic Sans MS" panose="030F0702030302020204" pitchFamily="66" charset="0"/>
              </a:rPr>
              <a:t>.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socks are there altogether?    </a:t>
            </a:r>
            <a:r>
              <a:rPr lang="en-GB" sz="2400" dirty="0" smtClean="0">
                <a:solidFill>
                  <a:srgbClr val="FF0000"/>
                </a:solidFill>
                <a:latin typeface="Comic Sans MS" panose="030F0702030302020204" pitchFamily="66" charset="0"/>
              </a:rPr>
              <a:t>14</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15?   </a:t>
            </a:r>
            <a:r>
              <a:rPr lang="en-GB" sz="2400" dirty="0" smtClean="0">
                <a:solidFill>
                  <a:srgbClr val="FF0000"/>
                </a:solidFill>
                <a:latin typeface="Comic Sans MS" panose="030F0702030302020204" pitchFamily="66" charset="0"/>
              </a:rPr>
              <a:t>12</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a:t>
            </a:r>
            <a:r>
              <a:rPr lang="en-GB" sz="2400" dirty="0">
                <a:latin typeface="Comic Sans MS" panose="030F0702030302020204" pitchFamily="66" charset="0"/>
              </a:rPr>
              <a:t>9</a:t>
            </a:r>
            <a:r>
              <a:rPr lang="en-GB" sz="2400" dirty="0" smtClean="0">
                <a:latin typeface="Comic Sans MS" panose="030F0702030302020204" pitchFamily="66" charset="0"/>
              </a:rPr>
              <a:t> as a word.    </a:t>
            </a:r>
            <a:r>
              <a:rPr lang="en-GB" sz="2400" dirty="0" smtClean="0">
                <a:solidFill>
                  <a:srgbClr val="FF0000"/>
                </a:solidFill>
                <a:latin typeface="Comic Sans MS" panose="030F0702030302020204" pitchFamily="66" charset="0"/>
              </a:rPr>
              <a:t>nine</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5649" t="44094" r="57195" b="38188"/>
          <a:stretch/>
        </p:blipFill>
        <p:spPr>
          <a:xfrm>
            <a:off x="6012160" y="1993549"/>
            <a:ext cx="2448272" cy="1421577"/>
          </a:xfrm>
          <a:prstGeom prst="rect">
            <a:avLst/>
          </a:prstGeom>
        </p:spPr>
      </p:pic>
      <p:pic>
        <p:nvPicPr>
          <p:cNvPr id="9" name="Picture 8"/>
          <p:cNvPicPr>
            <a:picLocks noChangeAspect="1"/>
          </p:cNvPicPr>
          <p:nvPr/>
        </p:nvPicPr>
        <p:blipFill rotWithShape="1">
          <a:blip r:embed="rId4"/>
          <a:srcRect l="24542" t="64765" r="39485" b="21454"/>
          <a:stretch/>
        </p:blipFill>
        <p:spPr>
          <a:xfrm>
            <a:off x="683568" y="4265285"/>
            <a:ext cx="4680521" cy="1008112"/>
          </a:xfrm>
          <a:prstGeom prst="rect">
            <a:avLst/>
          </a:prstGeom>
        </p:spPr>
      </p:pic>
      <p:sp>
        <p:nvSpPr>
          <p:cNvPr id="8" name="Rectangle 7"/>
          <p:cNvSpPr/>
          <p:nvPr/>
        </p:nvSpPr>
        <p:spPr>
          <a:xfrm>
            <a:off x="6540127" y="440513"/>
            <a:ext cx="220833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 name="Picture 9"/>
          <p:cNvPicPr>
            <a:picLocks noChangeAspect="1"/>
          </p:cNvPicPr>
          <p:nvPr/>
        </p:nvPicPr>
        <p:blipFill rotWithShape="1">
          <a:blip r:embed="rId4"/>
          <a:srcRect l="24542" t="64765" r="60239" b="21454"/>
          <a:stretch/>
        </p:blipFill>
        <p:spPr>
          <a:xfrm>
            <a:off x="5279489" y="4248313"/>
            <a:ext cx="1980222" cy="1008112"/>
          </a:xfrm>
          <a:prstGeom prst="rect">
            <a:avLst/>
          </a:prstGeom>
        </p:spPr>
      </p:pic>
      <p:sp>
        <p:nvSpPr>
          <p:cNvPr id="11" name="Rectangle 10"/>
          <p:cNvSpPr/>
          <p:nvPr/>
        </p:nvSpPr>
        <p:spPr>
          <a:xfrm>
            <a:off x="2362846" y="1193765"/>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42223486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97334" y="83563"/>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467544" y="1130291"/>
            <a:ext cx="5257114" cy="3108543"/>
          </a:xfrm>
          <a:prstGeom prst="rect">
            <a:avLst/>
          </a:prstGeom>
        </p:spPr>
        <p:txBody>
          <a:bodyPr wrap="square">
            <a:spAutoFit/>
          </a:bodyPr>
          <a:lstStyle/>
          <a:p>
            <a:pPr algn="ctr"/>
            <a:r>
              <a:rPr lang="en-US" sz="2400" dirty="0">
                <a:latin typeface="Comic Sans MS" panose="030F0702030302020204" pitchFamily="66" charset="0"/>
                <a:sym typeface="Wingdings" panose="05000000000000000000" pitchFamily="2" charset="2"/>
              </a:rPr>
              <a:t>Today we are going to complete sections  </a:t>
            </a:r>
            <a:r>
              <a:rPr lang="en-US" sz="2400" dirty="0" smtClean="0">
                <a:latin typeface="Comic Sans MS" panose="030F0702030302020204" pitchFamily="66" charset="0"/>
                <a:sym typeface="Wingdings" panose="05000000000000000000" pitchFamily="2" charset="2"/>
              </a:rPr>
              <a:t>6, 7, 8 and 9:</a:t>
            </a:r>
          </a:p>
          <a:p>
            <a:pPr algn="ctr"/>
            <a:r>
              <a:rPr lang="en-US" sz="2400" dirty="0" smtClean="0">
                <a:solidFill>
                  <a:srgbClr val="FF0000"/>
                </a:solidFill>
                <a:latin typeface="Comic Sans MS" panose="030F0702030302020204" pitchFamily="66" charset="0"/>
                <a:sym typeface="Wingdings" panose="05000000000000000000" pitchFamily="2" charset="2"/>
              </a:rPr>
              <a:t>Putting things in order.</a:t>
            </a:r>
          </a:p>
          <a:p>
            <a:pPr algn="ctr"/>
            <a:r>
              <a:rPr lang="en-US" sz="2400" dirty="0" smtClean="0">
                <a:solidFill>
                  <a:srgbClr val="FF0000"/>
                </a:solidFill>
                <a:latin typeface="Comic Sans MS" panose="030F0702030302020204" pitchFamily="66" charset="0"/>
                <a:sym typeface="Wingdings" panose="05000000000000000000" pitchFamily="2" charset="2"/>
              </a:rPr>
              <a:t>Cooking time.</a:t>
            </a:r>
          </a:p>
          <a:p>
            <a:pPr algn="ctr"/>
            <a:r>
              <a:rPr lang="en-US" sz="2400" dirty="0" smtClean="0">
                <a:solidFill>
                  <a:srgbClr val="FF0000"/>
                </a:solidFill>
                <a:latin typeface="Comic Sans MS" panose="030F0702030302020204" pitchFamily="66" charset="0"/>
                <a:sym typeface="Wingdings" panose="05000000000000000000" pitchFamily="2" charset="2"/>
              </a:rPr>
              <a:t>Your turn.</a:t>
            </a:r>
          </a:p>
          <a:p>
            <a:pPr algn="ctr"/>
            <a:r>
              <a:rPr lang="en-US" sz="2400" dirty="0" smtClean="0">
                <a:solidFill>
                  <a:srgbClr val="FF0000"/>
                </a:solidFill>
                <a:latin typeface="Comic Sans MS" panose="030F0702030302020204" pitchFamily="66" charset="0"/>
                <a:sym typeface="Wingdings" panose="05000000000000000000" pitchFamily="2" charset="2"/>
              </a:rPr>
              <a:t>Washing up.</a:t>
            </a:r>
          </a:p>
          <a:p>
            <a:pPr algn="ctr"/>
            <a:endParaRPr lang="en-US" sz="1600" dirty="0">
              <a:solidFill>
                <a:srgbClr val="FF0000"/>
              </a:solidFill>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use words to describe the sequence of events. </a:t>
            </a:r>
            <a:endParaRPr lang="en-US" dirty="0">
              <a:latin typeface="Comic Sans MS" panose="030F0702030302020204" pitchFamily="66" charset="0"/>
              <a:sym typeface="Wingdings" panose="05000000000000000000" pitchFamily="2" charset="2"/>
            </a:endParaRPr>
          </a:p>
        </p:txBody>
      </p:sp>
      <p:pic>
        <p:nvPicPr>
          <p:cNvPr id="11" name="Picture 10"/>
          <p:cNvPicPr>
            <a:picLocks noChangeAspect="1"/>
          </p:cNvPicPr>
          <p:nvPr/>
        </p:nvPicPr>
        <p:blipFill rotWithShape="1">
          <a:blip r:embed="rId2"/>
          <a:srcRect l="40038" t="39172" r="23989" b="17516"/>
          <a:stretch/>
        </p:blipFill>
        <p:spPr>
          <a:xfrm>
            <a:off x="981575" y="4260032"/>
            <a:ext cx="3652585" cy="2472519"/>
          </a:xfrm>
          <a:prstGeom prst="rect">
            <a:avLst/>
          </a:prstGeom>
        </p:spPr>
      </p:pic>
      <p:pic>
        <p:nvPicPr>
          <p:cNvPr id="10" name="Picture 9"/>
          <p:cNvPicPr>
            <a:picLocks noChangeAspect="1"/>
          </p:cNvPicPr>
          <p:nvPr/>
        </p:nvPicPr>
        <p:blipFill rotWithShape="1">
          <a:blip r:embed="rId3"/>
          <a:srcRect l="19008" t="19485" r="51107" b="22438"/>
          <a:stretch/>
        </p:blipFill>
        <p:spPr>
          <a:xfrm>
            <a:off x="6097862" y="1074233"/>
            <a:ext cx="2915816" cy="3185799"/>
          </a:xfrm>
          <a:prstGeom prst="rect">
            <a:avLst/>
          </a:prstGeom>
        </p:spPr>
      </p:pic>
      <p:sp>
        <p:nvSpPr>
          <p:cNvPr id="9" name="Oval 8"/>
          <p:cNvSpPr/>
          <p:nvPr/>
        </p:nvSpPr>
        <p:spPr>
          <a:xfrm>
            <a:off x="6070428" y="2856050"/>
            <a:ext cx="2661170" cy="140398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2" descr="Girl Student Clipart Free Download Clip Art - WebComicms.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2045" y="549629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5" name="Oval Callout 14"/>
          <p:cNvSpPr/>
          <p:nvPr/>
        </p:nvSpPr>
        <p:spPr>
          <a:xfrm>
            <a:off x="6270987" y="5085184"/>
            <a:ext cx="1780716" cy="633524"/>
          </a:xfrm>
          <a:prstGeom prst="wedgeEllipseCallout">
            <a:avLst>
              <a:gd name="adj1" fmla="val 44219"/>
              <a:gd name="adj2" fmla="val 84415"/>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7371176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97334" y="83563"/>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2005603" y="956511"/>
            <a:ext cx="5257114" cy="1200329"/>
          </a:xfrm>
          <a:prstGeom prst="rect">
            <a:avLst/>
          </a:prstGeom>
        </p:spPr>
        <p:txBody>
          <a:bodyPr wrap="square">
            <a:spAutoFit/>
          </a:bodyPr>
          <a:lstStyle/>
          <a:p>
            <a:pPr algn="ctr"/>
            <a:r>
              <a:rPr lang="en-US" dirty="0" smtClean="0">
                <a:solidFill>
                  <a:srgbClr val="FF0000"/>
                </a:solidFill>
                <a:latin typeface="Comic Sans MS" panose="030F0702030302020204" pitchFamily="66" charset="0"/>
                <a:sym typeface="Wingdings" panose="05000000000000000000" pitchFamily="2" charset="2"/>
              </a:rPr>
              <a:t>Putting things in order.</a:t>
            </a:r>
          </a:p>
          <a:p>
            <a:pPr algn="ctr"/>
            <a:r>
              <a:rPr lang="en-US" dirty="0" smtClean="0">
                <a:solidFill>
                  <a:srgbClr val="FF0000"/>
                </a:solidFill>
                <a:latin typeface="Comic Sans MS" panose="030F0702030302020204" pitchFamily="66" charset="0"/>
                <a:sym typeface="Wingdings" panose="05000000000000000000" pitchFamily="2" charset="2"/>
              </a:rPr>
              <a:t>Cooking time.</a:t>
            </a:r>
          </a:p>
          <a:p>
            <a:pPr algn="ctr"/>
            <a:r>
              <a:rPr lang="en-US" dirty="0" smtClean="0">
                <a:solidFill>
                  <a:srgbClr val="FF0000"/>
                </a:solidFill>
                <a:latin typeface="Comic Sans MS" panose="030F0702030302020204" pitchFamily="66" charset="0"/>
                <a:sym typeface="Wingdings" panose="05000000000000000000" pitchFamily="2" charset="2"/>
              </a:rPr>
              <a:t>Your turn.</a:t>
            </a:r>
          </a:p>
          <a:p>
            <a:pPr algn="ctr"/>
            <a:r>
              <a:rPr lang="en-US" dirty="0" smtClean="0">
                <a:solidFill>
                  <a:srgbClr val="FF0000"/>
                </a:solidFill>
                <a:latin typeface="Comic Sans MS" panose="030F0702030302020204" pitchFamily="66" charset="0"/>
                <a:sym typeface="Wingdings" panose="05000000000000000000" pitchFamily="2" charset="2"/>
              </a:rPr>
              <a:t>Washing up.</a:t>
            </a: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348880"/>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17490" y="2335758"/>
            <a:ext cx="7074990" cy="1309266"/>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Some things </a:t>
            </a:r>
            <a:r>
              <a:rPr lang="en-GB" b="1" u="sng" dirty="0" smtClean="0">
                <a:solidFill>
                  <a:schemeClr val="tx1"/>
                </a:solidFill>
                <a:latin typeface="Comic Sans MS" panose="030F0702030302020204" pitchFamily="66" charset="0"/>
              </a:rPr>
              <a:t>have</a:t>
            </a:r>
            <a:r>
              <a:rPr lang="en-GB" dirty="0" smtClean="0">
                <a:solidFill>
                  <a:schemeClr val="tx1"/>
                </a:solidFill>
                <a:latin typeface="Comic Sans MS" panose="030F0702030302020204" pitchFamily="66" charset="0"/>
              </a:rPr>
              <a:t> to be done in order. For example, making pancakes and washing up. Can you think of some other activities that have to be done in order?  Make a list on a piece of paper.</a:t>
            </a:r>
          </a:p>
          <a:p>
            <a:r>
              <a:rPr lang="en-GB" dirty="0" smtClean="0">
                <a:solidFill>
                  <a:schemeClr val="tx1"/>
                </a:solidFill>
                <a:latin typeface="Comic Sans MS" panose="030F0702030302020204" pitchFamily="66" charset="0"/>
              </a:rPr>
              <a:t>I’ve made a list of my ideas on the next slide. </a:t>
            </a:r>
          </a:p>
          <a:p>
            <a:endParaRPr lang="en-GB" dirty="0">
              <a:solidFill>
                <a:schemeClr val="tx1"/>
              </a:solidFill>
              <a:latin typeface="Comic Sans MS" panose="030F0702030302020204" pitchFamily="66" charset="0"/>
            </a:endParaRPr>
          </a:p>
        </p:txBody>
      </p:sp>
      <p:pic>
        <p:nvPicPr>
          <p:cNvPr id="13" name="Picture 12"/>
          <p:cNvPicPr>
            <a:picLocks noChangeAspect="1"/>
          </p:cNvPicPr>
          <p:nvPr/>
        </p:nvPicPr>
        <p:blipFill rotWithShape="1">
          <a:blip r:embed="rId3"/>
          <a:srcRect l="52705" t="39172" r="23989" b="28714"/>
          <a:stretch/>
        </p:blipFill>
        <p:spPr>
          <a:xfrm>
            <a:off x="1828736" y="4077072"/>
            <a:ext cx="2366416" cy="1833264"/>
          </a:xfrm>
          <a:prstGeom prst="rect">
            <a:avLst/>
          </a:prstGeom>
        </p:spPr>
      </p:pic>
      <p:pic>
        <p:nvPicPr>
          <p:cNvPr id="2" name="Picture 1"/>
          <p:cNvPicPr>
            <a:picLocks noChangeAspect="1"/>
          </p:cNvPicPr>
          <p:nvPr/>
        </p:nvPicPr>
        <p:blipFill rotWithShape="1">
          <a:blip r:embed="rId4"/>
          <a:srcRect l="53320" t="41141" r="26756" b="24406"/>
          <a:stretch/>
        </p:blipFill>
        <p:spPr>
          <a:xfrm>
            <a:off x="5580112" y="4077072"/>
            <a:ext cx="2107839" cy="2049288"/>
          </a:xfrm>
          <a:prstGeom prst="rect">
            <a:avLst/>
          </a:prstGeom>
        </p:spPr>
      </p:pic>
      <p:sp>
        <p:nvSpPr>
          <p:cNvPr id="3" name="TextBox 2"/>
          <p:cNvSpPr txBox="1"/>
          <p:nvPr/>
        </p:nvSpPr>
        <p:spPr>
          <a:xfrm>
            <a:off x="1465129" y="5910336"/>
            <a:ext cx="2458799" cy="369332"/>
          </a:xfrm>
          <a:prstGeom prst="rect">
            <a:avLst/>
          </a:prstGeom>
          <a:noFill/>
        </p:spPr>
        <p:txBody>
          <a:bodyPr wrap="square" rtlCol="0">
            <a:spAutoFit/>
          </a:bodyPr>
          <a:lstStyle/>
          <a:p>
            <a:r>
              <a:rPr lang="en-GB" dirty="0" smtClean="0">
                <a:latin typeface="Comic Sans MS" panose="030F0702030302020204" pitchFamily="66" charset="0"/>
              </a:rPr>
              <a:t>Making pancakes</a:t>
            </a:r>
            <a:r>
              <a:rPr lang="en-GB" dirty="0" smtClean="0"/>
              <a:t>.</a:t>
            </a:r>
            <a:endParaRPr lang="en-GB" dirty="0"/>
          </a:p>
        </p:txBody>
      </p:sp>
      <p:sp>
        <p:nvSpPr>
          <p:cNvPr id="16" name="TextBox 15"/>
          <p:cNvSpPr txBox="1"/>
          <p:nvPr/>
        </p:nvSpPr>
        <p:spPr>
          <a:xfrm>
            <a:off x="5724128" y="6149174"/>
            <a:ext cx="2458799" cy="369332"/>
          </a:xfrm>
          <a:prstGeom prst="rect">
            <a:avLst/>
          </a:prstGeom>
          <a:noFill/>
        </p:spPr>
        <p:txBody>
          <a:bodyPr wrap="square" rtlCol="0">
            <a:spAutoFit/>
          </a:bodyPr>
          <a:lstStyle/>
          <a:p>
            <a:r>
              <a:rPr lang="en-GB" dirty="0" smtClean="0">
                <a:latin typeface="Comic Sans MS" panose="030F0702030302020204" pitchFamily="66" charset="0"/>
              </a:rPr>
              <a:t>Washing up</a:t>
            </a:r>
            <a:r>
              <a:rPr lang="en-GB" dirty="0" smtClean="0"/>
              <a:t>.</a:t>
            </a:r>
            <a:endParaRPr lang="en-GB" dirty="0"/>
          </a:p>
        </p:txBody>
      </p:sp>
    </p:spTree>
    <p:extLst>
      <p:ext uri="{BB962C8B-B14F-4D97-AF65-F5344CB8AC3E}">
        <p14:creationId xmlns:p14="http://schemas.microsoft.com/office/powerpoint/2010/main" val="1239759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59" y="5373216"/>
            <a:ext cx="709553" cy="10136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28970" t="33266" r="28416" b="21454"/>
          <a:stretch/>
        </p:blipFill>
        <p:spPr>
          <a:xfrm>
            <a:off x="617859" y="809303"/>
            <a:ext cx="2808312" cy="1677693"/>
          </a:xfrm>
          <a:prstGeom prst="rect">
            <a:avLst/>
          </a:prstGeom>
        </p:spPr>
      </p:pic>
      <p:pic>
        <p:nvPicPr>
          <p:cNvPr id="4" name="Picture 3"/>
          <p:cNvPicPr>
            <a:picLocks noChangeAspect="1"/>
          </p:cNvPicPr>
          <p:nvPr/>
        </p:nvPicPr>
        <p:blipFill rotWithShape="1">
          <a:blip r:embed="rId4"/>
          <a:srcRect l="40038" t="29328" r="42252" b="18500"/>
          <a:stretch/>
        </p:blipFill>
        <p:spPr>
          <a:xfrm>
            <a:off x="7092280" y="796752"/>
            <a:ext cx="946105" cy="1566986"/>
          </a:xfrm>
          <a:prstGeom prst="rect">
            <a:avLst/>
          </a:prstGeom>
        </p:spPr>
      </p:pic>
      <p:pic>
        <p:nvPicPr>
          <p:cNvPr id="5" name="Picture 4"/>
          <p:cNvPicPr>
            <a:picLocks noChangeAspect="1"/>
          </p:cNvPicPr>
          <p:nvPr/>
        </p:nvPicPr>
        <p:blipFill rotWithShape="1">
          <a:blip r:embed="rId5"/>
          <a:srcRect l="36717" t="38188" r="35057" b="16532"/>
          <a:stretch/>
        </p:blipFill>
        <p:spPr>
          <a:xfrm>
            <a:off x="6241032" y="2888940"/>
            <a:ext cx="2155544" cy="1944216"/>
          </a:xfrm>
          <a:prstGeom prst="rect">
            <a:avLst/>
          </a:prstGeom>
        </p:spPr>
      </p:pic>
      <p:pic>
        <p:nvPicPr>
          <p:cNvPr id="6" name="Picture 5"/>
          <p:cNvPicPr>
            <a:picLocks noChangeAspect="1"/>
          </p:cNvPicPr>
          <p:nvPr/>
        </p:nvPicPr>
        <p:blipFill rotWithShape="1">
          <a:blip r:embed="rId6"/>
          <a:srcRect l="30077" t="33266" r="28969" b="23422"/>
          <a:stretch/>
        </p:blipFill>
        <p:spPr>
          <a:xfrm>
            <a:off x="1907704" y="2903798"/>
            <a:ext cx="2543192" cy="1512168"/>
          </a:xfrm>
          <a:prstGeom prst="rect">
            <a:avLst/>
          </a:prstGeom>
        </p:spPr>
      </p:pic>
      <p:sp>
        <p:nvSpPr>
          <p:cNvPr id="7" name="TextBox 6"/>
          <p:cNvSpPr txBox="1"/>
          <p:nvPr/>
        </p:nvSpPr>
        <p:spPr>
          <a:xfrm>
            <a:off x="2771800" y="1994406"/>
            <a:ext cx="2225949" cy="369332"/>
          </a:xfrm>
          <a:prstGeom prst="rect">
            <a:avLst/>
          </a:prstGeom>
          <a:noFill/>
        </p:spPr>
        <p:txBody>
          <a:bodyPr wrap="square" rtlCol="0">
            <a:spAutoFit/>
          </a:bodyPr>
          <a:lstStyle/>
          <a:p>
            <a:r>
              <a:rPr lang="en-GB" dirty="0" smtClean="0">
                <a:latin typeface="Comic Sans MS" panose="030F0702030302020204" pitchFamily="66" charset="0"/>
              </a:rPr>
              <a:t>Making a sandwich</a:t>
            </a:r>
            <a:r>
              <a:rPr lang="en-GB" dirty="0" smtClean="0"/>
              <a:t>.</a:t>
            </a:r>
            <a:endParaRPr lang="en-GB" dirty="0"/>
          </a:p>
        </p:txBody>
      </p:sp>
      <p:sp>
        <p:nvSpPr>
          <p:cNvPr id="8" name="TextBox 7"/>
          <p:cNvSpPr txBox="1"/>
          <p:nvPr/>
        </p:nvSpPr>
        <p:spPr>
          <a:xfrm>
            <a:off x="6241032" y="2363738"/>
            <a:ext cx="2507432" cy="369332"/>
          </a:xfrm>
          <a:prstGeom prst="rect">
            <a:avLst/>
          </a:prstGeom>
          <a:noFill/>
        </p:spPr>
        <p:txBody>
          <a:bodyPr wrap="square" rtlCol="0">
            <a:spAutoFit/>
          </a:bodyPr>
          <a:lstStyle/>
          <a:p>
            <a:r>
              <a:rPr lang="en-GB" dirty="0" smtClean="0">
                <a:latin typeface="Comic Sans MS" panose="030F0702030302020204" pitchFamily="66" charset="0"/>
              </a:rPr>
              <a:t>Washing your hands</a:t>
            </a:r>
            <a:r>
              <a:rPr lang="en-GB" dirty="0" smtClean="0"/>
              <a:t>.</a:t>
            </a:r>
            <a:endParaRPr lang="en-GB" dirty="0"/>
          </a:p>
        </p:txBody>
      </p:sp>
      <p:sp>
        <p:nvSpPr>
          <p:cNvPr id="9" name="TextBox 8"/>
          <p:cNvSpPr txBox="1"/>
          <p:nvPr/>
        </p:nvSpPr>
        <p:spPr>
          <a:xfrm>
            <a:off x="1990553" y="4576425"/>
            <a:ext cx="3085503" cy="369332"/>
          </a:xfrm>
          <a:prstGeom prst="rect">
            <a:avLst/>
          </a:prstGeom>
          <a:noFill/>
        </p:spPr>
        <p:txBody>
          <a:bodyPr wrap="square" rtlCol="0">
            <a:spAutoFit/>
          </a:bodyPr>
          <a:lstStyle/>
          <a:p>
            <a:r>
              <a:rPr lang="en-GB" dirty="0" smtClean="0">
                <a:latin typeface="Comic Sans MS" panose="030F0702030302020204" pitchFamily="66" charset="0"/>
              </a:rPr>
              <a:t>Having a bath or shower</a:t>
            </a:r>
            <a:r>
              <a:rPr lang="en-GB" dirty="0" smtClean="0"/>
              <a:t>.</a:t>
            </a:r>
            <a:endParaRPr lang="en-GB" dirty="0"/>
          </a:p>
        </p:txBody>
      </p:sp>
      <p:sp>
        <p:nvSpPr>
          <p:cNvPr id="10" name="TextBox 9"/>
          <p:cNvSpPr txBox="1"/>
          <p:nvPr/>
        </p:nvSpPr>
        <p:spPr>
          <a:xfrm>
            <a:off x="6205829" y="4833156"/>
            <a:ext cx="2542635" cy="369332"/>
          </a:xfrm>
          <a:prstGeom prst="rect">
            <a:avLst/>
          </a:prstGeom>
          <a:noFill/>
        </p:spPr>
        <p:txBody>
          <a:bodyPr wrap="square" rtlCol="0">
            <a:spAutoFit/>
          </a:bodyPr>
          <a:lstStyle/>
          <a:p>
            <a:r>
              <a:rPr lang="en-GB" dirty="0" smtClean="0">
                <a:latin typeface="Comic Sans MS" panose="030F0702030302020204" pitchFamily="66" charset="0"/>
              </a:rPr>
              <a:t>Brushing your teeth</a:t>
            </a:r>
            <a:r>
              <a:rPr lang="en-GB" dirty="0" smtClean="0"/>
              <a:t>.</a:t>
            </a:r>
            <a:endParaRPr lang="en-GB" dirty="0"/>
          </a:p>
        </p:txBody>
      </p:sp>
      <p:sp>
        <p:nvSpPr>
          <p:cNvPr id="11" name="Rounded Rectangular Callout 10"/>
          <p:cNvSpPr/>
          <p:nvPr/>
        </p:nvSpPr>
        <p:spPr>
          <a:xfrm>
            <a:off x="2001997" y="5426195"/>
            <a:ext cx="7074990" cy="1089857"/>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smtClean="0">
                <a:solidFill>
                  <a:schemeClr val="tx1"/>
                </a:solidFill>
                <a:latin typeface="Comic Sans MS" panose="030F0702030302020204" pitchFamily="66" charset="0"/>
              </a:rPr>
              <a:t>Imagine doing these things in the wrong order, or backwards! What would happen? </a:t>
            </a:r>
            <a:endParaRPr lang="en-GB" sz="2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4188610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642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number bond to 10 is being represented?  </a:t>
            </a:r>
          </a:p>
          <a:p>
            <a:pPr marL="457200" indent="-457200">
              <a:buAutoNum type="arabicPeriod"/>
            </a:pP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6 plus 4?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Write a number sentence to match the part </a:t>
            </a:r>
          </a:p>
          <a:p>
            <a:r>
              <a:rPr lang="en-GB" sz="2400" dirty="0">
                <a:latin typeface="Comic Sans MS" panose="030F0702030302020204" pitchFamily="66" charset="0"/>
              </a:rPr>
              <a:t> </a:t>
            </a:r>
            <a:r>
              <a:rPr lang="en-GB" sz="2400" dirty="0" smtClean="0">
                <a:latin typeface="Comic Sans MS" panose="030F0702030302020204" pitchFamily="66" charset="0"/>
              </a:rPr>
              <a:t>   whole model?</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number is being shown?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540127" y="52584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6680" t="58860" r="45572" b="14078"/>
          <a:stretch/>
        </p:blipFill>
        <p:spPr>
          <a:xfrm>
            <a:off x="7956376" y="1809398"/>
            <a:ext cx="1008112" cy="1979642"/>
          </a:xfrm>
          <a:prstGeom prst="rect">
            <a:avLst/>
          </a:prstGeom>
        </p:spPr>
      </p:pic>
      <p:pic>
        <p:nvPicPr>
          <p:cNvPr id="7" name="Picture 6"/>
          <p:cNvPicPr>
            <a:picLocks noChangeAspect="1"/>
          </p:cNvPicPr>
          <p:nvPr/>
        </p:nvPicPr>
        <p:blipFill rotWithShape="1">
          <a:blip r:embed="rId4"/>
          <a:srcRect l="14027" t="18500" r="63836" b="39173"/>
          <a:stretch/>
        </p:blipFill>
        <p:spPr>
          <a:xfrm>
            <a:off x="7238716" y="3977185"/>
            <a:ext cx="1725772" cy="1855205"/>
          </a:xfrm>
          <a:prstGeom prst="rect">
            <a:avLst/>
          </a:prstGeom>
        </p:spPr>
      </p:pic>
      <p:pic>
        <p:nvPicPr>
          <p:cNvPr id="10" name="Picture 9"/>
          <p:cNvPicPr>
            <a:picLocks noChangeAspect="1"/>
          </p:cNvPicPr>
          <p:nvPr/>
        </p:nvPicPr>
        <p:blipFill rotWithShape="1">
          <a:blip r:embed="rId5"/>
          <a:srcRect l="74352" t="13579" r="14580" b="67718"/>
          <a:stretch/>
        </p:blipFill>
        <p:spPr>
          <a:xfrm>
            <a:off x="5150484" y="5373216"/>
            <a:ext cx="1440160" cy="1368152"/>
          </a:xfrm>
          <a:prstGeom prst="rect">
            <a:avLst/>
          </a:prstGeom>
        </p:spPr>
      </p:pic>
    </p:spTree>
    <p:extLst>
      <p:ext uri="{BB962C8B-B14F-4D97-AF65-F5344CB8AC3E}">
        <p14:creationId xmlns:p14="http://schemas.microsoft.com/office/powerpoint/2010/main" val="39621401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6423"/>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number bond to 10 is being represented?</a:t>
            </a:r>
          </a:p>
          <a:p>
            <a:endParaRPr lang="en-GB" sz="2400" dirty="0" smtClean="0">
              <a:latin typeface="Comic Sans MS" panose="030F0702030302020204" pitchFamily="66" charset="0"/>
            </a:endParaRPr>
          </a:p>
          <a:p>
            <a:r>
              <a:rPr lang="en-GB" sz="2400" dirty="0">
                <a:solidFill>
                  <a:srgbClr val="FF0000"/>
                </a:solidFill>
                <a:latin typeface="Comic Sans MS" panose="030F0702030302020204" pitchFamily="66" charset="0"/>
              </a:rPr>
              <a:t> </a:t>
            </a:r>
            <a:r>
              <a:rPr lang="en-GB" sz="2400" dirty="0" smtClean="0">
                <a:solidFill>
                  <a:srgbClr val="FF0000"/>
                </a:solidFill>
                <a:latin typeface="Comic Sans MS" panose="030F0702030302020204" pitchFamily="66" charset="0"/>
              </a:rPr>
              <a:t>         7 + 3 = 10       or     3 + 7 = 10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6 plus 4?   </a:t>
            </a:r>
            <a:r>
              <a:rPr lang="en-GB" sz="2400" dirty="0" smtClean="0">
                <a:solidFill>
                  <a:srgbClr val="FF0000"/>
                </a:solidFill>
                <a:latin typeface="Comic Sans MS" panose="030F0702030302020204" pitchFamily="66" charset="0"/>
              </a:rPr>
              <a:t>10</a:t>
            </a:r>
            <a:endParaRPr lang="en-GB" sz="2400" dirty="0" smtClean="0">
              <a:latin typeface="Comic Sans MS" panose="030F0702030302020204" pitchFamily="66" charset="0"/>
            </a:endParaRPr>
          </a:p>
          <a:p>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smtClean="0">
                <a:latin typeface="Comic Sans MS" panose="030F0702030302020204" pitchFamily="66" charset="0"/>
              </a:rPr>
              <a:t>3. Write a number sentence to match the part </a:t>
            </a:r>
          </a:p>
          <a:p>
            <a:r>
              <a:rPr lang="en-GB" sz="2400" dirty="0">
                <a:latin typeface="Comic Sans MS" panose="030F0702030302020204" pitchFamily="66" charset="0"/>
              </a:rPr>
              <a:t> </a:t>
            </a:r>
            <a:r>
              <a:rPr lang="en-GB" sz="2400" dirty="0" smtClean="0">
                <a:latin typeface="Comic Sans MS" panose="030F0702030302020204" pitchFamily="66" charset="0"/>
              </a:rPr>
              <a:t>   whole model?</a:t>
            </a:r>
          </a:p>
          <a:p>
            <a:endParaRPr lang="en-GB" sz="2400" dirty="0">
              <a:latin typeface="Comic Sans MS" panose="030F0702030302020204" pitchFamily="66" charset="0"/>
            </a:endParaRPr>
          </a:p>
          <a:p>
            <a:r>
              <a:rPr lang="en-GB" sz="2400" dirty="0" smtClean="0">
                <a:solidFill>
                  <a:srgbClr val="FF0000"/>
                </a:solidFill>
                <a:latin typeface="Comic Sans MS" panose="030F0702030302020204" pitchFamily="66" charset="0"/>
              </a:rPr>
              <a:t>5 + 4 = 9      9  =  5  + 4       9 – 5 = 4         9 – 4 = 5 </a:t>
            </a:r>
            <a:endParaRPr lang="en-GB" sz="2400" dirty="0">
              <a:solidFill>
                <a:srgbClr val="FF0000"/>
              </a:solidFill>
              <a:latin typeface="Comic Sans MS" panose="030F0702030302020204" pitchFamily="66" charset="0"/>
            </a:endParaRPr>
          </a:p>
          <a:p>
            <a:r>
              <a:rPr lang="en-GB" sz="2400" dirty="0" smtClean="0">
                <a:solidFill>
                  <a:srgbClr val="FF0000"/>
                </a:solidFill>
                <a:latin typeface="Comic Sans MS" panose="030F0702030302020204" pitchFamily="66" charset="0"/>
              </a:rPr>
              <a:t>4 + 5 = 9      9  =  4 + 5</a:t>
            </a:r>
            <a:endParaRPr lang="en-GB" sz="2400" dirty="0">
              <a:solidFill>
                <a:srgbClr val="FF0000"/>
              </a:solidFill>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number is being shown?                    </a:t>
            </a:r>
            <a:r>
              <a:rPr lang="en-GB" sz="2400" dirty="0" smtClean="0">
                <a:solidFill>
                  <a:srgbClr val="FF0000"/>
                </a:solidFill>
                <a:latin typeface="Comic Sans MS" panose="030F0702030302020204" pitchFamily="66" charset="0"/>
              </a:rPr>
              <a:t>15</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540127" y="52584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6680" t="58860" r="45572" b="14078"/>
          <a:stretch/>
        </p:blipFill>
        <p:spPr>
          <a:xfrm>
            <a:off x="7956376" y="1809398"/>
            <a:ext cx="1008112" cy="1979642"/>
          </a:xfrm>
          <a:prstGeom prst="rect">
            <a:avLst/>
          </a:prstGeom>
        </p:spPr>
      </p:pic>
      <p:pic>
        <p:nvPicPr>
          <p:cNvPr id="7" name="Picture 6"/>
          <p:cNvPicPr>
            <a:picLocks noChangeAspect="1"/>
          </p:cNvPicPr>
          <p:nvPr/>
        </p:nvPicPr>
        <p:blipFill rotWithShape="1">
          <a:blip r:embed="rId4"/>
          <a:srcRect l="14027" t="18500" r="63836" b="39173"/>
          <a:stretch/>
        </p:blipFill>
        <p:spPr>
          <a:xfrm>
            <a:off x="7747050" y="4063893"/>
            <a:ext cx="1138731" cy="1224136"/>
          </a:xfrm>
          <a:prstGeom prst="rect">
            <a:avLst/>
          </a:prstGeom>
        </p:spPr>
      </p:pic>
      <p:pic>
        <p:nvPicPr>
          <p:cNvPr id="10" name="Picture 9"/>
          <p:cNvPicPr>
            <a:picLocks noChangeAspect="1"/>
          </p:cNvPicPr>
          <p:nvPr/>
        </p:nvPicPr>
        <p:blipFill rotWithShape="1">
          <a:blip r:embed="rId5"/>
          <a:srcRect l="74352" t="13579" r="14580" b="67718"/>
          <a:stretch/>
        </p:blipFill>
        <p:spPr>
          <a:xfrm>
            <a:off x="5570383" y="5881808"/>
            <a:ext cx="1027570" cy="976192"/>
          </a:xfrm>
          <a:prstGeom prst="rect">
            <a:avLst/>
          </a:prstGeom>
        </p:spPr>
      </p:pic>
      <p:sp>
        <p:nvSpPr>
          <p:cNvPr id="11" name="Rectangle 10"/>
          <p:cNvSpPr/>
          <p:nvPr/>
        </p:nvSpPr>
        <p:spPr>
          <a:xfrm>
            <a:off x="2123728" y="1306287"/>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936954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0639" y="83563"/>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9" name="Rectangle 8"/>
          <p:cNvSpPr/>
          <p:nvPr/>
        </p:nvSpPr>
        <p:spPr>
          <a:xfrm>
            <a:off x="899592" y="1196752"/>
            <a:ext cx="7776864" cy="1200329"/>
          </a:xfrm>
          <a:prstGeom prst="rect">
            <a:avLst/>
          </a:prstGeom>
        </p:spPr>
        <p:txBody>
          <a:bodyPr wrap="square">
            <a:spAutoFit/>
          </a:bodyPr>
          <a:lstStyle/>
          <a:p>
            <a:r>
              <a:rPr lang="en-US" dirty="0">
                <a:latin typeface="Comic Sans MS" panose="030F0702030302020204" pitchFamily="66" charset="0"/>
                <a:sym typeface="Wingdings" panose="05000000000000000000" pitchFamily="2" charset="2"/>
              </a:rPr>
              <a:t>Today we are going to complete the homework, which will recap </a:t>
            </a:r>
            <a:r>
              <a:rPr lang="en-US" dirty="0" smtClean="0">
                <a:latin typeface="Comic Sans MS" panose="030F0702030302020204" pitchFamily="66" charset="0"/>
                <a:sym typeface="Wingdings" panose="05000000000000000000" pitchFamily="2" charset="2"/>
              </a:rPr>
              <a:t>on the </a:t>
            </a:r>
            <a:r>
              <a:rPr lang="en-US" dirty="0">
                <a:latin typeface="Comic Sans MS" panose="030F0702030302020204" pitchFamily="66" charset="0"/>
                <a:sym typeface="Wingdings" panose="05000000000000000000" pitchFamily="2" charset="2"/>
              </a:rPr>
              <a:t>learning from the </a:t>
            </a:r>
            <a:r>
              <a:rPr lang="en-US" dirty="0" smtClean="0">
                <a:latin typeface="Comic Sans MS" panose="030F0702030302020204" pitchFamily="66" charset="0"/>
                <a:sym typeface="Wingdings" panose="05000000000000000000" pitchFamily="2" charset="2"/>
              </a:rPr>
              <a:t>past </a:t>
            </a:r>
            <a:r>
              <a:rPr lang="en-US" dirty="0">
                <a:latin typeface="Comic Sans MS" panose="030F0702030302020204" pitchFamily="66" charset="0"/>
                <a:sym typeface="Wingdings" panose="05000000000000000000" pitchFamily="2" charset="2"/>
              </a:rPr>
              <a:t>weeks on </a:t>
            </a:r>
            <a:r>
              <a:rPr lang="en-US" dirty="0" smtClean="0">
                <a:latin typeface="Comic Sans MS" panose="030F0702030302020204" pitchFamily="66" charset="0"/>
                <a:sym typeface="Wingdings" panose="05000000000000000000" pitchFamily="2" charset="2"/>
              </a:rPr>
              <a:t>‘Sequencing events’ .</a:t>
            </a:r>
            <a:endParaRPr lang="en-US" dirty="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r>
              <a:rPr lang="en-US" dirty="0">
                <a:latin typeface="Comic Sans MS" panose="030F0702030302020204" pitchFamily="66" charset="0"/>
                <a:sym typeface="Wingdings" panose="05000000000000000000" pitchFamily="2" charset="2"/>
              </a:rPr>
              <a:t>Once you’ve logged in click on ‘Start homework’. </a:t>
            </a:r>
          </a:p>
        </p:txBody>
      </p:sp>
      <p:pic>
        <p:nvPicPr>
          <p:cNvPr id="10" name="Picture 9"/>
          <p:cNvPicPr>
            <a:picLocks noChangeAspect="1"/>
          </p:cNvPicPr>
          <p:nvPr/>
        </p:nvPicPr>
        <p:blipFill rotWithShape="1">
          <a:blip r:embed="rId2"/>
          <a:srcRect l="21221" t="29328" r="22882" b="23422"/>
          <a:stretch/>
        </p:blipFill>
        <p:spPr>
          <a:xfrm>
            <a:off x="899592" y="2586940"/>
            <a:ext cx="7333490" cy="3485223"/>
          </a:xfrm>
          <a:prstGeom prst="rect">
            <a:avLst/>
          </a:prstGeom>
        </p:spPr>
      </p:pic>
      <p:cxnSp>
        <p:nvCxnSpPr>
          <p:cNvPr id="12" name="Straight Arrow Connector 11"/>
          <p:cNvCxnSpPr/>
          <p:nvPr/>
        </p:nvCxnSpPr>
        <p:spPr>
          <a:xfrm flipV="1">
            <a:off x="683568" y="5733256"/>
            <a:ext cx="1008112" cy="79208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27195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5948" y="980728"/>
            <a:ext cx="3209948" cy="2246769"/>
          </a:xfrm>
          <a:prstGeom prst="rect">
            <a:avLst/>
          </a:prstGeom>
          <a:noFill/>
        </p:spPr>
        <p:txBody>
          <a:bodyPr wrap="square" rtlCol="0">
            <a:spAutoFit/>
          </a:bodyPr>
          <a:lstStyle/>
          <a:p>
            <a:r>
              <a:rPr lang="en-GB" sz="2000" dirty="0" smtClean="0">
                <a:latin typeface="Comic Sans MS" panose="030F0702030302020204" pitchFamily="66" charset="0"/>
              </a:rPr>
              <a:t>Once you have logged in click on ‘Understanding time’. </a:t>
            </a:r>
          </a:p>
          <a:p>
            <a:endParaRPr lang="en-GB" sz="2000" dirty="0">
              <a:latin typeface="Comic Sans MS" panose="030F0702030302020204" pitchFamily="66" charset="0"/>
            </a:endParaRPr>
          </a:p>
          <a:p>
            <a:r>
              <a:rPr lang="en-GB" sz="2000" dirty="0" smtClean="0">
                <a:latin typeface="Comic Sans MS" panose="030F0702030302020204" pitchFamily="66" charset="0"/>
              </a:rPr>
              <a:t>Please note you will find this lesson on the last page</a:t>
            </a:r>
            <a:r>
              <a:rPr lang="en-GB" sz="2000" b="1" dirty="0" smtClean="0">
                <a:latin typeface="Comic Sans MS" panose="030F0702030302020204" pitchFamily="66" charset="0"/>
              </a:rPr>
              <a:t>.  </a:t>
            </a:r>
            <a:endParaRPr lang="en-GB" sz="2000" b="1" dirty="0">
              <a:latin typeface="Comic Sans MS" panose="030F0702030302020204" pitchFamily="66" charset="0"/>
            </a:endParaRPr>
          </a:p>
        </p:txBody>
      </p:sp>
      <p:sp>
        <p:nvSpPr>
          <p:cNvPr id="7" name="Rectangle 6"/>
          <p:cNvSpPr/>
          <p:nvPr/>
        </p:nvSpPr>
        <p:spPr>
          <a:xfrm>
            <a:off x="5322801" y="3874194"/>
            <a:ext cx="3888431" cy="2246769"/>
          </a:xfrm>
          <a:prstGeom prst="rect">
            <a:avLst/>
          </a:prstGeom>
        </p:spPr>
        <p:txBody>
          <a:bodyPr wrap="square">
            <a:spAutoFit/>
          </a:bodyPr>
          <a:lstStyle/>
          <a:p>
            <a:r>
              <a:rPr lang="en-US" sz="2000" dirty="0" smtClean="0">
                <a:latin typeface="Comic Sans MS" panose="030F0702030302020204" pitchFamily="66" charset="0"/>
                <a:sym typeface="Wingdings" panose="05000000000000000000" pitchFamily="2" charset="2"/>
              </a:rPr>
              <a:t>Then click on </a:t>
            </a:r>
            <a:r>
              <a:rPr lang="en-US" sz="2000" b="1" dirty="0" smtClean="0">
                <a:latin typeface="Comic Sans MS" panose="030F0702030302020204" pitchFamily="66" charset="0"/>
                <a:sym typeface="Wingdings" panose="05000000000000000000" pitchFamily="2" charset="2"/>
              </a:rPr>
              <a:t>‘Try the lesson’. </a:t>
            </a:r>
            <a:endParaRPr lang="en-US" sz="2000" dirty="0" smtClean="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Please follow the instructions on this </a:t>
            </a:r>
            <a:r>
              <a:rPr lang="en-US" sz="2000" dirty="0" err="1" smtClean="0">
                <a:latin typeface="Comic Sans MS" panose="030F0702030302020204" pitchFamily="66" charset="0"/>
                <a:sym typeface="Wingdings" panose="05000000000000000000" pitchFamily="2" charset="2"/>
              </a:rPr>
              <a:t>Powerpoint</a:t>
            </a:r>
            <a:r>
              <a:rPr lang="en-US" sz="2000" dirty="0" smtClean="0">
                <a:latin typeface="Comic Sans MS" panose="030F0702030302020204" pitchFamily="66" charset="0"/>
                <a:sym typeface="Wingdings" panose="05000000000000000000" pitchFamily="2" charset="2"/>
              </a:rPr>
              <a:t> presentation to see which parts of the lesson you need to complete each day  </a:t>
            </a:r>
          </a:p>
          <a:p>
            <a:pPr algn="just"/>
            <a:endParaRPr lang="en-US" sz="2000" dirty="0" smtClean="0">
              <a:latin typeface="Comic Sans MS" panose="030F0702030302020204" pitchFamily="66" charset="0"/>
              <a:sym typeface="Wingdings" panose="05000000000000000000" pitchFamily="2" charset="2"/>
            </a:endParaRPr>
          </a:p>
        </p:txBody>
      </p:sp>
      <p:sp>
        <p:nvSpPr>
          <p:cNvPr id="16" name="TextBox 15"/>
          <p:cNvSpPr txBox="1"/>
          <p:nvPr/>
        </p:nvSpPr>
        <p:spPr>
          <a:xfrm>
            <a:off x="7325788" y="3065698"/>
            <a:ext cx="1278659" cy="369332"/>
          </a:xfrm>
          <a:prstGeom prst="rect">
            <a:avLst/>
          </a:prstGeom>
          <a:noFill/>
        </p:spPr>
        <p:txBody>
          <a:bodyPr wrap="square" rtlCol="0">
            <a:spAutoFit/>
          </a:bodyPr>
          <a:lstStyle/>
          <a:p>
            <a:r>
              <a:rPr lang="en-GB" dirty="0" smtClean="0">
                <a:latin typeface="Comic Sans MS" panose="030F0702030302020204" pitchFamily="66" charset="0"/>
              </a:rPr>
              <a:t>Last page</a:t>
            </a:r>
            <a:endParaRPr lang="en-GB" dirty="0">
              <a:latin typeface="Comic Sans MS" panose="030F0702030302020204" pitchFamily="66" charset="0"/>
            </a:endParaRPr>
          </a:p>
        </p:txBody>
      </p:sp>
      <p:sp>
        <p:nvSpPr>
          <p:cNvPr id="13" name="Rectangle 12"/>
          <p:cNvSpPr/>
          <p:nvPr/>
        </p:nvSpPr>
        <p:spPr>
          <a:xfrm>
            <a:off x="418441" y="185544"/>
            <a:ext cx="3001431" cy="923330"/>
          </a:xfrm>
          <a:prstGeom prst="rect">
            <a:avLst/>
          </a:prstGeom>
          <a:noFill/>
        </p:spPr>
        <p:txBody>
          <a:bodyPr wrap="squar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3" name="Picture 2"/>
          <p:cNvPicPr>
            <a:picLocks noChangeAspect="1"/>
          </p:cNvPicPr>
          <p:nvPr/>
        </p:nvPicPr>
        <p:blipFill rotWithShape="1">
          <a:blip r:embed="rId2"/>
          <a:srcRect l="18454" t="22438" r="18454" b="16971"/>
          <a:stretch/>
        </p:blipFill>
        <p:spPr>
          <a:xfrm>
            <a:off x="4071596" y="567959"/>
            <a:ext cx="4684399" cy="2529311"/>
          </a:xfrm>
          <a:prstGeom prst="rect">
            <a:avLst/>
          </a:prstGeom>
        </p:spPr>
      </p:pic>
      <p:cxnSp>
        <p:nvCxnSpPr>
          <p:cNvPr id="12" name="Straight Arrow Connector 11"/>
          <p:cNvCxnSpPr/>
          <p:nvPr/>
        </p:nvCxnSpPr>
        <p:spPr>
          <a:xfrm flipH="1" flipV="1">
            <a:off x="6732240" y="3009539"/>
            <a:ext cx="586604" cy="321476"/>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3419872" y="1950224"/>
            <a:ext cx="864096" cy="182632"/>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pic>
        <p:nvPicPr>
          <p:cNvPr id="4" name="Picture 3"/>
          <p:cNvPicPr>
            <a:picLocks noChangeAspect="1"/>
          </p:cNvPicPr>
          <p:nvPr/>
        </p:nvPicPr>
        <p:blipFill rotWithShape="1">
          <a:blip r:embed="rId3"/>
          <a:srcRect l="20668" t="29328" r="22882" b="25391"/>
          <a:stretch/>
        </p:blipFill>
        <p:spPr>
          <a:xfrm>
            <a:off x="196736" y="4196993"/>
            <a:ext cx="5048089" cy="2276589"/>
          </a:xfrm>
          <a:prstGeom prst="rect">
            <a:avLst/>
          </a:prstGeom>
        </p:spPr>
      </p:pic>
      <p:cxnSp>
        <p:nvCxnSpPr>
          <p:cNvPr id="18" name="Straight Arrow Connector 17"/>
          <p:cNvCxnSpPr/>
          <p:nvPr/>
        </p:nvCxnSpPr>
        <p:spPr>
          <a:xfrm flipH="1">
            <a:off x="4960743" y="4104225"/>
            <a:ext cx="362059" cy="2016738"/>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617527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10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If one bottle of juice fills 5 cups.</a:t>
            </a:r>
          </a:p>
          <a:p>
            <a:r>
              <a:rPr lang="en-GB" sz="2400" dirty="0">
                <a:latin typeface="Comic Sans MS" panose="030F0702030302020204" pitchFamily="66" charset="0"/>
              </a:rPr>
              <a:t> </a:t>
            </a:r>
            <a:r>
              <a:rPr lang="en-GB" sz="2400" dirty="0" smtClean="0">
                <a:latin typeface="Comic Sans MS" panose="030F0702030302020204" pitchFamily="66" charset="0"/>
              </a:rPr>
              <a:t>    How many cups do 3 bottles fill?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25,   30,   35,   ____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Find the total of 10   and 8.</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Draw a picture to show 2 + 2 + 2 = 6</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5535" t="16531" r="21775" b="70672"/>
          <a:stretch/>
        </p:blipFill>
        <p:spPr>
          <a:xfrm>
            <a:off x="5904148" y="1914075"/>
            <a:ext cx="2952328" cy="936104"/>
          </a:xfrm>
          <a:prstGeom prst="rect">
            <a:avLst/>
          </a:prstGeom>
        </p:spPr>
      </p:pic>
      <p:sp>
        <p:nvSpPr>
          <p:cNvPr id="8" name="Rectangle 7"/>
          <p:cNvSpPr/>
          <p:nvPr/>
        </p:nvSpPr>
        <p:spPr>
          <a:xfrm>
            <a:off x="6660232" y="52572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045390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10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If one bottle of juice fills 5 cups.</a:t>
            </a:r>
          </a:p>
          <a:p>
            <a:r>
              <a:rPr lang="en-GB" sz="2400" dirty="0">
                <a:latin typeface="Comic Sans MS" panose="030F0702030302020204" pitchFamily="66" charset="0"/>
              </a:rPr>
              <a:t> </a:t>
            </a:r>
            <a:r>
              <a:rPr lang="en-GB" sz="2400" dirty="0" smtClean="0">
                <a:latin typeface="Comic Sans MS" panose="030F0702030302020204" pitchFamily="66" charset="0"/>
              </a:rPr>
              <a:t>    How many cups do 3 bottles fill?       </a:t>
            </a:r>
            <a:r>
              <a:rPr lang="en-GB" sz="2400" dirty="0" smtClean="0">
                <a:solidFill>
                  <a:srgbClr val="FF0000"/>
                </a:solidFill>
                <a:latin typeface="Comic Sans MS" panose="030F0702030302020204" pitchFamily="66" charset="0"/>
              </a:rPr>
              <a:t>15 cups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25,   30,   35,    </a:t>
            </a:r>
            <a:r>
              <a:rPr lang="en-GB" sz="2400" dirty="0" smtClean="0">
                <a:solidFill>
                  <a:srgbClr val="FF0000"/>
                </a:solidFill>
                <a:latin typeface="Comic Sans MS" panose="030F0702030302020204" pitchFamily="66" charset="0"/>
              </a:rPr>
              <a:t>40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Find the total of 10  and 8.    </a:t>
            </a:r>
            <a:r>
              <a:rPr lang="en-GB" sz="2400" dirty="0" smtClean="0">
                <a:solidFill>
                  <a:srgbClr val="FF0000"/>
                </a:solidFill>
                <a:latin typeface="Comic Sans MS" panose="030F0702030302020204" pitchFamily="66" charset="0"/>
              </a:rPr>
              <a:t>18   (10 + 8)</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Draw a picture to show 2 + 2 + 2 = 6</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5535" t="16531" r="21775" b="70672"/>
          <a:stretch/>
        </p:blipFill>
        <p:spPr>
          <a:xfrm>
            <a:off x="6186512" y="1772902"/>
            <a:ext cx="2232248" cy="707786"/>
          </a:xfrm>
          <a:prstGeom prst="rect">
            <a:avLst/>
          </a:prstGeom>
        </p:spPr>
      </p:pic>
      <p:sp>
        <p:nvSpPr>
          <p:cNvPr id="8" name="Rectangle 7"/>
          <p:cNvSpPr/>
          <p:nvPr/>
        </p:nvSpPr>
        <p:spPr>
          <a:xfrm>
            <a:off x="6660232" y="52572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2050" name="Picture 2" descr="IXL | Identify multiplication expressions for arrays | 3rd grade math"/>
          <p:cNvPicPr>
            <a:picLocks noChangeAspect="1" noChangeArrowheads="1"/>
          </p:cNvPicPr>
          <p:nvPr/>
        </p:nvPicPr>
        <p:blipFill rotWithShape="1">
          <a:blip r:embed="rId4">
            <a:extLst>
              <a:ext uri="{28A0092B-C50C-407E-A947-70E740481C1C}">
                <a14:useLocalDpi xmlns:a14="http://schemas.microsoft.com/office/drawing/2010/main" val="0"/>
              </a:ext>
            </a:extLst>
          </a:blip>
          <a:srcRect l="10185" t="13519" r="44124" b="45095"/>
          <a:stretch/>
        </p:blipFill>
        <p:spPr bwMode="auto">
          <a:xfrm>
            <a:off x="7164288" y="5775026"/>
            <a:ext cx="1584176" cy="1080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3386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021" y="752133"/>
            <a:ext cx="4986796" cy="3262432"/>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the questions in sections  1 and 2: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Next day.</a:t>
            </a:r>
          </a:p>
          <a:p>
            <a:pPr algn="ctr"/>
            <a:r>
              <a:rPr lang="en-US" sz="2400" b="1" dirty="0" smtClean="0">
                <a:solidFill>
                  <a:srgbClr val="FF0000"/>
                </a:solidFill>
                <a:latin typeface="Comic Sans MS" panose="030F0702030302020204" pitchFamily="66" charset="0"/>
                <a:sym typeface="Wingdings" panose="05000000000000000000" pitchFamily="2" charset="2"/>
              </a:rPr>
              <a:t>Which day?</a:t>
            </a:r>
          </a:p>
          <a:p>
            <a:pPr algn="ctr"/>
            <a:endParaRPr lang="en-US" sz="2400" b="1" dirty="0">
              <a:latin typeface="Comic Sans MS" panose="030F0702030302020204" pitchFamily="66" charset="0"/>
              <a:sym typeface="Wingdings" panose="05000000000000000000" pitchFamily="2" charset="2"/>
            </a:endParaRPr>
          </a:p>
          <a:p>
            <a:pPr algn="ctr"/>
            <a:r>
              <a:rPr lang="en-US" sz="2400" b="1" dirty="0" smtClean="0">
                <a:latin typeface="Comic Sans MS" panose="030F0702030302020204" pitchFamily="66" charset="0"/>
                <a:sym typeface="Wingdings" panose="05000000000000000000" pitchFamily="2" charset="2"/>
              </a:rPr>
              <a:t>How well do you know the days of the week? </a:t>
            </a:r>
            <a:endParaRPr lang="en-US" sz="2000" dirty="0" smtClean="0">
              <a:latin typeface="Comic Sans MS" panose="030F0702030302020204" pitchFamily="66" charset="0"/>
              <a:sym typeface="Wingdings" panose="05000000000000000000" pitchFamily="2" charset="2"/>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18455" t="20469" r="51660" b="33266"/>
          <a:stretch/>
        </p:blipFill>
        <p:spPr>
          <a:xfrm>
            <a:off x="5502251" y="1215628"/>
            <a:ext cx="3557438" cy="3096289"/>
          </a:xfrm>
          <a:prstGeom prst="rect">
            <a:avLst/>
          </a:prstGeom>
        </p:spPr>
      </p:pic>
      <p:sp>
        <p:nvSpPr>
          <p:cNvPr id="4" name="Oval 3"/>
          <p:cNvSpPr/>
          <p:nvPr/>
        </p:nvSpPr>
        <p:spPr>
          <a:xfrm>
            <a:off x="5508817" y="1412776"/>
            <a:ext cx="3550872" cy="10801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4"/>
          <a:srcRect l="16241" t="9642" r="16241" b="7672"/>
          <a:stretch/>
        </p:blipFill>
        <p:spPr>
          <a:xfrm>
            <a:off x="858510" y="4383896"/>
            <a:ext cx="3168352" cy="2181488"/>
          </a:xfrm>
          <a:prstGeom prst="rect">
            <a:avLst/>
          </a:prstGeom>
        </p:spPr>
      </p:pic>
      <p:pic>
        <p:nvPicPr>
          <p:cNvPr id="12" name="Picture 11"/>
          <p:cNvPicPr>
            <a:picLocks noChangeAspect="1"/>
          </p:cNvPicPr>
          <p:nvPr/>
        </p:nvPicPr>
        <p:blipFill rotWithShape="1">
          <a:blip r:embed="rId5"/>
          <a:srcRect l="16794" t="30313" r="62176" b="29329"/>
          <a:stretch/>
        </p:blipFill>
        <p:spPr>
          <a:xfrm>
            <a:off x="4026862" y="5503695"/>
            <a:ext cx="984005" cy="1061689"/>
          </a:xfrm>
          <a:prstGeom prst="rect">
            <a:avLst/>
          </a:prstGeom>
        </p:spPr>
      </p:pic>
    </p:spTree>
    <p:extLst>
      <p:ext uri="{BB962C8B-B14F-4D97-AF65-F5344CB8AC3E}">
        <p14:creationId xmlns:p14="http://schemas.microsoft.com/office/powerpoint/2010/main" val="2055562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3232" y="511295"/>
            <a:ext cx="4986796" cy="1323439"/>
          </a:xfrm>
          <a:prstGeom prst="rect">
            <a:avLst/>
          </a:prstGeom>
          <a:noFill/>
        </p:spPr>
        <p:txBody>
          <a:bodyPr wrap="square" rtlCol="0">
            <a:spAutoFit/>
          </a:bodyPr>
          <a:lstStyle/>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b="1" dirty="0" smtClean="0">
                <a:solidFill>
                  <a:srgbClr val="FF0000"/>
                </a:solidFill>
                <a:latin typeface="Comic Sans MS" panose="030F0702030302020204" pitchFamily="66" charset="0"/>
                <a:sym typeface="Wingdings" panose="05000000000000000000" pitchFamily="2" charset="2"/>
              </a:rPr>
              <a:t>Next day.</a:t>
            </a:r>
          </a:p>
          <a:p>
            <a:pPr algn="ctr"/>
            <a:r>
              <a:rPr lang="en-US" b="1" dirty="0" smtClean="0">
                <a:solidFill>
                  <a:srgbClr val="FF0000"/>
                </a:solidFill>
                <a:latin typeface="Comic Sans MS" panose="030F0702030302020204" pitchFamily="66" charset="0"/>
                <a:sym typeface="Wingdings" panose="05000000000000000000" pitchFamily="2" charset="2"/>
              </a:rPr>
              <a:t>Which day?</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6244213" y="5873105"/>
            <a:ext cx="1780716" cy="633524"/>
          </a:xfrm>
          <a:prstGeom prst="wedgeEllipseCallout">
            <a:avLst>
              <a:gd name="adj1" fmla="val 74708"/>
              <a:gd name="adj2" fmla="val 1450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Can you put the days of the week into the correct order?</a:t>
            </a:r>
            <a:endParaRPr lang="en-GB" sz="1000" dirty="0">
              <a:solidFill>
                <a:schemeClr val="tx1"/>
              </a:solidFill>
              <a:latin typeface="Comic Sans MS" panose="030F0702030302020204" pitchFamily="66" charset="0"/>
            </a:endParaRPr>
          </a:p>
        </p:txBody>
      </p:sp>
      <p:pic>
        <p:nvPicPr>
          <p:cNvPr id="11" name="Picture 10"/>
          <p:cNvPicPr>
            <a:picLocks noChangeAspect="1"/>
          </p:cNvPicPr>
          <p:nvPr/>
        </p:nvPicPr>
        <p:blipFill rotWithShape="1">
          <a:blip r:embed="rId3"/>
          <a:srcRect l="16241" t="9641" r="60767" b="50130"/>
          <a:stretch/>
        </p:blipFill>
        <p:spPr>
          <a:xfrm>
            <a:off x="6031118" y="4675322"/>
            <a:ext cx="1078910" cy="1061328"/>
          </a:xfrm>
          <a:prstGeom prst="rect">
            <a:avLst/>
          </a:prstGeom>
        </p:spPr>
      </p:pic>
      <p:pic>
        <p:nvPicPr>
          <p:cNvPr id="12" name="Picture 11"/>
          <p:cNvPicPr>
            <a:picLocks noChangeAspect="1"/>
          </p:cNvPicPr>
          <p:nvPr/>
        </p:nvPicPr>
        <p:blipFill rotWithShape="1">
          <a:blip r:embed="rId4"/>
          <a:srcRect l="16794" t="30313" r="62176" b="29329"/>
          <a:stretch/>
        </p:blipFill>
        <p:spPr>
          <a:xfrm>
            <a:off x="1378263" y="4670488"/>
            <a:ext cx="984005" cy="1061689"/>
          </a:xfrm>
          <a:prstGeom prst="rect">
            <a:avLst/>
          </a:prstGeom>
        </p:spPr>
      </p:pic>
      <p:sp>
        <p:nvSpPr>
          <p:cNvPr id="6" name="Rectangle 5"/>
          <p:cNvSpPr/>
          <p:nvPr/>
        </p:nvSpPr>
        <p:spPr>
          <a:xfrm>
            <a:off x="583545" y="2012082"/>
            <a:ext cx="4282669" cy="1477328"/>
          </a:xfrm>
          <a:prstGeom prst="rect">
            <a:avLst/>
          </a:prstGeom>
        </p:spPr>
        <p:txBody>
          <a:bodyPr wrap="square">
            <a:spAutoFit/>
          </a:bodyPr>
          <a:lstStyle/>
          <a:p>
            <a:pPr algn="ctr"/>
            <a:r>
              <a:rPr lang="en-GB" dirty="0">
                <a:latin typeface="Comic Sans MS" panose="030F0702030302020204" pitchFamily="66" charset="0"/>
              </a:rPr>
              <a:t>Join in with this fun ‘Days of the week’ song. </a:t>
            </a:r>
            <a:endParaRPr lang="en-GB" dirty="0">
              <a:latin typeface="Comic Sans MS" panose="030F0702030302020204" pitchFamily="66" charset="0"/>
              <a:hlinkClick r:id="rId5"/>
            </a:endParaRPr>
          </a:p>
          <a:p>
            <a:pPr algn="ctr"/>
            <a:r>
              <a:rPr lang="en-GB" dirty="0" smtClean="0">
                <a:latin typeface="Comic Sans MS" panose="030F0702030302020204" pitchFamily="66" charset="0"/>
                <a:hlinkClick r:id="rId5"/>
              </a:rPr>
              <a:t>https</a:t>
            </a:r>
            <a:r>
              <a:rPr lang="en-GB" dirty="0">
                <a:latin typeface="Comic Sans MS" panose="030F0702030302020204" pitchFamily="66" charset="0"/>
                <a:hlinkClick r:id="rId5"/>
              </a:rPr>
              <a:t>://</a:t>
            </a:r>
            <a:r>
              <a:rPr lang="en-GB" dirty="0" smtClean="0">
                <a:latin typeface="Comic Sans MS" panose="030F0702030302020204" pitchFamily="66" charset="0"/>
                <a:hlinkClick r:id="rId5"/>
              </a:rPr>
              <a:t>www.youtube.com/watch?v=mXMofxtDPUQ&amp;vl=en</a:t>
            </a:r>
            <a:endParaRPr lang="en-GB" dirty="0" smtClean="0">
              <a:latin typeface="Comic Sans MS" panose="030F0702030302020204" pitchFamily="66" charset="0"/>
            </a:endParaRPr>
          </a:p>
          <a:p>
            <a:pPr algn="ctr"/>
            <a:endParaRPr lang="en-GB" dirty="0">
              <a:latin typeface="Comic Sans MS" panose="030F0702030302020204" pitchFamily="66" charset="0"/>
            </a:endParaRPr>
          </a:p>
        </p:txBody>
      </p:sp>
      <p:pic>
        <p:nvPicPr>
          <p:cNvPr id="7" name="Picture 6"/>
          <p:cNvPicPr>
            <a:picLocks noChangeAspect="1"/>
          </p:cNvPicPr>
          <p:nvPr/>
        </p:nvPicPr>
        <p:blipFill rotWithShape="1">
          <a:blip r:embed="rId6"/>
          <a:srcRect l="7386" t="24407" r="40037" b="23422"/>
          <a:stretch/>
        </p:blipFill>
        <p:spPr>
          <a:xfrm>
            <a:off x="4866214" y="1645427"/>
            <a:ext cx="3816424" cy="2129163"/>
          </a:xfrm>
          <a:prstGeom prst="rect">
            <a:avLst/>
          </a:prstGeom>
        </p:spPr>
      </p:pic>
      <p:pic>
        <p:nvPicPr>
          <p:cNvPr id="13" name="Picture 12"/>
          <p:cNvPicPr>
            <a:picLocks noChangeAspect="1"/>
          </p:cNvPicPr>
          <p:nvPr/>
        </p:nvPicPr>
        <p:blipFill rotWithShape="1">
          <a:blip r:embed="rId3"/>
          <a:srcRect l="38600" t="8928" r="38383" b="50130"/>
          <a:stretch/>
        </p:blipFill>
        <p:spPr>
          <a:xfrm>
            <a:off x="215591" y="4628170"/>
            <a:ext cx="1080120" cy="1080120"/>
          </a:xfrm>
          <a:prstGeom prst="rect">
            <a:avLst/>
          </a:prstGeom>
        </p:spPr>
      </p:pic>
      <p:pic>
        <p:nvPicPr>
          <p:cNvPr id="14" name="Picture 13"/>
          <p:cNvPicPr>
            <a:picLocks noChangeAspect="1"/>
          </p:cNvPicPr>
          <p:nvPr/>
        </p:nvPicPr>
        <p:blipFill rotWithShape="1">
          <a:blip r:embed="rId3"/>
          <a:srcRect l="61617" t="8928" r="16900" b="50130"/>
          <a:stretch/>
        </p:blipFill>
        <p:spPr>
          <a:xfrm>
            <a:off x="4881235" y="4665926"/>
            <a:ext cx="1008112" cy="1080120"/>
          </a:xfrm>
          <a:prstGeom prst="rect">
            <a:avLst/>
          </a:prstGeom>
        </p:spPr>
      </p:pic>
      <p:pic>
        <p:nvPicPr>
          <p:cNvPr id="15" name="Picture 14"/>
          <p:cNvPicPr>
            <a:picLocks noChangeAspect="1"/>
          </p:cNvPicPr>
          <p:nvPr/>
        </p:nvPicPr>
        <p:blipFill rotWithShape="1">
          <a:blip r:embed="rId3"/>
          <a:srcRect l="16241" t="49870" r="61400" b="7672"/>
          <a:stretch/>
        </p:blipFill>
        <p:spPr>
          <a:xfrm>
            <a:off x="2453604" y="4614453"/>
            <a:ext cx="1049194" cy="1120160"/>
          </a:xfrm>
          <a:prstGeom prst="rect">
            <a:avLst/>
          </a:prstGeom>
        </p:spPr>
      </p:pic>
      <p:pic>
        <p:nvPicPr>
          <p:cNvPr id="16" name="Picture 15"/>
          <p:cNvPicPr>
            <a:picLocks noChangeAspect="1"/>
          </p:cNvPicPr>
          <p:nvPr/>
        </p:nvPicPr>
        <p:blipFill rotWithShape="1">
          <a:blip r:embed="rId3"/>
          <a:srcRect l="38600" t="49869" r="38383" b="6461"/>
          <a:stretch/>
        </p:blipFill>
        <p:spPr>
          <a:xfrm>
            <a:off x="7134571" y="4658508"/>
            <a:ext cx="1080120" cy="1152128"/>
          </a:xfrm>
          <a:prstGeom prst="rect">
            <a:avLst/>
          </a:prstGeom>
        </p:spPr>
      </p:pic>
      <p:pic>
        <p:nvPicPr>
          <p:cNvPr id="17" name="Picture 16"/>
          <p:cNvPicPr>
            <a:picLocks noChangeAspect="1"/>
          </p:cNvPicPr>
          <p:nvPr/>
        </p:nvPicPr>
        <p:blipFill rotWithShape="1">
          <a:blip r:embed="rId3"/>
          <a:srcRect l="61617" t="49870" r="16241" b="7672"/>
          <a:stretch/>
        </p:blipFill>
        <p:spPr>
          <a:xfrm>
            <a:off x="3676431" y="4645906"/>
            <a:ext cx="1039038" cy="1120160"/>
          </a:xfrm>
          <a:prstGeom prst="rect">
            <a:avLst/>
          </a:prstGeom>
        </p:spPr>
      </p:pic>
    </p:spTree>
    <p:extLst>
      <p:ext uri="{BB962C8B-B14F-4D97-AF65-F5344CB8AC3E}">
        <p14:creationId xmlns:p14="http://schemas.microsoft.com/office/powerpoint/2010/main" val="3783546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99592" y="2897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653306" y="2084120"/>
            <a:ext cx="7794054" cy="5262979"/>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helicopter is _________ the </a:t>
            </a:r>
          </a:p>
          <a:p>
            <a:r>
              <a:rPr lang="en-GB" sz="2400" dirty="0">
                <a:latin typeface="Comic Sans MS" panose="030F0702030302020204" pitchFamily="66" charset="0"/>
              </a:rPr>
              <a:t> </a:t>
            </a:r>
            <a:r>
              <a:rPr lang="en-GB" sz="2400" dirty="0" smtClean="0">
                <a:latin typeface="Comic Sans MS" panose="030F0702030302020204" pitchFamily="66" charset="0"/>
              </a:rPr>
              <a:t>     boat.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11 + 3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19 + ? = 20</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Record three number bonds to 10.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666861" y="484219"/>
            <a:ext cx="193758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4542" t="38187" r="32290" b="18500"/>
          <a:stretch/>
        </p:blipFill>
        <p:spPr>
          <a:xfrm>
            <a:off x="6154985" y="1981140"/>
            <a:ext cx="2949612" cy="1663884"/>
          </a:xfrm>
          <a:prstGeom prst="rect">
            <a:avLst/>
          </a:prstGeom>
        </p:spPr>
      </p:pic>
    </p:spTree>
    <p:extLst>
      <p:ext uri="{BB962C8B-B14F-4D97-AF65-F5344CB8AC3E}">
        <p14:creationId xmlns:p14="http://schemas.microsoft.com/office/powerpoint/2010/main" val="11442233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99592" y="289724"/>
            <a:ext cx="5400600" cy="936104"/>
          </a:xfrm>
          <a:prstGeom prst="rect">
            <a:avLst/>
          </a:prstGeom>
        </p:spPr>
      </p:pic>
      <p:sp>
        <p:nvSpPr>
          <p:cNvPr id="5" name="TextBox 4"/>
          <p:cNvSpPr txBox="1"/>
          <p:nvPr/>
        </p:nvSpPr>
        <p:spPr>
          <a:xfrm>
            <a:off x="653306" y="2084120"/>
            <a:ext cx="8167166"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helicopter is  </a:t>
            </a:r>
            <a:r>
              <a:rPr lang="en-GB" sz="2400" dirty="0" smtClean="0">
                <a:solidFill>
                  <a:srgbClr val="FF0000"/>
                </a:solidFill>
                <a:latin typeface="Comic Sans MS" panose="030F0702030302020204" pitchFamily="66" charset="0"/>
              </a:rPr>
              <a:t>above</a:t>
            </a:r>
            <a:r>
              <a:rPr lang="en-GB" sz="2400" dirty="0" smtClean="0">
                <a:latin typeface="Comic Sans MS" panose="030F0702030302020204" pitchFamily="66" charset="0"/>
              </a:rPr>
              <a:t>   the </a:t>
            </a:r>
          </a:p>
          <a:p>
            <a:r>
              <a:rPr lang="en-GB" sz="2400" dirty="0">
                <a:latin typeface="Comic Sans MS" panose="030F0702030302020204" pitchFamily="66" charset="0"/>
              </a:rPr>
              <a:t> </a:t>
            </a:r>
            <a:r>
              <a:rPr lang="en-GB" sz="2400" dirty="0" smtClean="0">
                <a:latin typeface="Comic Sans MS" panose="030F0702030302020204" pitchFamily="66" charset="0"/>
              </a:rPr>
              <a:t>     boat.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11 + 3  ?   </a:t>
            </a:r>
            <a:r>
              <a:rPr lang="en-GB" sz="2400" dirty="0" smtClean="0">
                <a:solidFill>
                  <a:srgbClr val="FF0000"/>
                </a:solidFill>
                <a:latin typeface="Comic Sans MS" panose="030F0702030302020204" pitchFamily="66" charset="0"/>
              </a:rPr>
              <a:t>14</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19 + ? = 20       19 + </a:t>
            </a:r>
            <a:r>
              <a:rPr lang="en-GB" sz="2400" dirty="0" smtClean="0">
                <a:solidFill>
                  <a:srgbClr val="FF0000"/>
                </a:solidFill>
                <a:latin typeface="Comic Sans MS" panose="030F0702030302020204" pitchFamily="66" charset="0"/>
              </a:rPr>
              <a:t>1  </a:t>
            </a:r>
            <a:r>
              <a:rPr lang="en-GB" sz="2400" dirty="0" smtClean="0">
                <a:latin typeface="Comic Sans MS" panose="030F0702030302020204" pitchFamily="66" charset="0"/>
              </a:rPr>
              <a:t>=  20</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Record three number bonds to 10.</a:t>
            </a:r>
          </a:p>
          <a:p>
            <a:r>
              <a:rPr lang="en-GB" sz="2400" dirty="0">
                <a:latin typeface="Comic Sans MS" panose="030F0702030302020204" pitchFamily="66" charset="0"/>
              </a:rPr>
              <a:t> </a:t>
            </a:r>
            <a:r>
              <a:rPr lang="en-GB" sz="2400" dirty="0" smtClean="0">
                <a:solidFill>
                  <a:srgbClr val="FF0000"/>
                </a:solidFill>
                <a:latin typeface="Comic Sans MS" panose="030F0702030302020204" pitchFamily="66" charset="0"/>
              </a:rPr>
              <a:t>5 + 5       6 +  4       7 + 3</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8 +  2      9 + 1      10  +  0</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666861" y="484219"/>
            <a:ext cx="193758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4542" t="38187" r="32290" b="18500"/>
          <a:stretch/>
        </p:blipFill>
        <p:spPr>
          <a:xfrm>
            <a:off x="6154985" y="1981140"/>
            <a:ext cx="2949612" cy="1663884"/>
          </a:xfrm>
          <a:prstGeom prst="rect">
            <a:avLst/>
          </a:prstGeom>
        </p:spPr>
      </p:pic>
      <p:sp>
        <p:nvSpPr>
          <p:cNvPr id="7" name="Rectangle 6"/>
          <p:cNvSpPr/>
          <p:nvPr/>
        </p:nvSpPr>
        <p:spPr>
          <a:xfrm>
            <a:off x="1979712" y="1220235"/>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14564974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752133"/>
            <a:ext cx="5185289" cy="3262432"/>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the questions in sections  </a:t>
            </a:r>
            <a:r>
              <a:rPr lang="en-US" sz="2400" dirty="0">
                <a:latin typeface="Comic Sans MS" panose="030F0702030302020204" pitchFamily="66" charset="0"/>
                <a:sym typeface="Wingdings" panose="05000000000000000000" pitchFamily="2" charset="2"/>
              </a:rPr>
              <a:t>3</a:t>
            </a:r>
            <a:r>
              <a:rPr lang="en-US" sz="2400" dirty="0" smtClean="0">
                <a:latin typeface="Comic Sans MS" panose="030F0702030302020204" pitchFamily="66" charset="0"/>
                <a:sym typeface="Wingdings" panose="05000000000000000000" pitchFamily="2" charset="2"/>
              </a:rPr>
              <a:t> and 4: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Next month.</a:t>
            </a:r>
          </a:p>
          <a:p>
            <a:pPr algn="ctr"/>
            <a:r>
              <a:rPr lang="en-US" sz="2400" b="1" dirty="0" smtClean="0">
                <a:solidFill>
                  <a:srgbClr val="FF0000"/>
                </a:solidFill>
                <a:latin typeface="Comic Sans MS" panose="030F0702030302020204" pitchFamily="66" charset="0"/>
                <a:sym typeface="Wingdings" panose="05000000000000000000" pitchFamily="2" charset="2"/>
              </a:rPr>
              <a:t>Which month?</a:t>
            </a:r>
          </a:p>
          <a:p>
            <a:pPr algn="ctr"/>
            <a:endParaRPr lang="en-US" sz="2400" b="1" dirty="0">
              <a:latin typeface="Comic Sans MS" panose="030F0702030302020204" pitchFamily="66" charset="0"/>
              <a:sym typeface="Wingdings" panose="05000000000000000000" pitchFamily="2" charset="2"/>
            </a:endParaRPr>
          </a:p>
          <a:p>
            <a:pPr algn="ctr"/>
            <a:r>
              <a:rPr lang="en-US" sz="2400" b="1" dirty="0" smtClean="0">
                <a:latin typeface="Comic Sans MS" panose="030F0702030302020204" pitchFamily="66" charset="0"/>
                <a:sym typeface="Wingdings" panose="05000000000000000000" pitchFamily="2" charset="2"/>
              </a:rPr>
              <a:t>How well do you know the months of the year?</a:t>
            </a:r>
            <a:endParaRPr lang="en-US" sz="2000" dirty="0" smtClean="0">
              <a:latin typeface="Comic Sans MS" panose="030F0702030302020204" pitchFamily="66" charset="0"/>
              <a:sym typeface="Wingdings" panose="05000000000000000000" pitchFamily="2" charset="2"/>
            </a:endParaRPr>
          </a:p>
        </p:txBody>
      </p:sp>
      <p:sp>
        <p:nvSpPr>
          <p:cNvPr id="5" name="Rectangle 4"/>
          <p:cNvSpPr/>
          <p:nvPr/>
        </p:nvSpPr>
        <p:spPr>
          <a:xfrm>
            <a:off x="3152928" y="49630"/>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18455" t="20469" r="51660" b="33266"/>
          <a:stretch/>
        </p:blipFill>
        <p:spPr>
          <a:xfrm>
            <a:off x="5502251" y="1215628"/>
            <a:ext cx="3557438" cy="3096289"/>
          </a:xfrm>
          <a:prstGeom prst="rect">
            <a:avLst/>
          </a:prstGeom>
        </p:spPr>
      </p:pic>
      <p:sp>
        <p:nvSpPr>
          <p:cNvPr id="4" name="Oval 3"/>
          <p:cNvSpPr/>
          <p:nvPr/>
        </p:nvSpPr>
        <p:spPr>
          <a:xfrm>
            <a:off x="5502251" y="2204667"/>
            <a:ext cx="3550872" cy="10801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6165" t="20469" r="37824" b="8657"/>
          <a:stretch/>
        </p:blipFill>
        <p:spPr>
          <a:xfrm>
            <a:off x="610292" y="4196812"/>
            <a:ext cx="1535065" cy="2351589"/>
          </a:xfrm>
          <a:prstGeom prst="rect">
            <a:avLst/>
          </a:prstGeom>
        </p:spPr>
      </p:pic>
      <p:pic>
        <p:nvPicPr>
          <p:cNvPr id="7" name="Picture 6"/>
          <p:cNvPicPr>
            <a:picLocks noChangeAspect="1"/>
          </p:cNvPicPr>
          <p:nvPr/>
        </p:nvPicPr>
        <p:blipFill rotWithShape="1">
          <a:blip r:embed="rId5"/>
          <a:srcRect l="36165" t="14860" r="37824" b="13579"/>
          <a:stretch/>
        </p:blipFill>
        <p:spPr>
          <a:xfrm>
            <a:off x="2300820" y="4149080"/>
            <a:ext cx="1551186" cy="2399320"/>
          </a:xfrm>
          <a:prstGeom prst="rect">
            <a:avLst/>
          </a:prstGeom>
        </p:spPr>
      </p:pic>
      <p:pic>
        <p:nvPicPr>
          <p:cNvPr id="8" name="Picture 7"/>
          <p:cNvPicPr>
            <a:picLocks noChangeAspect="1"/>
          </p:cNvPicPr>
          <p:nvPr/>
        </p:nvPicPr>
        <p:blipFill rotWithShape="1">
          <a:blip r:embed="rId6"/>
          <a:srcRect l="36164" t="23422" r="37271" b="6688"/>
          <a:stretch/>
        </p:blipFill>
        <p:spPr>
          <a:xfrm>
            <a:off x="4049527" y="4196811"/>
            <a:ext cx="1589807" cy="2351589"/>
          </a:xfrm>
          <a:prstGeom prst="rect">
            <a:avLst/>
          </a:prstGeom>
        </p:spPr>
      </p:pic>
    </p:spTree>
    <p:extLst>
      <p:ext uri="{BB962C8B-B14F-4D97-AF65-F5344CB8AC3E}">
        <p14:creationId xmlns:p14="http://schemas.microsoft.com/office/powerpoint/2010/main" val="4943375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5357" y="188640"/>
            <a:ext cx="5185289" cy="1785104"/>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Next month.</a:t>
            </a:r>
          </a:p>
          <a:p>
            <a:pPr algn="ctr"/>
            <a:r>
              <a:rPr lang="en-US" sz="2400" b="1" dirty="0" smtClean="0">
                <a:solidFill>
                  <a:srgbClr val="FF0000"/>
                </a:solidFill>
                <a:latin typeface="Comic Sans MS" panose="030F0702030302020204" pitchFamily="66" charset="0"/>
                <a:sym typeface="Wingdings" panose="05000000000000000000" pitchFamily="2" charset="2"/>
              </a:rPr>
              <a:t>Which month?</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3152928" y="49630"/>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48" y="177281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ular Callout 10"/>
          <p:cNvSpPr/>
          <p:nvPr/>
        </p:nvSpPr>
        <p:spPr>
          <a:xfrm>
            <a:off x="1691680" y="1567825"/>
            <a:ext cx="7074990" cy="1218639"/>
          </a:xfrm>
          <a:prstGeom prst="wedgeRoundRectCallout">
            <a:avLst>
              <a:gd name="adj1" fmla="val -59333"/>
              <a:gd name="adj2" fmla="val -559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Can you create your own birthday calendar? Write down the twelve months of the year. Write your name in your birthday month. Ask members of your family when their birthdays are and write their names in too </a:t>
            </a:r>
            <a:r>
              <a:rPr lang="en-GB" dirty="0" smtClean="0">
                <a:solidFill>
                  <a:schemeClr val="tx1"/>
                </a:solidFill>
                <a:latin typeface="Comic Sans MS" panose="030F0702030302020204" pitchFamily="66" charset="0"/>
                <a:sym typeface="Wingdings" panose="05000000000000000000" pitchFamily="2" charset="2"/>
              </a:rPr>
              <a:t> </a:t>
            </a:r>
            <a:endParaRPr lang="en-GB" dirty="0">
              <a:solidFill>
                <a:schemeClr val="tx1"/>
              </a:solidFill>
              <a:latin typeface="Comic Sans MS" panose="030F0702030302020204" pitchFamily="66" charset="0"/>
            </a:endParaRPr>
          </a:p>
        </p:txBody>
      </p:sp>
      <p:pic>
        <p:nvPicPr>
          <p:cNvPr id="12" name="Picture 11"/>
          <p:cNvPicPr>
            <a:picLocks noChangeAspect="1"/>
          </p:cNvPicPr>
          <p:nvPr/>
        </p:nvPicPr>
        <p:blipFill rotWithShape="1">
          <a:blip r:embed="rId3"/>
          <a:srcRect l="31183" t="31297" r="33950" b="23422"/>
          <a:stretch/>
        </p:blipFill>
        <p:spPr>
          <a:xfrm>
            <a:off x="1907704" y="2802438"/>
            <a:ext cx="5328592" cy="3890717"/>
          </a:xfrm>
          <a:prstGeom prst="rect">
            <a:avLst/>
          </a:prstGeom>
        </p:spPr>
      </p:pic>
      <p:sp>
        <p:nvSpPr>
          <p:cNvPr id="13" name="TextBox 12"/>
          <p:cNvSpPr txBox="1"/>
          <p:nvPr/>
        </p:nvSpPr>
        <p:spPr>
          <a:xfrm>
            <a:off x="6043732" y="4556926"/>
            <a:ext cx="977084" cy="307777"/>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Mrs Ross</a:t>
            </a:r>
            <a:endParaRPr lang="en-GB" sz="1400" dirty="0">
              <a:solidFill>
                <a:srgbClr val="0070C0"/>
              </a:solidFill>
              <a:latin typeface="Comic Sans MS" panose="030F0702030302020204" pitchFamily="66" charset="0"/>
            </a:endParaRPr>
          </a:p>
        </p:txBody>
      </p:sp>
      <p:sp>
        <p:nvSpPr>
          <p:cNvPr id="14" name="TextBox 13"/>
          <p:cNvSpPr txBox="1"/>
          <p:nvPr/>
        </p:nvSpPr>
        <p:spPr>
          <a:xfrm>
            <a:off x="5935993" y="3011185"/>
            <a:ext cx="1192563"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Miss</a:t>
            </a:r>
          </a:p>
          <a:p>
            <a:r>
              <a:rPr lang="en-GB" sz="1400" dirty="0" smtClean="0">
                <a:solidFill>
                  <a:srgbClr val="0070C0"/>
                </a:solidFill>
                <a:latin typeface="Comic Sans MS" panose="030F0702030302020204" pitchFamily="66" charset="0"/>
              </a:rPr>
              <a:t>Townsend</a:t>
            </a:r>
            <a:endParaRPr lang="en-GB" sz="1400" dirty="0">
              <a:solidFill>
                <a:srgbClr val="0070C0"/>
              </a:solidFill>
              <a:latin typeface="Comic Sans MS" panose="030F0702030302020204" pitchFamily="66" charset="0"/>
            </a:endParaRPr>
          </a:p>
        </p:txBody>
      </p:sp>
      <p:sp>
        <p:nvSpPr>
          <p:cNvPr id="15" name="TextBox 14"/>
          <p:cNvSpPr txBox="1"/>
          <p:nvPr/>
        </p:nvSpPr>
        <p:spPr>
          <a:xfrm>
            <a:off x="4637763" y="3011185"/>
            <a:ext cx="977084"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Miss Wheeler</a:t>
            </a:r>
            <a:endParaRPr lang="en-GB" sz="1400" dirty="0">
              <a:solidFill>
                <a:srgbClr val="0070C0"/>
              </a:solidFill>
              <a:latin typeface="Comic Sans MS" panose="030F0702030302020204" pitchFamily="66" charset="0"/>
            </a:endParaRPr>
          </a:p>
        </p:txBody>
      </p:sp>
      <p:sp>
        <p:nvSpPr>
          <p:cNvPr id="16" name="TextBox 15"/>
          <p:cNvSpPr txBox="1"/>
          <p:nvPr/>
        </p:nvSpPr>
        <p:spPr>
          <a:xfrm>
            <a:off x="2161976" y="4417719"/>
            <a:ext cx="838332"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Mrs Dicken</a:t>
            </a:r>
            <a:endParaRPr lang="en-GB" sz="1400" dirty="0">
              <a:solidFill>
                <a:srgbClr val="0070C0"/>
              </a:solidFill>
              <a:latin typeface="Comic Sans MS" panose="030F0702030302020204" pitchFamily="66" charset="0"/>
            </a:endParaRPr>
          </a:p>
        </p:txBody>
      </p:sp>
      <p:sp>
        <p:nvSpPr>
          <p:cNvPr id="17" name="TextBox 16"/>
          <p:cNvSpPr txBox="1"/>
          <p:nvPr/>
        </p:nvSpPr>
        <p:spPr>
          <a:xfrm>
            <a:off x="2275306" y="3011185"/>
            <a:ext cx="977084"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Mrs </a:t>
            </a:r>
            <a:r>
              <a:rPr lang="en-GB" sz="1400" dirty="0" err="1" smtClean="0">
                <a:solidFill>
                  <a:srgbClr val="0070C0"/>
                </a:solidFill>
                <a:latin typeface="Comic Sans MS" panose="030F0702030302020204" pitchFamily="66" charset="0"/>
              </a:rPr>
              <a:t>Hulagu</a:t>
            </a:r>
            <a:endParaRPr lang="en-GB" sz="1400" dirty="0">
              <a:solidFill>
                <a:srgbClr val="0070C0"/>
              </a:solidFill>
              <a:latin typeface="Comic Sans MS" panose="030F0702030302020204" pitchFamily="66" charset="0"/>
            </a:endParaRPr>
          </a:p>
        </p:txBody>
      </p:sp>
      <p:sp>
        <p:nvSpPr>
          <p:cNvPr id="18" name="TextBox 17"/>
          <p:cNvSpPr txBox="1"/>
          <p:nvPr/>
        </p:nvSpPr>
        <p:spPr>
          <a:xfrm>
            <a:off x="2249063" y="5445224"/>
            <a:ext cx="977084"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Mrs Shelley</a:t>
            </a:r>
            <a:endParaRPr lang="en-GB" sz="1400" dirty="0">
              <a:solidFill>
                <a:srgbClr val="0070C0"/>
              </a:solidFill>
              <a:latin typeface="Comic Sans MS" panose="030F0702030302020204" pitchFamily="66" charset="0"/>
            </a:endParaRPr>
          </a:p>
        </p:txBody>
      </p:sp>
      <p:sp>
        <p:nvSpPr>
          <p:cNvPr id="19" name="TextBox 18"/>
          <p:cNvSpPr txBox="1"/>
          <p:nvPr/>
        </p:nvSpPr>
        <p:spPr>
          <a:xfrm>
            <a:off x="2223961" y="5949484"/>
            <a:ext cx="977084"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Mrs Jones</a:t>
            </a:r>
            <a:endParaRPr lang="en-GB" sz="1400" dirty="0">
              <a:solidFill>
                <a:srgbClr val="0070C0"/>
              </a:solidFill>
              <a:latin typeface="Comic Sans MS" panose="030F0702030302020204" pitchFamily="66" charset="0"/>
            </a:endParaRPr>
          </a:p>
        </p:txBody>
      </p:sp>
      <p:sp>
        <p:nvSpPr>
          <p:cNvPr id="20" name="TextBox 19"/>
          <p:cNvSpPr txBox="1"/>
          <p:nvPr/>
        </p:nvSpPr>
        <p:spPr>
          <a:xfrm>
            <a:off x="6043732" y="5625614"/>
            <a:ext cx="977084" cy="523220"/>
          </a:xfrm>
          <a:prstGeom prst="rect">
            <a:avLst/>
          </a:prstGeom>
          <a:noFill/>
        </p:spPr>
        <p:txBody>
          <a:bodyPr wrap="square" rtlCol="0">
            <a:spAutoFit/>
          </a:bodyPr>
          <a:lstStyle/>
          <a:p>
            <a:r>
              <a:rPr lang="en-GB" sz="1400" dirty="0" smtClean="0">
                <a:solidFill>
                  <a:srgbClr val="0070C0"/>
                </a:solidFill>
                <a:latin typeface="Comic Sans MS" panose="030F0702030302020204" pitchFamily="66" charset="0"/>
              </a:rPr>
              <a:t>Miss Conway</a:t>
            </a:r>
            <a:endParaRPr lang="en-GB" sz="1400" dirty="0">
              <a:solidFill>
                <a:srgbClr val="0070C0"/>
              </a:solidFill>
              <a:latin typeface="Comic Sans MS" panose="030F0702030302020204" pitchFamily="66" charset="0"/>
            </a:endParaRPr>
          </a:p>
        </p:txBody>
      </p:sp>
      <p:pic>
        <p:nvPicPr>
          <p:cNvPr id="4098" name="Picture 2" descr="Playlearn Pack of 100 Quality Multi Coloured Latex Party Balloons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25926" y="3982364"/>
            <a:ext cx="1306514" cy="130651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Playlearn Pack of 100 Quality Multi Coloured Latex Party Balloons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0352" y="4094539"/>
            <a:ext cx="1306514" cy="1306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8789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53827" y="4001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cat is ____________ the</a:t>
            </a:r>
          </a:p>
          <a:p>
            <a:r>
              <a:rPr lang="en-GB" sz="2400" dirty="0">
                <a:latin typeface="Comic Sans MS" panose="030F0702030302020204" pitchFamily="66" charset="0"/>
              </a:rPr>
              <a:t> </a:t>
            </a:r>
            <a:r>
              <a:rPr lang="en-GB" sz="2400" dirty="0" smtClean="0">
                <a:latin typeface="Comic Sans MS" panose="030F0702030302020204" pitchFamily="66" charset="0"/>
              </a:rPr>
              <a:t>    wall.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15 + 5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How long is the carrot?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4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187901" y="510642"/>
            <a:ext cx="2628292"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3912" t="33266" r="21221" b="29329"/>
          <a:stretch/>
        </p:blipFill>
        <p:spPr>
          <a:xfrm>
            <a:off x="5742655" y="1877048"/>
            <a:ext cx="3055777" cy="1843167"/>
          </a:xfrm>
          <a:prstGeom prst="rect">
            <a:avLst/>
          </a:prstGeom>
        </p:spPr>
      </p:pic>
      <p:pic>
        <p:nvPicPr>
          <p:cNvPr id="6" name="Picture 5"/>
          <p:cNvPicPr>
            <a:picLocks noChangeAspect="1"/>
          </p:cNvPicPr>
          <p:nvPr/>
        </p:nvPicPr>
        <p:blipFill rotWithShape="1">
          <a:blip r:embed="rId4"/>
          <a:srcRect l="17348" t="43109" r="41145" b="29329"/>
          <a:stretch/>
        </p:blipFill>
        <p:spPr>
          <a:xfrm>
            <a:off x="4452968" y="4653136"/>
            <a:ext cx="4104456" cy="1532330"/>
          </a:xfrm>
          <a:prstGeom prst="rect">
            <a:avLst/>
          </a:prstGeom>
        </p:spPr>
      </p:pic>
    </p:spTree>
    <p:extLst>
      <p:ext uri="{BB962C8B-B14F-4D97-AF65-F5344CB8AC3E}">
        <p14:creationId xmlns:p14="http://schemas.microsoft.com/office/powerpoint/2010/main" val="15717548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53827" y="400124"/>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cat is  </a:t>
            </a:r>
            <a:r>
              <a:rPr lang="en-GB" sz="2400" dirty="0" smtClean="0">
                <a:solidFill>
                  <a:srgbClr val="FF0000"/>
                </a:solidFill>
                <a:latin typeface="Comic Sans MS" panose="030F0702030302020204" pitchFamily="66" charset="0"/>
              </a:rPr>
              <a:t>in front of </a:t>
            </a:r>
            <a:r>
              <a:rPr lang="en-GB" sz="2400" dirty="0" smtClean="0">
                <a:latin typeface="Comic Sans MS" panose="030F0702030302020204" pitchFamily="66" charset="0"/>
              </a:rPr>
              <a:t>the</a:t>
            </a:r>
          </a:p>
          <a:p>
            <a:r>
              <a:rPr lang="en-GB" sz="2400" dirty="0">
                <a:latin typeface="Comic Sans MS" panose="030F0702030302020204" pitchFamily="66" charset="0"/>
              </a:rPr>
              <a:t> </a:t>
            </a:r>
            <a:r>
              <a:rPr lang="en-GB" sz="2400" dirty="0" smtClean="0">
                <a:latin typeface="Comic Sans MS" panose="030F0702030302020204" pitchFamily="66" charset="0"/>
              </a:rPr>
              <a:t>    wall.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15 + 5 ?   </a:t>
            </a:r>
            <a:r>
              <a:rPr lang="en-GB" sz="2400" dirty="0" smtClean="0">
                <a:solidFill>
                  <a:srgbClr val="FF0000"/>
                </a:solidFill>
                <a:latin typeface="Comic Sans MS" panose="030F0702030302020204" pitchFamily="66" charset="0"/>
              </a:rPr>
              <a:t>20</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How long is the carrot?</a:t>
            </a:r>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9cm</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4 as a word.   </a:t>
            </a:r>
            <a:r>
              <a:rPr lang="en-GB" sz="2400" dirty="0" smtClean="0">
                <a:solidFill>
                  <a:srgbClr val="FF0000"/>
                </a:solidFill>
                <a:latin typeface="Comic Sans MS" panose="030F0702030302020204" pitchFamily="66" charset="0"/>
              </a:rPr>
              <a:t>four</a:t>
            </a:r>
            <a:r>
              <a:rPr lang="en-GB" sz="2400" dirty="0" smtClean="0">
                <a:latin typeface="Comic Sans MS" panose="030F0702030302020204" pitchFamily="66" charset="0"/>
              </a:rPr>
              <a:t>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187901" y="510642"/>
            <a:ext cx="2628292"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43912" t="33266" r="21221" b="29329"/>
          <a:stretch/>
        </p:blipFill>
        <p:spPr>
          <a:xfrm>
            <a:off x="5742655" y="1877048"/>
            <a:ext cx="3055777" cy="1843167"/>
          </a:xfrm>
          <a:prstGeom prst="rect">
            <a:avLst/>
          </a:prstGeom>
        </p:spPr>
      </p:pic>
      <p:pic>
        <p:nvPicPr>
          <p:cNvPr id="6" name="Picture 5"/>
          <p:cNvPicPr>
            <a:picLocks noChangeAspect="1"/>
          </p:cNvPicPr>
          <p:nvPr/>
        </p:nvPicPr>
        <p:blipFill rotWithShape="1">
          <a:blip r:embed="rId4"/>
          <a:srcRect l="17348" t="43109" r="41145" b="29329"/>
          <a:stretch/>
        </p:blipFill>
        <p:spPr>
          <a:xfrm>
            <a:off x="4452968" y="4653136"/>
            <a:ext cx="4104456" cy="1532330"/>
          </a:xfrm>
          <a:prstGeom prst="rect">
            <a:avLst/>
          </a:prstGeom>
        </p:spPr>
      </p:pic>
      <p:sp>
        <p:nvSpPr>
          <p:cNvPr id="9" name="Rectangle 8"/>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40540928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752133"/>
            <a:ext cx="5185289" cy="2154436"/>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the questions in section 5: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Seasons jigsaw</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2635959" y="49630"/>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18455" t="20469" r="51660" b="33266"/>
          <a:stretch/>
        </p:blipFill>
        <p:spPr>
          <a:xfrm>
            <a:off x="5502251" y="1215628"/>
            <a:ext cx="3557438" cy="3096289"/>
          </a:xfrm>
          <a:prstGeom prst="rect">
            <a:avLst/>
          </a:prstGeom>
        </p:spPr>
      </p:pic>
      <p:sp>
        <p:nvSpPr>
          <p:cNvPr id="4" name="Oval 3"/>
          <p:cNvSpPr/>
          <p:nvPr/>
        </p:nvSpPr>
        <p:spPr>
          <a:xfrm>
            <a:off x="5502251" y="2964655"/>
            <a:ext cx="3550872" cy="5691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4"/>
          <a:srcRect l="18454" t="29328" r="23989" b="20469"/>
          <a:stretch/>
        </p:blipFill>
        <p:spPr>
          <a:xfrm>
            <a:off x="349821" y="4061111"/>
            <a:ext cx="5158996" cy="2529893"/>
          </a:xfrm>
          <a:prstGeom prst="rect">
            <a:avLst/>
          </a:prstGeom>
        </p:spPr>
      </p:pic>
    </p:spTree>
    <p:extLst>
      <p:ext uri="{BB962C8B-B14F-4D97-AF65-F5344CB8AC3E}">
        <p14:creationId xmlns:p14="http://schemas.microsoft.com/office/powerpoint/2010/main" val="12517987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8204" y="511295"/>
            <a:ext cx="5185289" cy="1138773"/>
          </a:xfrm>
          <a:prstGeom prst="rect">
            <a:avLst/>
          </a:prstGeom>
          <a:noFill/>
        </p:spPr>
        <p:txBody>
          <a:bodyPr wrap="square" rtlCol="0">
            <a:spAutoFit/>
          </a:bodyPr>
          <a:lstStyle/>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Seasons</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2635959" y="49630"/>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737" y="429559"/>
            <a:ext cx="709553" cy="10136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16240" t="22438" r="18454" b="13579"/>
          <a:stretch/>
        </p:blipFill>
        <p:spPr>
          <a:xfrm>
            <a:off x="368157" y="1647215"/>
            <a:ext cx="8496944" cy="4680520"/>
          </a:xfrm>
          <a:prstGeom prst="rect">
            <a:avLst/>
          </a:prstGeom>
        </p:spPr>
      </p:pic>
    </p:spTree>
    <p:extLst>
      <p:ext uri="{BB962C8B-B14F-4D97-AF65-F5344CB8AC3E}">
        <p14:creationId xmlns:p14="http://schemas.microsoft.com/office/powerpoint/2010/main" val="23211368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24696"/>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5" y="2059099"/>
            <a:ext cx="7794054" cy="5262979"/>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 What do you notice about the cake and the   </a:t>
            </a:r>
          </a:p>
          <a:p>
            <a:r>
              <a:rPr lang="en-GB" sz="2400" dirty="0">
                <a:latin typeface="Comic Sans MS" panose="030F0702030302020204" pitchFamily="66" charset="0"/>
              </a:rPr>
              <a:t> </a:t>
            </a:r>
            <a:r>
              <a:rPr lang="en-GB" sz="2400" dirty="0" smtClean="0">
                <a:latin typeface="Comic Sans MS" panose="030F0702030302020204" pitchFamily="66" charset="0"/>
              </a:rPr>
              <a:t>     doughnut?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tens are there in 24?</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Write a number between 15 and 20.</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1 more than 29?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42129" y="516923"/>
            <a:ext cx="21483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3435" t="40156" r="28416" b="19485"/>
          <a:stretch/>
        </p:blipFill>
        <p:spPr>
          <a:xfrm>
            <a:off x="6084168" y="2607697"/>
            <a:ext cx="2376264" cy="1119849"/>
          </a:xfrm>
          <a:prstGeom prst="rect">
            <a:avLst/>
          </a:prstGeom>
        </p:spPr>
      </p:pic>
    </p:spTree>
    <p:extLst>
      <p:ext uri="{BB962C8B-B14F-4D97-AF65-F5344CB8AC3E}">
        <p14:creationId xmlns:p14="http://schemas.microsoft.com/office/powerpoint/2010/main" val="38970197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24696"/>
            <a:ext cx="5400600" cy="936104"/>
          </a:xfrm>
          <a:prstGeom prst="rect">
            <a:avLst/>
          </a:prstGeom>
        </p:spPr>
      </p:pic>
      <p:sp>
        <p:nvSpPr>
          <p:cNvPr id="5" name="TextBox 4"/>
          <p:cNvSpPr txBox="1"/>
          <p:nvPr/>
        </p:nvSpPr>
        <p:spPr>
          <a:xfrm>
            <a:off x="422945" y="2059099"/>
            <a:ext cx="7794054" cy="5262979"/>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 What do you notice about the cake and the   </a:t>
            </a:r>
          </a:p>
          <a:p>
            <a:r>
              <a:rPr lang="en-GB" sz="2400" dirty="0">
                <a:latin typeface="Comic Sans MS" panose="030F0702030302020204" pitchFamily="66" charset="0"/>
              </a:rPr>
              <a:t> </a:t>
            </a:r>
            <a:r>
              <a:rPr lang="en-GB" sz="2400" dirty="0" smtClean="0">
                <a:latin typeface="Comic Sans MS" panose="030F0702030302020204" pitchFamily="66" charset="0"/>
              </a:rPr>
              <a:t>     doughnut? </a:t>
            </a:r>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They weigh the same.</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tens are there in 24?</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2 tens.</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Write all the numbers between 15 and 20.</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16,   17,   18,   19</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1 more than 29?  </a:t>
            </a:r>
            <a:r>
              <a:rPr lang="en-GB" sz="2400" dirty="0" smtClean="0">
                <a:solidFill>
                  <a:srgbClr val="FF0000"/>
                </a:solidFill>
                <a:latin typeface="Comic Sans MS" panose="030F0702030302020204" pitchFamily="66" charset="0"/>
              </a:rPr>
              <a:t>30</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42129" y="516923"/>
            <a:ext cx="21483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3435" t="40156" r="28416" b="19485"/>
          <a:stretch/>
        </p:blipFill>
        <p:spPr>
          <a:xfrm>
            <a:off x="6084168" y="2607697"/>
            <a:ext cx="2376264" cy="1119849"/>
          </a:xfrm>
          <a:prstGeom prst="rect">
            <a:avLst/>
          </a:prstGeom>
        </p:spPr>
      </p:pic>
      <p:sp>
        <p:nvSpPr>
          <p:cNvPr id="8" name="Rectangle 7"/>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23670327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752133"/>
            <a:ext cx="5185289" cy="252376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the questions in sections  6 and 7: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Meal time</a:t>
            </a:r>
          </a:p>
          <a:p>
            <a:pPr algn="ctr"/>
            <a:r>
              <a:rPr lang="en-US" sz="2400" b="1" dirty="0" smtClean="0">
                <a:solidFill>
                  <a:srgbClr val="FF0000"/>
                </a:solidFill>
                <a:latin typeface="Comic Sans MS" panose="030F0702030302020204" pitchFamily="66" charset="0"/>
                <a:sym typeface="Wingdings" panose="05000000000000000000" pitchFamily="2" charset="2"/>
              </a:rPr>
              <a:t>School day</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2979802" y="49630"/>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18455" t="20469" r="51660" b="33266"/>
          <a:stretch/>
        </p:blipFill>
        <p:spPr>
          <a:xfrm>
            <a:off x="5502251" y="1198517"/>
            <a:ext cx="3557438" cy="3096289"/>
          </a:xfrm>
          <a:prstGeom prst="rect">
            <a:avLst/>
          </a:prstGeom>
        </p:spPr>
      </p:pic>
      <p:sp>
        <p:nvSpPr>
          <p:cNvPr id="4" name="Oval 3"/>
          <p:cNvSpPr/>
          <p:nvPr/>
        </p:nvSpPr>
        <p:spPr>
          <a:xfrm>
            <a:off x="5502251" y="3425278"/>
            <a:ext cx="3550872" cy="7238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18454" t="21454" r="21221" b="19485"/>
          <a:stretch/>
        </p:blipFill>
        <p:spPr>
          <a:xfrm>
            <a:off x="887173" y="3507188"/>
            <a:ext cx="4608512" cy="2536796"/>
          </a:xfrm>
          <a:prstGeom prst="rect">
            <a:avLst/>
          </a:prstGeom>
        </p:spPr>
      </p:pic>
    </p:spTree>
    <p:extLst>
      <p:ext uri="{BB962C8B-B14F-4D97-AF65-F5344CB8AC3E}">
        <p14:creationId xmlns:p14="http://schemas.microsoft.com/office/powerpoint/2010/main" val="37487501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6473" y="947440"/>
            <a:ext cx="5185289" cy="1200329"/>
          </a:xfrm>
          <a:prstGeom prst="rect">
            <a:avLst/>
          </a:prstGeom>
          <a:noFill/>
        </p:spPr>
        <p:txBody>
          <a:bodyPr wrap="square" rtlCol="0">
            <a:spAutoFit/>
          </a:bodyPr>
          <a:lstStyle/>
          <a:p>
            <a:pPr algn="ctr"/>
            <a:r>
              <a:rPr lang="en-US" sz="2400" b="1" dirty="0" smtClean="0">
                <a:solidFill>
                  <a:srgbClr val="FF0000"/>
                </a:solidFill>
                <a:latin typeface="Comic Sans MS" panose="030F0702030302020204" pitchFamily="66" charset="0"/>
                <a:sym typeface="Wingdings" panose="05000000000000000000" pitchFamily="2" charset="2"/>
              </a:rPr>
              <a:t>Meal time</a:t>
            </a:r>
          </a:p>
          <a:p>
            <a:pPr algn="ctr"/>
            <a:r>
              <a:rPr lang="en-US" sz="2400" b="1" dirty="0" smtClean="0">
                <a:solidFill>
                  <a:srgbClr val="FF0000"/>
                </a:solidFill>
                <a:latin typeface="Comic Sans MS" panose="030F0702030302020204" pitchFamily="66" charset="0"/>
                <a:sym typeface="Wingdings" panose="05000000000000000000" pitchFamily="2" charset="2"/>
              </a:rPr>
              <a:t>School day</a:t>
            </a:r>
          </a:p>
          <a:p>
            <a:pPr algn="ctr"/>
            <a:endParaRPr lang="en-US" sz="2400" b="1" dirty="0">
              <a:latin typeface="Comic Sans MS" panose="030F0702030302020204" pitchFamily="66" charset="0"/>
              <a:sym typeface="Wingdings" panose="05000000000000000000" pitchFamily="2" charset="2"/>
            </a:endParaRPr>
          </a:p>
        </p:txBody>
      </p:sp>
      <p:sp>
        <p:nvSpPr>
          <p:cNvPr id="5" name="Rectangle 4"/>
          <p:cNvSpPr/>
          <p:nvPr/>
        </p:nvSpPr>
        <p:spPr>
          <a:xfrm>
            <a:off x="2882292" y="158465"/>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22321"/>
            <a:ext cx="792087" cy="1238902"/>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ular Callout 10"/>
          <p:cNvSpPr/>
          <p:nvPr/>
        </p:nvSpPr>
        <p:spPr>
          <a:xfrm>
            <a:off x="1907001" y="1764012"/>
            <a:ext cx="7074990" cy="767514"/>
          </a:xfrm>
          <a:prstGeom prst="wedgeRoundRectCallout">
            <a:avLst>
              <a:gd name="adj1" fmla="val -58727"/>
              <a:gd name="adj2" fmla="val -5148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smtClean="0">
                <a:solidFill>
                  <a:schemeClr val="tx1"/>
                </a:solidFill>
                <a:latin typeface="Comic Sans MS" panose="030F0702030302020204" pitchFamily="66" charset="0"/>
              </a:rPr>
              <a:t>Can you create a daily diary. Draw pictures and write down some of the things you do throughout the day. </a:t>
            </a:r>
            <a:endParaRPr lang="en-GB" sz="2000" dirty="0">
              <a:solidFill>
                <a:schemeClr val="tx1"/>
              </a:solidFill>
              <a:latin typeface="Comic Sans MS" panose="030F0702030302020204" pitchFamily="66" charset="0"/>
            </a:endParaRPr>
          </a:p>
        </p:txBody>
      </p:sp>
      <p:pic>
        <p:nvPicPr>
          <p:cNvPr id="7170" name="Picture 2" descr="Daily routine kids making various cases in all Vector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070" b="10448"/>
          <a:stretch/>
        </p:blipFill>
        <p:spPr bwMode="auto">
          <a:xfrm>
            <a:off x="2871427" y="2829986"/>
            <a:ext cx="3529533" cy="34857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7544" y="2924944"/>
            <a:ext cx="2016224" cy="369332"/>
          </a:xfrm>
          <a:prstGeom prst="rect">
            <a:avLst/>
          </a:prstGeom>
          <a:noFill/>
        </p:spPr>
        <p:txBody>
          <a:bodyPr wrap="square" rtlCol="0">
            <a:spAutoFit/>
          </a:bodyPr>
          <a:lstStyle/>
          <a:p>
            <a:r>
              <a:rPr lang="en-GB" dirty="0" smtClean="0">
                <a:latin typeface="Comic Sans MS" panose="030F0702030302020204" pitchFamily="66" charset="0"/>
              </a:rPr>
              <a:t>I got out of bed</a:t>
            </a:r>
            <a:r>
              <a:rPr lang="en-GB" dirty="0" smtClean="0"/>
              <a:t>.</a:t>
            </a:r>
            <a:endParaRPr lang="en-GB" dirty="0"/>
          </a:p>
        </p:txBody>
      </p:sp>
      <p:sp>
        <p:nvSpPr>
          <p:cNvPr id="12" name="TextBox 11"/>
          <p:cNvSpPr txBox="1"/>
          <p:nvPr/>
        </p:nvSpPr>
        <p:spPr>
          <a:xfrm>
            <a:off x="3779912" y="2645320"/>
            <a:ext cx="2621048" cy="369332"/>
          </a:xfrm>
          <a:prstGeom prst="rect">
            <a:avLst/>
          </a:prstGeom>
          <a:noFill/>
        </p:spPr>
        <p:txBody>
          <a:bodyPr wrap="square" rtlCol="0">
            <a:spAutoFit/>
          </a:bodyPr>
          <a:lstStyle/>
          <a:p>
            <a:r>
              <a:rPr lang="en-GB" dirty="0" smtClean="0">
                <a:latin typeface="Comic Sans MS" panose="030F0702030302020204" pitchFamily="66" charset="0"/>
              </a:rPr>
              <a:t>I brushed my teeth.</a:t>
            </a:r>
            <a:r>
              <a:rPr lang="en-GB" dirty="0" smtClean="0"/>
              <a:t>.</a:t>
            </a:r>
            <a:endParaRPr lang="en-GB" dirty="0"/>
          </a:p>
        </p:txBody>
      </p:sp>
      <p:sp>
        <p:nvSpPr>
          <p:cNvPr id="13" name="TextBox 12"/>
          <p:cNvSpPr txBox="1"/>
          <p:nvPr/>
        </p:nvSpPr>
        <p:spPr>
          <a:xfrm>
            <a:off x="6239413" y="3172886"/>
            <a:ext cx="2742578" cy="369332"/>
          </a:xfrm>
          <a:prstGeom prst="rect">
            <a:avLst/>
          </a:prstGeom>
          <a:noFill/>
        </p:spPr>
        <p:txBody>
          <a:bodyPr wrap="square" rtlCol="0">
            <a:spAutoFit/>
          </a:bodyPr>
          <a:lstStyle/>
          <a:p>
            <a:r>
              <a:rPr lang="en-GB" dirty="0" smtClean="0">
                <a:latin typeface="Comic Sans MS" panose="030F0702030302020204" pitchFamily="66" charset="0"/>
              </a:rPr>
              <a:t>I ate my breakfast</a:t>
            </a:r>
            <a:r>
              <a:rPr lang="en-GB" dirty="0" smtClean="0"/>
              <a:t>.</a:t>
            </a:r>
            <a:endParaRPr lang="en-GB" dirty="0"/>
          </a:p>
        </p:txBody>
      </p:sp>
      <p:sp>
        <p:nvSpPr>
          <p:cNvPr id="14" name="TextBox 13"/>
          <p:cNvSpPr txBox="1"/>
          <p:nvPr/>
        </p:nvSpPr>
        <p:spPr>
          <a:xfrm>
            <a:off x="6412990" y="4256076"/>
            <a:ext cx="2016224" cy="646331"/>
          </a:xfrm>
          <a:prstGeom prst="rect">
            <a:avLst/>
          </a:prstGeom>
          <a:noFill/>
        </p:spPr>
        <p:txBody>
          <a:bodyPr wrap="square" rtlCol="0">
            <a:spAutoFit/>
          </a:bodyPr>
          <a:lstStyle/>
          <a:p>
            <a:r>
              <a:rPr lang="en-GB" dirty="0" smtClean="0">
                <a:latin typeface="Comic Sans MS" panose="030F0702030302020204" pitchFamily="66" charset="0"/>
              </a:rPr>
              <a:t>I worked out with Joe Wicks</a:t>
            </a:r>
            <a:r>
              <a:rPr lang="en-GB" dirty="0" smtClean="0"/>
              <a:t>.</a:t>
            </a:r>
            <a:endParaRPr lang="en-GB" dirty="0"/>
          </a:p>
        </p:txBody>
      </p:sp>
      <p:sp>
        <p:nvSpPr>
          <p:cNvPr id="15" name="TextBox 14"/>
          <p:cNvSpPr txBox="1"/>
          <p:nvPr/>
        </p:nvSpPr>
        <p:spPr>
          <a:xfrm>
            <a:off x="6412990" y="5616265"/>
            <a:ext cx="2016224" cy="646331"/>
          </a:xfrm>
          <a:prstGeom prst="rect">
            <a:avLst/>
          </a:prstGeom>
          <a:noFill/>
        </p:spPr>
        <p:txBody>
          <a:bodyPr wrap="square" rtlCol="0">
            <a:spAutoFit/>
          </a:bodyPr>
          <a:lstStyle/>
          <a:p>
            <a:r>
              <a:rPr lang="en-GB" dirty="0" smtClean="0">
                <a:latin typeface="Comic Sans MS" panose="030F0702030302020204" pitchFamily="66" charset="0"/>
              </a:rPr>
              <a:t>I did my school work</a:t>
            </a:r>
            <a:r>
              <a:rPr lang="en-GB" dirty="0" smtClean="0"/>
              <a:t>.</a:t>
            </a:r>
            <a:endParaRPr lang="en-GB" dirty="0"/>
          </a:p>
        </p:txBody>
      </p:sp>
      <p:sp>
        <p:nvSpPr>
          <p:cNvPr id="16" name="TextBox 15"/>
          <p:cNvSpPr txBox="1"/>
          <p:nvPr/>
        </p:nvSpPr>
        <p:spPr>
          <a:xfrm>
            <a:off x="3802757" y="6429572"/>
            <a:ext cx="2753419" cy="369332"/>
          </a:xfrm>
          <a:prstGeom prst="rect">
            <a:avLst/>
          </a:prstGeom>
          <a:noFill/>
        </p:spPr>
        <p:txBody>
          <a:bodyPr wrap="square" rtlCol="0">
            <a:spAutoFit/>
          </a:bodyPr>
          <a:lstStyle/>
          <a:p>
            <a:r>
              <a:rPr lang="en-GB" dirty="0" smtClean="0">
                <a:latin typeface="Comic Sans MS" panose="030F0702030302020204" pitchFamily="66" charset="0"/>
              </a:rPr>
              <a:t>I played football</a:t>
            </a:r>
            <a:r>
              <a:rPr lang="en-GB" dirty="0" smtClean="0"/>
              <a:t>.</a:t>
            </a:r>
            <a:endParaRPr lang="en-GB" dirty="0"/>
          </a:p>
        </p:txBody>
      </p:sp>
      <p:sp>
        <p:nvSpPr>
          <p:cNvPr id="17" name="TextBox 16"/>
          <p:cNvSpPr txBox="1"/>
          <p:nvPr/>
        </p:nvSpPr>
        <p:spPr>
          <a:xfrm>
            <a:off x="323528" y="6339864"/>
            <a:ext cx="3312368" cy="369332"/>
          </a:xfrm>
          <a:prstGeom prst="rect">
            <a:avLst/>
          </a:prstGeom>
          <a:noFill/>
        </p:spPr>
        <p:txBody>
          <a:bodyPr wrap="square" rtlCol="0">
            <a:spAutoFit/>
          </a:bodyPr>
          <a:lstStyle/>
          <a:p>
            <a:r>
              <a:rPr lang="en-GB" dirty="0" smtClean="0">
                <a:latin typeface="Comic Sans MS" panose="030F0702030302020204" pitchFamily="66" charset="0"/>
              </a:rPr>
              <a:t>I put my clean clothes away</a:t>
            </a:r>
            <a:r>
              <a:rPr lang="en-GB" dirty="0" smtClean="0"/>
              <a:t>.</a:t>
            </a:r>
            <a:endParaRPr lang="en-GB" dirty="0"/>
          </a:p>
        </p:txBody>
      </p:sp>
      <p:sp>
        <p:nvSpPr>
          <p:cNvPr id="18" name="TextBox 17"/>
          <p:cNvSpPr txBox="1"/>
          <p:nvPr/>
        </p:nvSpPr>
        <p:spPr>
          <a:xfrm>
            <a:off x="661374" y="4579241"/>
            <a:ext cx="2016224" cy="369332"/>
          </a:xfrm>
          <a:prstGeom prst="rect">
            <a:avLst/>
          </a:prstGeom>
          <a:noFill/>
        </p:spPr>
        <p:txBody>
          <a:bodyPr wrap="square" rtlCol="0">
            <a:spAutoFit/>
          </a:bodyPr>
          <a:lstStyle/>
          <a:p>
            <a:r>
              <a:rPr lang="en-GB" dirty="0" smtClean="0">
                <a:latin typeface="Comic Sans MS" panose="030F0702030302020204" pitchFamily="66" charset="0"/>
              </a:rPr>
              <a:t>I had a shower</a:t>
            </a:r>
            <a:r>
              <a:rPr lang="en-GB" dirty="0" smtClean="0"/>
              <a:t>.</a:t>
            </a:r>
            <a:endParaRPr lang="en-GB" dirty="0"/>
          </a:p>
        </p:txBody>
      </p:sp>
    </p:spTree>
    <p:extLst>
      <p:ext uri="{BB962C8B-B14F-4D97-AF65-F5344CB8AC3E}">
        <p14:creationId xmlns:p14="http://schemas.microsoft.com/office/powerpoint/2010/main" val="13915702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2889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4" y="2059099"/>
            <a:ext cx="8469535" cy="5262979"/>
          </a:xfrm>
          <a:prstGeom prst="rect">
            <a:avLst/>
          </a:prstGeom>
          <a:noFill/>
        </p:spPr>
        <p:txBody>
          <a:bodyPr wrap="square" rtlCol="0">
            <a:spAutoFit/>
          </a:bodyPr>
          <a:lstStyle/>
          <a:p>
            <a:r>
              <a:rPr lang="en-GB" sz="2400" dirty="0" smtClean="0">
                <a:latin typeface="Comic Sans MS" panose="030F0702030302020204" pitchFamily="66" charset="0"/>
              </a:rPr>
              <a:t>1. </a:t>
            </a:r>
            <a:r>
              <a:rPr lang="en-GB" sz="2400" dirty="0">
                <a:latin typeface="Comic Sans MS" panose="030F0702030302020204" pitchFamily="66" charset="0"/>
              </a:rPr>
              <a:t>1</a:t>
            </a:r>
            <a:r>
              <a:rPr lang="en-GB" sz="2400" dirty="0" smtClean="0">
                <a:latin typeface="Comic Sans MS" panose="030F0702030302020204" pitchFamily="66" charset="0"/>
              </a:rPr>
              <a:t>8 is greater than 15. True or false?</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10 more than 12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Write a number sentence to show the total of cookies.</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a:t>
            </a:r>
            <a:r>
              <a:rPr lang="en-GB" sz="2400" dirty="0">
                <a:latin typeface="Comic Sans MS" panose="030F0702030302020204" pitchFamily="66" charset="0"/>
              </a:rPr>
              <a:t>0</a:t>
            </a:r>
            <a:r>
              <a:rPr lang="en-GB" sz="2400" dirty="0" smtClean="0">
                <a:latin typeface="Comic Sans MS" panose="030F0702030302020204" pitchFamily="66" charset="0"/>
              </a:rPr>
              <a:t>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8" name="Picture 7"/>
          <p:cNvPicPr>
            <a:picLocks noChangeAspect="1"/>
          </p:cNvPicPr>
          <p:nvPr/>
        </p:nvPicPr>
        <p:blipFill rotWithShape="1">
          <a:blip r:embed="rId3"/>
          <a:srcRect l="26756" t="27360" r="50000" b="59844"/>
          <a:stretch/>
        </p:blipFill>
        <p:spPr>
          <a:xfrm>
            <a:off x="1871700" y="4731814"/>
            <a:ext cx="3024336" cy="936104"/>
          </a:xfrm>
          <a:prstGeom prst="rect">
            <a:avLst/>
          </a:prstGeom>
        </p:spPr>
      </p:pic>
      <p:sp>
        <p:nvSpPr>
          <p:cNvPr id="9" name="Rectangle 8"/>
          <p:cNvSpPr/>
          <p:nvPr/>
        </p:nvSpPr>
        <p:spPr>
          <a:xfrm>
            <a:off x="6743946" y="578292"/>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 name="Picture 9"/>
          <p:cNvPicPr>
            <a:picLocks noChangeAspect="1"/>
          </p:cNvPicPr>
          <p:nvPr/>
        </p:nvPicPr>
        <p:blipFill rotWithShape="1">
          <a:blip r:embed="rId3"/>
          <a:srcRect l="26756" t="27360" r="50000" b="59844"/>
          <a:stretch/>
        </p:blipFill>
        <p:spPr>
          <a:xfrm>
            <a:off x="4897722" y="4731814"/>
            <a:ext cx="3024336" cy="936104"/>
          </a:xfrm>
          <a:prstGeom prst="rect">
            <a:avLst/>
          </a:prstGeom>
        </p:spPr>
      </p:pic>
    </p:spTree>
    <p:extLst>
      <p:ext uri="{BB962C8B-B14F-4D97-AF65-F5344CB8AC3E}">
        <p14:creationId xmlns:p14="http://schemas.microsoft.com/office/powerpoint/2010/main" val="38809133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288921"/>
            <a:ext cx="5400600" cy="936104"/>
          </a:xfrm>
          <a:prstGeom prst="rect">
            <a:avLst/>
          </a:prstGeom>
        </p:spPr>
      </p:pic>
      <p:sp>
        <p:nvSpPr>
          <p:cNvPr id="5" name="TextBox 4"/>
          <p:cNvSpPr txBox="1"/>
          <p:nvPr/>
        </p:nvSpPr>
        <p:spPr>
          <a:xfrm>
            <a:off x="422944" y="2059099"/>
            <a:ext cx="8469535" cy="5632311"/>
          </a:xfrm>
          <a:prstGeom prst="rect">
            <a:avLst/>
          </a:prstGeom>
          <a:noFill/>
        </p:spPr>
        <p:txBody>
          <a:bodyPr wrap="square" rtlCol="0">
            <a:spAutoFit/>
          </a:bodyPr>
          <a:lstStyle/>
          <a:p>
            <a:r>
              <a:rPr lang="en-GB" sz="2400" dirty="0" smtClean="0">
                <a:latin typeface="Comic Sans MS" panose="030F0702030302020204" pitchFamily="66" charset="0"/>
              </a:rPr>
              <a:t>1. </a:t>
            </a:r>
            <a:r>
              <a:rPr lang="en-GB" sz="2400" dirty="0">
                <a:latin typeface="Comic Sans MS" panose="030F0702030302020204" pitchFamily="66" charset="0"/>
              </a:rPr>
              <a:t>1</a:t>
            </a:r>
            <a:r>
              <a:rPr lang="en-GB" sz="2400" dirty="0" smtClean="0">
                <a:latin typeface="Comic Sans MS" panose="030F0702030302020204" pitchFamily="66" charset="0"/>
              </a:rPr>
              <a:t>8 is greater than 15. True or false?   </a:t>
            </a:r>
            <a:r>
              <a:rPr lang="en-GB" sz="2400" dirty="0" smtClean="0">
                <a:solidFill>
                  <a:srgbClr val="FF0000"/>
                </a:solidFill>
                <a:latin typeface="Comic Sans MS" panose="030F0702030302020204" pitchFamily="66" charset="0"/>
              </a:rPr>
              <a:t>True.      18 &gt; 15</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10 more than 12 ?    </a:t>
            </a:r>
            <a:r>
              <a:rPr lang="en-GB" sz="2400" dirty="0" smtClean="0">
                <a:solidFill>
                  <a:srgbClr val="FF0000"/>
                </a:solidFill>
                <a:latin typeface="Comic Sans MS" panose="030F0702030302020204" pitchFamily="66" charset="0"/>
              </a:rPr>
              <a:t>22</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Write a number sentence to show the total of cookies.</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4 + 4 + 4 + 4 = 16</a:t>
            </a:r>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a:t>
            </a:r>
            <a:r>
              <a:rPr lang="en-GB" sz="2400" dirty="0">
                <a:latin typeface="Comic Sans MS" panose="030F0702030302020204" pitchFamily="66" charset="0"/>
              </a:rPr>
              <a:t>0</a:t>
            </a:r>
            <a:r>
              <a:rPr lang="en-GB" sz="2400" dirty="0" smtClean="0">
                <a:latin typeface="Comic Sans MS" panose="030F0702030302020204" pitchFamily="66" charset="0"/>
              </a:rPr>
              <a:t> as a word.     </a:t>
            </a:r>
            <a:r>
              <a:rPr lang="en-GB" sz="2400" dirty="0" smtClean="0">
                <a:solidFill>
                  <a:srgbClr val="FF0000"/>
                </a:solidFill>
                <a:latin typeface="Comic Sans MS" panose="030F0702030302020204" pitchFamily="66" charset="0"/>
              </a:rPr>
              <a:t>zero</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8" name="Picture 7"/>
          <p:cNvPicPr>
            <a:picLocks noChangeAspect="1"/>
          </p:cNvPicPr>
          <p:nvPr/>
        </p:nvPicPr>
        <p:blipFill rotWithShape="1">
          <a:blip r:embed="rId3"/>
          <a:srcRect l="26756" t="27360" r="50000" b="59844"/>
          <a:stretch/>
        </p:blipFill>
        <p:spPr>
          <a:xfrm>
            <a:off x="1871700" y="4731814"/>
            <a:ext cx="3024336" cy="936104"/>
          </a:xfrm>
          <a:prstGeom prst="rect">
            <a:avLst/>
          </a:prstGeom>
        </p:spPr>
      </p:pic>
      <p:sp>
        <p:nvSpPr>
          <p:cNvPr id="9" name="Rectangle 8"/>
          <p:cNvSpPr/>
          <p:nvPr/>
        </p:nvSpPr>
        <p:spPr>
          <a:xfrm>
            <a:off x="6743946" y="578292"/>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 name="Picture 9"/>
          <p:cNvPicPr>
            <a:picLocks noChangeAspect="1"/>
          </p:cNvPicPr>
          <p:nvPr/>
        </p:nvPicPr>
        <p:blipFill rotWithShape="1">
          <a:blip r:embed="rId3"/>
          <a:srcRect l="26756" t="27360" r="50000" b="59844"/>
          <a:stretch/>
        </p:blipFill>
        <p:spPr>
          <a:xfrm>
            <a:off x="4897722" y="4731814"/>
            <a:ext cx="3024336" cy="936104"/>
          </a:xfrm>
          <a:prstGeom prst="rect">
            <a:avLst/>
          </a:prstGeom>
        </p:spPr>
      </p:pic>
      <p:sp>
        <p:nvSpPr>
          <p:cNvPr id="11" name="Rectangle 10"/>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287446670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0639" y="83563"/>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3693319"/>
          </a:xfrm>
          <a:prstGeom prst="rect">
            <a:avLst/>
          </a:prstGeom>
          <a:noFill/>
        </p:spPr>
        <p:txBody>
          <a:bodyPr wrap="square" rtlCol="0">
            <a:spAutoFit/>
          </a:bodyPr>
          <a:lstStyle/>
          <a:p>
            <a:r>
              <a:rPr lang="en-US" dirty="0">
                <a:latin typeface="Comic Sans MS" panose="030F0702030302020204" pitchFamily="66" charset="0"/>
                <a:sym typeface="Wingdings" panose="05000000000000000000" pitchFamily="2" charset="2"/>
              </a:rPr>
              <a:t>Today we are going to complete the homework, which will recap on the learning from the past weeks on </a:t>
            </a:r>
            <a:r>
              <a:rPr lang="en-US" dirty="0" smtClean="0">
                <a:latin typeface="Comic Sans MS" panose="030F0702030302020204" pitchFamily="66" charset="0"/>
                <a:sym typeface="Wingdings" panose="05000000000000000000" pitchFamily="2" charset="2"/>
              </a:rPr>
              <a:t>‘Understanding time’ </a:t>
            </a:r>
            <a:r>
              <a:rPr lang="en-US" dirty="0">
                <a:latin typeface="Comic Sans MS" panose="030F0702030302020204" pitchFamily="66" charset="0"/>
                <a:sym typeface="Wingdings" panose="05000000000000000000" pitchFamily="2" charset="2"/>
              </a:rPr>
              <a:t>.</a:t>
            </a:r>
          </a:p>
          <a:p>
            <a:endParaRPr lang="en-US" dirty="0">
              <a:latin typeface="Comic Sans MS" panose="030F0702030302020204" pitchFamily="66" charset="0"/>
              <a:sym typeface="Wingdings" panose="05000000000000000000" pitchFamily="2" charset="2"/>
            </a:endParaRPr>
          </a:p>
          <a:p>
            <a:r>
              <a:rPr lang="en-US" dirty="0">
                <a:latin typeface="Comic Sans MS" panose="030F0702030302020204" pitchFamily="66" charset="0"/>
                <a:sym typeface="Wingdings" panose="05000000000000000000" pitchFamily="2" charset="2"/>
              </a:rPr>
              <a:t>Once you’ve logged in click on ‘Start homework’. </a:t>
            </a: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4" name="Picture 3"/>
          <p:cNvPicPr>
            <a:picLocks noChangeAspect="1"/>
          </p:cNvPicPr>
          <p:nvPr/>
        </p:nvPicPr>
        <p:blipFill rotWithShape="1">
          <a:blip r:embed="rId2"/>
          <a:srcRect l="20668" t="29328" r="22329" b="17516"/>
          <a:stretch/>
        </p:blipFill>
        <p:spPr>
          <a:xfrm>
            <a:off x="925748" y="2405177"/>
            <a:ext cx="7416824" cy="3888432"/>
          </a:xfrm>
          <a:prstGeom prst="rect">
            <a:avLst/>
          </a:prstGeom>
        </p:spPr>
      </p:pic>
      <p:cxnSp>
        <p:nvCxnSpPr>
          <p:cNvPr id="9" name="Straight Arrow Connector 8"/>
          <p:cNvCxnSpPr/>
          <p:nvPr/>
        </p:nvCxnSpPr>
        <p:spPr>
          <a:xfrm flipV="1">
            <a:off x="843893" y="5805264"/>
            <a:ext cx="1207827" cy="954113"/>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212173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6278642"/>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28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1345</TotalTime>
  <Words>2580</Words>
  <Application>Microsoft Office PowerPoint</Application>
  <PresentationFormat>On-screen Show (4:3)</PresentationFormat>
  <Paragraphs>510</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Comic Sans MS</vt:lpstr>
      <vt:lpstr>Wingdings</vt:lpstr>
      <vt:lpstr>Office Theme</vt:lpstr>
      <vt:lpstr>Year 1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180</cp:revision>
  <dcterms:created xsi:type="dcterms:W3CDTF">2012-04-28T17:18:27Z</dcterms:created>
  <dcterms:modified xsi:type="dcterms:W3CDTF">2020-06-12T15:10:09Z</dcterms:modified>
</cp:coreProperties>
</file>