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  <p:sldMasterId id="2147483671" r:id="rId2"/>
  </p:sldMasterIdLst>
  <p:notesMasterIdLst>
    <p:notesMasterId r:id="rId1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78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77165e1000_2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77165e1000_2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77165e1000_2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77165e1000_2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77165e1000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77165e1000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77840b2418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77840b2418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77840b2418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77840b2418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77840b2418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77840b2418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77840b2418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77840b2418_0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77840b2418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77840b2418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77165e1000_0_1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77165e1000_0_1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77165e1000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77165e1000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5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0" name="Google Shape;60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4" name="Google Shape;64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68" name="Google Shape;68;p17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69" name="Google Shape;69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75" name="Google Shape;75;p19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76" name="Google Shape;76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0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21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83" name="Google Shape;83;p21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84" name="Google Shape;84;p21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85" name="Google Shape;85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2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88" name="Google Shape;88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3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1" name="Google Shape;91;p23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92" name="Google Shape;92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00FFFF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hyperlink" Target="http://www.youtube.com/watch?v=4xG2aJa6UyY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5"/>
          <p:cNvSpPr txBox="1">
            <a:spLocks noGrp="1"/>
          </p:cNvSpPr>
          <p:nvPr>
            <p:ph type="ctrTitle"/>
          </p:nvPr>
        </p:nvSpPr>
        <p:spPr>
          <a:xfrm>
            <a:off x="2287013" y="3170800"/>
            <a:ext cx="4398900" cy="5601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Session 1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00" name="Google Shape;100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34973" y="307500"/>
            <a:ext cx="3902975" cy="2575825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25"/>
          <p:cNvSpPr txBox="1">
            <a:spLocks noGrp="1"/>
          </p:cNvSpPr>
          <p:nvPr>
            <p:ph type="subTitle" idx="1"/>
          </p:nvPr>
        </p:nvSpPr>
        <p:spPr>
          <a:xfrm>
            <a:off x="1035075" y="4018375"/>
            <a:ext cx="7389900" cy="7926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Different ways to spell the </a:t>
            </a:r>
            <a:r>
              <a:rPr lang="en-GB">
                <a:solidFill>
                  <a:srgbClr val="FFFF00"/>
                </a:solidFill>
                <a:highlight>
                  <a:srgbClr val="999999"/>
                </a:highlight>
                <a:latin typeface="Comic Sans MS"/>
                <a:ea typeface="Comic Sans MS"/>
                <a:cs typeface="Comic Sans MS"/>
                <a:sym typeface="Comic Sans MS"/>
              </a:rPr>
              <a:t>or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sound.</a:t>
            </a:r>
            <a:endParaRPr u="sng">
              <a:solidFill>
                <a:srgbClr val="666666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26"/>
          <p:cNvPicPr preferRelativeResize="0"/>
          <p:nvPr/>
        </p:nvPicPr>
        <p:blipFill rotWithShape="1">
          <a:blip r:embed="rId3">
            <a:alphaModFix/>
          </a:blip>
          <a:srcRect l="9287" t="27187" r="56226" b="29060"/>
          <a:stretch/>
        </p:blipFill>
        <p:spPr>
          <a:xfrm>
            <a:off x="366725" y="2985100"/>
            <a:ext cx="2038350" cy="1886951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26"/>
          <p:cNvSpPr/>
          <p:nvPr/>
        </p:nvSpPr>
        <p:spPr>
          <a:xfrm>
            <a:off x="747400" y="90225"/>
            <a:ext cx="1524000" cy="2128200"/>
          </a:xfrm>
          <a:prstGeom prst="wedgeRoundRectCallout">
            <a:avLst>
              <a:gd name="adj1" fmla="val -20084"/>
              <a:gd name="adj2" fmla="val 96322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Remember the </a:t>
            </a:r>
            <a:r>
              <a:rPr lang="en-GB" b="1" i="1">
                <a:latin typeface="Comic Sans MS"/>
                <a:ea typeface="Comic Sans MS"/>
                <a:cs typeface="Comic Sans MS"/>
                <a:sym typeface="Comic Sans MS"/>
              </a:rPr>
              <a:t>or 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sound can be made by the letter </a:t>
            </a:r>
            <a:r>
              <a:rPr lang="en-GB" b="1" i="1"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before the letters</a:t>
            </a:r>
            <a:r>
              <a:rPr lang="en-GB" b="1" i="1">
                <a:latin typeface="Comic Sans MS"/>
                <a:ea typeface="Comic Sans MS"/>
                <a:cs typeface="Comic Sans MS"/>
                <a:sym typeface="Comic Sans MS"/>
              </a:rPr>
              <a:t> l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and </a:t>
            </a:r>
            <a:r>
              <a:rPr lang="en-GB" b="1" i="1">
                <a:latin typeface="Comic Sans MS"/>
                <a:ea typeface="Comic Sans MS"/>
                <a:cs typeface="Comic Sans MS"/>
                <a:sym typeface="Comic Sans MS"/>
              </a:rPr>
              <a:t>ll 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(as in </a:t>
            </a:r>
            <a:r>
              <a:rPr lang="en-GB" b="1" i="1">
                <a:latin typeface="Comic Sans MS"/>
                <a:ea typeface="Comic Sans MS"/>
                <a:cs typeface="Comic Sans MS"/>
                <a:sym typeface="Comic Sans MS"/>
              </a:rPr>
              <a:t>halt 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and </a:t>
            </a:r>
            <a:r>
              <a:rPr lang="en-GB" b="1" i="1">
                <a:latin typeface="Comic Sans MS"/>
                <a:ea typeface="Comic Sans MS"/>
                <a:cs typeface="Comic Sans MS"/>
                <a:sym typeface="Comic Sans MS"/>
              </a:rPr>
              <a:t>hall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).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8" name="Google Shape;108;p26"/>
          <p:cNvSpPr/>
          <p:nvPr/>
        </p:nvSpPr>
        <p:spPr>
          <a:xfrm>
            <a:off x="2405075" y="1354400"/>
            <a:ext cx="1524000" cy="1722600"/>
          </a:xfrm>
          <a:prstGeom prst="wedgeRoundRectCallout">
            <a:avLst>
              <a:gd name="adj1" fmla="val -88394"/>
              <a:gd name="adj2" fmla="val 56655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The same sound can also be made by the letters </a:t>
            </a:r>
            <a:r>
              <a:rPr lang="en-GB" b="1" i="1">
                <a:latin typeface="Comic Sans MS"/>
                <a:ea typeface="Comic Sans MS"/>
                <a:cs typeface="Comic Sans MS"/>
                <a:sym typeface="Comic Sans MS"/>
              </a:rPr>
              <a:t>ar</a:t>
            </a:r>
            <a:r>
              <a:rPr lang="en-GB"/>
              <a:t> after the a </a:t>
            </a:r>
            <a:r>
              <a:rPr lang="en-GB" b="1" i="1"/>
              <a:t>w </a:t>
            </a:r>
            <a:r>
              <a:rPr lang="en-GB"/>
              <a:t>(as in </a:t>
            </a:r>
            <a:r>
              <a:rPr lang="en-GB" b="1" i="1"/>
              <a:t>warm</a:t>
            </a:r>
            <a:r>
              <a:rPr lang="en-GB"/>
              <a:t>)</a:t>
            </a:r>
            <a:endParaRPr/>
          </a:p>
        </p:txBody>
      </p:sp>
      <p:sp>
        <p:nvSpPr>
          <p:cNvPr id="109" name="Google Shape;109;p26"/>
          <p:cNvSpPr/>
          <p:nvPr/>
        </p:nvSpPr>
        <p:spPr>
          <a:xfrm>
            <a:off x="2677800" y="3311525"/>
            <a:ext cx="1819200" cy="1722600"/>
          </a:xfrm>
          <a:prstGeom prst="wedgeRoundRectCallout">
            <a:avLst>
              <a:gd name="adj1" fmla="val -122078"/>
              <a:gd name="adj2" fmla="val -17812"/>
              <a:gd name="adj3" fmla="val 0"/>
            </a:avLst>
          </a:prstGeom>
          <a:solidFill>
            <a:srgbClr val="FFF2C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See how many times you can write these words in 2 minutes.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Repeat and see if you can beat your score!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0" name="Google Shape;110;p26"/>
          <p:cNvSpPr txBox="1"/>
          <p:nvPr/>
        </p:nvSpPr>
        <p:spPr>
          <a:xfrm>
            <a:off x="4769725" y="2426325"/>
            <a:ext cx="3865200" cy="1533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/>
              <a:t>chalk		hallway</a:t>
            </a:r>
            <a:endParaRPr sz="30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/>
              <a:t>		warm		towards</a:t>
            </a:r>
            <a:endParaRPr sz="3000"/>
          </a:p>
        </p:txBody>
      </p:sp>
      <p:pic>
        <p:nvPicPr>
          <p:cNvPr id="111" name="Google Shape;111;p26" descr="This timer counts down silently until it reaches 0:00, then a police siren sounds to alert you that time is up." title="2 Minute Timer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14075" y="584388"/>
            <a:ext cx="2038350" cy="15287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7"/>
          <p:cNvSpPr txBox="1">
            <a:spLocks noGrp="1"/>
          </p:cNvSpPr>
          <p:nvPr>
            <p:ph type="ctrTitle"/>
          </p:nvPr>
        </p:nvSpPr>
        <p:spPr>
          <a:xfrm>
            <a:off x="2287013" y="3170800"/>
            <a:ext cx="4398900" cy="5601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Session 2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7" name="Google Shape;117;p27"/>
          <p:cNvSpPr txBox="1">
            <a:spLocks noGrp="1"/>
          </p:cNvSpPr>
          <p:nvPr>
            <p:ph type="subTitle" idx="1"/>
          </p:nvPr>
        </p:nvSpPr>
        <p:spPr>
          <a:xfrm>
            <a:off x="1035075" y="4018375"/>
            <a:ext cx="7389900" cy="7926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Adding the </a:t>
            </a:r>
            <a:r>
              <a:rPr lang="en-GB">
                <a:solidFill>
                  <a:srgbClr val="FFFF00"/>
                </a:solidFill>
                <a:highlight>
                  <a:srgbClr val="999999"/>
                </a:highlight>
                <a:latin typeface="Comic Sans MS"/>
                <a:ea typeface="Comic Sans MS"/>
                <a:cs typeface="Comic Sans MS"/>
                <a:sym typeface="Comic Sans MS"/>
              </a:rPr>
              <a:t>ness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suffix to a word.</a:t>
            </a:r>
            <a:endParaRPr u="sng">
              <a:solidFill>
                <a:srgbClr val="666666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18" name="Google Shape;118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34973" y="307500"/>
            <a:ext cx="3902975" cy="2575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p28"/>
          <p:cNvPicPr preferRelativeResize="0"/>
          <p:nvPr/>
        </p:nvPicPr>
        <p:blipFill rotWithShape="1">
          <a:blip r:embed="rId3">
            <a:alphaModFix/>
          </a:blip>
          <a:srcRect l="9287" t="27187" r="56226" b="29060"/>
          <a:stretch/>
        </p:blipFill>
        <p:spPr>
          <a:xfrm>
            <a:off x="366725" y="2985100"/>
            <a:ext cx="2038350" cy="1886951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8"/>
          <p:cNvSpPr/>
          <p:nvPr/>
        </p:nvSpPr>
        <p:spPr>
          <a:xfrm>
            <a:off x="366725" y="90225"/>
            <a:ext cx="3919800" cy="2286900"/>
          </a:xfrm>
          <a:prstGeom prst="wedgeRoundRectCallout">
            <a:avLst>
              <a:gd name="adj1" fmla="val -20216"/>
              <a:gd name="adj2" fmla="val 90772"/>
              <a:gd name="adj3" fmla="val 0"/>
            </a:avLst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A </a:t>
            </a:r>
            <a:r>
              <a:rPr lang="en-GB" b="1" i="1">
                <a:latin typeface="Comic Sans MS"/>
                <a:ea typeface="Comic Sans MS"/>
                <a:cs typeface="Comic Sans MS"/>
                <a:sym typeface="Comic Sans MS"/>
              </a:rPr>
              <a:t>suffix 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is a group of letters we add to the end of a word to make a new word.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The suffix we are going to look at today is the </a:t>
            </a:r>
            <a:r>
              <a:rPr lang="en-GB" b="1" i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ness</a:t>
            </a:r>
            <a:r>
              <a:rPr lang="en-GB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suffix.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latin typeface="Comic Sans MS"/>
                <a:ea typeface="Comic Sans MS"/>
                <a:cs typeface="Comic Sans MS"/>
                <a:sym typeface="Comic Sans MS"/>
              </a:rPr>
              <a:t>sad + </a:t>
            </a:r>
            <a:r>
              <a:rPr lang="en-GB" sz="28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ness </a:t>
            </a:r>
            <a:r>
              <a:rPr lang="en-GB" sz="2800">
                <a:latin typeface="Comic Sans MS"/>
                <a:ea typeface="Comic Sans MS"/>
                <a:cs typeface="Comic Sans MS"/>
                <a:sym typeface="Comic Sans MS"/>
              </a:rPr>
              <a:t>= sad</a:t>
            </a:r>
            <a:r>
              <a:rPr lang="en-GB" sz="28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ness</a:t>
            </a:r>
            <a:endParaRPr sz="28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5" name="Google Shape;125;p28"/>
          <p:cNvSpPr/>
          <p:nvPr/>
        </p:nvSpPr>
        <p:spPr>
          <a:xfrm>
            <a:off x="2647125" y="2557575"/>
            <a:ext cx="1639500" cy="2286900"/>
          </a:xfrm>
          <a:prstGeom prst="wedgeRoundRectCallout">
            <a:avLst>
              <a:gd name="adj1" fmla="val -83523"/>
              <a:gd name="adj2" fmla="val 26103"/>
              <a:gd name="adj3" fmla="val 0"/>
            </a:avLst>
          </a:prstGeom>
          <a:solidFill>
            <a:srgbClr val="FFF2C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Copy out each word and add the </a:t>
            </a:r>
            <a:r>
              <a:rPr lang="en-GB" b="1" i="1"/>
              <a:t>ness</a:t>
            </a:r>
            <a:r>
              <a:rPr lang="en-GB"/>
              <a:t> suffix on the end.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Challenge</a:t>
            </a:r>
            <a:endParaRPr u="sng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Try and use each word in a sentence.</a:t>
            </a:r>
            <a:endParaRPr/>
          </a:p>
        </p:txBody>
      </p:sp>
      <p:sp>
        <p:nvSpPr>
          <p:cNvPr id="126" name="Google Shape;126;p28"/>
          <p:cNvSpPr txBox="1"/>
          <p:nvPr/>
        </p:nvSpPr>
        <p:spPr>
          <a:xfrm>
            <a:off x="5098550" y="1188975"/>
            <a:ext cx="2210700" cy="1955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en-GB" sz="2800"/>
              <a:t>sad</a:t>
            </a:r>
            <a:endParaRPr sz="280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en-GB" sz="2800"/>
              <a:t>kind</a:t>
            </a:r>
            <a:endParaRPr sz="280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en-GB" sz="2800"/>
              <a:t>fit</a:t>
            </a:r>
            <a:endParaRPr sz="280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en-GB" sz="2800"/>
              <a:t>foolish</a:t>
            </a:r>
            <a:endParaRPr sz="28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9"/>
          <p:cNvSpPr txBox="1">
            <a:spLocks noGrp="1"/>
          </p:cNvSpPr>
          <p:nvPr>
            <p:ph type="ctrTitle"/>
          </p:nvPr>
        </p:nvSpPr>
        <p:spPr>
          <a:xfrm>
            <a:off x="2287013" y="3170800"/>
            <a:ext cx="4398900" cy="5601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Session 3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2" name="Google Shape;132;p29"/>
          <p:cNvSpPr txBox="1">
            <a:spLocks noGrp="1"/>
          </p:cNvSpPr>
          <p:nvPr>
            <p:ph type="subTitle" idx="1"/>
          </p:nvPr>
        </p:nvSpPr>
        <p:spPr>
          <a:xfrm>
            <a:off x="1035075" y="4018375"/>
            <a:ext cx="7389900" cy="7926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Adding the </a:t>
            </a:r>
            <a:r>
              <a:rPr lang="en-GB">
                <a:solidFill>
                  <a:srgbClr val="FFFF00"/>
                </a:solidFill>
                <a:highlight>
                  <a:srgbClr val="999999"/>
                </a:highlight>
                <a:latin typeface="Comic Sans MS"/>
                <a:ea typeface="Comic Sans MS"/>
                <a:cs typeface="Comic Sans MS"/>
                <a:sym typeface="Comic Sans MS"/>
              </a:rPr>
              <a:t>ness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suffix to a word.</a:t>
            </a:r>
            <a:endParaRPr u="sng">
              <a:solidFill>
                <a:srgbClr val="666666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33" name="Google Shape;133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34973" y="307500"/>
            <a:ext cx="3902975" cy="2575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701450"/>
            <a:ext cx="2514600" cy="3000375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30"/>
          <p:cNvSpPr/>
          <p:nvPr/>
        </p:nvSpPr>
        <p:spPr>
          <a:xfrm>
            <a:off x="135525" y="196375"/>
            <a:ext cx="2514600" cy="1263300"/>
          </a:xfrm>
          <a:prstGeom prst="wedgeRoundRectCallout">
            <a:avLst>
              <a:gd name="adj1" fmla="val -21890"/>
              <a:gd name="adj2" fmla="val 101191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If a word ends in </a:t>
            </a:r>
            <a:r>
              <a:rPr lang="en-GB" sz="1600" b="1" i="1"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 we change it to an </a:t>
            </a:r>
            <a:r>
              <a:rPr lang="en-GB" sz="1600" b="1" i="1">
                <a:latin typeface="Comic Sans MS"/>
                <a:ea typeface="Comic Sans MS"/>
                <a:cs typeface="Comic Sans MS"/>
                <a:sym typeface="Comic Sans MS"/>
              </a:rPr>
              <a:t>i </a:t>
            </a: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before we add the </a:t>
            </a:r>
            <a:r>
              <a:rPr lang="en-GB" sz="1600" b="1" i="1">
                <a:latin typeface="Comic Sans MS"/>
                <a:ea typeface="Comic Sans MS"/>
                <a:cs typeface="Comic Sans MS"/>
                <a:sym typeface="Comic Sans MS"/>
              </a:rPr>
              <a:t>ness suffix.</a:t>
            </a:r>
            <a:endParaRPr sz="1600" b="1" i="1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0" name="Google Shape;140;p30"/>
          <p:cNvSpPr/>
          <p:nvPr/>
        </p:nvSpPr>
        <p:spPr>
          <a:xfrm>
            <a:off x="2787300" y="949475"/>
            <a:ext cx="2514600" cy="1263300"/>
          </a:xfrm>
          <a:prstGeom prst="wedgeRoundRectCallout">
            <a:avLst>
              <a:gd name="adj1" fmla="val -100431"/>
              <a:gd name="adj2" fmla="val 70150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happ</a:t>
            </a:r>
            <a:r>
              <a:rPr lang="en-GB" sz="24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 + </a:t>
            </a:r>
            <a:r>
              <a:rPr lang="en-GB" sz="24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ness </a:t>
            </a: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= happ</a:t>
            </a:r>
            <a:r>
              <a:rPr lang="en-GB" sz="24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i</a:t>
            </a:r>
            <a:r>
              <a:rPr lang="en-GB" sz="24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ness</a:t>
            </a:r>
            <a:endParaRPr sz="2400" b="1" i="1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1" name="Google Shape;141;p30"/>
          <p:cNvSpPr/>
          <p:nvPr/>
        </p:nvSpPr>
        <p:spPr>
          <a:xfrm>
            <a:off x="2647125" y="2557575"/>
            <a:ext cx="2090400" cy="2286900"/>
          </a:xfrm>
          <a:prstGeom prst="wedgeRoundRectCallout">
            <a:avLst>
              <a:gd name="adj1" fmla="val -83523"/>
              <a:gd name="adj2" fmla="val 26103"/>
              <a:gd name="adj3" fmla="val 0"/>
            </a:avLst>
          </a:prstGeom>
          <a:solidFill>
            <a:srgbClr val="FFF2C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Copy out each word and add the </a:t>
            </a:r>
            <a:r>
              <a:rPr lang="en-GB" b="1" i="1">
                <a:latin typeface="Comic Sans MS"/>
                <a:ea typeface="Comic Sans MS"/>
                <a:cs typeface="Comic Sans MS"/>
                <a:sym typeface="Comic Sans MS"/>
              </a:rPr>
              <a:t>ness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suffix on the end.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REMEMBER - change the </a:t>
            </a:r>
            <a:r>
              <a:rPr lang="en-GB" b="1" i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r>
              <a:rPr lang="en-GB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to an </a:t>
            </a:r>
            <a:r>
              <a:rPr lang="en-GB" b="1" i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i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latin typeface="Comic Sans MS"/>
                <a:ea typeface="Comic Sans MS"/>
                <a:cs typeface="Comic Sans MS"/>
                <a:sym typeface="Comic Sans MS"/>
              </a:rPr>
              <a:t>Challenge</a:t>
            </a:r>
            <a:endParaRPr u="sng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Try and use each word in a sentence.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2" name="Google Shape;142;p30"/>
          <p:cNvSpPr txBox="1"/>
          <p:nvPr/>
        </p:nvSpPr>
        <p:spPr>
          <a:xfrm>
            <a:off x="5925700" y="949475"/>
            <a:ext cx="2210700" cy="1955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en-GB" sz="2800"/>
              <a:t>happy</a:t>
            </a:r>
            <a:endParaRPr sz="280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en-GB" sz="2800"/>
              <a:t>lovely</a:t>
            </a:r>
            <a:endParaRPr sz="280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en-GB" sz="2800"/>
              <a:t>tidy</a:t>
            </a:r>
            <a:endParaRPr sz="280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en-GB" sz="2800"/>
              <a:t>silly</a:t>
            </a:r>
            <a:endParaRPr sz="2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31"/>
          <p:cNvSpPr txBox="1">
            <a:spLocks noGrp="1"/>
          </p:cNvSpPr>
          <p:nvPr>
            <p:ph type="ctrTitle"/>
          </p:nvPr>
        </p:nvSpPr>
        <p:spPr>
          <a:xfrm>
            <a:off x="2287013" y="3170800"/>
            <a:ext cx="4398900" cy="5601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Session 4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8" name="Google Shape;148;p31"/>
          <p:cNvSpPr txBox="1">
            <a:spLocks noGrp="1"/>
          </p:cNvSpPr>
          <p:nvPr>
            <p:ph type="subTitle" idx="1"/>
          </p:nvPr>
        </p:nvSpPr>
        <p:spPr>
          <a:xfrm>
            <a:off x="1035075" y="4018375"/>
            <a:ext cx="7389900" cy="7926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Adding the </a:t>
            </a:r>
            <a:r>
              <a:rPr lang="en-GB">
                <a:solidFill>
                  <a:srgbClr val="FFFF00"/>
                </a:solidFill>
                <a:highlight>
                  <a:srgbClr val="999999"/>
                </a:highlight>
                <a:latin typeface="Comic Sans MS"/>
                <a:ea typeface="Comic Sans MS"/>
                <a:cs typeface="Comic Sans MS"/>
                <a:sym typeface="Comic Sans MS"/>
              </a:rPr>
              <a:t>ment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suffix to a word.</a:t>
            </a:r>
            <a:endParaRPr u="sng">
              <a:solidFill>
                <a:srgbClr val="666666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49" name="Google Shape;149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34973" y="307500"/>
            <a:ext cx="3902975" cy="2575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32"/>
          <p:cNvPicPr preferRelativeResize="0"/>
          <p:nvPr/>
        </p:nvPicPr>
        <p:blipFill rotWithShape="1">
          <a:blip r:embed="rId3">
            <a:alphaModFix/>
          </a:blip>
          <a:srcRect l="9287" t="27187" r="56226" b="29060"/>
          <a:stretch/>
        </p:blipFill>
        <p:spPr>
          <a:xfrm>
            <a:off x="366725" y="2985100"/>
            <a:ext cx="2038350" cy="1886951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32"/>
          <p:cNvSpPr/>
          <p:nvPr/>
        </p:nvSpPr>
        <p:spPr>
          <a:xfrm>
            <a:off x="366725" y="90225"/>
            <a:ext cx="3919800" cy="2286900"/>
          </a:xfrm>
          <a:prstGeom prst="wedgeRoundRectCallout">
            <a:avLst>
              <a:gd name="adj1" fmla="val -20216"/>
              <a:gd name="adj2" fmla="val 90772"/>
              <a:gd name="adj3" fmla="val 0"/>
            </a:avLst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A </a:t>
            </a:r>
            <a:r>
              <a:rPr lang="en-GB" b="1" i="1">
                <a:latin typeface="Comic Sans MS"/>
                <a:ea typeface="Comic Sans MS"/>
                <a:cs typeface="Comic Sans MS"/>
                <a:sym typeface="Comic Sans MS"/>
              </a:rPr>
              <a:t>suffix 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is a group of letters we add to the end of a word to make a new word.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The suffix we are going to look at today is the </a:t>
            </a:r>
            <a:r>
              <a:rPr lang="en-GB" b="1" i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ment 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suffix.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latin typeface="Comic Sans MS"/>
                <a:ea typeface="Comic Sans MS"/>
                <a:cs typeface="Comic Sans MS"/>
                <a:sym typeface="Comic Sans MS"/>
              </a:rPr>
              <a:t>move+ </a:t>
            </a:r>
            <a:r>
              <a:rPr lang="en-GB" sz="28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ment</a:t>
            </a:r>
            <a:r>
              <a:rPr lang="en-GB" sz="2800">
                <a:latin typeface="Comic Sans MS"/>
                <a:ea typeface="Comic Sans MS"/>
                <a:cs typeface="Comic Sans MS"/>
                <a:sym typeface="Comic Sans MS"/>
              </a:rPr>
              <a:t>= move</a:t>
            </a:r>
            <a:r>
              <a:rPr lang="en-GB" sz="28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ment</a:t>
            </a:r>
            <a:endParaRPr sz="28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6" name="Google Shape;156;p32"/>
          <p:cNvSpPr/>
          <p:nvPr/>
        </p:nvSpPr>
        <p:spPr>
          <a:xfrm>
            <a:off x="2647125" y="2557575"/>
            <a:ext cx="1639500" cy="2286900"/>
          </a:xfrm>
          <a:prstGeom prst="wedgeRoundRectCallout">
            <a:avLst>
              <a:gd name="adj1" fmla="val -83523"/>
              <a:gd name="adj2" fmla="val 26103"/>
              <a:gd name="adj3" fmla="val 0"/>
            </a:avLst>
          </a:prstGeom>
          <a:solidFill>
            <a:srgbClr val="FFF2C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Copy out each word and add the </a:t>
            </a:r>
            <a:r>
              <a:rPr lang="en-GB" b="1" i="1"/>
              <a:t>ment </a:t>
            </a:r>
            <a:r>
              <a:rPr lang="en-GB"/>
              <a:t>suffix on the end.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Challenge</a:t>
            </a:r>
            <a:endParaRPr u="sng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Try and use each word in a sentence.</a:t>
            </a:r>
            <a:endParaRPr/>
          </a:p>
        </p:txBody>
      </p:sp>
      <p:sp>
        <p:nvSpPr>
          <p:cNvPr id="157" name="Google Shape;157;p32"/>
          <p:cNvSpPr txBox="1"/>
          <p:nvPr/>
        </p:nvSpPr>
        <p:spPr>
          <a:xfrm>
            <a:off x="5098550" y="1188975"/>
            <a:ext cx="2210700" cy="1955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en-GB" sz="2800"/>
              <a:t>move</a:t>
            </a:r>
            <a:endParaRPr sz="280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en-GB" sz="2800"/>
              <a:t>enjoy</a:t>
            </a:r>
            <a:endParaRPr sz="280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en-GB" sz="2800"/>
              <a:t>entertain</a:t>
            </a:r>
            <a:endParaRPr sz="280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en-GB" sz="2800"/>
              <a:t>pave</a:t>
            </a:r>
            <a:endParaRPr sz="28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3"/>
          <p:cNvSpPr txBox="1">
            <a:spLocks noGrp="1"/>
          </p:cNvSpPr>
          <p:nvPr>
            <p:ph type="ctrTitle"/>
          </p:nvPr>
        </p:nvSpPr>
        <p:spPr>
          <a:xfrm>
            <a:off x="2287013" y="3170800"/>
            <a:ext cx="4398900" cy="5601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Session 5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63" name="Google Shape;163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34973" y="307500"/>
            <a:ext cx="3902975" cy="2575825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33"/>
          <p:cNvSpPr txBox="1">
            <a:spLocks noGrp="1"/>
          </p:cNvSpPr>
          <p:nvPr>
            <p:ph type="subTitle" idx="1"/>
          </p:nvPr>
        </p:nvSpPr>
        <p:spPr>
          <a:xfrm>
            <a:off x="1035075" y="4018375"/>
            <a:ext cx="7389900" cy="7926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Adding the </a:t>
            </a:r>
            <a:r>
              <a:rPr lang="en-GB">
                <a:solidFill>
                  <a:srgbClr val="FFFF00"/>
                </a:solidFill>
                <a:highlight>
                  <a:srgbClr val="999999"/>
                </a:highlight>
                <a:latin typeface="Comic Sans MS"/>
                <a:ea typeface="Comic Sans MS"/>
                <a:cs typeface="Comic Sans MS"/>
                <a:sym typeface="Comic Sans MS"/>
              </a:rPr>
              <a:t>ment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suffix to a word.</a:t>
            </a:r>
            <a:endParaRPr u="sng">
              <a:solidFill>
                <a:srgbClr val="666666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34"/>
          <p:cNvPicPr preferRelativeResize="0"/>
          <p:nvPr/>
        </p:nvPicPr>
        <p:blipFill rotWithShape="1">
          <a:blip r:embed="rId3">
            <a:alphaModFix/>
          </a:blip>
          <a:srcRect l="9287" t="27187" r="56226" b="29060"/>
          <a:stretch/>
        </p:blipFill>
        <p:spPr>
          <a:xfrm>
            <a:off x="366725" y="2985100"/>
            <a:ext cx="2038350" cy="18869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34"/>
          <p:cNvPicPr preferRelativeResize="0"/>
          <p:nvPr/>
        </p:nvPicPr>
        <p:blipFill rotWithShape="1">
          <a:blip r:embed="rId4">
            <a:alphaModFix/>
          </a:blip>
          <a:srcRect l="21954" b="22546"/>
          <a:stretch/>
        </p:blipFill>
        <p:spPr>
          <a:xfrm>
            <a:off x="6119675" y="285025"/>
            <a:ext cx="2258324" cy="2072949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34"/>
          <p:cNvSpPr/>
          <p:nvPr/>
        </p:nvSpPr>
        <p:spPr>
          <a:xfrm>
            <a:off x="1451075" y="310925"/>
            <a:ext cx="3178500" cy="1269600"/>
          </a:xfrm>
          <a:prstGeom prst="wedgeRoundRectCallout">
            <a:avLst>
              <a:gd name="adj1" fmla="val -43750"/>
              <a:gd name="adj2" fmla="val 184030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Using 3 different colours, rainbow write each of these words.</a:t>
            </a:r>
            <a:endParaRPr/>
          </a:p>
        </p:txBody>
      </p:sp>
      <p:sp>
        <p:nvSpPr>
          <p:cNvPr id="172" name="Google Shape;172;p34"/>
          <p:cNvSpPr txBox="1"/>
          <p:nvPr/>
        </p:nvSpPr>
        <p:spPr>
          <a:xfrm>
            <a:off x="4025000" y="2919375"/>
            <a:ext cx="4353000" cy="1425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45720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6AA84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pavement</a:t>
            </a:r>
            <a:r>
              <a:rPr lang="en-GB" sz="2400">
                <a:solidFill>
                  <a:srgbClr val="FF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		</a:t>
            </a:r>
            <a:r>
              <a:rPr lang="en-GB" sz="24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movement</a:t>
            </a:r>
            <a:r>
              <a:rPr lang="en-GB" sz="2400">
                <a:solidFill>
                  <a:srgbClr val="FF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		enjoyment</a:t>
            </a:r>
            <a:endParaRPr sz="2400">
              <a:solidFill>
                <a:srgbClr val="FF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45720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entertainment</a:t>
            </a:r>
            <a:endParaRPr sz="24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323</Words>
  <Application>Microsoft Office PowerPoint</Application>
  <PresentationFormat>On-screen Show (16:9)</PresentationFormat>
  <Paragraphs>56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Comic Sans MS</vt:lpstr>
      <vt:lpstr>Simple Light</vt:lpstr>
      <vt:lpstr>Simple Light</vt:lpstr>
      <vt:lpstr>Session 1</vt:lpstr>
      <vt:lpstr>PowerPoint Presentation</vt:lpstr>
      <vt:lpstr>Session 2</vt:lpstr>
      <vt:lpstr>PowerPoint Presentation</vt:lpstr>
      <vt:lpstr>Session 3</vt:lpstr>
      <vt:lpstr>PowerPoint Presentation</vt:lpstr>
      <vt:lpstr>Session 4</vt:lpstr>
      <vt:lpstr>PowerPoint Presentation</vt:lpstr>
      <vt:lpstr>Session 5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Session 1</dc:title>
  <dc:creator>Davies L</dc:creator>
  <cp:lastModifiedBy>Davies L</cp:lastModifiedBy>
  <cp:revision>1</cp:revision>
  <dcterms:modified xsi:type="dcterms:W3CDTF">2020-05-15T07:24:36Z</dcterms:modified>
</cp:coreProperties>
</file>