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9" r:id="rId4"/>
    <p:sldId id="344" r:id="rId5"/>
    <p:sldId id="315" r:id="rId6"/>
    <p:sldId id="340" r:id="rId7"/>
    <p:sldId id="353" r:id="rId8"/>
    <p:sldId id="354" r:id="rId9"/>
    <p:sldId id="355" r:id="rId10"/>
    <p:sldId id="356" r:id="rId11"/>
    <p:sldId id="357" r:id="rId12"/>
    <p:sldId id="358" r:id="rId13"/>
    <p:sldId id="360" r:id="rId14"/>
    <p:sldId id="361" r:id="rId15"/>
    <p:sldId id="362" r:id="rId16"/>
    <p:sldId id="363" r:id="rId17"/>
    <p:sldId id="364" r:id="rId18"/>
    <p:sldId id="365" r:id="rId19"/>
    <p:sldId id="366" r:id="rId20"/>
    <p:sldId id="367" r:id="rId21"/>
    <p:sldId id="369" r:id="rId22"/>
    <p:sldId id="370"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8000"/>
    <a:srgbClr val="99FF99"/>
    <a:srgbClr val="660066"/>
    <a:srgbClr val="CC99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07" autoAdjust="0"/>
    <p:restoredTop sz="88095" autoAdjust="0"/>
  </p:normalViewPr>
  <p:slideViewPr>
    <p:cSldViewPr>
      <p:cViewPr varScale="1">
        <p:scale>
          <a:sx n="65" d="100"/>
          <a:sy n="65" d="100"/>
        </p:scale>
        <p:origin x="154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BB7CDC-62F0-4BEE-9407-F9811A58A8EE}" type="datetimeFigureOut">
              <a:rPr lang="en-GB" smtClean="0"/>
              <a:t>26/06/2020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6735FC-AA90-45B9-81C3-13C1CF3B322B}" type="slidenum">
              <a:rPr lang="en-GB" smtClean="0"/>
              <a:t>‹#›</a:t>
            </a:fld>
            <a:endParaRPr lang="en-GB"/>
          </a:p>
        </p:txBody>
      </p:sp>
    </p:spTree>
    <p:extLst>
      <p:ext uri="{BB962C8B-B14F-4D97-AF65-F5344CB8AC3E}">
        <p14:creationId xmlns:p14="http://schemas.microsoft.com/office/powerpoint/2010/main" val="372608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3</a:t>
            </a:fld>
            <a:endParaRPr lang="en-GB"/>
          </a:p>
        </p:txBody>
      </p:sp>
    </p:spTree>
    <p:extLst>
      <p:ext uri="{BB962C8B-B14F-4D97-AF65-F5344CB8AC3E}">
        <p14:creationId xmlns:p14="http://schemas.microsoft.com/office/powerpoint/2010/main" val="817409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F6735FC-AA90-45B9-81C3-13C1CF3B322B}" type="slidenum">
              <a:rPr lang="en-GB" smtClean="0"/>
              <a:t>11</a:t>
            </a:fld>
            <a:endParaRPr lang="en-GB"/>
          </a:p>
        </p:txBody>
      </p:sp>
    </p:spTree>
    <p:extLst>
      <p:ext uri="{BB962C8B-B14F-4D97-AF65-F5344CB8AC3E}">
        <p14:creationId xmlns:p14="http://schemas.microsoft.com/office/powerpoint/2010/main" val="3693398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6488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26/06/2020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7.png"/><Relationship Id="rId5" Type="http://schemas.openxmlformats.org/officeDocument/2006/relationships/image" Target="../media/image19.png"/><Relationship Id="rId10" Type="http://schemas.openxmlformats.org/officeDocument/2006/relationships/image" Target="../media/image26.png"/><Relationship Id="rId4" Type="http://schemas.openxmlformats.org/officeDocument/2006/relationships/image" Target="../media/image22.png"/><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80728"/>
            <a:ext cx="7772400" cy="2448272"/>
          </a:xfrm>
        </p:spPr>
        <p:txBody>
          <a:bodyPr>
            <a:normAutofit/>
          </a:bodyPr>
          <a:lstStyle/>
          <a:p>
            <a:r>
              <a:rPr lang="en-GB" sz="5400" b="1" dirty="0" smtClean="0">
                <a:latin typeface="Comic Sans MS" panose="030F0702030302020204" pitchFamily="66" charset="0"/>
              </a:rPr>
              <a:t>Year 1 </a:t>
            </a:r>
            <a:br>
              <a:rPr lang="en-GB" sz="5400" b="1" dirty="0" smtClean="0">
                <a:latin typeface="Comic Sans MS" panose="030F0702030302020204" pitchFamily="66" charset="0"/>
              </a:rPr>
            </a:br>
            <a:r>
              <a:rPr lang="en-GB" sz="5400" b="1" dirty="0" smtClean="0">
                <a:latin typeface="Comic Sans MS" panose="030F0702030302020204" pitchFamily="66" charset="0"/>
              </a:rPr>
              <a:t>Reading and Writing </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3600" b="1" dirty="0" smtClean="0">
                <a:latin typeface="Comic Sans MS" panose="030F0702030302020204" pitchFamily="66" charset="0"/>
              </a:rPr>
              <a:t>Weeks 10 and 11</a:t>
            </a:r>
          </a:p>
          <a:p>
            <a:r>
              <a:rPr lang="en-GB" sz="3600" b="1" dirty="0" smtClean="0">
                <a:latin typeface="Comic Sans MS" panose="030F0702030302020204" pitchFamily="66" charset="0"/>
              </a:rPr>
              <a:t>29/6/20 – 10/7/20</a:t>
            </a:r>
            <a:endParaRPr lang="en-GB" sz="3600" b="1" dirty="0">
              <a:latin typeface="Comic Sans MS" panose="030F0702030302020204" pitchFamily="66" charset="0"/>
            </a:endParaRPr>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25289"/>
            <a:ext cx="8640960" cy="4774548"/>
          </a:xfrm>
        </p:spPr>
        <p:txBody>
          <a:bodyPr>
            <a:normAutofit/>
          </a:bodyPr>
          <a:lstStyle/>
          <a:p>
            <a:pPr marL="0" indent="0" algn="ctr">
              <a:buNone/>
            </a:pPr>
            <a:r>
              <a:rPr lang="en-GB" sz="3600" b="1" dirty="0" smtClean="0">
                <a:latin typeface="Comic Sans MS" panose="030F0702030302020204" pitchFamily="66" charset="0"/>
              </a:rPr>
              <a:t>Hello Year 1!</a:t>
            </a:r>
          </a:p>
          <a:p>
            <a:pPr marL="0" indent="0" algn="ctr">
              <a:buNone/>
            </a:pPr>
            <a:r>
              <a:rPr lang="en-GB" sz="2000" dirty="0" smtClean="0">
                <a:latin typeface="Comic Sans MS" panose="030F0702030302020204" pitchFamily="66" charset="0"/>
              </a:rPr>
              <a:t>We hope you enjoyed writing and performing your own noises poem last week </a:t>
            </a:r>
            <a:r>
              <a:rPr lang="en-GB" sz="2000" dirty="0" smtClean="0">
                <a:latin typeface="Comic Sans MS" panose="030F0702030302020204" pitchFamily="66" charset="0"/>
                <a:sym typeface="Wingdings" panose="05000000000000000000" pitchFamily="2" charset="2"/>
              </a:rPr>
              <a:t> </a:t>
            </a:r>
          </a:p>
          <a:p>
            <a:pPr marL="0" indent="0" algn="ctr">
              <a:buNone/>
            </a:pPr>
            <a:endParaRPr lang="en-GB" sz="1600" dirty="0">
              <a:latin typeface="Comic Sans MS" panose="030F0702030302020204" pitchFamily="66" charset="0"/>
              <a:sym typeface="Wingdings" panose="05000000000000000000" pitchFamily="2" charset="2"/>
            </a:endParaRPr>
          </a:p>
          <a:p>
            <a:pPr marL="0" indent="0" algn="ctr">
              <a:buNone/>
            </a:pPr>
            <a:r>
              <a:rPr lang="en-GB" sz="2000" dirty="0" smtClean="0">
                <a:latin typeface="Comic Sans MS" panose="030F0702030302020204" pitchFamily="66" charset="0"/>
              </a:rPr>
              <a:t>This PowerPoint includes ten sessions for you to complete over the next two weeks.</a:t>
            </a:r>
          </a:p>
          <a:p>
            <a:pPr marL="0" indent="0" algn="ctr">
              <a:buNone/>
            </a:pPr>
            <a:endParaRPr lang="en-GB" sz="1600" dirty="0" smtClean="0">
              <a:latin typeface="Comic Sans MS" panose="030F0702030302020204" pitchFamily="66" charset="0"/>
            </a:endParaRPr>
          </a:p>
          <a:p>
            <a:pPr marL="0" indent="0" algn="ctr">
              <a:buNone/>
            </a:pPr>
            <a:r>
              <a:rPr lang="en-GB" sz="2000" dirty="0" smtClean="0">
                <a:latin typeface="Comic Sans MS" panose="030F0702030302020204" pitchFamily="66" charset="0"/>
              </a:rPr>
              <a:t>Our learning is going to be based on Goldilocks and the Three Bears. This is a very well-known story, so you might have heard it before! </a:t>
            </a:r>
            <a:r>
              <a:rPr lang="en-GB" sz="2000" dirty="0" smtClean="0">
                <a:latin typeface="Comic Sans MS" panose="030F0702030302020204" pitchFamily="66" charset="0"/>
                <a:sym typeface="Wingdings" panose="05000000000000000000" pitchFamily="2" charset="2"/>
              </a:rPr>
              <a:t></a:t>
            </a:r>
            <a:endParaRPr lang="en-GB" sz="2000" dirty="0" smtClean="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5209" y="4076191"/>
            <a:ext cx="3137597" cy="2665177"/>
          </a:xfrm>
          <a:prstGeom prst="rect">
            <a:avLst/>
          </a:prstGeom>
        </p:spPr>
      </p:pic>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a:ln w="38100">
            <a:solidFill>
              <a:srgbClr val="FFC000"/>
            </a:solidFill>
          </a:ln>
        </p:spPr>
        <p:txBody>
          <a:bodyPr>
            <a:noAutofit/>
          </a:bodyPr>
          <a:lstStyle/>
          <a:p>
            <a:r>
              <a:rPr lang="en-GB" sz="3600" dirty="0" smtClean="0">
                <a:latin typeface="Comic Sans MS" panose="030F0702030302020204" pitchFamily="66" charset="0"/>
              </a:rPr>
              <a:t>Lesson 1</a:t>
            </a:r>
            <a:br>
              <a:rPr lang="en-GB" sz="3600" dirty="0" smtClean="0">
                <a:latin typeface="Comic Sans MS" panose="030F0702030302020204" pitchFamily="66" charset="0"/>
              </a:rPr>
            </a:br>
            <a:r>
              <a:rPr lang="en-GB" sz="2000" dirty="0" smtClean="0">
                <a:latin typeface="Comic Sans MS" panose="030F0702030302020204" pitchFamily="66" charset="0"/>
              </a:rPr>
              <a:t>Reading for pleasure. </a:t>
            </a:r>
            <a:endParaRPr lang="en-GB" sz="1200" dirty="0">
              <a:latin typeface="Comic Sans MS" panose="030F0702030302020204" pitchFamily="66" charset="0"/>
            </a:endParaRPr>
          </a:p>
        </p:txBody>
      </p:sp>
      <p:sp>
        <p:nvSpPr>
          <p:cNvPr id="4" name="TextBox 3"/>
          <p:cNvSpPr txBox="1"/>
          <p:nvPr/>
        </p:nvSpPr>
        <p:spPr>
          <a:xfrm>
            <a:off x="467544" y="1888956"/>
            <a:ext cx="8496944" cy="1107996"/>
          </a:xfrm>
          <a:prstGeom prst="rect">
            <a:avLst/>
          </a:prstGeom>
          <a:noFill/>
        </p:spPr>
        <p:txBody>
          <a:bodyPr wrap="square" rtlCol="0">
            <a:spAutoFit/>
          </a:bodyPr>
          <a:lstStyle/>
          <a:p>
            <a:pPr algn="ctr"/>
            <a:r>
              <a:rPr lang="en-GB" sz="2200" dirty="0" smtClean="0">
                <a:latin typeface="Comic Sans MS" panose="030F0702030302020204" pitchFamily="66" charset="0"/>
              </a:rPr>
              <a:t>Read the story </a:t>
            </a:r>
            <a:r>
              <a:rPr lang="en-GB" sz="2200" b="1" dirty="0" smtClean="0">
                <a:latin typeface="Comic Sans MS" panose="030F0702030302020204" pitchFamily="66" charset="0"/>
              </a:rPr>
              <a:t>‘Goldilocks and the </a:t>
            </a:r>
            <a:r>
              <a:rPr lang="en-GB" sz="2200" b="1" dirty="0">
                <a:latin typeface="Comic Sans MS" panose="030F0702030302020204" pitchFamily="66" charset="0"/>
              </a:rPr>
              <a:t>T</a:t>
            </a:r>
            <a:r>
              <a:rPr lang="en-GB" sz="2200" b="1" dirty="0" smtClean="0">
                <a:latin typeface="Comic Sans MS" panose="030F0702030302020204" pitchFamily="66" charset="0"/>
              </a:rPr>
              <a:t>hree </a:t>
            </a:r>
            <a:r>
              <a:rPr lang="en-GB" sz="2200" b="1" dirty="0">
                <a:latin typeface="Comic Sans MS" panose="030F0702030302020204" pitchFamily="66" charset="0"/>
              </a:rPr>
              <a:t>B</a:t>
            </a:r>
            <a:r>
              <a:rPr lang="en-GB" sz="2200" b="1" dirty="0" smtClean="0">
                <a:latin typeface="Comic Sans MS" panose="030F0702030302020204" pitchFamily="66" charset="0"/>
              </a:rPr>
              <a:t>ears’ </a:t>
            </a:r>
            <a:r>
              <a:rPr lang="en-GB" sz="2200" dirty="0" smtClean="0">
                <a:latin typeface="Comic Sans MS" panose="030F0702030302020204" pitchFamily="66" charset="0"/>
              </a:rPr>
              <a:t>with your grown-up. You will find the story saved as a separate document in the Reading and Writing folder on the website.</a:t>
            </a:r>
          </a:p>
        </p:txBody>
      </p:sp>
      <p:sp>
        <p:nvSpPr>
          <p:cNvPr id="6" name="Rectangle 5"/>
          <p:cNvSpPr/>
          <p:nvPr/>
        </p:nvSpPr>
        <p:spPr>
          <a:xfrm>
            <a:off x="467544" y="5274493"/>
            <a:ext cx="8229600" cy="1538883"/>
          </a:xfrm>
          <a:prstGeom prst="rect">
            <a:avLst/>
          </a:prstGeom>
        </p:spPr>
        <p:txBody>
          <a:bodyPr wrap="square">
            <a:spAutoFit/>
          </a:bodyPr>
          <a:lstStyle/>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r>
              <a:rPr lang="en-GB" sz="2000" dirty="0" smtClean="0">
                <a:latin typeface="Comic Sans MS" panose="030F0702030302020204" pitchFamily="66" charset="0"/>
              </a:rPr>
              <a:t>Afterwards, see if you can retell the story.</a:t>
            </a:r>
          </a:p>
          <a:p>
            <a:pPr algn="ctr"/>
            <a:endParaRPr lang="en-US" sz="1400" dirty="0">
              <a:latin typeface="Comic Sans MS" panose="030F0702030302020204" pitchFamily="66" charset="0"/>
            </a:endParaRPr>
          </a:p>
          <a:p>
            <a:pPr algn="ctr"/>
            <a:r>
              <a:rPr lang="en-US" sz="2000" dirty="0" smtClean="0">
                <a:latin typeface="Comic Sans MS" panose="030F0702030302020204" pitchFamily="66" charset="0"/>
              </a:rPr>
              <a:t>Discuss the meaning of any new words you come across. </a:t>
            </a:r>
            <a:r>
              <a:rPr lang="en-US" sz="2000" dirty="0" smtClean="0">
                <a:latin typeface="Comic Sans MS" panose="030F0702030302020204" pitchFamily="66" charset="0"/>
                <a:sym typeface="Wingdings" panose="05000000000000000000" pitchFamily="2" charset="2"/>
              </a:rPr>
              <a:t></a:t>
            </a:r>
            <a:endParaRPr lang="en-GB" sz="2000" dirty="0">
              <a:latin typeface="Comic Sans MS" panose="030F0702030302020204" pitchFamily="66"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3545" y="3068960"/>
            <a:ext cx="3137597" cy="2665177"/>
          </a:xfrm>
          <a:prstGeom prst="rect">
            <a:avLst/>
          </a:prstGeom>
        </p:spPr>
      </p:pic>
    </p:spTree>
    <p:extLst>
      <p:ext uri="{BB962C8B-B14F-4D97-AF65-F5344CB8AC3E}">
        <p14:creationId xmlns:p14="http://schemas.microsoft.com/office/powerpoint/2010/main" val="22269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292080" y="428032"/>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100" dirty="0" smtClean="0">
                <a:latin typeface="Comic Sans MS" panose="030F0702030302020204" pitchFamily="66" charset="0"/>
              </a:rPr>
              <a:t>Lesson 1 – Reading for pleasure. </a:t>
            </a:r>
            <a:endParaRPr lang="en-GB" sz="400" dirty="0">
              <a:latin typeface="Comic Sans MS" panose="030F0702030302020204" pitchFamily="66" charset="0"/>
            </a:endParaRPr>
          </a:p>
        </p:txBody>
      </p:sp>
      <p:sp>
        <p:nvSpPr>
          <p:cNvPr id="3" name="TextBox 2"/>
          <p:cNvSpPr txBox="1"/>
          <p:nvPr/>
        </p:nvSpPr>
        <p:spPr>
          <a:xfrm>
            <a:off x="683568" y="924023"/>
            <a:ext cx="8064897" cy="2677656"/>
          </a:xfrm>
          <a:prstGeom prst="rect">
            <a:avLst/>
          </a:prstGeom>
          <a:noFill/>
        </p:spPr>
        <p:txBody>
          <a:bodyPr wrap="square" rtlCol="0">
            <a:spAutoFit/>
          </a:bodyPr>
          <a:lstStyle/>
          <a:p>
            <a:r>
              <a:rPr lang="en-US" sz="2400" dirty="0" smtClean="0">
                <a:latin typeface="Comic Sans MS" panose="030F0702030302020204" pitchFamily="66" charset="0"/>
              </a:rPr>
              <a:t>Have a go at making your own puppet for each of the characters from the story. You will find some printable finger puppets in the Reading and Writing folder on the website. Alternatively, you can get creative and make your own however you like! </a:t>
            </a:r>
          </a:p>
          <a:p>
            <a:endParaRPr lang="en-US" sz="2400" dirty="0">
              <a:latin typeface="Comic Sans MS" panose="030F0702030302020204" pitchFamily="66" charset="0"/>
            </a:endParaRPr>
          </a:p>
          <a:p>
            <a:r>
              <a:rPr lang="en-US" sz="2400" dirty="0" smtClean="0">
                <a:latin typeface="Comic Sans MS" panose="030F0702030302020204" pitchFamily="66" charset="0"/>
              </a:rPr>
              <a:t>Use your puppets to act out and retell the story. </a:t>
            </a:r>
            <a:r>
              <a:rPr lang="en-US" sz="2400" dirty="0" smtClean="0">
                <a:latin typeface="Comic Sans MS" panose="030F0702030302020204" pitchFamily="66" charset="0"/>
                <a:sym typeface="Wingdings" panose="05000000000000000000" pitchFamily="2" charset="2"/>
              </a:rPr>
              <a:t></a:t>
            </a:r>
            <a:endParaRPr lang="en-US" sz="2400" dirty="0" smtClean="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548511" y="3771003"/>
            <a:ext cx="6335009" cy="2867425"/>
          </a:xfrm>
          <a:prstGeom prst="rect">
            <a:avLst/>
          </a:prstGeom>
        </p:spPr>
      </p:pic>
    </p:spTree>
    <p:extLst>
      <p:ext uri="{BB962C8B-B14F-4D97-AF65-F5344CB8AC3E}">
        <p14:creationId xmlns:p14="http://schemas.microsoft.com/office/powerpoint/2010/main" val="3170633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331472"/>
            <a:ext cx="7632700"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sz="2400" dirty="0" smtClean="0">
                <a:solidFill>
                  <a:schemeClr val="tx1"/>
                </a:solidFill>
                <a:latin typeface="Comic Sans MS" panose="030F0702030302020204" pitchFamily="66" charset="0"/>
              </a:rPr>
              <a:t>Re-read the story. Then complete the reading comprehension questions. </a:t>
            </a:r>
            <a:r>
              <a:rPr lang="en-US" altLang="en-US" sz="2400" dirty="0" smtClean="0">
                <a:solidFill>
                  <a:schemeClr val="tx1"/>
                </a:solidFill>
                <a:latin typeface="Comic Sans MS" panose="030F0702030302020204" pitchFamily="66" charset="0"/>
                <a:sym typeface="Wingdings" panose="05000000000000000000" pitchFamily="2" charset="2"/>
              </a:rPr>
              <a:t></a:t>
            </a:r>
            <a:endParaRPr lang="en-GB" altLang="en-US" sz="2400" dirty="0">
              <a:solidFill>
                <a:schemeClr val="tx1"/>
              </a:solidFill>
              <a:latin typeface="Comic Sans MS" panose="030F0702030302020204" pitchFamily="66" charset="0"/>
            </a:endParaRPr>
          </a:p>
        </p:txBody>
      </p:sp>
      <p:sp>
        <p:nvSpPr>
          <p:cNvPr id="11"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2 – </a:t>
            </a:r>
            <a:r>
              <a:rPr lang="en-GB" sz="3200" dirty="0" smtClean="0">
                <a:latin typeface="Comic Sans MS" panose="030F0702030302020204" pitchFamily="66" charset="0"/>
              </a:rPr>
              <a:t>Reading comprehension.</a:t>
            </a:r>
            <a:endParaRPr lang="en-GB" sz="11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20094" y="2564904"/>
            <a:ext cx="7363636" cy="3815042"/>
          </a:xfrm>
          <a:prstGeom prst="rect">
            <a:avLst/>
          </a:prstGeom>
        </p:spPr>
      </p:pic>
      <p:sp>
        <p:nvSpPr>
          <p:cNvPr id="12" name="Title 1"/>
          <p:cNvSpPr txBox="1">
            <a:spLocks/>
          </p:cNvSpPr>
          <p:nvPr/>
        </p:nvSpPr>
        <p:spPr>
          <a:xfrm>
            <a:off x="720094" y="2422270"/>
            <a:ext cx="7363636" cy="201484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13" name="Title 1"/>
          <p:cNvSpPr txBox="1">
            <a:spLocks/>
          </p:cNvSpPr>
          <p:nvPr/>
        </p:nvSpPr>
        <p:spPr>
          <a:xfrm>
            <a:off x="720094" y="4579746"/>
            <a:ext cx="7363636" cy="201484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Tree>
    <p:extLst>
      <p:ext uri="{BB962C8B-B14F-4D97-AF65-F5344CB8AC3E}">
        <p14:creationId xmlns:p14="http://schemas.microsoft.com/office/powerpoint/2010/main" val="2814896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105873" y="548680"/>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2 – Reading comprehension. </a:t>
            </a:r>
            <a:endParaRPr lang="en-GB" sz="600"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755576" y="1196752"/>
            <a:ext cx="6944694" cy="2124371"/>
          </a:xfrm>
          <a:prstGeom prst="rect">
            <a:avLst/>
          </a:prstGeom>
        </p:spPr>
      </p:pic>
      <p:sp>
        <p:nvSpPr>
          <p:cNvPr id="14" name="Title 1"/>
          <p:cNvSpPr txBox="1">
            <a:spLocks/>
          </p:cNvSpPr>
          <p:nvPr/>
        </p:nvSpPr>
        <p:spPr>
          <a:xfrm>
            <a:off x="629888" y="1196752"/>
            <a:ext cx="7758536" cy="2232248"/>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5" name="Picture 14"/>
          <p:cNvPicPr>
            <a:picLocks noChangeAspect="1"/>
          </p:cNvPicPr>
          <p:nvPr/>
        </p:nvPicPr>
        <p:blipFill>
          <a:blip r:embed="rId3"/>
          <a:stretch>
            <a:fillRect/>
          </a:stretch>
        </p:blipFill>
        <p:spPr>
          <a:xfrm>
            <a:off x="683568" y="3740400"/>
            <a:ext cx="7597301" cy="840727"/>
          </a:xfrm>
          <a:prstGeom prst="rect">
            <a:avLst/>
          </a:prstGeom>
        </p:spPr>
      </p:pic>
      <p:sp>
        <p:nvSpPr>
          <p:cNvPr id="16" name="Title 1"/>
          <p:cNvSpPr txBox="1">
            <a:spLocks/>
          </p:cNvSpPr>
          <p:nvPr/>
        </p:nvSpPr>
        <p:spPr>
          <a:xfrm>
            <a:off x="629888" y="3616439"/>
            <a:ext cx="7758536" cy="964688"/>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7" name="Picture 16"/>
          <p:cNvPicPr>
            <a:picLocks noChangeAspect="1"/>
          </p:cNvPicPr>
          <p:nvPr/>
        </p:nvPicPr>
        <p:blipFill>
          <a:blip r:embed="rId4"/>
          <a:stretch>
            <a:fillRect/>
          </a:stretch>
        </p:blipFill>
        <p:spPr>
          <a:xfrm>
            <a:off x="746028" y="4941168"/>
            <a:ext cx="6778683" cy="1512168"/>
          </a:xfrm>
          <a:prstGeom prst="rect">
            <a:avLst/>
          </a:prstGeom>
        </p:spPr>
      </p:pic>
      <p:sp>
        <p:nvSpPr>
          <p:cNvPr id="18" name="Title 1"/>
          <p:cNvSpPr txBox="1">
            <a:spLocks/>
          </p:cNvSpPr>
          <p:nvPr/>
        </p:nvSpPr>
        <p:spPr>
          <a:xfrm>
            <a:off x="683568" y="4768566"/>
            <a:ext cx="7758536" cy="1684770"/>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Tree>
    <p:extLst>
      <p:ext uri="{BB962C8B-B14F-4D97-AF65-F5344CB8AC3E}">
        <p14:creationId xmlns:p14="http://schemas.microsoft.com/office/powerpoint/2010/main" val="4035612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27584" y="1846206"/>
            <a:ext cx="7363636" cy="3815042"/>
          </a:xfrm>
          <a:prstGeom prst="rect">
            <a:avLst/>
          </a:prstGeom>
        </p:spPr>
      </p:pic>
      <p:sp>
        <p:nvSpPr>
          <p:cNvPr id="12" name="Title 1"/>
          <p:cNvSpPr txBox="1">
            <a:spLocks/>
          </p:cNvSpPr>
          <p:nvPr/>
        </p:nvSpPr>
        <p:spPr>
          <a:xfrm>
            <a:off x="827584" y="1703572"/>
            <a:ext cx="7363636" cy="201484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13" name="Title 1"/>
          <p:cNvSpPr txBox="1">
            <a:spLocks/>
          </p:cNvSpPr>
          <p:nvPr/>
        </p:nvSpPr>
        <p:spPr>
          <a:xfrm>
            <a:off x="827584" y="3861048"/>
            <a:ext cx="7363636" cy="201484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7" name="Title 1"/>
          <p:cNvSpPr txBox="1">
            <a:spLocks/>
          </p:cNvSpPr>
          <p:nvPr/>
        </p:nvSpPr>
        <p:spPr>
          <a:xfrm>
            <a:off x="4833054" y="645438"/>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2 – Reading comprehension. </a:t>
            </a:r>
            <a:endParaRPr lang="en-GB" sz="600" dirty="0">
              <a:latin typeface="Comic Sans MS" panose="030F0702030302020204" pitchFamily="66" charset="0"/>
            </a:endParaRPr>
          </a:p>
        </p:txBody>
      </p:sp>
      <p:sp>
        <p:nvSpPr>
          <p:cNvPr id="8" name="Rectangle 7"/>
          <p:cNvSpPr>
            <a:spLocks noChangeArrowheads="1"/>
          </p:cNvSpPr>
          <p:nvPr/>
        </p:nvSpPr>
        <p:spPr bwMode="auto">
          <a:xfrm>
            <a:off x="-2052736" y="402516"/>
            <a:ext cx="7632700" cy="822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sz="4400" dirty="0" smtClean="0">
                <a:solidFill>
                  <a:schemeClr val="tx1"/>
                </a:solidFill>
                <a:latin typeface="Comic Sans MS" panose="030F0702030302020204" pitchFamily="66" charset="0"/>
              </a:rPr>
              <a:t>Answers</a:t>
            </a:r>
            <a:endParaRPr lang="en-GB" altLang="en-US" sz="4400" dirty="0">
              <a:solidFill>
                <a:schemeClr val="tx1"/>
              </a:solidFill>
              <a:latin typeface="Comic Sans MS" panose="030F0702030302020204" pitchFamily="66"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9632" y="3068960"/>
            <a:ext cx="583288" cy="388707"/>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2408" y="4696477"/>
            <a:ext cx="583288" cy="388707"/>
          </a:xfrm>
          <a:prstGeom prst="rect">
            <a:avLst/>
          </a:prstGeom>
        </p:spPr>
      </p:pic>
    </p:spTree>
    <p:extLst>
      <p:ext uri="{BB962C8B-B14F-4D97-AF65-F5344CB8AC3E}">
        <p14:creationId xmlns:p14="http://schemas.microsoft.com/office/powerpoint/2010/main" val="290926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105873" y="548680"/>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2 – Reading comprehension. </a:t>
            </a:r>
            <a:endParaRPr lang="en-GB" sz="600"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755576" y="1196752"/>
            <a:ext cx="6944694" cy="2124371"/>
          </a:xfrm>
          <a:prstGeom prst="rect">
            <a:avLst/>
          </a:prstGeom>
        </p:spPr>
      </p:pic>
      <p:sp>
        <p:nvSpPr>
          <p:cNvPr id="14" name="Title 1"/>
          <p:cNvSpPr txBox="1">
            <a:spLocks/>
          </p:cNvSpPr>
          <p:nvPr/>
        </p:nvSpPr>
        <p:spPr>
          <a:xfrm>
            <a:off x="629888" y="1196752"/>
            <a:ext cx="7758536" cy="2232248"/>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5" name="Picture 14"/>
          <p:cNvPicPr>
            <a:picLocks noChangeAspect="1"/>
          </p:cNvPicPr>
          <p:nvPr/>
        </p:nvPicPr>
        <p:blipFill>
          <a:blip r:embed="rId3"/>
          <a:stretch>
            <a:fillRect/>
          </a:stretch>
        </p:blipFill>
        <p:spPr>
          <a:xfrm>
            <a:off x="683568" y="3740400"/>
            <a:ext cx="7597301" cy="840727"/>
          </a:xfrm>
          <a:prstGeom prst="rect">
            <a:avLst/>
          </a:prstGeom>
        </p:spPr>
      </p:pic>
      <p:sp>
        <p:nvSpPr>
          <p:cNvPr id="16" name="Title 1"/>
          <p:cNvSpPr txBox="1">
            <a:spLocks/>
          </p:cNvSpPr>
          <p:nvPr/>
        </p:nvSpPr>
        <p:spPr>
          <a:xfrm>
            <a:off x="629888" y="3616439"/>
            <a:ext cx="7758536" cy="964688"/>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17" name="Picture 16"/>
          <p:cNvPicPr>
            <a:picLocks noChangeAspect="1"/>
          </p:cNvPicPr>
          <p:nvPr/>
        </p:nvPicPr>
        <p:blipFill>
          <a:blip r:embed="rId4"/>
          <a:stretch>
            <a:fillRect/>
          </a:stretch>
        </p:blipFill>
        <p:spPr>
          <a:xfrm>
            <a:off x="746028" y="4941168"/>
            <a:ext cx="6778683" cy="1512168"/>
          </a:xfrm>
          <a:prstGeom prst="rect">
            <a:avLst/>
          </a:prstGeom>
        </p:spPr>
      </p:pic>
      <p:sp>
        <p:nvSpPr>
          <p:cNvPr id="18" name="Title 1"/>
          <p:cNvSpPr txBox="1">
            <a:spLocks/>
          </p:cNvSpPr>
          <p:nvPr/>
        </p:nvSpPr>
        <p:spPr>
          <a:xfrm>
            <a:off x="683568" y="4768566"/>
            <a:ext cx="7758536" cy="1684770"/>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6384" y="5992621"/>
            <a:ext cx="583288" cy="388707"/>
          </a:xfrm>
          <a:prstGeom prst="rect">
            <a:avLst/>
          </a:prstGeom>
        </p:spPr>
      </p:pic>
      <p:sp>
        <p:nvSpPr>
          <p:cNvPr id="2" name="TextBox 1"/>
          <p:cNvSpPr txBox="1"/>
          <p:nvPr/>
        </p:nvSpPr>
        <p:spPr>
          <a:xfrm>
            <a:off x="1036384" y="4093499"/>
            <a:ext cx="5697796" cy="461665"/>
          </a:xfrm>
          <a:prstGeom prst="rect">
            <a:avLst/>
          </a:prstGeom>
          <a:noFill/>
        </p:spPr>
        <p:txBody>
          <a:bodyPr wrap="square" rtlCol="0">
            <a:spAutoFit/>
          </a:bodyPr>
          <a:lstStyle/>
          <a:p>
            <a:r>
              <a:rPr lang="en-US" sz="2400" dirty="0" smtClean="0">
                <a:solidFill>
                  <a:srgbClr val="0070C0"/>
                </a:solidFill>
                <a:latin typeface="Comic Sans MS" panose="030F0702030302020204" pitchFamily="66" charset="0"/>
              </a:rPr>
              <a:t>tired</a:t>
            </a:r>
            <a:endParaRPr lang="en-GB" sz="2400" dirty="0">
              <a:solidFill>
                <a:srgbClr val="0070C0"/>
              </a:solidFill>
              <a:latin typeface="Comic Sans MS" panose="030F0702030302020204" pitchFamily="66" charset="0"/>
            </a:endParaRPr>
          </a:p>
        </p:txBody>
      </p:sp>
      <p:cxnSp>
        <p:nvCxnSpPr>
          <p:cNvPr id="4" name="Straight Connector 3"/>
          <p:cNvCxnSpPr/>
          <p:nvPr/>
        </p:nvCxnSpPr>
        <p:spPr>
          <a:xfrm>
            <a:off x="3057190" y="2090653"/>
            <a:ext cx="1170733" cy="451229"/>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3057190" y="2090653"/>
            <a:ext cx="1170733" cy="451229"/>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3057190" y="3068960"/>
            <a:ext cx="1170733" cy="253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2" name="Rectangle 21"/>
          <p:cNvSpPr>
            <a:spLocks noChangeArrowheads="1"/>
          </p:cNvSpPr>
          <p:nvPr/>
        </p:nvSpPr>
        <p:spPr bwMode="auto">
          <a:xfrm>
            <a:off x="-2052736" y="402516"/>
            <a:ext cx="7632700" cy="822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sz="4400" dirty="0" smtClean="0">
                <a:solidFill>
                  <a:schemeClr val="tx1"/>
                </a:solidFill>
                <a:latin typeface="Comic Sans MS" panose="030F0702030302020204" pitchFamily="66" charset="0"/>
              </a:rPr>
              <a:t>Answers</a:t>
            </a:r>
            <a:endParaRPr lang="en-GB" altLang="en-US" sz="4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48242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88224" y="1484784"/>
            <a:ext cx="1882995" cy="4947869"/>
          </a:xfrm>
          <a:prstGeom prst="rect">
            <a:avLst/>
          </a:prstGeom>
        </p:spPr>
      </p:pic>
      <p:sp>
        <p:nvSpPr>
          <p:cNvPr id="3" name="TextBox 2"/>
          <p:cNvSpPr txBox="1"/>
          <p:nvPr/>
        </p:nvSpPr>
        <p:spPr>
          <a:xfrm>
            <a:off x="645421" y="1340768"/>
            <a:ext cx="5976664" cy="1631216"/>
          </a:xfrm>
          <a:prstGeom prst="rect">
            <a:avLst/>
          </a:prstGeom>
          <a:noFill/>
        </p:spPr>
        <p:txBody>
          <a:bodyPr wrap="square" rtlCol="0">
            <a:spAutoFit/>
          </a:bodyPr>
          <a:lstStyle/>
          <a:p>
            <a:r>
              <a:rPr lang="en-US" sz="2000" dirty="0" smtClean="0">
                <a:latin typeface="Comic Sans MS" panose="030F0702030302020204" pitchFamily="66" charset="0"/>
              </a:rPr>
              <a:t>Print out a picture of Goldilocks or draw one yourself. Sort the following words and phrases so that the words that describe what she looks like are on the outside and words that describe her actions are on the inside.</a:t>
            </a:r>
          </a:p>
        </p:txBody>
      </p:sp>
      <p:sp>
        <p:nvSpPr>
          <p:cNvPr id="4"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3 – </a:t>
            </a:r>
            <a:r>
              <a:rPr lang="en-GB" sz="3200" dirty="0" smtClean="0">
                <a:latin typeface="Comic Sans MS" panose="030F0702030302020204" pitchFamily="66" charset="0"/>
              </a:rPr>
              <a:t>Role on the wall.</a:t>
            </a:r>
            <a:endParaRPr lang="en-GB" sz="1100" dirty="0">
              <a:latin typeface="Comic Sans MS" panose="030F0702030302020204" pitchFamily="66" charset="0"/>
            </a:endParaRPr>
          </a:p>
        </p:txBody>
      </p:sp>
      <p:sp>
        <p:nvSpPr>
          <p:cNvPr id="5" name="TextBox 4"/>
          <p:cNvSpPr txBox="1"/>
          <p:nvPr/>
        </p:nvSpPr>
        <p:spPr>
          <a:xfrm>
            <a:off x="657547" y="3301041"/>
            <a:ext cx="1584176"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b</a:t>
            </a:r>
            <a:r>
              <a:rPr lang="en-US" sz="2000" dirty="0" smtClean="0">
                <a:solidFill>
                  <a:srgbClr val="0070C0"/>
                </a:solidFill>
                <a:latin typeface="Comic Sans MS" panose="030F0702030302020204" pitchFamily="66" charset="0"/>
              </a:rPr>
              <a:t>londe hair</a:t>
            </a:r>
            <a:endParaRPr lang="en-GB" sz="2000" dirty="0">
              <a:solidFill>
                <a:srgbClr val="0070C0"/>
              </a:solidFill>
              <a:latin typeface="Comic Sans MS" panose="030F0702030302020204" pitchFamily="66" charset="0"/>
            </a:endParaRPr>
          </a:p>
        </p:txBody>
      </p:sp>
      <p:sp>
        <p:nvSpPr>
          <p:cNvPr id="6" name="TextBox 5"/>
          <p:cNvSpPr txBox="1"/>
          <p:nvPr/>
        </p:nvSpPr>
        <p:spPr>
          <a:xfrm>
            <a:off x="700488" y="5916885"/>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g</a:t>
            </a:r>
            <a:r>
              <a:rPr lang="en-US" sz="2000" dirty="0" smtClean="0">
                <a:solidFill>
                  <a:srgbClr val="0070C0"/>
                </a:solidFill>
                <a:latin typeface="Comic Sans MS" panose="030F0702030302020204" pitchFamily="66" charset="0"/>
              </a:rPr>
              <a:t>reen dress</a:t>
            </a:r>
            <a:endParaRPr lang="en-GB" sz="2000" dirty="0">
              <a:solidFill>
                <a:srgbClr val="0070C0"/>
              </a:solidFill>
              <a:latin typeface="Comic Sans MS" panose="030F0702030302020204" pitchFamily="66" charset="0"/>
            </a:endParaRPr>
          </a:p>
        </p:txBody>
      </p:sp>
      <p:sp>
        <p:nvSpPr>
          <p:cNvPr id="7" name="TextBox 6"/>
          <p:cNvSpPr txBox="1"/>
          <p:nvPr/>
        </p:nvSpPr>
        <p:spPr>
          <a:xfrm>
            <a:off x="3507961" y="4221258"/>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smtClean="0">
                <a:solidFill>
                  <a:srgbClr val="0070C0"/>
                </a:solidFill>
                <a:latin typeface="Comic Sans MS" panose="030F0702030302020204" pitchFamily="66" charset="0"/>
              </a:rPr>
              <a:t>short</a:t>
            </a:r>
            <a:endParaRPr lang="en-GB" sz="2000" dirty="0">
              <a:solidFill>
                <a:srgbClr val="0070C0"/>
              </a:solidFill>
              <a:latin typeface="Comic Sans MS" panose="030F0702030302020204" pitchFamily="66" charset="0"/>
            </a:endParaRPr>
          </a:p>
        </p:txBody>
      </p:sp>
      <p:sp>
        <p:nvSpPr>
          <p:cNvPr id="8" name="TextBox 7"/>
          <p:cNvSpPr txBox="1"/>
          <p:nvPr/>
        </p:nvSpPr>
        <p:spPr>
          <a:xfrm>
            <a:off x="3448284" y="5604966"/>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smtClean="0">
                <a:solidFill>
                  <a:srgbClr val="0070C0"/>
                </a:solidFill>
                <a:latin typeface="Comic Sans MS" panose="030F0702030302020204" pitchFamily="66" charset="0"/>
              </a:rPr>
              <a:t>hairband</a:t>
            </a:r>
            <a:endParaRPr lang="en-GB" sz="2000" dirty="0">
              <a:solidFill>
                <a:srgbClr val="0070C0"/>
              </a:solidFill>
              <a:latin typeface="Comic Sans MS" panose="030F0702030302020204" pitchFamily="66" charset="0"/>
            </a:endParaRPr>
          </a:p>
        </p:txBody>
      </p:sp>
      <p:sp>
        <p:nvSpPr>
          <p:cNvPr id="10" name="TextBox 9"/>
          <p:cNvSpPr txBox="1"/>
          <p:nvPr/>
        </p:nvSpPr>
        <p:spPr>
          <a:xfrm>
            <a:off x="644544" y="4016382"/>
            <a:ext cx="2334609"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s</a:t>
            </a:r>
            <a:r>
              <a:rPr lang="en-US" sz="2000" dirty="0" smtClean="0">
                <a:solidFill>
                  <a:srgbClr val="0070C0"/>
                </a:solidFill>
                <a:latin typeface="Comic Sans MS" panose="030F0702030302020204" pitchFamily="66" charset="0"/>
              </a:rPr>
              <a:t>lept in the bed</a:t>
            </a:r>
            <a:endParaRPr lang="en-GB" sz="2000" dirty="0">
              <a:solidFill>
                <a:srgbClr val="0070C0"/>
              </a:solidFill>
              <a:latin typeface="Comic Sans MS" panose="030F0702030302020204" pitchFamily="66" charset="0"/>
            </a:endParaRPr>
          </a:p>
        </p:txBody>
      </p:sp>
      <p:sp>
        <p:nvSpPr>
          <p:cNvPr id="13" name="TextBox 12"/>
          <p:cNvSpPr txBox="1"/>
          <p:nvPr/>
        </p:nvSpPr>
        <p:spPr>
          <a:xfrm>
            <a:off x="3750851" y="3276298"/>
            <a:ext cx="1872208" cy="707886"/>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b</a:t>
            </a:r>
            <a:r>
              <a:rPr lang="en-US" sz="2000" dirty="0" smtClean="0">
                <a:solidFill>
                  <a:srgbClr val="0070C0"/>
                </a:solidFill>
                <a:latin typeface="Comic Sans MS" panose="030F0702030302020204" pitchFamily="66" charset="0"/>
              </a:rPr>
              <a:t>roke the chair</a:t>
            </a:r>
            <a:endParaRPr lang="en-GB" sz="2000" dirty="0">
              <a:solidFill>
                <a:srgbClr val="0070C0"/>
              </a:solidFill>
              <a:latin typeface="Comic Sans MS" panose="030F0702030302020204" pitchFamily="66" charset="0"/>
            </a:endParaRPr>
          </a:p>
        </p:txBody>
      </p:sp>
      <p:sp>
        <p:nvSpPr>
          <p:cNvPr id="14" name="TextBox 13"/>
          <p:cNvSpPr txBox="1"/>
          <p:nvPr/>
        </p:nvSpPr>
        <p:spPr>
          <a:xfrm>
            <a:off x="3557584" y="4809022"/>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a</a:t>
            </a:r>
            <a:r>
              <a:rPr lang="en-US" sz="2000" dirty="0" smtClean="0">
                <a:solidFill>
                  <a:srgbClr val="0070C0"/>
                </a:solidFill>
                <a:latin typeface="Comic Sans MS" panose="030F0702030302020204" pitchFamily="66" charset="0"/>
              </a:rPr>
              <a:t>te porridge</a:t>
            </a:r>
            <a:endParaRPr lang="en-GB" sz="2000" dirty="0">
              <a:solidFill>
                <a:srgbClr val="0070C0"/>
              </a:solidFill>
              <a:latin typeface="Comic Sans MS" panose="030F0702030302020204" pitchFamily="66" charset="0"/>
            </a:endParaRPr>
          </a:p>
        </p:txBody>
      </p:sp>
      <p:sp>
        <p:nvSpPr>
          <p:cNvPr id="15" name="TextBox 14"/>
          <p:cNvSpPr txBox="1"/>
          <p:nvPr/>
        </p:nvSpPr>
        <p:spPr>
          <a:xfrm>
            <a:off x="762948" y="4897080"/>
            <a:ext cx="1872208" cy="707886"/>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e</a:t>
            </a:r>
            <a:r>
              <a:rPr lang="en-US" sz="2000" dirty="0" smtClean="0">
                <a:solidFill>
                  <a:srgbClr val="0070C0"/>
                </a:solidFill>
                <a:latin typeface="Comic Sans MS" panose="030F0702030302020204" pitchFamily="66" charset="0"/>
              </a:rPr>
              <a:t>ntered the house</a:t>
            </a:r>
            <a:endParaRPr lang="en-GB" sz="20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168751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36224" y="407442"/>
            <a:ext cx="2817196" cy="6244013"/>
          </a:xfrm>
          <a:prstGeom prst="rect">
            <a:avLst/>
          </a:prstGeom>
        </p:spPr>
      </p:pic>
      <p:sp>
        <p:nvSpPr>
          <p:cNvPr id="11" name="Title 1"/>
          <p:cNvSpPr txBox="1">
            <a:spLocks/>
          </p:cNvSpPr>
          <p:nvPr/>
        </p:nvSpPr>
        <p:spPr>
          <a:xfrm>
            <a:off x="5220072" y="509611"/>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3 – Role on the wall. </a:t>
            </a:r>
            <a:endParaRPr lang="en-GB" sz="600" dirty="0">
              <a:latin typeface="Comic Sans MS" panose="030F0702030302020204" pitchFamily="66" charset="0"/>
            </a:endParaRPr>
          </a:p>
        </p:txBody>
      </p:sp>
      <p:sp>
        <p:nvSpPr>
          <p:cNvPr id="12" name="Rectangle 11"/>
          <p:cNvSpPr>
            <a:spLocks noChangeArrowheads="1"/>
          </p:cNvSpPr>
          <p:nvPr/>
        </p:nvSpPr>
        <p:spPr bwMode="auto">
          <a:xfrm>
            <a:off x="-2052736" y="402516"/>
            <a:ext cx="7632700" cy="822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US" altLang="en-US" sz="4400" dirty="0" smtClean="0">
                <a:solidFill>
                  <a:schemeClr val="tx1"/>
                </a:solidFill>
                <a:latin typeface="Comic Sans MS" panose="030F0702030302020204" pitchFamily="66" charset="0"/>
              </a:rPr>
              <a:t>Answers</a:t>
            </a:r>
            <a:endParaRPr lang="en-GB" altLang="en-US" sz="4400" dirty="0">
              <a:solidFill>
                <a:schemeClr val="tx1"/>
              </a:solidFill>
              <a:latin typeface="Comic Sans MS" panose="030F0702030302020204" pitchFamily="66" charset="0"/>
            </a:endParaRPr>
          </a:p>
        </p:txBody>
      </p:sp>
      <p:sp>
        <p:nvSpPr>
          <p:cNvPr id="13" name="TextBox 12"/>
          <p:cNvSpPr txBox="1"/>
          <p:nvPr/>
        </p:nvSpPr>
        <p:spPr>
          <a:xfrm>
            <a:off x="1287723" y="4956443"/>
            <a:ext cx="1584176"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b</a:t>
            </a:r>
            <a:r>
              <a:rPr lang="en-US" sz="2000" dirty="0" smtClean="0">
                <a:solidFill>
                  <a:srgbClr val="0070C0"/>
                </a:solidFill>
                <a:latin typeface="Comic Sans MS" panose="030F0702030302020204" pitchFamily="66" charset="0"/>
              </a:rPr>
              <a:t>londe hair</a:t>
            </a:r>
            <a:endParaRPr lang="en-GB" sz="2000" dirty="0">
              <a:solidFill>
                <a:srgbClr val="0070C0"/>
              </a:solidFill>
              <a:latin typeface="Comic Sans MS" panose="030F0702030302020204" pitchFamily="66" charset="0"/>
            </a:endParaRPr>
          </a:p>
        </p:txBody>
      </p:sp>
      <p:sp>
        <p:nvSpPr>
          <p:cNvPr id="14" name="TextBox 13"/>
          <p:cNvSpPr txBox="1"/>
          <p:nvPr/>
        </p:nvSpPr>
        <p:spPr>
          <a:xfrm>
            <a:off x="1014128" y="1595655"/>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g</a:t>
            </a:r>
            <a:r>
              <a:rPr lang="en-US" sz="2000" dirty="0" smtClean="0">
                <a:solidFill>
                  <a:srgbClr val="0070C0"/>
                </a:solidFill>
                <a:latin typeface="Comic Sans MS" panose="030F0702030302020204" pitchFamily="66" charset="0"/>
              </a:rPr>
              <a:t>reen dress</a:t>
            </a:r>
            <a:endParaRPr lang="en-GB" sz="2000" dirty="0">
              <a:solidFill>
                <a:srgbClr val="0070C0"/>
              </a:solidFill>
              <a:latin typeface="Comic Sans MS" panose="030F0702030302020204" pitchFamily="66" charset="0"/>
            </a:endParaRPr>
          </a:p>
        </p:txBody>
      </p:sp>
      <p:sp>
        <p:nvSpPr>
          <p:cNvPr id="15" name="TextBox 14"/>
          <p:cNvSpPr txBox="1"/>
          <p:nvPr/>
        </p:nvSpPr>
        <p:spPr>
          <a:xfrm>
            <a:off x="6077251" y="1795710"/>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smtClean="0">
                <a:solidFill>
                  <a:srgbClr val="0070C0"/>
                </a:solidFill>
                <a:latin typeface="Comic Sans MS" panose="030F0702030302020204" pitchFamily="66" charset="0"/>
              </a:rPr>
              <a:t>short</a:t>
            </a:r>
            <a:endParaRPr lang="en-GB" sz="2000" dirty="0">
              <a:solidFill>
                <a:srgbClr val="0070C0"/>
              </a:solidFill>
              <a:latin typeface="Comic Sans MS" panose="030F0702030302020204" pitchFamily="66" charset="0"/>
            </a:endParaRPr>
          </a:p>
        </p:txBody>
      </p:sp>
      <p:sp>
        <p:nvSpPr>
          <p:cNvPr id="16" name="TextBox 15"/>
          <p:cNvSpPr txBox="1"/>
          <p:nvPr/>
        </p:nvSpPr>
        <p:spPr>
          <a:xfrm>
            <a:off x="5927579" y="5157192"/>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smtClean="0">
                <a:solidFill>
                  <a:srgbClr val="0070C0"/>
                </a:solidFill>
                <a:latin typeface="Comic Sans MS" panose="030F0702030302020204" pitchFamily="66" charset="0"/>
              </a:rPr>
              <a:t>hairband</a:t>
            </a:r>
            <a:endParaRPr lang="en-GB" sz="2000" dirty="0">
              <a:solidFill>
                <a:srgbClr val="0070C0"/>
              </a:solidFill>
              <a:latin typeface="Comic Sans MS" panose="030F0702030302020204" pitchFamily="66" charset="0"/>
            </a:endParaRPr>
          </a:p>
        </p:txBody>
      </p:sp>
      <p:sp>
        <p:nvSpPr>
          <p:cNvPr id="17" name="TextBox 16"/>
          <p:cNvSpPr txBox="1"/>
          <p:nvPr/>
        </p:nvSpPr>
        <p:spPr>
          <a:xfrm>
            <a:off x="3245355" y="4439218"/>
            <a:ext cx="2334609"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s</a:t>
            </a:r>
            <a:r>
              <a:rPr lang="en-US" sz="2000" dirty="0" smtClean="0">
                <a:solidFill>
                  <a:srgbClr val="0070C0"/>
                </a:solidFill>
                <a:latin typeface="Comic Sans MS" panose="030F0702030302020204" pitchFamily="66" charset="0"/>
              </a:rPr>
              <a:t>lept in the bed</a:t>
            </a:r>
            <a:endParaRPr lang="en-GB" sz="2000" dirty="0">
              <a:solidFill>
                <a:srgbClr val="0070C0"/>
              </a:solidFill>
              <a:latin typeface="Comic Sans MS" panose="030F0702030302020204" pitchFamily="66" charset="0"/>
            </a:endParaRPr>
          </a:p>
        </p:txBody>
      </p:sp>
      <p:sp>
        <p:nvSpPr>
          <p:cNvPr id="18" name="TextBox 17"/>
          <p:cNvSpPr txBox="1"/>
          <p:nvPr/>
        </p:nvSpPr>
        <p:spPr>
          <a:xfrm>
            <a:off x="3459508" y="2239212"/>
            <a:ext cx="1872208" cy="707886"/>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b</a:t>
            </a:r>
            <a:r>
              <a:rPr lang="en-US" sz="2000" dirty="0" smtClean="0">
                <a:solidFill>
                  <a:srgbClr val="0070C0"/>
                </a:solidFill>
                <a:latin typeface="Comic Sans MS" panose="030F0702030302020204" pitchFamily="66" charset="0"/>
              </a:rPr>
              <a:t>roke the chair</a:t>
            </a:r>
            <a:endParaRPr lang="en-GB" sz="2000" dirty="0">
              <a:solidFill>
                <a:srgbClr val="0070C0"/>
              </a:solidFill>
              <a:latin typeface="Comic Sans MS" panose="030F0702030302020204" pitchFamily="66" charset="0"/>
            </a:endParaRPr>
          </a:p>
        </p:txBody>
      </p:sp>
      <p:sp>
        <p:nvSpPr>
          <p:cNvPr id="19" name="TextBox 18"/>
          <p:cNvSpPr txBox="1"/>
          <p:nvPr/>
        </p:nvSpPr>
        <p:spPr>
          <a:xfrm>
            <a:off x="3459508" y="3870129"/>
            <a:ext cx="1872208" cy="400110"/>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a</a:t>
            </a:r>
            <a:r>
              <a:rPr lang="en-US" sz="2000" dirty="0" smtClean="0">
                <a:solidFill>
                  <a:srgbClr val="0070C0"/>
                </a:solidFill>
                <a:latin typeface="Comic Sans MS" panose="030F0702030302020204" pitchFamily="66" charset="0"/>
              </a:rPr>
              <a:t>te porridge</a:t>
            </a:r>
            <a:endParaRPr lang="en-GB" sz="2000" dirty="0">
              <a:solidFill>
                <a:srgbClr val="0070C0"/>
              </a:solidFill>
              <a:latin typeface="Comic Sans MS" panose="030F0702030302020204" pitchFamily="66" charset="0"/>
            </a:endParaRPr>
          </a:p>
        </p:txBody>
      </p:sp>
      <p:sp>
        <p:nvSpPr>
          <p:cNvPr id="20" name="TextBox 19"/>
          <p:cNvSpPr txBox="1"/>
          <p:nvPr/>
        </p:nvSpPr>
        <p:spPr>
          <a:xfrm>
            <a:off x="3628362" y="3054670"/>
            <a:ext cx="1611354" cy="707886"/>
          </a:xfrm>
          <a:prstGeom prst="rect">
            <a:avLst/>
          </a:prstGeom>
          <a:solidFill>
            <a:schemeClr val="bg1">
              <a:lumMod val="95000"/>
            </a:schemeClr>
          </a:solidFill>
          <a:ln>
            <a:solidFill>
              <a:srgbClr val="002060"/>
            </a:solidFill>
          </a:ln>
        </p:spPr>
        <p:txBody>
          <a:bodyPr wrap="square" rtlCol="0">
            <a:spAutoFit/>
          </a:bodyPr>
          <a:lstStyle/>
          <a:p>
            <a:pPr algn="ctr"/>
            <a:r>
              <a:rPr lang="en-US" sz="2000" dirty="0">
                <a:solidFill>
                  <a:srgbClr val="0070C0"/>
                </a:solidFill>
                <a:latin typeface="Comic Sans MS" panose="030F0702030302020204" pitchFamily="66" charset="0"/>
              </a:rPr>
              <a:t>e</a:t>
            </a:r>
            <a:r>
              <a:rPr lang="en-US" sz="2000" dirty="0" smtClean="0">
                <a:solidFill>
                  <a:srgbClr val="0070C0"/>
                </a:solidFill>
                <a:latin typeface="Comic Sans MS" panose="030F0702030302020204" pitchFamily="66" charset="0"/>
              </a:rPr>
              <a:t>ntered the house</a:t>
            </a:r>
            <a:endParaRPr lang="en-GB" sz="20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0665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a:t>
            </a:r>
            <a:r>
              <a:rPr lang="en-GB" sz="3600" dirty="0">
                <a:latin typeface="Comic Sans MS" panose="030F0702030302020204" pitchFamily="66" charset="0"/>
              </a:rPr>
              <a:t>4</a:t>
            </a:r>
            <a:r>
              <a:rPr lang="en-GB" sz="3600" dirty="0" smtClean="0">
                <a:latin typeface="Comic Sans MS" panose="030F0702030302020204" pitchFamily="66" charset="0"/>
              </a:rPr>
              <a:t> – </a:t>
            </a:r>
            <a:r>
              <a:rPr lang="en-GB" sz="3200" dirty="0" smtClean="0">
                <a:latin typeface="Comic Sans MS" panose="030F0702030302020204" pitchFamily="66" charset="0"/>
              </a:rPr>
              <a:t>Make a poster.</a:t>
            </a:r>
            <a:endParaRPr lang="en-GB" sz="1100" dirty="0">
              <a:latin typeface="Comic Sans MS" panose="030F0702030302020204" pitchFamily="66" charset="0"/>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38152"/>
          <a:stretch/>
        </p:blipFill>
        <p:spPr>
          <a:xfrm>
            <a:off x="899592" y="2636912"/>
            <a:ext cx="2865060" cy="3934898"/>
          </a:xfrm>
          <a:prstGeom prst="rect">
            <a:avLst/>
          </a:prstGeom>
        </p:spPr>
      </p:pic>
      <p:sp>
        <p:nvSpPr>
          <p:cNvPr id="4" name="Oval Callout 3"/>
          <p:cNvSpPr/>
          <p:nvPr/>
        </p:nvSpPr>
        <p:spPr>
          <a:xfrm>
            <a:off x="4355976" y="1412776"/>
            <a:ext cx="3672408" cy="2952328"/>
          </a:xfrm>
          <a:prstGeom prst="wedgeEllipseCallout">
            <a:avLst>
              <a:gd name="adj1" fmla="val -69427"/>
              <a:gd name="adj2" fmla="val 32527"/>
            </a:avLst>
          </a:prstGeom>
          <a:solidFill>
            <a:schemeClr val="accent2"/>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omic Sans MS" panose="030F0702030302020204" pitchFamily="66" charset="0"/>
              </a:rPr>
              <a:t>We are very cross! A little girl has eaten our porridge, lay on our beds and has even broken Baby Bear’s chair! Can you help us find her?</a:t>
            </a:r>
            <a:endParaRPr lang="en-GB" dirty="0">
              <a:latin typeface="Comic Sans MS" panose="030F0702030302020204" pitchFamily="66" charset="0"/>
            </a:endParaRPr>
          </a:p>
        </p:txBody>
      </p:sp>
    </p:spTree>
    <p:extLst>
      <p:ext uri="{BB962C8B-B14F-4D97-AF65-F5344CB8AC3E}">
        <p14:creationId xmlns:p14="http://schemas.microsoft.com/office/powerpoint/2010/main" val="1034637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96752"/>
            <a:ext cx="7776864" cy="4893647"/>
          </a:xfrm>
          <a:prstGeom prst="rect">
            <a:avLst/>
          </a:prstGeom>
          <a:noFill/>
        </p:spPr>
        <p:txBody>
          <a:bodyPr wrap="square" rtlCol="0">
            <a:spAutoFit/>
          </a:bodyPr>
          <a:lstStyle/>
          <a:p>
            <a:pPr algn="ctr"/>
            <a:r>
              <a:rPr lang="en-US" sz="2400" dirty="0" smtClean="0">
                <a:latin typeface="Comic Sans MS" panose="030F0702030302020204" pitchFamily="66" charset="0"/>
              </a:rPr>
              <a:t>The bears need our help to find Goldilocks! Make a ‘Wanted’ poster to find her. We need to make sure we include lots of information so that people will </a:t>
            </a:r>
            <a:r>
              <a:rPr lang="en-US" sz="2400" dirty="0" err="1" smtClean="0">
                <a:latin typeface="Comic Sans MS" panose="030F0702030302020204" pitchFamily="66" charset="0"/>
              </a:rPr>
              <a:t>recognise</a:t>
            </a:r>
            <a:r>
              <a:rPr lang="en-US" sz="2400" dirty="0" smtClean="0">
                <a:latin typeface="Comic Sans MS" panose="030F0702030302020204" pitchFamily="66" charset="0"/>
              </a:rPr>
              <a:t> Goldilocks if they see her! Remember to include the following:</a:t>
            </a:r>
          </a:p>
          <a:p>
            <a:pPr algn="ctr"/>
            <a:endParaRPr lang="en-US" sz="2400" dirty="0" smtClean="0">
              <a:latin typeface="Comic Sans MS" panose="030F0702030302020204" pitchFamily="66" charset="0"/>
            </a:endParaRPr>
          </a:p>
          <a:p>
            <a:pPr marL="342900" indent="-342900" algn="ctr">
              <a:buFont typeface="Arial" panose="020B0604020202020204" pitchFamily="34" charset="0"/>
              <a:buChar char="•"/>
            </a:pPr>
            <a:r>
              <a:rPr lang="en-US" sz="2400" dirty="0" smtClean="0">
                <a:latin typeface="Comic Sans MS" panose="030F0702030302020204" pitchFamily="66" charset="0"/>
              </a:rPr>
              <a:t>What does she look like?</a:t>
            </a:r>
          </a:p>
          <a:p>
            <a:pPr marL="342900" indent="-342900" algn="ctr">
              <a:buFont typeface="Arial" panose="020B0604020202020204" pitchFamily="34" charset="0"/>
              <a:buChar char="•"/>
            </a:pPr>
            <a:r>
              <a:rPr lang="en-US" sz="2400" dirty="0" smtClean="0">
                <a:latin typeface="Comic Sans MS" panose="030F0702030302020204" pitchFamily="66" charset="0"/>
              </a:rPr>
              <a:t>What is she wanted for? </a:t>
            </a:r>
          </a:p>
          <a:p>
            <a:pPr marL="342900" indent="-342900" algn="ctr">
              <a:buFont typeface="Arial" panose="020B0604020202020204" pitchFamily="34" charset="0"/>
              <a:buChar char="•"/>
            </a:pPr>
            <a:r>
              <a:rPr lang="en-US" sz="2400" dirty="0" smtClean="0">
                <a:latin typeface="Comic Sans MS" panose="030F0702030302020204" pitchFamily="66" charset="0"/>
              </a:rPr>
              <a:t>Where was she last seen? </a:t>
            </a:r>
          </a:p>
          <a:p>
            <a:pPr marL="342900" indent="-342900" algn="ctr">
              <a:buFont typeface="Arial" panose="020B0604020202020204" pitchFamily="34" charset="0"/>
              <a:buChar char="•"/>
            </a:pPr>
            <a:r>
              <a:rPr lang="en-US" sz="2400" dirty="0" smtClean="0">
                <a:latin typeface="Comic Sans MS" panose="030F0702030302020204" pitchFamily="66" charset="0"/>
              </a:rPr>
              <a:t>You could even include a reward for the person who finds her!</a:t>
            </a:r>
          </a:p>
          <a:p>
            <a:pPr marL="342900" indent="-342900" algn="ctr">
              <a:buFont typeface="Arial" panose="020B0604020202020204" pitchFamily="34" charset="0"/>
              <a:buChar char="•"/>
            </a:pPr>
            <a:endParaRPr lang="en-US" sz="2400" dirty="0">
              <a:latin typeface="Comic Sans MS" panose="030F0702030302020204" pitchFamily="66" charset="0"/>
            </a:endParaRPr>
          </a:p>
          <a:p>
            <a:pPr algn="ctr"/>
            <a:r>
              <a:rPr lang="en-US" sz="2400" dirty="0" smtClean="0">
                <a:latin typeface="Comic Sans MS" panose="030F0702030302020204" pitchFamily="66" charset="0"/>
              </a:rPr>
              <a:t>Use your role on the wall activity to help you!</a:t>
            </a:r>
          </a:p>
        </p:txBody>
      </p:sp>
      <p:sp>
        <p:nvSpPr>
          <p:cNvPr id="3" name="Title 1"/>
          <p:cNvSpPr txBox="1">
            <a:spLocks/>
          </p:cNvSpPr>
          <p:nvPr/>
        </p:nvSpPr>
        <p:spPr>
          <a:xfrm>
            <a:off x="5220072" y="509611"/>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4 – Make a poster. </a:t>
            </a:r>
            <a:endParaRPr lang="en-GB" sz="600" dirty="0">
              <a:latin typeface="Comic Sans MS" panose="030F0702030302020204" pitchFamily="66" charset="0"/>
            </a:endParaRPr>
          </a:p>
        </p:txBody>
      </p:sp>
    </p:spTree>
    <p:extLst>
      <p:ext uri="{BB962C8B-B14F-4D97-AF65-F5344CB8AC3E}">
        <p14:creationId xmlns:p14="http://schemas.microsoft.com/office/powerpoint/2010/main" val="3517672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188640"/>
            <a:ext cx="4536504" cy="656194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1132" r="75839"/>
          <a:stretch/>
        </p:blipFill>
        <p:spPr>
          <a:xfrm>
            <a:off x="2915816" y="1196752"/>
            <a:ext cx="654307" cy="1584176"/>
          </a:xfrm>
          <a:prstGeom prst="rect">
            <a:avLst/>
          </a:prstGeom>
        </p:spPr>
      </p:pic>
      <p:sp>
        <p:nvSpPr>
          <p:cNvPr id="4" name="TextBox 3"/>
          <p:cNvSpPr txBox="1"/>
          <p:nvPr/>
        </p:nvSpPr>
        <p:spPr>
          <a:xfrm>
            <a:off x="1776643" y="3457871"/>
            <a:ext cx="5976664"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smtClean="0">
                <a:solidFill>
                  <a:srgbClr val="0070C0"/>
                </a:solidFill>
                <a:latin typeface="Comic Sans MS" panose="030F0702030302020204" pitchFamily="66" charset="0"/>
              </a:rPr>
              <a:t>Eating the bears’ porridge</a:t>
            </a:r>
          </a:p>
          <a:p>
            <a:pPr marL="285750" indent="-285750">
              <a:buFont typeface="Arial" panose="020B0604020202020204" pitchFamily="34" charset="0"/>
              <a:buChar char="•"/>
            </a:pPr>
            <a:r>
              <a:rPr lang="en-US" sz="1600" dirty="0" smtClean="0">
                <a:solidFill>
                  <a:srgbClr val="0070C0"/>
                </a:solidFill>
                <a:latin typeface="Comic Sans MS" panose="030F0702030302020204" pitchFamily="66" charset="0"/>
              </a:rPr>
              <a:t>Lying in the bears’ beds</a:t>
            </a:r>
          </a:p>
          <a:p>
            <a:pPr marL="285750" indent="-285750">
              <a:buFont typeface="Arial" panose="020B0604020202020204" pitchFamily="34" charset="0"/>
              <a:buChar char="•"/>
            </a:pPr>
            <a:r>
              <a:rPr lang="en-US" sz="1600" dirty="0" smtClean="0">
                <a:solidFill>
                  <a:srgbClr val="0070C0"/>
                </a:solidFill>
                <a:latin typeface="Comic Sans MS" panose="030F0702030302020204" pitchFamily="66" charset="0"/>
              </a:rPr>
              <a:t>Breaking Baby Bear’s chair</a:t>
            </a:r>
          </a:p>
        </p:txBody>
      </p:sp>
      <p:sp>
        <p:nvSpPr>
          <p:cNvPr id="5" name="TextBox 4"/>
          <p:cNvSpPr txBox="1"/>
          <p:nvPr/>
        </p:nvSpPr>
        <p:spPr>
          <a:xfrm>
            <a:off x="1799184" y="4134814"/>
            <a:ext cx="3132856" cy="830997"/>
          </a:xfrm>
          <a:prstGeom prst="rect">
            <a:avLst/>
          </a:prstGeom>
          <a:noFill/>
        </p:spPr>
        <p:txBody>
          <a:bodyPr wrap="square" rtlCol="0">
            <a:spAutoFit/>
          </a:bodyPr>
          <a:lstStyle/>
          <a:p>
            <a:r>
              <a:rPr lang="en-US" sz="1600" dirty="0" smtClean="0">
                <a:solidFill>
                  <a:srgbClr val="FF0000"/>
                </a:solidFill>
                <a:latin typeface="Comic Sans MS" panose="030F0702030302020204" pitchFamily="66" charset="0"/>
              </a:rPr>
              <a:t>Goldilocks is a little girl wearing a green dress and a headband. She has blonde hair.</a:t>
            </a:r>
          </a:p>
        </p:txBody>
      </p:sp>
      <p:sp>
        <p:nvSpPr>
          <p:cNvPr id="6" name="TextBox 5"/>
          <p:cNvSpPr txBox="1"/>
          <p:nvPr/>
        </p:nvSpPr>
        <p:spPr>
          <a:xfrm>
            <a:off x="1782662" y="4845442"/>
            <a:ext cx="3132856" cy="584775"/>
          </a:xfrm>
          <a:prstGeom prst="rect">
            <a:avLst/>
          </a:prstGeom>
          <a:noFill/>
        </p:spPr>
        <p:txBody>
          <a:bodyPr wrap="square" rtlCol="0">
            <a:spAutoFit/>
          </a:bodyPr>
          <a:lstStyle/>
          <a:p>
            <a:r>
              <a:rPr lang="en-US" sz="1600" dirty="0" smtClean="0">
                <a:solidFill>
                  <a:srgbClr val="00B050"/>
                </a:solidFill>
                <a:latin typeface="Comic Sans MS" panose="030F0702030302020204" pitchFamily="66" charset="0"/>
              </a:rPr>
              <a:t>Last seen running away in the woods.</a:t>
            </a:r>
          </a:p>
        </p:txBody>
      </p:sp>
      <p:sp>
        <p:nvSpPr>
          <p:cNvPr id="7" name="TextBox 6"/>
          <p:cNvSpPr txBox="1"/>
          <p:nvPr/>
        </p:nvSpPr>
        <p:spPr>
          <a:xfrm>
            <a:off x="1831671" y="5634660"/>
            <a:ext cx="3132856" cy="338554"/>
          </a:xfrm>
          <a:prstGeom prst="rect">
            <a:avLst/>
          </a:prstGeom>
          <a:noFill/>
        </p:spPr>
        <p:txBody>
          <a:bodyPr wrap="square" rtlCol="0">
            <a:spAutoFit/>
          </a:bodyPr>
          <a:lstStyle/>
          <a:p>
            <a:r>
              <a:rPr lang="en-US" sz="1600" dirty="0" smtClean="0">
                <a:latin typeface="Comic Sans MS" panose="030F0702030302020204" pitchFamily="66" charset="0"/>
              </a:rPr>
              <a:t>£500</a:t>
            </a:r>
          </a:p>
        </p:txBody>
      </p:sp>
      <p:sp>
        <p:nvSpPr>
          <p:cNvPr id="8" name="Title 1"/>
          <p:cNvSpPr txBox="1">
            <a:spLocks/>
          </p:cNvSpPr>
          <p:nvPr/>
        </p:nvSpPr>
        <p:spPr>
          <a:xfrm>
            <a:off x="5530568" y="332656"/>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4 – Make a poster. </a:t>
            </a:r>
            <a:endParaRPr lang="en-GB" sz="600" dirty="0">
              <a:latin typeface="Comic Sans MS" panose="030F0702030302020204" pitchFamily="66" charset="0"/>
            </a:endParaRPr>
          </a:p>
        </p:txBody>
      </p:sp>
      <p:sp>
        <p:nvSpPr>
          <p:cNvPr id="9" name="TextBox 8"/>
          <p:cNvSpPr txBox="1"/>
          <p:nvPr/>
        </p:nvSpPr>
        <p:spPr>
          <a:xfrm>
            <a:off x="5573195" y="1293082"/>
            <a:ext cx="2880320" cy="3416320"/>
          </a:xfrm>
          <a:prstGeom prst="rect">
            <a:avLst/>
          </a:prstGeom>
          <a:noFill/>
        </p:spPr>
        <p:txBody>
          <a:bodyPr wrap="square" rtlCol="0">
            <a:spAutoFit/>
          </a:bodyPr>
          <a:lstStyle/>
          <a:p>
            <a:pPr algn="ctr"/>
            <a:r>
              <a:rPr lang="en-US" sz="2400" dirty="0" smtClean="0">
                <a:latin typeface="Comic Sans MS" panose="030F0702030302020204" pitchFamily="66" charset="0"/>
              </a:rPr>
              <a:t>Here is Miss Townsend’s example.</a:t>
            </a:r>
          </a:p>
          <a:p>
            <a:pPr algn="ctr"/>
            <a:endParaRPr lang="en-US" sz="2400" dirty="0">
              <a:latin typeface="Comic Sans MS" panose="030F0702030302020204" pitchFamily="66" charset="0"/>
            </a:endParaRPr>
          </a:p>
          <a:p>
            <a:pPr algn="ctr"/>
            <a:r>
              <a:rPr lang="en-US" sz="2400" dirty="0" smtClean="0">
                <a:latin typeface="Comic Sans MS" panose="030F0702030302020204" pitchFamily="66" charset="0"/>
              </a:rPr>
              <a:t>There is a template on the website you can print or you can make your own. </a:t>
            </a:r>
            <a:r>
              <a:rPr lang="en-US" sz="2400" dirty="0" smtClean="0">
                <a:latin typeface="Comic Sans MS" panose="030F0702030302020204" pitchFamily="66" charset="0"/>
                <a:sym typeface="Wingdings" panose="05000000000000000000" pitchFamily="2" charset="2"/>
              </a:rPr>
              <a:t></a:t>
            </a:r>
            <a:endParaRPr lang="en-US" sz="2400" dirty="0" smtClean="0">
              <a:latin typeface="Comic Sans MS" panose="030F0702030302020204" pitchFamily="66" charset="0"/>
            </a:endParaRPr>
          </a:p>
        </p:txBody>
      </p:sp>
    </p:spTree>
    <p:extLst>
      <p:ext uri="{BB962C8B-B14F-4D97-AF65-F5344CB8AC3E}">
        <p14:creationId xmlns:p14="http://schemas.microsoft.com/office/powerpoint/2010/main" val="1696553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5 </a:t>
            </a:r>
            <a:r>
              <a:rPr lang="en-GB" sz="3600" dirty="0" smtClean="0">
                <a:latin typeface="Comic Sans MS" panose="030F0702030302020204" pitchFamily="66" charset="0"/>
              </a:rPr>
              <a:t>– Speech bubbles</a:t>
            </a:r>
            <a:endParaRPr lang="en-GB" sz="1100" dirty="0">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755" y="1397629"/>
            <a:ext cx="3561456" cy="3025217"/>
          </a:xfrm>
          <a:prstGeom prst="rect">
            <a:avLst/>
          </a:prstGeom>
        </p:spPr>
      </p:pic>
      <p:sp>
        <p:nvSpPr>
          <p:cNvPr id="5" name="Oval Callout 4"/>
          <p:cNvSpPr/>
          <p:nvPr/>
        </p:nvSpPr>
        <p:spPr>
          <a:xfrm>
            <a:off x="5436096" y="1397629"/>
            <a:ext cx="2448272" cy="1872208"/>
          </a:xfrm>
          <a:prstGeom prst="wedgeEllipseCallout">
            <a:avLst>
              <a:gd name="adj1" fmla="val -89306"/>
              <a:gd name="adj2" fmla="val 2592"/>
            </a:avLst>
          </a:prstGeom>
          <a:solidFill>
            <a:schemeClr val="accent2"/>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omic Sans MS" panose="030F0702030302020204" pitchFamily="66" charset="0"/>
              </a:rPr>
              <a:t>Well done! Your poster helped us to find Goldilocks!</a:t>
            </a:r>
            <a:endParaRPr lang="en-GB" dirty="0">
              <a:latin typeface="Comic Sans MS" panose="030F0702030302020204" pitchFamily="66" charset="0"/>
            </a:endParaRPr>
          </a:p>
        </p:txBody>
      </p:sp>
      <p:sp>
        <p:nvSpPr>
          <p:cNvPr id="6" name="TextBox 5"/>
          <p:cNvSpPr txBox="1"/>
          <p:nvPr/>
        </p:nvSpPr>
        <p:spPr>
          <a:xfrm>
            <a:off x="714779" y="4695731"/>
            <a:ext cx="7776864" cy="1938992"/>
          </a:xfrm>
          <a:prstGeom prst="rect">
            <a:avLst/>
          </a:prstGeom>
          <a:noFill/>
        </p:spPr>
        <p:txBody>
          <a:bodyPr wrap="square" rtlCol="0">
            <a:spAutoFit/>
          </a:bodyPr>
          <a:lstStyle/>
          <a:p>
            <a:pPr algn="ctr"/>
            <a:r>
              <a:rPr lang="en-US" sz="2400" dirty="0" smtClean="0">
                <a:latin typeface="Comic Sans MS" panose="030F0702030302020204" pitchFamily="66" charset="0"/>
              </a:rPr>
              <a:t>Goldilocks made some bad choices in the story. How can she put it right?</a:t>
            </a:r>
          </a:p>
          <a:p>
            <a:pPr algn="ctr"/>
            <a:endParaRPr lang="en-US" sz="2400" dirty="0" smtClean="0">
              <a:latin typeface="Comic Sans MS" panose="030F0702030302020204" pitchFamily="66" charset="0"/>
            </a:endParaRPr>
          </a:p>
          <a:p>
            <a:pPr algn="ctr"/>
            <a:r>
              <a:rPr lang="en-US" sz="2400" dirty="0" smtClean="0">
                <a:latin typeface="Comic Sans MS" panose="030F0702030302020204" pitchFamily="66" charset="0"/>
              </a:rPr>
              <a:t>Should Goldilocks run off again? Or should Goldilocks say something to the bears? What should she say?</a:t>
            </a:r>
          </a:p>
        </p:txBody>
      </p:sp>
    </p:spTree>
    <p:extLst>
      <p:ext uri="{BB962C8B-B14F-4D97-AF65-F5344CB8AC3E}">
        <p14:creationId xmlns:p14="http://schemas.microsoft.com/office/powerpoint/2010/main" val="2155049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26684" r="73664"/>
          <a:stretch/>
        </p:blipFill>
        <p:spPr>
          <a:xfrm>
            <a:off x="755576" y="501752"/>
            <a:ext cx="937957" cy="2217982"/>
          </a:xfrm>
          <a:prstGeom prst="rect">
            <a:avLst/>
          </a:prstGeom>
        </p:spPr>
      </p:pic>
      <p:sp>
        <p:nvSpPr>
          <p:cNvPr id="4" name="Oval Callout 3"/>
          <p:cNvSpPr/>
          <p:nvPr/>
        </p:nvSpPr>
        <p:spPr>
          <a:xfrm>
            <a:off x="935717" y="3694608"/>
            <a:ext cx="1872782" cy="981778"/>
          </a:xfrm>
          <a:prstGeom prst="wedgeEllipseCallout">
            <a:avLst>
              <a:gd name="adj1" fmla="val -13531"/>
              <a:gd name="adj2" fmla="val -167050"/>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omic Sans MS" panose="030F0702030302020204" pitchFamily="66" charset="0"/>
              </a:rPr>
              <a:t>I’m so sorry!</a:t>
            </a:r>
            <a:endParaRPr lang="en-GB" dirty="0">
              <a:latin typeface="Comic Sans MS" panose="030F0702030302020204" pitchFamily="66" charset="0"/>
            </a:endParaRPr>
          </a:p>
        </p:txBody>
      </p:sp>
      <p:sp>
        <p:nvSpPr>
          <p:cNvPr id="5" name="TextBox 4"/>
          <p:cNvSpPr txBox="1"/>
          <p:nvPr/>
        </p:nvSpPr>
        <p:spPr>
          <a:xfrm>
            <a:off x="611560" y="5186827"/>
            <a:ext cx="7776864" cy="1200329"/>
          </a:xfrm>
          <a:prstGeom prst="rect">
            <a:avLst/>
          </a:prstGeom>
          <a:noFill/>
        </p:spPr>
        <p:txBody>
          <a:bodyPr wrap="square" rtlCol="0">
            <a:spAutoFit/>
          </a:bodyPr>
          <a:lstStyle/>
          <a:p>
            <a:pPr algn="ctr"/>
            <a:r>
              <a:rPr lang="en-US" sz="2400" dirty="0" smtClean="0">
                <a:latin typeface="Comic Sans MS" panose="030F0702030302020204" pitchFamily="66" charset="0"/>
              </a:rPr>
              <a:t>Draw a picture of Goldilocks and Baby Bear with a speech bubble. What should she say? What might Baby Bear say to her? Here are some examples.</a:t>
            </a:r>
          </a:p>
        </p:txBody>
      </p:sp>
      <p:sp>
        <p:nvSpPr>
          <p:cNvPr id="7" name="Oval Callout 6"/>
          <p:cNvSpPr/>
          <p:nvPr/>
        </p:nvSpPr>
        <p:spPr>
          <a:xfrm>
            <a:off x="2383743" y="489324"/>
            <a:ext cx="1944216" cy="1656184"/>
          </a:xfrm>
          <a:prstGeom prst="wedgeEllipseCallout">
            <a:avLst>
              <a:gd name="adj1" fmla="val -86271"/>
              <a:gd name="adj2" fmla="val 812"/>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omic Sans MS" panose="030F0702030302020204" pitchFamily="66" charset="0"/>
              </a:rPr>
              <a:t>I shouldn’t have eaten your porridge.</a:t>
            </a:r>
            <a:endParaRPr lang="en-GB" dirty="0">
              <a:latin typeface="Comic Sans MS" panose="030F0702030302020204" pitchFamily="66" charset="0"/>
            </a:endParaRPr>
          </a:p>
        </p:txBody>
      </p:sp>
      <p:sp>
        <p:nvSpPr>
          <p:cNvPr id="9" name="Oval Callout 8"/>
          <p:cNvSpPr/>
          <p:nvPr/>
        </p:nvSpPr>
        <p:spPr>
          <a:xfrm>
            <a:off x="2545761" y="2308896"/>
            <a:ext cx="1620180" cy="1492219"/>
          </a:xfrm>
          <a:prstGeom prst="wedgeEllipseCallout">
            <a:avLst>
              <a:gd name="adj1" fmla="val -89760"/>
              <a:gd name="adj2" fmla="val -90196"/>
            </a:avLst>
          </a:prstGeom>
          <a:solidFill>
            <a:srgbClr val="CC99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omic Sans MS" panose="030F0702030302020204" pitchFamily="66" charset="0"/>
              </a:rPr>
              <a:t>I will fix Baby Bear’s chair.</a:t>
            </a:r>
            <a:endParaRPr lang="en-GB" dirty="0">
              <a:latin typeface="Comic Sans MS" panose="030F0702030302020204" pitchFamily="66" charset="0"/>
            </a:endParaRPr>
          </a:p>
        </p:txBody>
      </p:sp>
      <p:sp>
        <p:nvSpPr>
          <p:cNvPr id="10" name="Title 1"/>
          <p:cNvSpPr txBox="1">
            <a:spLocks/>
          </p:cNvSpPr>
          <p:nvPr/>
        </p:nvSpPr>
        <p:spPr>
          <a:xfrm>
            <a:off x="4929040" y="511757"/>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5 </a:t>
            </a:r>
            <a:r>
              <a:rPr lang="en-GB" sz="1400" dirty="0" smtClean="0">
                <a:latin typeface="Comic Sans MS" panose="030F0702030302020204" pitchFamily="66" charset="0"/>
              </a:rPr>
              <a:t>– </a:t>
            </a:r>
            <a:r>
              <a:rPr lang="en-GB" sz="1400" dirty="0" smtClean="0">
                <a:latin typeface="Comic Sans MS" panose="030F0702030302020204" pitchFamily="66" charset="0"/>
              </a:rPr>
              <a:t>Speech bubbles</a:t>
            </a:r>
            <a:r>
              <a:rPr lang="en-GB" sz="1400" dirty="0" smtClean="0">
                <a:latin typeface="Comic Sans MS" panose="030F0702030302020204" pitchFamily="66" charset="0"/>
              </a:rPr>
              <a:t> </a:t>
            </a:r>
            <a:endParaRPr lang="en-GB" sz="600" dirty="0">
              <a:latin typeface="Comic Sans MS" panose="030F0702030302020204" pitchFamily="66" charset="0"/>
            </a:endParaRPr>
          </a:p>
        </p:txBody>
      </p:sp>
      <p:pic>
        <p:nvPicPr>
          <p:cNvPr id="11" name="Picture 10"/>
          <p:cNvPicPr>
            <a:picLocks noChangeAspect="1"/>
          </p:cNvPicPr>
          <p:nvPr/>
        </p:nvPicPr>
        <p:blipFill>
          <a:blip r:embed="rId3"/>
          <a:stretch>
            <a:fillRect/>
          </a:stretch>
        </p:blipFill>
        <p:spPr>
          <a:xfrm>
            <a:off x="7263392" y="2437699"/>
            <a:ext cx="1257475" cy="2238687"/>
          </a:xfrm>
          <a:prstGeom prst="rect">
            <a:avLst/>
          </a:prstGeom>
        </p:spPr>
      </p:pic>
      <p:sp>
        <p:nvSpPr>
          <p:cNvPr id="12" name="Oval Callout 11"/>
          <p:cNvSpPr/>
          <p:nvPr/>
        </p:nvSpPr>
        <p:spPr>
          <a:xfrm>
            <a:off x="4991259" y="1354455"/>
            <a:ext cx="2044143" cy="1057939"/>
          </a:xfrm>
          <a:prstGeom prst="wedgeEllipseCallout">
            <a:avLst>
              <a:gd name="adj1" fmla="val 76580"/>
              <a:gd name="adj2" fmla="val 87101"/>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8000"/>
                </a:solidFill>
                <a:latin typeface="Comic Sans MS" panose="030F0702030302020204" pitchFamily="66" charset="0"/>
              </a:rPr>
              <a:t>It’s okay Goldilocks.</a:t>
            </a:r>
            <a:endParaRPr lang="en-GB" dirty="0">
              <a:solidFill>
                <a:srgbClr val="008000"/>
              </a:solidFill>
              <a:latin typeface="Comic Sans MS" panose="030F0702030302020204" pitchFamily="66" charset="0"/>
            </a:endParaRPr>
          </a:p>
        </p:txBody>
      </p:sp>
      <p:sp>
        <p:nvSpPr>
          <p:cNvPr id="13" name="Oval Callout 12"/>
          <p:cNvSpPr/>
          <p:nvPr/>
        </p:nvSpPr>
        <p:spPr>
          <a:xfrm>
            <a:off x="4991259" y="2831456"/>
            <a:ext cx="1628319" cy="1221096"/>
          </a:xfrm>
          <a:prstGeom prst="wedgeEllipseCallout">
            <a:avLst>
              <a:gd name="adj1" fmla="val 80325"/>
              <a:gd name="adj2" fmla="val -15970"/>
            </a:avLst>
          </a:prstGeom>
          <a:solidFill>
            <a:srgbClr val="99FF99"/>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8000"/>
                </a:solidFill>
                <a:latin typeface="Comic Sans MS" panose="030F0702030302020204" pitchFamily="66" charset="0"/>
              </a:rPr>
              <a:t>Let’s be friends!</a:t>
            </a:r>
            <a:endParaRPr lang="en-GB" dirty="0">
              <a:solidFill>
                <a:srgbClr val="008000"/>
              </a:solidFill>
              <a:latin typeface="Comic Sans MS" panose="030F0702030302020204" pitchFamily="66" charset="0"/>
            </a:endParaRPr>
          </a:p>
        </p:txBody>
      </p:sp>
    </p:spTree>
    <p:extLst>
      <p:ext uri="{BB962C8B-B14F-4D97-AF65-F5344CB8AC3E}">
        <p14:creationId xmlns:p14="http://schemas.microsoft.com/office/powerpoint/2010/main" val="3406001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71475"/>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6 – </a:t>
            </a:r>
            <a:r>
              <a:rPr lang="en-GB" sz="3200" dirty="0" smtClean="0">
                <a:latin typeface="Comic Sans MS" panose="030F0702030302020204" pitchFamily="66" charset="0"/>
              </a:rPr>
              <a:t>Generate ideas.</a:t>
            </a:r>
            <a:endParaRPr lang="en-GB" sz="1100" dirty="0">
              <a:latin typeface="Comic Sans MS" panose="030F0702030302020204" pitchFamily="66" charset="0"/>
            </a:endParaRPr>
          </a:p>
        </p:txBody>
      </p:sp>
      <p:sp>
        <p:nvSpPr>
          <p:cNvPr id="3" name="TextBox 2"/>
          <p:cNvSpPr txBox="1"/>
          <p:nvPr/>
        </p:nvSpPr>
        <p:spPr>
          <a:xfrm>
            <a:off x="683567" y="1124744"/>
            <a:ext cx="7776864" cy="4524315"/>
          </a:xfrm>
          <a:prstGeom prst="rect">
            <a:avLst/>
          </a:prstGeom>
          <a:noFill/>
        </p:spPr>
        <p:txBody>
          <a:bodyPr wrap="square" rtlCol="0">
            <a:spAutoFit/>
          </a:bodyPr>
          <a:lstStyle/>
          <a:p>
            <a:pPr algn="ctr">
              <a:lnSpc>
                <a:spcPct val="150000"/>
              </a:lnSpc>
            </a:pPr>
            <a:r>
              <a:rPr lang="en-US" sz="2400" dirty="0" smtClean="0">
                <a:latin typeface="Comic Sans MS" panose="030F0702030302020204" pitchFamily="66" charset="0"/>
              </a:rPr>
              <a:t>Later this week we are going to write our own version of Goldilocks and the Three Bears. Today we are going to come up with our own story ideas. When Goldilocks went into the bears’ house, she made some bad choices. What else could might Goldilocks have done inside the house?</a:t>
            </a:r>
          </a:p>
          <a:p>
            <a:pPr algn="ctr">
              <a:lnSpc>
                <a:spcPct val="150000"/>
              </a:lnSpc>
            </a:pPr>
            <a:r>
              <a:rPr lang="en-US" sz="2400" dirty="0" smtClean="0">
                <a:latin typeface="Comic Sans MS" panose="030F0702030302020204" pitchFamily="66" charset="0"/>
              </a:rPr>
              <a:t>Draw a picture and write down your ideas.</a:t>
            </a:r>
          </a:p>
          <a:p>
            <a:pPr algn="ctr">
              <a:lnSpc>
                <a:spcPct val="150000"/>
              </a:lnSpc>
            </a:pPr>
            <a:endParaRPr lang="en-US" sz="2400" dirty="0">
              <a:latin typeface="Comic Sans MS" panose="030F0702030302020204" pitchFamily="66" charset="0"/>
            </a:endParaRPr>
          </a:p>
        </p:txBody>
      </p:sp>
      <p:pic>
        <p:nvPicPr>
          <p:cNvPr id="2058" name="Picture 10" descr="Writing Illustrations and Clipart. 291,652 Writing royalty free ..."/>
          <p:cNvPicPr>
            <a:picLocks noChangeAspect="1" noChangeArrowheads="1"/>
          </p:cNvPicPr>
          <p:nvPr/>
        </p:nvPicPr>
        <p:blipFill rotWithShape="1">
          <a:blip r:embed="rId2">
            <a:extLst>
              <a:ext uri="{28A0092B-C50C-407E-A947-70E740481C1C}">
                <a14:useLocalDpi xmlns:a14="http://schemas.microsoft.com/office/drawing/2010/main" val="0"/>
              </a:ext>
            </a:extLst>
          </a:blip>
          <a:srcRect b="6956"/>
          <a:stretch/>
        </p:blipFill>
        <p:spPr bwMode="auto">
          <a:xfrm>
            <a:off x="3530022" y="5013176"/>
            <a:ext cx="2083954" cy="1680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654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9706" y="692696"/>
            <a:ext cx="7122654" cy="3046988"/>
          </a:xfrm>
          <a:prstGeom prst="rect">
            <a:avLst/>
          </a:prstGeom>
        </p:spPr>
        <p:txBody>
          <a:bodyPr wrap="square">
            <a:spAutoFit/>
          </a:bodyPr>
          <a:lstStyle/>
          <a:p>
            <a:r>
              <a:rPr lang="en-US" sz="2400" dirty="0">
                <a:latin typeface="Comic Sans MS" panose="030F0702030302020204" pitchFamily="66" charset="0"/>
              </a:rPr>
              <a:t>Example</a:t>
            </a:r>
            <a:r>
              <a:rPr lang="en-US" sz="2400" dirty="0" smtClean="0">
                <a:latin typeface="Comic Sans MS" panose="030F0702030302020204" pitchFamily="66" charset="0"/>
              </a:rPr>
              <a:t>:</a:t>
            </a:r>
          </a:p>
          <a:p>
            <a:endParaRPr lang="en-US" sz="2400" dirty="0">
              <a:latin typeface="Comic Sans MS" panose="030F0702030302020204" pitchFamily="66" charset="0"/>
            </a:endParaRPr>
          </a:p>
          <a:p>
            <a:endParaRPr lang="en-US" sz="2400" dirty="0">
              <a:latin typeface="Comic Sans MS" panose="030F0702030302020204" pitchFamily="66" charset="0"/>
            </a:endParaRPr>
          </a:p>
          <a:p>
            <a:endParaRPr lang="en-US" sz="2400" dirty="0" smtClean="0">
              <a:latin typeface="Comic Sans MS" panose="030F0702030302020204" pitchFamily="66" charset="0"/>
            </a:endParaRPr>
          </a:p>
          <a:p>
            <a:endParaRPr lang="en-US" sz="2400" dirty="0">
              <a:latin typeface="Comic Sans MS" panose="030F0702030302020204" pitchFamily="66" charset="0"/>
            </a:endParaRPr>
          </a:p>
          <a:p>
            <a:endParaRPr lang="en-US" sz="2400" dirty="0" smtClean="0">
              <a:latin typeface="Comic Sans MS" panose="030F0702030302020204" pitchFamily="66" charset="0"/>
            </a:endParaRPr>
          </a:p>
          <a:p>
            <a:endParaRPr lang="en-US" sz="2400" dirty="0">
              <a:latin typeface="Comic Sans MS" panose="030F0702030302020204" pitchFamily="66" charset="0"/>
            </a:endParaRPr>
          </a:p>
          <a:p>
            <a:endParaRPr lang="en-US" sz="24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470628" y="3206093"/>
            <a:ext cx="936104" cy="962017"/>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3915" t="3551" r="37319" b="39740"/>
          <a:stretch/>
        </p:blipFill>
        <p:spPr>
          <a:xfrm>
            <a:off x="1153488" y="1448097"/>
            <a:ext cx="1440160" cy="1489724"/>
          </a:xfrm>
          <a:prstGeom prst="rect">
            <a:avLst/>
          </a:prstGeom>
        </p:spPr>
      </p:pic>
      <p:sp>
        <p:nvSpPr>
          <p:cNvPr id="5" name="TextBox 4"/>
          <p:cNvSpPr txBox="1"/>
          <p:nvPr/>
        </p:nvSpPr>
        <p:spPr>
          <a:xfrm>
            <a:off x="3863982" y="4382083"/>
            <a:ext cx="1362173" cy="2308324"/>
          </a:xfrm>
          <a:prstGeom prst="rect">
            <a:avLst/>
          </a:prstGeom>
          <a:noFill/>
        </p:spPr>
        <p:txBody>
          <a:bodyPr wrap="square" rtlCol="0">
            <a:spAutoFit/>
          </a:bodyPr>
          <a:lstStyle/>
          <a:p>
            <a:pPr algn="ctr"/>
            <a:r>
              <a:rPr lang="en-US" dirty="0" smtClean="0">
                <a:latin typeface="Comic Sans MS" panose="030F0702030302020204" pitchFamily="66" charset="0"/>
              </a:rPr>
              <a:t>Then, </a:t>
            </a:r>
            <a:r>
              <a:rPr lang="en-US" dirty="0">
                <a:latin typeface="Comic Sans MS" panose="030F0702030302020204" pitchFamily="66" charset="0"/>
              </a:rPr>
              <a:t>she ate Mummy Bear’s cookie but it was too crumbly.</a:t>
            </a:r>
          </a:p>
          <a:p>
            <a:pPr algn="ctr"/>
            <a:endParaRPr lang="en-GB" dirty="0"/>
          </a:p>
        </p:txBody>
      </p:sp>
      <p:sp>
        <p:nvSpPr>
          <p:cNvPr id="6" name="Rectangle 5"/>
          <p:cNvSpPr/>
          <p:nvPr/>
        </p:nvSpPr>
        <p:spPr>
          <a:xfrm>
            <a:off x="1290608" y="4495085"/>
            <a:ext cx="1296144" cy="1754326"/>
          </a:xfrm>
          <a:prstGeom prst="rect">
            <a:avLst/>
          </a:prstGeom>
        </p:spPr>
        <p:txBody>
          <a:bodyPr wrap="square">
            <a:spAutoFit/>
          </a:bodyPr>
          <a:lstStyle/>
          <a:p>
            <a:pPr algn="ctr"/>
            <a:r>
              <a:rPr lang="en-US" dirty="0">
                <a:latin typeface="Comic Sans MS" panose="030F0702030302020204" pitchFamily="66" charset="0"/>
              </a:rPr>
              <a:t>Goldilocks ate Daddy Bear’s cookie but it was too crunchy.</a:t>
            </a:r>
          </a:p>
        </p:txBody>
      </p:sp>
      <p:pic>
        <p:nvPicPr>
          <p:cNvPr id="7" name="Picture 6"/>
          <p:cNvPicPr>
            <a:picLocks noChangeAspect="1"/>
          </p:cNvPicPr>
          <p:nvPr/>
        </p:nvPicPr>
        <p:blipFill>
          <a:blip r:embed="rId2"/>
          <a:stretch>
            <a:fillRect/>
          </a:stretch>
        </p:blipFill>
        <p:spPr>
          <a:xfrm>
            <a:off x="4116010" y="3206093"/>
            <a:ext cx="936104" cy="962017"/>
          </a:xfrm>
          <a:prstGeom prst="rect">
            <a:avLst/>
          </a:prstGeom>
        </p:spPr>
      </p:pic>
      <p:pic>
        <p:nvPicPr>
          <p:cNvPr id="9" name="Picture 8"/>
          <p:cNvPicPr>
            <a:picLocks noChangeAspect="1"/>
          </p:cNvPicPr>
          <p:nvPr/>
        </p:nvPicPr>
        <p:blipFill>
          <a:blip r:embed="rId4"/>
          <a:stretch>
            <a:fillRect/>
          </a:stretch>
        </p:blipFill>
        <p:spPr>
          <a:xfrm>
            <a:off x="3790037" y="1448097"/>
            <a:ext cx="1544130" cy="1490421"/>
          </a:xfrm>
          <a:prstGeom prst="rect">
            <a:avLst/>
          </a:prstGeom>
        </p:spPr>
      </p:pic>
      <p:pic>
        <p:nvPicPr>
          <p:cNvPr id="10" name="Picture 9"/>
          <p:cNvPicPr>
            <a:picLocks noChangeAspect="1"/>
          </p:cNvPicPr>
          <p:nvPr/>
        </p:nvPicPr>
        <p:blipFill>
          <a:blip r:embed="rId5"/>
          <a:stretch>
            <a:fillRect/>
          </a:stretch>
        </p:blipFill>
        <p:spPr>
          <a:xfrm>
            <a:off x="6256532" y="1437567"/>
            <a:ext cx="1595295" cy="1489724"/>
          </a:xfrm>
          <a:prstGeom prst="rect">
            <a:avLst/>
          </a:prstGeom>
        </p:spPr>
      </p:pic>
      <p:pic>
        <p:nvPicPr>
          <p:cNvPr id="11" name="Picture 10"/>
          <p:cNvPicPr>
            <a:picLocks noChangeAspect="1"/>
          </p:cNvPicPr>
          <p:nvPr/>
        </p:nvPicPr>
        <p:blipFill>
          <a:blip r:embed="rId2"/>
          <a:stretch>
            <a:fillRect/>
          </a:stretch>
        </p:blipFill>
        <p:spPr>
          <a:xfrm>
            <a:off x="6586127" y="3220757"/>
            <a:ext cx="936104" cy="962017"/>
          </a:xfrm>
          <a:prstGeom prst="rect">
            <a:avLst/>
          </a:prstGeom>
        </p:spPr>
      </p:pic>
      <p:sp>
        <p:nvSpPr>
          <p:cNvPr id="12" name="TextBox 11"/>
          <p:cNvSpPr txBox="1"/>
          <p:nvPr/>
        </p:nvSpPr>
        <p:spPr>
          <a:xfrm>
            <a:off x="6373092" y="4329496"/>
            <a:ext cx="1362173" cy="2308324"/>
          </a:xfrm>
          <a:prstGeom prst="rect">
            <a:avLst/>
          </a:prstGeom>
          <a:noFill/>
        </p:spPr>
        <p:txBody>
          <a:bodyPr wrap="square" rtlCol="0">
            <a:spAutoFit/>
          </a:bodyPr>
          <a:lstStyle/>
          <a:p>
            <a:pPr algn="ctr"/>
            <a:r>
              <a:rPr lang="en-US" dirty="0" smtClean="0">
                <a:latin typeface="Comic Sans MS" panose="030F0702030302020204" pitchFamily="66" charset="0"/>
              </a:rPr>
              <a:t>Finally, she ate Baby Bear’s cookie and it was just right!</a:t>
            </a:r>
            <a:endParaRPr lang="en-US" dirty="0">
              <a:latin typeface="Comic Sans MS" panose="030F0702030302020204" pitchFamily="66" charset="0"/>
            </a:endParaRPr>
          </a:p>
          <a:p>
            <a:pPr algn="ctr"/>
            <a:endParaRPr lang="en-GB" dirty="0"/>
          </a:p>
        </p:txBody>
      </p:sp>
      <p:sp>
        <p:nvSpPr>
          <p:cNvPr id="13" name="Title 1"/>
          <p:cNvSpPr txBox="1">
            <a:spLocks/>
          </p:cNvSpPr>
          <p:nvPr/>
        </p:nvSpPr>
        <p:spPr>
          <a:xfrm>
            <a:off x="4929040" y="511757"/>
            <a:ext cx="3586566" cy="336672"/>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400" dirty="0" smtClean="0">
                <a:latin typeface="Comic Sans MS" panose="030F0702030302020204" pitchFamily="66" charset="0"/>
              </a:rPr>
              <a:t>Lesson </a:t>
            </a:r>
            <a:r>
              <a:rPr lang="en-GB" sz="1400" dirty="0">
                <a:latin typeface="Comic Sans MS" panose="030F0702030302020204" pitchFamily="66" charset="0"/>
              </a:rPr>
              <a:t>6</a:t>
            </a:r>
            <a:r>
              <a:rPr lang="en-GB" sz="1400" dirty="0" smtClean="0">
                <a:latin typeface="Comic Sans MS" panose="030F0702030302020204" pitchFamily="66" charset="0"/>
              </a:rPr>
              <a:t> – Generate ideas. </a:t>
            </a:r>
            <a:endParaRPr lang="en-GB" sz="600" dirty="0">
              <a:latin typeface="Comic Sans MS" panose="030F0702030302020204" pitchFamily="66" charset="0"/>
            </a:endParaRPr>
          </a:p>
        </p:txBody>
      </p:sp>
    </p:spTree>
    <p:extLst>
      <p:ext uri="{BB962C8B-B14F-4D97-AF65-F5344CB8AC3E}">
        <p14:creationId xmlns:p14="http://schemas.microsoft.com/office/powerpoint/2010/main" val="501998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2276872"/>
            <a:ext cx="7776864" cy="3970318"/>
          </a:xfrm>
          <a:prstGeom prst="rect">
            <a:avLst/>
          </a:prstGeom>
          <a:noFill/>
        </p:spPr>
        <p:txBody>
          <a:bodyPr wrap="square" rtlCol="0">
            <a:spAutoFit/>
          </a:bodyPr>
          <a:lstStyle/>
          <a:p>
            <a:pPr algn="ctr">
              <a:lnSpc>
                <a:spcPct val="150000"/>
              </a:lnSpc>
            </a:pPr>
            <a:r>
              <a:rPr lang="en-US" sz="2400" dirty="0" smtClean="0">
                <a:latin typeface="Comic Sans MS" panose="030F0702030302020204" pitchFamily="66" charset="0"/>
              </a:rPr>
              <a:t>Today we are going to draw a story map to help us write our story tomorrow.</a:t>
            </a:r>
          </a:p>
          <a:p>
            <a:pPr algn="ctr">
              <a:lnSpc>
                <a:spcPct val="150000"/>
              </a:lnSpc>
            </a:pPr>
            <a:r>
              <a:rPr lang="en-US" sz="2400" dirty="0" smtClean="0">
                <a:latin typeface="Comic Sans MS" panose="030F0702030302020204" pitchFamily="66" charset="0"/>
              </a:rPr>
              <a:t>We need to start with Goldilocks entering the house. Then add 1 or 2 of your own ideas. Finally Goldilocks is found in Baby Bear’s bed. There is an example on the next slide. </a:t>
            </a:r>
            <a:r>
              <a:rPr lang="en-US" sz="2400" dirty="0" smtClean="0">
                <a:latin typeface="Comic Sans MS" panose="030F0702030302020204" pitchFamily="66" charset="0"/>
                <a:sym typeface="Wingdings" panose="05000000000000000000" pitchFamily="2" charset="2"/>
              </a:rPr>
              <a:t></a:t>
            </a:r>
            <a:endParaRPr lang="en-US" sz="2400" dirty="0" smtClean="0">
              <a:latin typeface="Comic Sans MS" panose="030F0702030302020204" pitchFamily="66" charset="0"/>
            </a:endParaRPr>
          </a:p>
          <a:p>
            <a:pPr algn="ctr">
              <a:lnSpc>
                <a:spcPct val="150000"/>
              </a:lnSpc>
            </a:pPr>
            <a:endParaRPr lang="en-US" sz="2400" dirty="0">
              <a:latin typeface="Comic Sans MS" panose="030F0702030302020204" pitchFamily="66" charset="0"/>
            </a:endParaRPr>
          </a:p>
        </p:txBody>
      </p:sp>
      <p:sp>
        <p:nvSpPr>
          <p:cNvPr id="3" name="Title 1"/>
          <p:cNvSpPr txBox="1">
            <a:spLocks/>
          </p:cNvSpPr>
          <p:nvPr/>
        </p:nvSpPr>
        <p:spPr>
          <a:xfrm>
            <a:off x="457200" y="548680"/>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7 – Story map</a:t>
            </a:r>
            <a:endParaRPr lang="en-GB" sz="1100" dirty="0">
              <a:latin typeface="Comic Sans MS" panose="030F0702030302020204" pitchFamily="66" charset="0"/>
            </a:endParaRPr>
          </a:p>
        </p:txBody>
      </p:sp>
    </p:spTree>
    <p:extLst>
      <p:ext uri="{BB962C8B-B14F-4D97-AF65-F5344CB8AC3E}">
        <p14:creationId xmlns:p14="http://schemas.microsoft.com/office/powerpoint/2010/main" val="4276338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20354"/>
          <a:stretch/>
        </p:blipFill>
        <p:spPr>
          <a:xfrm>
            <a:off x="853819" y="480397"/>
            <a:ext cx="2304256" cy="1297730"/>
          </a:xfrm>
          <a:prstGeom prst="rect">
            <a:avLst/>
          </a:prstGeom>
        </p:spPr>
      </p:pic>
      <p:pic>
        <p:nvPicPr>
          <p:cNvPr id="5" name="Picture 4"/>
          <p:cNvPicPr>
            <a:picLocks noChangeAspect="1"/>
          </p:cNvPicPr>
          <p:nvPr/>
        </p:nvPicPr>
        <p:blipFill>
          <a:blip r:embed="rId3"/>
          <a:stretch>
            <a:fillRect/>
          </a:stretch>
        </p:blipFill>
        <p:spPr>
          <a:xfrm>
            <a:off x="5166925" y="1667369"/>
            <a:ext cx="611151" cy="628069"/>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3915" t="3551" r="37319" b="39740"/>
          <a:stretch/>
        </p:blipFill>
        <p:spPr>
          <a:xfrm>
            <a:off x="5051260" y="471249"/>
            <a:ext cx="1067375" cy="1104109"/>
          </a:xfrm>
          <a:prstGeom prst="rect">
            <a:avLst/>
          </a:prstGeom>
        </p:spPr>
      </p:pic>
      <p:pic>
        <p:nvPicPr>
          <p:cNvPr id="8" name="Picture 7"/>
          <p:cNvPicPr>
            <a:picLocks noChangeAspect="1"/>
          </p:cNvPicPr>
          <p:nvPr/>
        </p:nvPicPr>
        <p:blipFill>
          <a:blip r:embed="rId5"/>
          <a:stretch>
            <a:fillRect/>
          </a:stretch>
        </p:blipFill>
        <p:spPr>
          <a:xfrm>
            <a:off x="6118634" y="471249"/>
            <a:ext cx="1143897" cy="1104109"/>
          </a:xfrm>
          <a:prstGeom prst="rect">
            <a:avLst/>
          </a:prstGeom>
        </p:spPr>
      </p:pic>
      <p:pic>
        <p:nvPicPr>
          <p:cNvPr id="9" name="Picture 8"/>
          <p:cNvPicPr>
            <a:picLocks noChangeAspect="1"/>
          </p:cNvPicPr>
          <p:nvPr/>
        </p:nvPicPr>
        <p:blipFill>
          <a:blip r:embed="rId6"/>
          <a:stretch>
            <a:fillRect/>
          </a:stretch>
        </p:blipFill>
        <p:spPr>
          <a:xfrm>
            <a:off x="7262531" y="471249"/>
            <a:ext cx="1182353" cy="1104109"/>
          </a:xfrm>
          <a:prstGeom prst="rect">
            <a:avLst/>
          </a:prstGeom>
        </p:spPr>
      </p:pic>
      <p:pic>
        <p:nvPicPr>
          <p:cNvPr id="11" name="Picture 10"/>
          <p:cNvPicPr>
            <a:picLocks noChangeAspect="1"/>
          </p:cNvPicPr>
          <p:nvPr/>
        </p:nvPicPr>
        <p:blipFill>
          <a:blip r:embed="rId3"/>
          <a:stretch>
            <a:fillRect/>
          </a:stretch>
        </p:blipFill>
        <p:spPr>
          <a:xfrm>
            <a:off x="6385006" y="1700752"/>
            <a:ext cx="611151" cy="628069"/>
          </a:xfrm>
          <a:prstGeom prst="rect">
            <a:avLst/>
          </a:prstGeom>
        </p:spPr>
      </p:pic>
      <p:pic>
        <p:nvPicPr>
          <p:cNvPr id="12" name="Picture 11"/>
          <p:cNvPicPr>
            <a:picLocks noChangeAspect="1"/>
          </p:cNvPicPr>
          <p:nvPr/>
        </p:nvPicPr>
        <p:blipFill>
          <a:blip r:embed="rId3"/>
          <a:stretch>
            <a:fillRect/>
          </a:stretch>
        </p:blipFill>
        <p:spPr>
          <a:xfrm>
            <a:off x="7603087" y="1676876"/>
            <a:ext cx="611151" cy="628069"/>
          </a:xfrm>
          <a:prstGeom prst="rect">
            <a:avLst/>
          </a:prstGeom>
        </p:spPr>
      </p:pic>
      <p:sp>
        <p:nvSpPr>
          <p:cNvPr id="14" name="Right Arrow 13"/>
          <p:cNvSpPr/>
          <p:nvPr/>
        </p:nvSpPr>
        <p:spPr>
          <a:xfrm>
            <a:off x="3378214" y="841230"/>
            <a:ext cx="1558067" cy="576064"/>
          </a:xfrm>
          <a:prstGeom prst="rightArrow">
            <a:avLst/>
          </a:prstGeom>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Bent Arrow 14"/>
          <p:cNvSpPr/>
          <p:nvPr/>
        </p:nvSpPr>
        <p:spPr>
          <a:xfrm rot="10800000">
            <a:off x="7246845" y="2472996"/>
            <a:ext cx="1080120" cy="936104"/>
          </a:xfrm>
          <a:prstGeom prst="bentArrow">
            <a:avLst/>
          </a:prstGeom>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7172" name="Picture 4" descr="Tea Clip Art &amp; Look At Clip Art Images - ClipartLoo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53138" y="3741359"/>
            <a:ext cx="960041" cy="101211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p:cNvPicPr>
            <a:picLocks noChangeAspect="1"/>
          </p:cNvPicPr>
          <p:nvPr/>
        </p:nvPicPr>
        <p:blipFill rotWithShape="1">
          <a:blip r:embed="rId4" cstate="print">
            <a:extLst>
              <a:ext uri="{28A0092B-C50C-407E-A947-70E740481C1C}">
                <a14:useLocalDpi xmlns:a14="http://schemas.microsoft.com/office/drawing/2010/main" val="0"/>
              </a:ext>
            </a:extLst>
          </a:blip>
          <a:srcRect l="23915" t="3551" r="37319" b="39740"/>
          <a:stretch/>
        </p:blipFill>
        <p:spPr>
          <a:xfrm>
            <a:off x="5912188" y="2629817"/>
            <a:ext cx="1067375" cy="1104109"/>
          </a:xfrm>
          <a:prstGeom prst="rect">
            <a:avLst/>
          </a:prstGeom>
        </p:spPr>
      </p:pic>
      <p:pic>
        <p:nvPicPr>
          <p:cNvPr id="19" name="Picture 4" descr="Tea Clip Art &amp; Look At Clip Art Images - ClipartLoo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25708" y="3741359"/>
            <a:ext cx="960041" cy="101211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5"/>
          <a:stretch>
            <a:fillRect/>
          </a:stretch>
        </p:blipFill>
        <p:spPr>
          <a:xfrm>
            <a:off x="4768291" y="2629816"/>
            <a:ext cx="1143897" cy="1104109"/>
          </a:xfrm>
          <a:prstGeom prst="rect">
            <a:avLst/>
          </a:prstGeom>
        </p:spPr>
      </p:pic>
      <p:pic>
        <p:nvPicPr>
          <p:cNvPr id="21" name="Picture 20"/>
          <p:cNvPicPr>
            <a:picLocks noChangeAspect="1"/>
          </p:cNvPicPr>
          <p:nvPr/>
        </p:nvPicPr>
        <p:blipFill>
          <a:blip r:embed="rId6"/>
          <a:stretch>
            <a:fillRect/>
          </a:stretch>
        </p:blipFill>
        <p:spPr>
          <a:xfrm>
            <a:off x="3586664" y="2629816"/>
            <a:ext cx="1182353" cy="1104109"/>
          </a:xfrm>
          <a:prstGeom prst="rect">
            <a:avLst/>
          </a:prstGeom>
        </p:spPr>
      </p:pic>
      <p:pic>
        <p:nvPicPr>
          <p:cNvPr id="22" name="Picture 4" descr="Tea Clip Art &amp; Look At Clip Art Images - ClipartLook"/>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50975" y="3741358"/>
            <a:ext cx="960041" cy="1012119"/>
          </a:xfrm>
          <a:prstGeom prst="rect">
            <a:avLst/>
          </a:prstGeom>
          <a:noFill/>
          <a:extLst>
            <a:ext uri="{909E8E84-426E-40DD-AFC4-6F175D3DCCD1}">
              <a14:hiddenFill xmlns:a14="http://schemas.microsoft.com/office/drawing/2010/main">
                <a:solidFill>
                  <a:srgbClr val="FFFFFF"/>
                </a:solidFill>
              </a14:hiddenFill>
            </a:ext>
          </a:extLst>
        </p:spPr>
      </p:pic>
      <p:sp>
        <p:nvSpPr>
          <p:cNvPr id="24" name="Bent Arrow 23"/>
          <p:cNvSpPr/>
          <p:nvPr/>
        </p:nvSpPr>
        <p:spPr>
          <a:xfrm rot="16200000" flipH="1">
            <a:off x="1379081" y="2969215"/>
            <a:ext cx="1631721" cy="1639547"/>
          </a:xfrm>
          <a:prstGeom prst="bentArrow">
            <a:avLst>
              <a:gd name="adj1" fmla="val 25000"/>
              <a:gd name="adj2" fmla="val 18698"/>
              <a:gd name="adj3" fmla="val 25000"/>
              <a:gd name="adj4" fmla="val 43750"/>
            </a:avLst>
          </a:prstGeom>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7" name="Picture 16"/>
          <p:cNvPicPr>
            <a:picLocks noChangeAspect="1"/>
          </p:cNvPicPr>
          <p:nvPr/>
        </p:nvPicPr>
        <p:blipFill>
          <a:blip r:embed="rId8"/>
          <a:stretch>
            <a:fillRect/>
          </a:stretch>
        </p:blipFill>
        <p:spPr>
          <a:xfrm>
            <a:off x="898594" y="5558402"/>
            <a:ext cx="1591489" cy="960578"/>
          </a:xfrm>
          <a:prstGeom prst="rect">
            <a:avLst/>
          </a:prstGeom>
        </p:spPr>
      </p:pic>
      <p:pic>
        <p:nvPicPr>
          <p:cNvPr id="25" name="Picture 24"/>
          <p:cNvPicPr>
            <a:picLocks noChangeAspect="1"/>
          </p:cNvPicPr>
          <p:nvPr/>
        </p:nvPicPr>
        <p:blipFill>
          <a:blip r:embed="rId9"/>
          <a:stretch>
            <a:fillRect/>
          </a:stretch>
        </p:blipFill>
        <p:spPr>
          <a:xfrm>
            <a:off x="2490084" y="5496357"/>
            <a:ext cx="2125026" cy="1022623"/>
          </a:xfrm>
          <a:prstGeom prst="rect">
            <a:avLst/>
          </a:prstGeom>
        </p:spPr>
      </p:pic>
      <p:pic>
        <p:nvPicPr>
          <p:cNvPr id="26" name="Picture 25"/>
          <p:cNvPicPr>
            <a:picLocks noChangeAspect="1"/>
          </p:cNvPicPr>
          <p:nvPr/>
        </p:nvPicPr>
        <p:blipFill>
          <a:blip r:embed="rId10"/>
          <a:stretch>
            <a:fillRect/>
          </a:stretch>
        </p:blipFill>
        <p:spPr>
          <a:xfrm>
            <a:off x="4615111" y="5496357"/>
            <a:ext cx="1524750" cy="1022623"/>
          </a:xfrm>
          <a:prstGeom prst="rect">
            <a:avLst/>
          </a:prstGeom>
        </p:spPr>
      </p:pic>
      <p:pic>
        <p:nvPicPr>
          <p:cNvPr id="28" name="Picture 27"/>
          <p:cNvPicPr>
            <a:picLocks noChangeAspect="1"/>
          </p:cNvPicPr>
          <p:nvPr/>
        </p:nvPicPr>
        <p:blipFill rotWithShape="1">
          <a:blip r:embed="rId11" cstate="print">
            <a:extLst>
              <a:ext uri="{28A0092B-C50C-407E-A947-70E740481C1C}">
                <a14:useLocalDpi xmlns:a14="http://schemas.microsoft.com/office/drawing/2010/main" val="0"/>
              </a:ext>
            </a:extLst>
          </a:blip>
          <a:srcRect l="3984" t="21496" r="47173" b="1610"/>
          <a:stretch/>
        </p:blipFill>
        <p:spPr>
          <a:xfrm>
            <a:off x="7104409" y="5013176"/>
            <a:ext cx="1352671" cy="1505804"/>
          </a:xfrm>
          <a:prstGeom prst="rect">
            <a:avLst/>
          </a:prstGeom>
        </p:spPr>
      </p:pic>
      <p:sp>
        <p:nvSpPr>
          <p:cNvPr id="29" name="Right Arrow 28"/>
          <p:cNvSpPr/>
          <p:nvPr/>
        </p:nvSpPr>
        <p:spPr>
          <a:xfrm>
            <a:off x="6228838" y="5689239"/>
            <a:ext cx="767319" cy="576064"/>
          </a:xfrm>
          <a:prstGeom prst="rightArrow">
            <a:avLst/>
          </a:prstGeom>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698544" y="357104"/>
            <a:ext cx="2527705" cy="1684770"/>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31" name="Title 1"/>
          <p:cNvSpPr txBox="1">
            <a:spLocks/>
          </p:cNvSpPr>
          <p:nvPr/>
        </p:nvSpPr>
        <p:spPr>
          <a:xfrm>
            <a:off x="5018256" y="357104"/>
            <a:ext cx="3586192" cy="1971717"/>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32" name="Title 1"/>
          <p:cNvSpPr txBox="1">
            <a:spLocks/>
          </p:cNvSpPr>
          <p:nvPr/>
        </p:nvSpPr>
        <p:spPr>
          <a:xfrm>
            <a:off x="3512632" y="2476881"/>
            <a:ext cx="3586192" cy="2394896"/>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33" name="Title 1"/>
          <p:cNvSpPr txBox="1">
            <a:spLocks/>
          </p:cNvSpPr>
          <p:nvPr/>
        </p:nvSpPr>
        <p:spPr>
          <a:xfrm>
            <a:off x="624897" y="5373216"/>
            <a:ext cx="5531279" cy="126367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
        <p:nvSpPr>
          <p:cNvPr id="34" name="Title 1"/>
          <p:cNvSpPr txBox="1">
            <a:spLocks/>
          </p:cNvSpPr>
          <p:nvPr/>
        </p:nvSpPr>
        <p:spPr>
          <a:xfrm>
            <a:off x="7044312" y="4945506"/>
            <a:ext cx="1400572" cy="1691390"/>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600" dirty="0">
              <a:latin typeface="Comic Sans MS" panose="030F0702030302020204" pitchFamily="66" charset="0"/>
            </a:endParaRPr>
          </a:p>
        </p:txBody>
      </p:sp>
    </p:spTree>
    <p:extLst>
      <p:ext uri="{BB962C8B-B14F-4D97-AF65-F5344CB8AC3E}">
        <p14:creationId xmlns:p14="http://schemas.microsoft.com/office/powerpoint/2010/main" val="22225196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548680"/>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200" dirty="0" smtClean="0">
                <a:latin typeface="Comic Sans MS" panose="030F0702030302020204" pitchFamily="66" charset="0"/>
              </a:rPr>
              <a:t>Lessons 8 and  9 – Writing your story.</a:t>
            </a:r>
            <a:endParaRPr lang="en-GB" sz="1050" dirty="0">
              <a:latin typeface="Comic Sans MS" panose="030F0702030302020204" pitchFamily="66" charset="0"/>
            </a:endParaRPr>
          </a:p>
        </p:txBody>
      </p:sp>
      <p:pic>
        <p:nvPicPr>
          <p:cNvPr id="3" name="Picture 2"/>
          <p:cNvPicPr>
            <a:picLocks noChangeAspect="1"/>
          </p:cNvPicPr>
          <p:nvPr/>
        </p:nvPicPr>
        <p:blipFill rotWithShape="1">
          <a:blip r:embed="rId2"/>
          <a:srcRect l="36164" t="17114" r="36164" b="11610"/>
          <a:stretch/>
        </p:blipFill>
        <p:spPr>
          <a:xfrm>
            <a:off x="7625445" y="4313868"/>
            <a:ext cx="1227403" cy="1777495"/>
          </a:xfrm>
          <a:prstGeom prst="rect">
            <a:avLst/>
          </a:prstGeom>
          <a:ln>
            <a:solidFill>
              <a:srgbClr val="FFC000"/>
            </a:solidFill>
          </a:ln>
        </p:spPr>
      </p:pic>
      <p:sp>
        <p:nvSpPr>
          <p:cNvPr id="4" name="TextBox 3"/>
          <p:cNvSpPr txBox="1"/>
          <p:nvPr/>
        </p:nvSpPr>
        <p:spPr>
          <a:xfrm>
            <a:off x="492841" y="1427217"/>
            <a:ext cx="8229600" cy="707886"/>
          </a:xfrm>
          <a:prstGeom prst="rect">
            <a:avLst/>
          </a:prstGeom>
          <a:noFill/>
        </p:spPr>
        <p:txBody>
          <a:bodyPr wrap="square" rtlCol="0">
            <a:spAutoFit/>
          </a:bodyPr>
          <a:lstStyle/>
          <a:p>
            <a:pPr algn="ctr"/>
            <a:r>
              <a:rPr lang="en-GB" sz="2000" dirty="0" smtClean="0">
                <a:latin typeface="Comic Sans MS" panose="030F0702030302020204" pitchFamily="66" charset="0"/>
              </a:rPr>
              <a:t>We are going to spend the next two lessons writing our version of ‘Goldilocks and the Three </a:t>
            </a:r>
            <a:r>
              <a:rPr lang="en-GB" sz="2000" dirty="0">
                <a:latin typeface="Comic Sans MS" panose="030F0702030302020204" pitchFamily="66" charset="0"/>
              </a:rPr>
              <a:t>B</a:t>
            </a:r>
            <a:r>
              <a:rPr lang="en-GB" sz="2000" dirty="0" smtClean="0">
                <a:latin typeface="Comic Sans MS" panose="030F0702030302020204" pitchFamily="66" charset="0"/>
              </a:rPr>
              <a:t>ears’.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3"/>
          <a:srcRect l="35611" t="21454" r="20668" b="19485"/>
          <a:stretch/>
        </p:blipFill>
        <p:spPr>
          <a:xfrm>
            <a:off x="6588224" y="2288824"/>
            <a:ext cx="2304256" cy="1750068"/>
          </a:xfrm>
          <a:prstGeom prst="rect">
            <a:avLst/>
          </a:prstGeom>
          <a:ln w="28575">
            <a:solidFill>
              <a:srgbClr val="FFC000"/>
            </a:solidFill>
          </a:ln>
        </p:spPr>
      </p:pic>
      <p:pic>
        <p:nvPicPr>
          <p:cNvPr id="7" name="Picture 2" descr="Little Miss Helpful | Mr. Men Wiki | Fando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9738" y="2418311"/>
            <a:ext cx="938325" cy="6651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331640" y="2289200"/>
            <a:ext cx="4968552" cy="923330"/>
          </a:xfrm>
          <a:prstGeom prst="rect">
            <a:avLst/>
          </a:prstGeom>
          <a:noFill/>
          <a:ln w="28575">
            <a:solidFill>
              <a:schemeClr val="accent6">
                <a:lumMod val="75000"/>
              </a:schemeClr>
            </a:solidFill>
          </a:ln>
        </p:spPr>
        <p:txBody>
          <a:bodyPr wrap="square" rtlCol="0">
            <a:spAutoFit/>
          </a:bodyPr>
          <a:lstStyle/>
          <a:p>
            <a:pPr algn="ctr"/>
            <a:r>
              <a:rPr lang="en-GB" dirty="0" smtClean="0">
                <a:latin typeface="Comic Sans MS" panose="030F0702030302020204" pitchFamily="66" charset="0"/>
              </a:rPr>
              <a:t>Little Miss Helpful is back! She has written a helpful list of things to remember when writing your story </a:t>
            </a:r>
            <a:r>
              <a:rPr lang="en-GB" dirty="0" smtClean="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p:txBody>
      </p:sp>
      <p:sp>
        <p:nvSpPr>
          <p:cNvPr id="9" name="5-Point Star 8"/>
          <p:cNvSpPr/>
          <p:nvPr/>
        </p:nvSpPr>
        <p:spPr>
          <a:xfrm>
            <a:off x="654372" y="3372408"/>
            <a:ext cx="449056" cy="432048"/>
          </a:xfrm>
          <a:prstGeom prst="star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10" name="TextBox 9"/>
          <p:cNvSpPr txBox="1"/>
          <p:nvPr/>
        </p:nvSpPr>
        <p:spPr>
          <a:xfrm>
            <a:off x="1331640" y="3362234"/>
            <a:ext cx="5112568" cy="2031325"/>
          </a:xfrm>
          <a:prstGeom prst="rect">
            <a:avLst/>
          </a:prstGeom>
          <a:noFill/>
        </p:spPr>
        <p:txBody>
          <a:bodyPr wrap="square" rtlCol="0">
            <a:spAutoFit/>
          </a:bodyPr>
          <a:lstStyle/>
          <a:p>
            <a:r>
              <a:rPr lang="en-GB" dirty="0" smtClean="0">
                <a:latin typeface="Comic Sans MS" panose="030F0702030302020204" pitchFamily="66" charset="0"/>
              </a:rPr>
              <a:t>Use your story plan to help you organise your writing. Write about one picture at a time. </a:t>
            </a:r>
          </a:p>
          <a:p>
            <a:endParaRPr lang="en-GB" dirty="0">
              <a:latin typeface="Comic Sans MS" panose="030F0702030302020204" pitchFamily="66" charset="0"/>
            </a:endParaRPr>
          </a:p>
          <a:p>
            <a:r>
              <a:rPr lang="en-GB" dirty="0" smtClean="0">
                <a:latin typeface="Comic Sans MS" panose="030F0702030302020204" pitchFamily="66" charset="0"/>
              </a:rPr>
              <a:t>Say your sentences out loud before you write them. </a:t>
            </a:r>
            <a:endParaRPr lang="en-GB" dirty="0">
              <a:latin typeface="Comic Sans MS" panose="030F0702030302020204" pitchFamily="66" charset="0"/>
            </a:endParaRPr>
          </a:p>
          <a:p>
            <a:endParaRPr lang="en-GB" dirty="0" smtClean="0">
              <a:latin typeface="Comic Sans MS" panose="030F0702030302020204" pitchFamily="66" charset="0"/>
            </a:endParaRPr>
          </a:p>
          <a:p>
            <a:r>
              <a:rPr lang="en-GB" dirty="0" smtClean="0">
                <a:latin typeface="Comic Sans MS" panose="030F0702030302020204" pitchFamily="66" charset="0"/>
              </a:rPr>
              <a:t>Remember a good sentence needs these:</a:t>
            </a:r>
          </a:p>
        </p:txBody>
      </p:sp>
      <p:cxnSp>
        <p:nvCxnSpPr>
          <p:cNvPr id="12" name="Straight Arrow Connector 11"/>
          <p:cNvCxnSpPr/>
          <p:nvPr/>
        </p:nvCxnSpPr>
        <p:spPr>
          <a:xfrm flipV="1">
            <a:off x="6012160" y="3501009"/>
            <a:ext cx="720080" cy="30344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5-Point Star 14"/>
          <p:cNvSpPr/>
          <p:nvPr/>
        </p:nvSpPr>
        <p:spPr>
          <a:xfrm>
            <a:off x="668659" y="4945978"/>
            <a:ext cx="449056" cy="432048"/>
          </a:xfrm>
          <a:prstGeom prst="star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16" name="5-Point Star 15"/>
          <p:cNvSpPr/>
          <p:nvPr/>
        </p:nvSpPr>
        <p:spPr>
          <a:xfrm>
            <a:off x="654372" y="4161872"/>
            <a:ext cx="449056" cy="432048"/>
          </a:xfrm>
          <a:prstGeom prst="star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pic>
        <p:nvPicPr>
          <p:cNvPr id="17" name="Picture 16"/>
          <p:cNvPicPr>
            <a:picLocks noChangeAspect="1"/>
          </p:cNvPicPr>
          <p:nvPr/>
        </p:nvPicPr>
        <p:blipFill rotWithShape="1">
          <a:blip r:embed="rId5"/>
          <a:srcRect l="24542" t="25391" r="25517" b="42125"/>
          <a:stretch/>
        </p:blipFill>
        <p:spPr>
          <a:xfrm>
            <a:off x="1547664" y="5327717"/>
            <a:ext cx="4176464" cy="1527293"/>
          </a:xfrm>
          <a:prstGeom prst="rect">
            <a:avLst/>
          </a:prstGeom>
        </p:spPr>
      </p:pic>
      <p:sp>
        <p:nvSpPr>
          <p:cNvPr id="18" name="TextBox 17"/>
          <p:cNvSpPr txBox="1"/>
          <p:nvPr/>
        </p:nvSpPr>
        <p:spPr>
          <a:xfrm>
            <a:off x="6199074" y="6217871"/>
            <a:ext cx="2880320" cy="600164"/>
          </a:xfrm>
          <a:prstGeom prst="rect">
            <a:avLst/>
          </a:prstGeom>
          <a:noFill/>
          <a:ln w="38100">
            <a:solidFill>
              <a:srgbClr val="FFC000"/>
            </a:solidFill>
          </a:ln>
        </p:spPr>
        <p:txBody>
          <a:bodyPr wrap="square" rtlCol="0">
            <a:spAutoFit/>
          </a:bodyPr>
          <a:lstStyle/>
          <a:p>
            <a:r>
              <a:rPr lang="en-GB" sz="1100" dirty="0" smtClean="0">
                <a:latin typeface="Comic Sans MS" panose="030F0702030302020204" pitchFamily="66" charset="0"/>
              </a:rPr>
              <a:t>We have saved this writing frame into the folder if you would like to write your story on it </a:t>
            </a:r>
            <a:r>
              <a:rPr lang="en-GB" sz="1100" dirty="0" smtClean="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p:txBody>
      </p:sp>
      <p:cxnSp>
        <p:nvCxnSpPr>
          <p:cNvPr id="19" name="Straight Arrow Connector 18"/>
          <p:cNvCxnSpPr/>
          <p:nvPr/>
        </p:nvCxnSpPr>
        <p:spPr>
          <a:xfrm flipV="1">
            <a:off x="6876256" y="5517233"/>
            <a:ext cx="749189" cy="70063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77940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548680"/>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10 – Edit and perform story.</a:t>
            </a:r>
            <a:endParaRPr lang="en-GB" sz="1100" dirty="0">
              <a:latin typeface="Comic Sans MS" panose="030F0702030302020204" pitchFamily="66" charset="0"/>
            </a:endParaRPr>
          </a:p>
        </p:txBody>
      </p:sp>
      <p:sp>
        <p:nvSpPr>
          <p:cNvPr id="3" name="TextBox 2"/>
          <p:cNvSpPr txBox="1"/>
          <p:nvPr/>
        </p:nvSpPr>
        <p:spPr>
          <a:xfrm>
            <a:off x="179512" y="1484784"/>
            <a:ext cx="8712968" cy="3600986"/>
          </a:xfrm>
          <a:prstGeom prst="rect">
            <a:avLst/>
          </a:prstGeom>
          <a:noFill/>
        </p:spPr>
        <p:txBody>
          <a:bodyPr wrap="square" rtlCol="0">
            <a:spAutoFit/>
          </a:bodyPr>
          <a:lstStyle/>
          <a:p>
            <a:pPr algn="ctr"/>
            <a:r>
              <a:rPr lang="en-GB" sz="2400" dirty="0" smtClean="0">
                <a:latin typeface="Comic Sans MS" panose="030F0702030302020204" pitchFamily="66" charset="0"/>
              </a:rPr>
              <a:t>Well done for writing your story!</a:t>
            </a:r>
            <a:endParaRPr lang="en-GB" sz="2400" dirty="0">
              <a:latin typeface="Comic Sans MS" panose="030F0702030302020204" pitchFamily="66" charset="0"/>
            </a:endParaRPr>
          </a:p>
          <a:p>
            <a:pPr algn="ctr"/>
            <a:r>
              <a:rPr lang="en-GB" sz="2400" dirty="0" smtClean="0">
                <a:latin typeface="Comic Sans MS" panose="030F0702030302020204" pitchFamily="66" charset="0"/>
              </a:rPr>
              <a:t>Today we are going to check our writing. </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Sometimes we find our sentences don’t make sense or we may have forgotten a capital letter – this is perfectly ok! When this happens we go back and make changes. This is called </a:t>
            </a:r>
            <a:r>
              <a:rPr lang="en-GB" b="1" u="sng" dirty="0" smtClean="0">
                <a:latin typeface="Comic Sans MS" panose="030F0702030302020204" pitchFamily="66" charset="0"/>
              </a:rPr>
              <a:t>editing.</a:t>
            </a:r>
          </a:p>
          <a:p>
            <a:pPr algn="ctr"/>
            <a:endParaRPr lang="en-GB" b="1" u="sng" dirty="0">
              <a:latin typeface="Comic Sans MS" panose="030F0702030302020204" pitchFamily="66" charset="0"/>
            </a:endParaRPr>
          </a:p>
          <a:p>
            <a:pPr algn="ctr"/>
            <a:endParaRPr lang="en-GB" b="1" u="sng" dirty="0" smtClean="0">
              <a:latin typeface="Comic Sans MS" panose="030F0702030302020204" pitchFamily="66" charset="0"/>
            </a:endParaRPr>
          </a:p>
          <a:p>
            <a:pPr algn="ctr"/>
            <a:r>
              <a:rPr lang="en-GB" sz="2400" dirty="0" smtClean="0">
                <a:latin typeface="Comic Sans MS" panose="030F0702030302020204" pitchFamily="66" charset="0"/>
              </a:rPr>
              <a:t>Do you remember Mr Rush? He’s always in a hurry! He has edited his sentence in blue pen. Take a look at what he has done.</a:t>
            </a:r>
            <a:endParaRPr lang="en-GB" sz="2400" dirty="0" smtClean="0"/>
          </a:p>
        </p:txBody>
      </p:sp>
      <p:pic>
        <p:nvPicPr>
          <p:cNvPr id="4" name="Picture 4" descr="Mr. Rush by Roger Hargreav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029" t="22040" r="27544" b="4493"/>
          <a:stretch/>
        </p:blipFill>
        <p:spPr bwMode="auto">
          <a:xfrm>
            <a:off x="7895889" y="5474644"/>
            <a:ext cx="996591" cy="905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39552" y="5085184"/>
            <a:ext cx="7632848" cy="1815882"/>
          </a:xfrm>
          <a:prstGeom prst="rect">
            <a:avLst/>
          </a:prstGeom>
          <a:noFill/>
        </p:spPr>
        <p:txBody>
          <a:bodyPr wrap="square" rtlCol="0">
            <a:spAutoFit/>
          </a:bodyPr>
          <a:lstStyle/>
          <a:p>
            <a:r>
              <a:rPr lang="en-GB" sz="2800" dirty="0" smtClean="0">
                <a:solidFill>
                  <a:srgbClr val="0070C0"/>
                </a:solidFill>
                <a:latin typeface="Comic Sans MS" panose="030F0702030302020204" pitchFamily="66" charset="0"/>
              </a:rPr>
              <a:t>O</a:t>
            </a:r>
            <a:r>
              <a:rPr lang="en-GB" sz="2800" dirty="0" smtClean="0">
                <a:latin typeface="Comic Sans MS" panose="030F0702030302020204" pitchFamily="66" charset="0"/>
              </a:rPr>
              <a:t>nce upon </a:t>
            </a:r>
            <a:r>
              <a:rPr lang="en-GB" sz="2800" dirty="0" smtClean="0">
                <a:solidFill>
                  <a:srgbClr val="0070C0"/>
                </a:solidFill>
                <a:latin typeface="Comic Sans MS" panose="030F0702030302020204" pitchFamily="66" charset="0"/>
              </a:rPr>
              <a:t>a </a:t>
            </a:r>
            <a:r>
              <a:rPr lang="en-GB" sz="2800" dirty="0" smtClean="0">
                <a:latin typeface="Comic Sans MS" panose="030F0702030302020204" pitchFamily="66" charset="0"/>
              </a:rPr>
              <a:t>time there </a:t>
            </a:r>
            <a:r>
              <a:rPr lang="en-GB" sz="2800" strike="sngStrike" dirty="0" err="1" smtClean="0">
                <a:latin typeface="Comic Sans MS" panose="030F0702030302020204" pitchFamily="66" charset="0"/>
              </a:rPr>
              <a:t>woz</a:t>
            </a:r>
            <a:r>
              <a:rPr lang="en-GB" sz="2800" dirty="0" smtClean="0">
                <a:latin typeface="Comic Sans MS" panose="030F0702030302020204" pitchFamily="66" charset="0"/>
              </a:rPr>
              <a:t> </a:t>
            </a:r>
            <a:r>
              <a:rPr lang="en-GB" sz="2800" dirty="0" smtClean="0">
                <a:solidFill>
                  <a:srgbClr val="0070C0"/>
                </a:solidFill>
                <a:latin typeface="Comic Sans MS" panose="030F0702030302020204" pitchFamily="66" charset="0"/>
              </a:rPr>
              <a:t>was</a:t>
            </a:r>
            <a:r>
              <a:rPr lang="en-GB" sz="2800" dirty="0" smtClean="0">
                <a:latin typeface="Comic Sans MS" panose="030F0702030302020204" pitchFamily="66" charset="0"/>
              </a:rPr>
              <a:t> a girl called Goldilocks</a:t>
            </a:r>
            <a:r>
              <a:rPr lang="en-GB" sz="2800" dirty="0">
                <a:solidFill>
                  <a:srgbClr val="0070C0"/>
                </a:solidFill>
                <a:latin typeface="Comic Sans MS" panose="030F0702030302020204" pitchFamily="66" charset="0"/>
              </a:rPr>
              <a:t>.</a:t>
            </a:r>
            <a:r>
              <a:rPr lang="en-GB" sz="2800" dirty="0" smtClean="0">
                <a:latin typeface="Comic Sans MS" panose="030F0702030302020204" pitchFamily="66" charset="0"/>
              </a:rPr>
              <a:t> </a:t>
            </a:r>
            <a:r>
              <a:rPr lang="en-GB" sz="2800" dirty="0" smtClean="0">
                <a:solidFill>
                  <a:srgbClr val="0070C0"/>
                </a:solidFill>
                <a:latin typeface="Comic Sans MS" panose="030F0702030302020204" pitchFamily="66" charset="0"/>
              </a:rPr>
              <a:t>S</a:t>
            </a:r>
            <a:r>
              <a:rPr lang="en-GB" sz="2800" dirty="0" smtClean="0">
                <a:latin typeface="Comic Sans MS" panose="030F0702030302020204" pitchFamily="66" charset="0"/>
              </a:rPr>
              <a:t>he had golden, curly hair.</a:t>
            </a:r>
          </a:p>
          <a:p>
            <a:endParaRPr lang="en-GB" sz="2800" dirty="0">
              <a:latin typeface="Comic Sans MS" panose="030F0702030302020204" pitchFamily="66" charset="0"/>
            </a:endParaRPr>
          </a:p>
          <a:p>
            <a:pPr algn="ctr"/>
            <a:r>
              <a:rPr lang="en-GB" sz="2800" dirty="0" smtClean="0">
                <a:latin typeface="Comic Sans MS" panose="030F0702030302020204" pitchFamily="66" charset="0"/>
              </a:rPr>
              <a:t>Have a go at editing your story </a:t>
            </a:r>
            <a:r>
              <a:rPr lang="en-GB" sz="2800" dirty="0" smtClean="0">
                <a:latin typeface="Comic Sans MS" panose="030F0702030302020204" pitchFamily="66" charset="0"/>
                <a:sym typeface="Wingdings" panose="05000000000000000000" pitchFamily="2" charset="2"/>
              </a:rPr>
              <a:t></a:t>
            </a:r>
            <a:endParaRPr lang="en-GB" sz="2800" dirty="0">
              <a:latin typeface="Comic Sans MS" panose="030F0702030302020204" pitchFamily="66" charset="0"/>
            </a:endParaRPr>
          </a:p>
        </p:txBody>
      </p:sp>
    </p:spTree>
    <p:extLst>
      <p:ext uri="{BB962C8B-B14F-4D97-AF65-F5344CB8AC3E}">
        <p14:creationId xmlns:p14="http://schemas.microsoft.com/office/powerpoint/2010/main" val="1171147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548680"/>
            <a:ext cx="8229600" cy="753269"/>
          </a:xfrm>
          <a:prstGeom prst="rect">
            <a:avLst/>
          </a:prstGeom>
          <a:ln w="38100">
            <a:solidFill>
              <a:srgbClr val="FFC00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Twinkl SemiBold" pitchFamily="2" charset="0"/>
                <a:ea typeface="+mj-ea"/>
                <a:cs typeface="+mj-cs"/>
              </a:defRPr>
            </a:lvl1pPr>
          </a:lstStyle>
          <a:p>
            <a:r>
              <a:rPr lang="en-GB" sz="3600" dirty="0" smtClean="0">
                <a:latin typeface="Comic Sans MS" panose="030F0702030302020204" pitchFamily="66" charset="0"/>
              </a:rPr>
              <a:t>Lesson 10 – Edit and perform story.</a:t>
            </a:r>
            <a:endParaRPr lang="en-GB" sz="1100" dirty="0">
              <a:latin typeface="Comic Sans MS" panose="030F0702030302020204" pitchFamily="66" charset="0"/>
            </a:endParaRPr>
          </a:p>
        </p:txBody>
      </p:sp>
      <p:sp>
        <p:nvSpPr>
          <p:cNvPr id="3" name="TextBox 2"/>
          <p:cNvSpPr txBox="1"/>
          <p:nvPr/>
        </p:nvSpPr>
        <p:spPr>
          <a:xfrm>
            <a:off x="215516" y="1328436"/>
            <a:ext cx="8712968" cy="3477875"/>
          </a:xfrm>
          <a:prstGeom prst="rect">
            <a:avLst/>
          </a:prstGeom>
          <a:noFill/>
        </p:spPr>
        <p:txBody>
          <a:bodyPr wrap="square" rtlCol="0">
            <a:spAutoFit/>
          </a:bodyPr>
          <a:lstStyle/>
          <a:p>
            <a:pPr algn="ctr"/>
            <a:endParaRPr lang="en-GB" sz="2400" dirty="0" smtClean="0"/>
          </a:p>
          <a:p>
            <a:pPr algn="ctr"/>
            <a:r>
              <a:rPr lang="en-GB" sz="2800" dirty="0" smtClean="0">
                <a:latin typeface="Comic Sans MS" panose="030F0702030302020204" pitchFamily="66" charset="0"/>
              </a:rPr>
              <a:t>You should be really proud of yourself for writing your own story!</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Take some time to read it to your family. </a:t>
            </a:r>
          </a:p>
          <a:p>
            <a:pPr algn="ctr"/>
            <a:r>
              <a:rPr lang="en-GB" sz="2800" dirty="0" smtClean="0">
                <a:latin typeface="Comic Sans MS" panose="030F0702030302020204" pitchFamily="66" charset="0"/>
              </a:rPr>
              <a:t>You could even ask an adult to take a video of you reading your story! You could then send it to your family and friends </a:t>
            </a:r>
            <a:r>
              <a:rPr lang="en-GB" sz="2800" dirty="0" smtClean="0">
                <a:latin typeface="Comic Sans MS" panose="030F0702030302020204" pitchFamily="66" charset="0"/>
                <a:sym typeface="Wingdings" panose="05000000000000000000" pitchFamily="2" charset="2"/>
              </a:rPr>
              <a:t></a:t>
            </a:r>
            <a:endParaRPr lang="en-GB" sz="2800" dirty="0" smtClean="0">
              <a:latin typeface="Comic Sans MS" panose="030F0702030302020204" pitchFamily="66" charset="0"/>
            </a:endParaRPr>
          </a:p>
        </p:txBody>
      </p:sp>
      <p:pic>
        <p:nvPicPr>
          <p:cNvPr id="1026" name="Picture 2" descr="Family Reading Together Clipart - Clipart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497" y="4661934"/>
            <a:ext cx="1997692" cy="21669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deo recording - Free vector image in AI and EPS format."/>
          <p:cNvPicPr>
            <a:picLocks noChangeAspect="1" noChangeArrowheads="1"/>
          </p:cNvPicPr>
          <p:nvPr/>
        </p:nvPicPr>
        <p:blipFill rotWithShape="1">
          <a:blip r:embed="rId3">
            <a:extLst>
              <a:ext uri="{28A0092B-C50C-407E-A947-70E740481C1C}">
                <a14:useLocalDpi xmlns:a14="http://schemas.microsoft.com/office/drawing/2010/main" val="0"/>
              </a:ext>
            </a:extLst>
          </a:blip>
          <a:srcRect b="9106"/>
          <a:stretch/>
        </p:blipFill>
        <p:spPr bwMode="auto">
          <a:xfrm>
            <a:off x="6372200" y="4658049"/>
            <a:ext cx="2133600" cy="1939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038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620688"/>
            <a:ext cx="8064896" cy="5570756"/>
          </a:xfrm>
          <a:prstGeom prst="rect">
            <a:avLst/>
          </a:prstGeom>
          <a:noFill/>
        </p:spPr>
        <p:txBody>
          <a:bodyPr wrap="square" rtlCol="0">
            <a:spAutoFit/>
          </a:bodyPr>
          <a:lstStyle/>
          <a:p>
            <a:pPr algn="ctr"/>
            <a:r>
              <a:rPr lang="en-GB" sz="2400" dirty="0" smtClean="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smtClean="0">
              <a:latin typeface="Comic Sans MS" panose="030F0702030302020204" pitchFamily="66" charset="0"/>
            </a:endParaRPr>
          </a:p>
          <a:p>
            <a:pPr algn="ctr"/>
            <a:r>
              <a:rPr lang="en-GB" sz="4400" dirty="0" smtClean="0">
                <a:latin typeface="Comic Sans MS" panose="030F0702030302020204" pitchFamily="66" charset="0"/>
              </a:rPr>
              <a:t>Well done!</a:t>
            </a:r>
            <a:endParaRPr lang="en-GB" sz="4400" dirty="0">
              <a:latin typeface="Comic Sans MS" panose="030F0702030302020204" pitchFamily="66" charset="0"/>
            </a:endParaRPr>
          </a:p>
          <a:p>
            <a:pPr algn="ctr"/>
            <a:r>
              <a:rPr lang="en-GB" sz="4400" dirty="0" smtClean="0">
                <a:latin typeface="Comic Sans MS" panose="030F0702030302020204" pitchFamily="66" charset="0"/>
              </a:rPr>
              <a:t>We are really proud of you.</a:t>
            </a: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smtClean="0">
              <a:latin typeface="Comic Sans MS" panose="030F0702030302020204" pitchFamily="66" charset="0"/>
            </a:endParaRPr>
          </a:p>
          <a:p>
            <a:pPr algn="ctr"/>
            <a:endParaRPr lang="en-GB" sz="4400" dirty="0">
              <a:latin typeface="Comic Sans MS" panose="030F0702030302020204" pitchFamily="66" charset="0"/>
            </a:endParaRPr>
          </a:p>
          <a:p>
            <a:pPr algn="ctr"/>
            <a:r>
              <a:rPr lang="en-GB" sz="3200" dirty="0" smtClean="0">
                <a:latin typeface="Comic Sans MS" panose="030F0702030302020204" pitchFamily="66" charset="0"/>
              </a:rPr>
              <a:t>Have a </a:t>
            </a:r>
            <a:r>
              <a:rPr lang="en-GB" sz="3200" smtClean="0">
                <a:latin typeface="Comic Sans MS" panose="030F0702030302020204" pitchFamily="66" charset="0"/>
              </a:rPr>
              <a:t>lovely weekend </a:t>
            </a:r>
            <a:r>
              <a:rPr lang="en-GB" sz="3200" dirty="0" smtClean="0">
                <a:latin typeface="Comic Sans MS" panose="030F0702030302020204" pitchFamily="66" charset="0"/>
              </a:rPr>
              <a:t>with your family.</a:t>
            </a:r>
          </a:p>
        </p:txBody>
      </p:sp>
      <p:sp>
        <p:nvSpPr>
          <p:cNvPr id="3" name="6-Point Star 2"/>
          <p:cNvSpPr/>
          <p:nvPr/>
        </p:nvSpPr>
        <p:spPr>
          <a:xfrm>
            <a:off x="3419872"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527794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E5AA70"/>
      </a:accent1>
      <a:accent2>
        <a:srgbClr val="73C2FB"/>
      </a:accent2>
      <a:accent3>
        <a:srgbClr val="7FFFD4"/>
      </a:accent3>
      <a:accent4>
        <a:srgbClr val="6495ED"/>
      </a:accent4>
      <a:accent5>
        <a:srgbClr val="EEDC82"/>
      </a:accent5>
      <a:accent6>
        <a:srgbClr val="F0808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5733</TotalTime>
  <Words>1147</Words>
  <Application>Microsoft Office PowerPoint</Application>
  <PresentationFormat>On-screen Show (4:3)</PresentationFormat>
  <Paragraphs>135</Paragraphs>
  <Slides>23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Comic Sans MS</vt:lpstr>
      <vt:lpstr>Sassoon Infant Rg</vt:lpstr>
      <vt:lpstr>Twinkl SemiBold</vt:lpstr>
      <vt:lpstr>Wingdings</vt:lpstr>
      <vt:lpstr>Office Theme</vt:lpstr>
      <vt:lpstr>Year 1  Reading and Writing </vt:lpstr>
      <vt:lpstr>PowerPoint Presentation</vt:lpstr>
      <vt:lpstr>Lesson 1 Reading for pleasure.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334</cp:revision>
  <dcterms:created xsi:type="dcterms:W3CDTF">2012-04-28T17:18:27Z</dcterms:created>
  <dcterms:modified xsi:type="dcterms:W3CDTF">2020-06-26T15:53:00Z</dcterms:modified>
</cp:coreProperties>
</file>