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74"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43554b78a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843554b78a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843554b78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843554b78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843554b78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843554b78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43554b78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43554b78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3554b78a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3554b78a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843554b78a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843554b78a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A4C2F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89475" y="1262375"/>
            <a:ext cx="8635200" cy="39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When we are in school we would normally have a weekly PE session. Since you have been at home, we know lots of you are beginning the day with the Joe Wicks workout, as well as doing some other form of daily exercise. This is great and helps keep our bodies and minds healthy!</a:t>
            </a: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From now on, we will plan to include one PE session a week in our work packs. We will be using the REAL PE resource to support this.</a:t>
            </a:r>
            <a:r>
              <a:rPr lang="en" sz="2500"/>
              <a:t> </a:t>
            </a:r>
            <a:endParaRPr sz="2500"/>
          </a:p>
        </p:txBody>
      </p:sp>
      <p:sp>
        <p:nvSpPr>
          <p:cNvPr id="55" name="Google Shape;55;p13"/>
          <p:cNvSpPr/>
          <p:nvPr/>
        </p:nvSpPr>
        <p:spPr>
          <a:xfrm>
            <a:off x="3547524" y="95450"/>
            <a:ext cx="1649701" cy="946174"/>
          </a:xfrm>
          <a:prstGeom prst="rect">
            <a:avLst/>
          </a:prstGeom>
        </p:spPr>
        <p:txBody>
          <a:bodyPr>
            <a:prstTxWarp prst="textPlain">
              <a:avLst/>
            </a:prstTxWarp>
          </a:bodyPr>
          <a:lstStyle/>
          <a:p>
            <a:pPr lvl="0" algn="ctr"/>
            <a:r>
              <a:rPr b="0" i="0" dirty="0">
                <a:ln w="9525" cap="flat" cmpd="sng">
                  <a:solidFill>
                    <a:schemeClr val="dk2"/>
                  </a:solidFill>
                  <a:prstDash val="solid"/>
                  <a:round/>
                  <a:headEnd type="none" w="sm" len="sm"/>
                  <a:tailEnd type="none" w="sm" len="sm"/>
                </a:ln>
                <a:solidFill>
                  <a:schemeClr val="lt2"/>
                </a:solidFill>
                <a:latin typeface="Arial"/>
              </a:rPr>
              <a:t>PE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p:cNvPicPr preferRelativeResize="0"/>
          <p:nvPr/>
        </p:nvPicPr>
        <p:blipFill rotWithShape="1">
          <a:blip r:embed="rId3">
            <a:alphaModFix/>
          </a:blip>
          <a:srcRect l="35837" t="50000" r="29990" b="35983"/>
          <a:stretch/>
        </p:blipFill>
        <p:spPr>
          <a:xfrm>
            <a:off x="194945" y="2162151"/>
            <a:ext cx="8561074" cy="1974150"/>
          </a:xfrm>
          <a:prstGeom prst="rect">
            <a:avLst/>
          </a:prstGeom>
          <a:noFill/>
          <a:ln>
            <a:noFill/>
          </a:ln>
        </p:spPr>
      </p:pic>
      <p:sp>
        <p:nvSpPr>
          <p:cNvPr id="61" name="Google Shape;61;p14"/>
          <p:cNvSpPr txBox="1"/>
          <p:nvPr/>
        </p:nvSpPr>
        <p:spPr>
          <a:xfrm>
            <a:off x="3357375" y="188025"/>
            <a:ext cx="32634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u="sng" dirty="0">
                <a:latin typeface="Comic Sans MS" panose="030F0702030302020204" pitchFamily="66" charset="0"/>
              </a:rPr>
              <a:t>REAL PE</a:t>
            </a:r>
            <a:endParaRPr sz="4500" u="sng" dirty="0">
              <a:latin typeface="Comic Sans MS" panose="030F0702030302020204" pitchFamily="66" charset="0"/>
            </a:endParaRPr>
          </a:p>
        </p:txBody>
      </p:sp>
      <p:sp>
        <p:nvSpPr>
          <p:cNvPr id="62" name="Google Shape;62;p14"/>
          <p:cNvSpPr txBox="1"/>
          <p:nvPr/>
        </p:nvSpPr>
        <p:spPr>
          <a:xfrm>
            <a:off x="577425" y="1114650"/>
            <a:ext cx="81786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dirty="0">
                <a:latin typeface="Comic Sans MS" panose="030F0702030302020204" pitchFamily="66" charset="0"/>
              </a:rPr>
              <a:t>To access the PE lesson, you will need to log in to the website below. </a:t>
            </a:r>
            <a:endParaRPr sz="2400" dirty="0">
              <a:latin typeface="Comic Sans MS" panose="030F0702030302020204"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5"/>
          <p:cNvPicPr preferRelativeResize="0"/>
          <p:nvPr/>
        </p:nvPicPr>
        <p:blipFill rotWithShape="1">
          <a:blip r:embed="rId3">
            <a:alphaModFix/>
          </a:blip>
          <a:srcRect l="4314" t="13222" r="1283" b="5456"/>
          <a:stretch/>
        </p:blipFill>
        <p:spPr>
          <a:xfrm>
            <a:off x="523750" y="792350"/>
            <a:ext cx="8124848" cy="3934825"/>
          </a:xfrm>
          <a:prstGeom prst="rect">
            <a:avLst/>
          </a:prstGeom>
          <a:noFill/>
          <a:ln>
            <a:noFill/>
          </a:ln>
        </p:spPr>
      </p:pic>
      <p:sp>
        <p:nvSpPr>
          <p:cNvPr id="68" name="Google Shape;68;p15"/>
          <p:cNvSpPr txBox="1"/>
          <p:nvPr/>
        </p:nvSpPr>
        <p:spPr>
          <a:xfrm>
            <a:off x="201450" y="127525"/>
            <a:ext cx="5277900" cy="5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dirty="0">
                <a:latin typeface="Comic Sans MS" panose="030F0702030302020204" pitchFamily="66" charset="0"/>
              </a:rPr>
              <a:t>Once you are logged in, you will see this screen. </a:t>
            </a:r>
            <a:endParaRPr sz="2000" dirty="0">
              <a:latin typeface="Comic Sans MS" panose="030F0702030302020204" pitchFamily="66" charset="0"/>
            </a:endParaRPr>
          </a:p>
        </p:txBody>
      </p:sp>
      <p:cxnSp>
        <p:nvCxnSpPr>
          <p:cNvPr id="69" name="Google Shape;69;p15"/>
          <p:cNvCxnSpPr/>
          <p:nvPr/>
        </p:nvCxnSpPr>
        <p:spPr>
          <a:xfrm flipH="1">
            <a:off x="4471975" y="564050"/>
            <a:ext cx="1383300" cy="886200"/>
          </a:xfrm>
          <a:prstGeom prst="straightConnector1">
            <a:avLst/>
          </a:prstGeom>
          <a:noFill/>
          <a:ln w="38100" cap="flat" cmpd="sng">
            <a:solidFill>
              <a:schemeClr val="dk2"/>
            </a:solidFill>
            <a:prstDash val="solid"/>
            <a:round/>
            <a:headEnd type="none" w="med" len="med"/>
            <a:tailEnd type="triangle" w="med" len="med"/>
          </a:ln>
        </p:spPr>
      </p:cxnSp>
      <p:sp>
        <p:nvSpPr>
          <p:cNvPr id="70" name="Google Shape;70;p15"/>
          <p:cNvSpPr/>
          <p:nvPr/>
        </p:nvSpPr>
        <p:spPr>
          <a:xfrm>
            <a:off x="5150070" y="53725"/>
            <a:ext cx="3686706" cy="4365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Comic Sans MS" panose="030F0702030302020204" pitchFamily="66" charset="0"/>
              </a:rPr>
              <a:t>Make sure you are following Key Stage 1</a:t>
            </a:r>
            <a:endParaRPr dirty="0">
              <a:latin typeface="Comic Sans MS" panose="030F0702030302020204"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pic>
        <p:nvPicPr>
          <p:cNvPr id="75" name="Google Shape;75;p16"/>
          <p:cNvPicPr preferRelativeResize="0"/>
          <p:nvPr/>
        </p:nvPicPr>
        <p:blipFill rotWithShape="1">
          <a:blip r:embed="rId3">
            <a:alphaModFix/>
          </a:blip>
          <a:srcRect l="6654" t="24327" r="70407" b="16279"/>
          <a:stretch/>
        </p:blipFill>
        <p:spPr>
          <a:xfrm>
            <a:off x="819225" y="235475"/>
            <a:ext cx="3209649" cy="4672550"/>
          </a:xfrm>
          <a:prstGeom prst="rect">
            <a:avLst/>
          </a:prstGeom>
          <a:noFill/>
          <a:ln>
            <a:noFill/>
          </a:ln>
        </p:spPr>
      </p:pic>
      <p:sp>
        <p:nvSpPr>
          <p:cNvPr id="76" name="Google Shape;76;p16"/>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800" dirty="0">
                <a:solidFill>
                  <a:srgbClr val="1C4587"/>
                </a:solidFill>
                <a:latin typeface="Comic Sans MS" panose="030F0702030302020204" pitchFamily="66" charset="0"/>
              </a:rPr>
              <a:t>Start by watching the video clip. This will set the scene for today’s activities. </a:t>
            </a:r>
            <a:endParaRPr sz="2800" dirty="0">
              <a:solidFill>
                <a:srgbClr val="1C4587"/>
              </a:solidFill>
              <a:latin typeface="Comic Sans MS" panose="030F0702030302020204" pitchFamily="66" charset="0"/>
            </a:endParaRPr>
          </a:p>
          <a:p>
            <a:pPr marL="0" lvl="0" indent="0" algn="l" rtl="0">
              <a:spcBef>
                <a:spcPts val="0"/>
              </a:spcBef>
              <a:spcAft>
                <a:spcPts val="0"/>
              </a:spcAft>
              <a:buNone/>
            </a:pPr>
            <a:endParaRPr sz="1800" dirty="0">
              <a:solidFill>
                <a:srgbClr val="1C4587"/>
              </a:solidFill>
              <a:latin typeface="Comic Sans MS" panose="030F0702030302020204" pitchFamily="66" charset="0"/>
            </a:endParaRPr>
          </a:p>
          <a:p>
            <a:pPr marL="0" lvl="0" indent="0" algn="l" rtl="0">
              <a:spcBef>
                <a:spcPts val="0"/>
              </a:spcBef>
              <a:spcAft>
                <a:spcPts val="0"/>
              </a:spcAft>
              <a:buNone/>
            </a:pPr>
            <a:r>
              <a:rPr lang="en" sz="2000" dirty="0">
                <a:solidFill>
                  <a:srgbClr val="1C4587"/>
                </a:solidFill>
                <a:latin typeface="Comic Sans MS" panose="030F0702030302020204" pitchFamily="66" charset="0"/>
              </a:rPr>
              <a:t>Remember to wear appropriate clothing and footwear, just like we would in school!</a:t>
            </a:r>
            <a:endParaRPr sz="2000" dirty="0">
              <a:solidFill>
                <a:srgbClr val="1C4587"/>
              </a:solidFill>
              <a:latin typeface="Comic Sans MS" panose="030F0702030302020204" pitchFamily="66" charset="0"/>
            </a:endParaRPr>
          </a:p>
          <a:p>
            <a:pPr marL="0" lvl="0" indent="0" algn="l" rtl="0">
              <a:spcBef>
                <a:spcPts val="0"/>
              </a:spcBef>
              <a:spcAft>
                <a:spcPts val="0"/>
              </a:spcAft>
              <a:buNone/>
            </a:pPr>
            <a:endParaRPr sz="2400" dirty="0">
              <a:solidFill>
                <a:srgbClr val="1C4587"/>
              </a:solidFill>
            </a:endParaRPr>
          </a:p>
          <a:p>
            <a:pPr marL="0" lvl="0" indent="0" algn="l" rtl="0">
              <a:spcBef>
                <a:spcPts val="0"/>
              </a:spcBef>
              <a:spcAft>
                <a:spcPts val="0"/>
              </a:spcAft>
              <a:buNone/>
            </a:pPr>
            <a:endParaRPr sz="3000" dirty="0">
              <a:solidFill>
                <a:srgbClr val="1C4587"/>
              </a:solidFill>
            </a:endParaRPr>
          </a:p>
          <a:p>
            <a:pPr marL="0" lvl="0" indent="0" algn="l" rtl="0">
              <a:spcBef>
                <a:spcPts val="0"/>
              </a:spcBef>
              <a:spcAft>
                <a:spcPts val="0"/>
              </a:spcAft>
              <a:buNone/>
            </a:pPr>
            <a:endParaRPr dirty="0"/>
          </a:p>
        </p:txBody>
      </p:sp>
      <p:cxnSp>
        <p:nvCxnSpPr>
          <p:cNvPr id="77" name="Google Shape;77;p16"/>
          <p:cNvCxnSpPr/>
          <p:nvPr/>
        </p:nvCxnSpPr>
        <p:spPr>
          <a:xfrm flipH="1">
            <a:off x="3357500" y="725200"/>
            <a:ext cx="1235400" cy="416400"/>
          </a:xfrm>
          <a:prstGeom prst="straightConnector1">
            <a:avLst/>
          </a:prstGeom>
          <a:noFill/>
          <a:ln w="38100" cap="flat" cmpd="sng">
            <a:solidFill>
              <a:schemeClr val="dk2"/>
            </a:solidFill>
            <a:prstDash val="solid"/>
            <a:round/>
            <a:headEnd type="none" w="med" len="med"/>
            <a:tailEnd type="triangle" w="med" len="med"/>
          </a:ln>
        </p:spPr>
      </p:cxnSp>
      <p:sp>
        <p:nvSpPr>
          <p:cNvPr id="78" name="Google Shape;78;p16"/>
          <p:cNvSpPr txBox="1"/>
          <p:nvPr/>
        </p:nvSpPr>
        <p:spPr>
          <a:xfrm>
            <a:off x="0" y="0"/>
            <a:ext cx="3572100"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latin typeface="Comic Sans MS" panose="030F0702030302020204" pitchFamily="66" charset="0"/>
              </a:rPr>
              <a:t>Session 1 - Day 1</a:t>
            </a:r>
            <a:endParaRPr sz="2500" dirty="0">
              <a:latin typeface="Comic Sans MS" panose="030F0702030302020204" pitchFamily="66" charset="0"/>
            </a:endParaRPr>
          </a:p>
        </p:txBody>
      </p:sp>
      <p:pic>
        <p:nvPicPr>
          <p:cNvPr id="79" name="Google Shape;79;p16"/>
          <p:cNvPicPr preferRelativeResize="0"/>
          <p:nvPr/>
        </p:nvPicPr>
        <p:blipFill>
          <a:blip r:embed="rId4">
            <a:alphaModFix/>
          </a:blip>
          <a:stretch>
            <a:fillRect/>
          </a:stretch>
        </p:blipFill>
        <p:spPr>
          <a:xfrm>
            <a:off x="7439221" y="3547721"/>
            <a:ext cx="1440875" cy="1440875"/>
          </a:xfrm>
          <a:prstGeom prst="rect">
            <a:avLst/>
          </a:prstGeom>
          <a:noFill/>
          <a:ln>
            <a:noFill/>
          </a:ln>
        </p:spPr>
      </p:pic>
      <p:pic>
        <p:nvPicPr>
          <p:cNvPr id="80" name="Google Shape;80;p16"/>
          <p:cNvPicPr preferRelativeResize="0"/>
          <p:nvPr/>
        </p:nvPicPr>
        <p:blipFill>
          <a:blip r:embed="rId5">
            <a:alphaModFix/>
          </a:blip>
          <a:stretch>
            <a:fillRect/>
          </a:stretch>
        </p:blipFill>
        <p:spPr>
          <a:xfrm>
            <a:off x="5542474" y="3739044"/>
            <a:ext cx="1440875" cy="124955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85" name="Google Shape;85;p17"/>
          <p:cNvPicPr preferRelativeResize="0"/>
          <p:nvPr/>
        </p:nvPicPr>
        <p:blipFill rotWithShape="1">
          <a:blip r:embed="rId3">
            <a:alphaModFix/>
          </a:blip>
          <a:srcRect l="13829" t="55133" r="10641" b="9339"/>
          <a:stretch/>
        </p:blipFill>
        <p:spPr>
          <a:xfrm>
            <a:off x="4015406" y="3497075"/>
            <a:ext cx="5129644" cy="1356599"/>
          </a:xfrm>
          <a:prstGeom prst="rect">
            <a:avLst/>
          </a:prstGeom>
          <a:noFill/>
          <a:ln>
            <a:noFill/>
          </a:ln>
        </p:spPr>
      </p:pic>
      <p:pic>
        <p:nvPicPr>
          <p:cNvPr id="86" name="Google Shape;86;p17"/>
          <p:cNvPicPr preferRelativeResize="0"/>
          <p:nvPr/>
        </p:nvPicPr>
        <p:blipFill rotWithShape="1">
          <a:blip r:embed="rId4">
            <a:alphaModFix/>
          </a:blip>
          <a:srcRect l="6654" t="24327" r="70407" b="16279"/>
          <a:stretch/>
        </p:blipFill>
        <p:spPr>
          <a:xfrm>
            <a:off x="228200" y="40200"/>
            <a:ext cx="2068100" cy="3010700"/>
          </a:xfrm>
          <a:prstGeom prst="rect">
            <a:avLst/>
          </a:prstGeom>
          <a:noFill/>
          <a:ln>
            <a:noFill/>
          </a:ln>
        </p:spPr>
      </p:pic>
      <p:cxnSp>
        <p:nvCxnSpPr>
          <p:cNvPr id="87" name="Google Shape;87;p17"/>
          <p:cNvCxnSpPr/>
          <p:nvPr/>
        </p:nvCxnSpPr>
        <p:spPr>
          <a:xfrm flipH="1">
            <a:off x="2027875" y="483450"/>
            <a:ext cx="1880100" cy="470100"/>
          </a:xfrm>
          <a:prstGeom prst="straightConnector1">
            <a:avLst/>
          </a:prstGeom>
          <a:noFill/>
          <a:ln w="76200" cap="flat" cmpd="sng">
            <a:solidFill>
              <a:schemeClr val="dk2"/>
            </a:solidFill>
            <a:prstDash val="solid"/>
            <a:round/>
            <a:headEnd type="none" w="med" len="med"/>
            <a:tailEnd type="triangle" w="med" len="med"/>
          </a:ln>
        </p:spPr>
      </p:cxnSp>
      <p:sp>
        <p:nvSpPr>
          <p:cNvPr id="88" name="Google Shape;88;p17"/>
          <p:cNvSpPr txBox="1"/>
          <p:nvPr/>
        </p:nvSpPr>
        <p:spPr>
          <a:xfrm>
            <a:off x="4015400" y="40200"/>
            <a:ext cx="49554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latin typeface="Comic Sans MS" panose="030F0702030302020204" pitchFamily="66" charset="0"/>
              </a:rPr>
              <a:t>After the video, click on the Pirate adventure to get started!</a:t>
            </a:r>
            <a:endParaRPr sz="2500" dirty="0">
              <a:latin typeface="Comic Sans MS" panose="030F0702030302020204" pitchFamily="66" charset="0"/>
            </a:endParaRPr>
          </a:p>
          <a:p>
            <a:pPr marL="0" lvl="0" indent="0" algn="l" rtl="0">
              <a:spcBef>
                <a:spcPts val="0"/>
              </a:spcBef>
              <a:spcAft>
                <a:spcPts val="0"/>
              </a:spcAft>
              <a:buNone/>
            </a:pPr>
            <a:endParaRPr dirty="0"/>
          </a:p>
        </p:txBody>
      </p:sp>
      <p:pic>
        <p:nvPicPr>
          <p:cNvPr id="89" name="Google Shape;89;p17"/>
          <p:cNvPicPr preferRelativeResize="0"/>
          <p:nvPr/>
        </p:nvPicPr>
        <p:blipFill rotWithShape="1">
          <a:blip r:embed="rId5">
            <a:alphaModFix/>
          </a:blip>
          <a:srcRect l="8617" t="24179" r="10312" b="5551"/>
          <a:stretch/>
        </p:blipFill>
        <p:spPr>
          <a:xfrm>
            <a:off x="4115400" y="1020707"/>
            <a:ext cx="4571999" cy="2228018"/>
          </a:xfrm>
          <a:prstGeom prst="rect">
            <a:avLst/>
          </a:prstGeom>
          <a:noFill/>
          <a:ln>
            <a:noFill/>
          </a:ln>
        </p:spPr>
      </p:pic>
      <p:sp>
        <p:nvSpPr>
          <p:cNvPr id="90" name="Google Shape;90;p17"/>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r>
              <a:rPr lang="en" sz="1200" dirty="0">
                <a:latin typeface="Comic Sans MS" panose="030F0702030302020204" pitchFamily="66" charset="0"/>
              </a:rPr>
              <a:t>These icons will appear at the bottom of the page. You can use them to navigate through the lesson.</a:t>
            </a:r>
            <a:endParaRPr sz="1200" dirty="0">
              <a:latin typeface="Comic Sans MS" panose="030F0702030302020204" pitchFamily="66" charset="0"/>
            </a:endParaRP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91" name="Google Shape;91;p17"/>
          <p:cNvSpPr txBox="1"/>
          <p:nvPr/>
        </p:nvSpPr>
        <p:spPr>
          <a:xfrm>
            <a:off x="550600" y="-1930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Dashboard Screen</a:t>
            </a:r>
            <a:endParaRPr/>
          </a:p>
        </p:txBody>
      </p:sp>
      <p:cxnSp>
        <p:nvCxnSpPr>
          <p:cNvPr id="92" name="Google Shape;92;p17"/>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93" name="Google Shape;93;p17"/>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Comic Sans MS" panose="030F0702030302020204" pitchFamily="66" charset="0"/>
              </a:rPr>
              <a:t>Or you can return to the ‘dashboard’ screen and click on the next section here. </a:t>
            </a:r>
            <a:endParaRPr dirty="0">
              <a:latin typeface="Comic Sans MS" panose="030F0702030302020204" pitchFamily="66" charset="0"/>
            </a:endParaRPr>
          </a:p>
        </p:txBody>
      </p:sp>
      <p:cxnSp>
        <p:nvCxnSpPr>
          <p:cNvPr id="94" name="Google Shape;94;p17"/>
          <p:cNvCxnSpPr/>
          <p:nvPr/>
        </p:nvCxnSpPr>
        <p:spPr>
          <a:xfrm rot="10800000">
            <a:off x="1181850" y="2666600"/>
            <a:ext cx="93900" cy="1383300"/>
          </a:xfrm>
          <a:prstGeom prst="straightConnector1">
            <a:avLst/>
          </a:prstGeom>
          <a:noFill/>
          <a:ln w="38100" cap="flat" cmpd="sng">
            <a:solidFill>
              <a:schemeClr val="dk2"/>
            </a:solidFill>
            <a:prstDash val="solid"/>
            <a:round/>
            <a:headEnd type="none" w="med" len="med"/>
            <a:tailEnd type="triangl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8"/>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solidFill>
                  <a:srgbClr val="1C4587"/>
                </a:solidFill>
                <a:latin typeface="Comic Sans MS" panose="030F0702030302020204" pitchFamily="66" charset="0"/>
              </a:rPr>
              <a:t>Start by watching the video clip. This will set the scene for today’s activities. </a:t>
            </a:r>
            <a:endParaRPr sz="3000" dirty="0">
              <a:solidFill>
                <a:srgbClr val="1C4587"/>
              </a:solidFill>
              <a:latin typeface="Comic Sans MS" panose="030F0702030302020204" pitchFamily="66" charset="0"/>
            </a:endParaRPr>
          </a:p>
          <a:p>
            <a:pPr marL="0" lvl="0" indent="0" algn="l" rtl="0">
              <a:spcBef>
                <a:spcPts val="0"/>
              </a:spcBef>
              <a:spcAft>
                <a:spcPts val="0"/>
              </a:spcAft>
              <a:buNone/>
            </a:pPr>
            <a:endParaRPr sz="2000" dirty="0">
              <a:solidFill>
                <a:srgbClr val="1C4587"/>
              </a:solidFill>
              <a:latin typeface="Comic Sans MS" panose="030F0702030302020204" pitchFamily="66" charset="0"/>
            </a:endParaRPr>
          </a:p>
          <a:p>
            <a:pPr marL="0" lvl="0" indent="0" algn="l" rtl="0">
              <a:spcBef>
                <a:spcPts val="0"/>
              </a:spcBef>
              <a:spcAft>
                <a:spcPts val="0"/>
              </a:spcAft>
              <a:buNone/>
            </a:pPr>
            <a:r>
              <a:rPr lang="en" sz="2400" dirty="0">
                <a:solidFill>
                  <a:srgbClr val="1C4587"/>
                </a:solidFill>
                <a:latin typeface="Comic Sans MS" panose="030F0702030302020204" pitchFamily="66" charset="0"/>
              </a:rPr>
              <a:t>Remember to wear appropriate clothing and footwear, just like we would in school!</a:t>
            </a:r>
            <a:endParaRPr sz="2400" dirty="0">
              <a:solidFill>
                <a:srgbClr val="1C4587"/>
              </a:solidFill>
              <a:latin typeface="Comic Sans MS" panose="030F0702030302020204" pitchFamily="66" charset="0"/>
            </a:endParaRPr>
          </a:p>
          <a:p>
            <a:pPr marL="0" lvl="0" indent="0" algn="l" rtl="0">
              <a:spcBef>
                <a:spcPts val="0"/>
              </a:spcBef>
              <a:spcAft>
                <a:spcPts val="0"/>
              </a:spcAft>
              <a:buNone/>
            </a:pPr>
            <a:endParaRPr sz="3000" dirty="0">
              <a:solidFill>
                <a:srgbClr val="1C4587"/>
              </a:solidFill>
            </a:endParaRPr>
          </a:p>
          <a:p>
            <a:pPr marL="0" lvl="0" indent="0" algn="l" rtl="0">
              <a:spcBef>
                <a:spcPts val="0"/>
              </a:spcBef>
              <a:spcAft>
                <a:spcPts val="0"/>
              </a:spcAft>
              <a:buNone/>
            </a:pPr>
            <a:endParaRPr dirty="0"/>
          </a:p>
        </p:txBody>
      </p:sp>
      <p:sp>
        <p:nvSpPr>
          <p:cNvPr id="100" name="Google Shape;100;p18"/>
          <p:cNvSpPr txBox="1"/>
          <p:nvPr/>
        </p:nvSpPr>
        <p:spPr>
          <a:xfrm>
            <a:off x="0" y="0"/>
            <a:ext cx="3572100"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latin typeface="Comic Sans MS" panose="030F0702030302020204" pitchFamily="66" charset="0"/>
              </a:rPr>
              <a:t>Session 2 - Day 2</a:t>
            </a:r>
            <a:endParaRPr sz="2500" dirty="0">
              <a:latin typeface="Comic Sans MS" panose="030F0702030302020204" pitchFamily="66" charset="0"/>
            </a:endParaRPr>
          </a:p>
        </p:txBody>
      </p:sp>
      <p:pic>
        <p:nvPicPr>
          <p:cNvPr id="101" name="Google Shape;101;p18"/>
          <p:cNvPicPr preferRelativeResize="0"/>
          <p:nvPr/>
        </p:nvPicPr>
        <p:blipFill rotWithShape="1">
          <a:blip r:embed="rId3">
            <a:alphaModFix/>
          </a:blip>
          <a:srcRect l="28185" t="32000" r="50498" b="8240"/>
          <a:stretch/>
        </p:blipFill>
        <p:spPr>
          <a:xfrm>
            <a:off x="770301" y="510300"/>
            <a:ext cx="2944700" cy="4641535"/>
          </a:xfrm>
          <a:prstGeom prst="rect">
            <a:avLst/>
          </a:prstGeom>
          <a:noFill/>
          <a:ln>
            <a:noFill/>
          </a:ln>
        </p:spPr>
      </p:pic>
      <p:cxnSp>
        <p:nvCxnSpPr>
          <p:cNvPr id="102" name="Google Shape;102;p18"/>
          <p:cNvCxnSpPr/>
          <p:nvPr/>
        </p:nvCxnSpPr>
        <p:spPr>
          <a:xfrm flipH="1">
            <a:off x="3357500" y="725200"/>
            <a:ext cx="1235400" cy="416400"/>
          </a:xfrm>
          <a:prstGeom prst="straightConnector1">
            <a:avLst/>
          </a:prstGeom>
          <a:noFill/>
          <a:ln w="38100" cap="flat" cmpd="sng">
            <a:solidFill>
              <a:schemeClr val="dk2"/>
            </a:solidFill>
            <a:prstDash val="solid"/>
            <a:round/>
            <a:headEnd type="none" w="med" len="med"/>
            <a:tailEnd type="triangle" w="med" len="med"/>
          </a:ln>
        </p:spPr>
      </p:cxnSp>
      <p:pic>
        <p:nvPicPr>
          <p:cNvPr id="103" name="Google Shape;103;p18"/>
          <p:cNvPicPr preferRelativeResize="0"/>
          <p:nvPr/>
        </p:nvPicPr>
        <p:blipFill>
          <a:blip r:embed="rId4">
            <a:alphaModFix/>
          </a:blip>
          <a:stretch>
            <a:fillRect/>
          </a:stretch>
        </p:blipFill>
        <p:spPr>
          <a:xfrm>
            <a:off x="7439221" y="3547721"/>
            <a:ext cx="1440875" cy="1440875"/>
          </a:xfrm>
          <a:prstGeom prst="rect">
            <a:avLst/>
          </a:prstGeom>
          <a:noFill/>
          <a:ln>
            <a:noFill/>
          </a:ln>
        </p:spPr>
      </p:pic>
      <p:pic>
        <p:nvPicPr>
          <p:cNvPr id="104" name="Google Shape;104;p18"/>
          <p:cNvPicPr preferRelativeResize="0"/>
          <p:nvPr/>
        </p:nvPicPr>
        <p:blipFill>
          <a:blip r:embed="rId5">
            <a:alphaModFix/>
          </a:blip>
          <a:stretch>
            <a:fillRect/>
          </a:stretch>
        </p:blipFill>
        <p:spPr>
          <a:xfrm>
            <a:off x="5542474" y="3739044"/>
            <a:ext cx="1440875" cy="124955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09" name="Google Shape;109;p19"/>
          <p:cNvPicPr preferRelativeResize="0"/>
          <p:nvPr/>
        </p:nvPicPr>
        <p:blipFill rotWithShape="1">
          <a:blip r:embed="rId3">
            <a:alphaModFix/>
          </a:blip>
          <a:srcRect l="13829" t="55133" r="10641" b="9339"/>
          <a:stretch/>
        </p:blipFill>
        <p:spPr>
          <a:xfrm>
            <a:off x="4015406" y="3497075"/>
            <a:ext cx="5129644" cy="1356599"/>
          </a:xfrm>
          <a:prstGeom prst="rect">
            <a:avLst/>
          </a:prstGeom>
          <a:noFill/>
          <a:ln>
            <a:noFill/>
          </a:ln>
        </p:spPr>
      </p:pic>
      <p:sp>
        <p:nvSpPr>
          <p:cNvPr id="110" name="Google Shape;110;p19"/>
          <p:cNvSpPr txBox="1"/>
          <p:nvPr/>
        </p:nvSpPr>
        <p:spPr>
          <a:xfrm>
            <a:off x="4015400" y="40200"/>
            <a:ext cx="49554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latin typeface="Comic Sans MS" panose="030F0702030302020204" pitchFamily="66" charset="0"/>
              </a:rPr>
              <a:t>After the video, click on the Pirate adventure to get started!</a:t>
            </a:r>
            <a:endParaRPr sz="2500" dirty="0">
              <a:latin typeface="Comic Sans MS" panose="030F0702030302020204" pitchFamily="66" charset="0"/>
            </a:endParaRPr>
          </a:p>
          <a:p>
            <a:pPr marL="0" lvl="0" indent="0" algn="l" rtl="0">
              <a:spcBef>
                <a:spcPts val="0"/>
              </a:spcBef>
              <a:spcAft>
                <a:spcPts val="0"/>
              </a:spcAft>
              <a:buNone/>
            </a:pPr>
            <a:endParaRPr dirty="0"/>
          </a:p>
        </p:txBody>
      </p:sp>
      <p:pic>
        <p:nvPicPr>
          <p:cNvPr id="111" name="Google Shape;111;p19"/>
          <p:cNvPicPr preferRelativeResize="0"/>
          <p:nvPr/>
        </p:nvPicPr>
        <p:blipFill rotWithShape="1">
          <a:blip r:embed="rId4">
            <a:alphaModFix/>
          </a:blip>
          <a:srcRect l="8617" t="24179" r="10312" b="5551"/>
          <a:stretch/>
        </p:blipFill>
        <p:spPr>
          <a:xfrm>
            <a:off x="4115400" y="1020707"/>
            <a:ext cx="4571999" cy="2228018"/>
          </a:xfrm>
          <a:prstGeom prst="rect">
            <a:avLst/>
          </a:prstGeom>
          <a:noFill/>
          <a:ln>
            <a:noFill/>
          </a:ln>
        </p:spPr>
      </p:pic>
      <p:sp>
        <p:nvSpPr>
          <p:cNvPr id="112" name="Google Shape;112;p19"/>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r>
              <a:rPr lang="en" sz="1200" dirty="0">
                <a:latin typeface="Comic Sans MS" panose="030F0702030302020204" pitchFamily="66" charset="0"/>
              </a:rPr>
              <a:t>These icons will appear at the bottom of the page. You can use them to navigate through the lesson.</a:t>
            </a:r>
            <a:endParaRPr sz="1200" dirty="0">
              <a:latin typeface="Comic Sans MS" panose="030F0702030302020204" pitchFamily="66" charset="0"/>
            </a:endParaRP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cxnSp>
        <p:nvCxnSpPr>
          <p:cNvPr id="113" name="Google Shape;113;p19"/>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pic>
        <p:nvPicPr>
          <p:cNvPr id="114" name="Google Shape;114;p19"/>
          <p:cNvPicPr preferRelativeResize="0"/>
          <p:nvPr/>
        </p:nvPicPr>
        <p:blipFill rotWithShape="1">
          <a:blip r:embed="rId5">
            <a:alphaModFix/>
          </a:blip>
          <a:srcRect l="28185" t="32000" r="50498" b="8240"/>
          <a:stretch/>
        </p:blipFill>
        <p:spPr>
          <a:xfrm>
            <a:off x="241650" y="40199"/>
            <a:ext cx="1974300" cy="3111951"/>
          </a:xfrm>
          <a:prstGeom prst="rect">
            <a:avLst/>
          </a:prstGeom>
          <a:noFill/>
          <a:ln>
            <a:noFill/>
          </a:ln>
        </p:spPr>
      </p:pic>
      <p:sp>
        <p:nvSpPr>
          <p:cNvPr id="115" name="Google Shape;115;p19"/>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dirty="0">
                <a:latin typeface="Comic Sans MS" panose="030F0702030302020204" pitchFamily="66" charset="0"/>
              </a:rPr>
              <a:t>Or you can return to the ‘dashboard’ screen and click on the next section here. </a:t>
            </a:r>
            <a:endParaRPr dirty="0">
              <a:latin typeface="Comic Sans MS" panose="030F0702030302020204" pitchFamily="66" charset="0"/>
            </a:endParaRPr>
          </a:p>
        </p:txBody>
      </p:sp>
      <p:cxnSp>
        <p:nvCxnSpPr>
          <p:cNvPr id="116" name="Google Shape;116;p19"/>
          <p:cNvCxnSpPr/>
          <p:nvPr/>
        </p:nvCxnSpPr>
        <p:spPr>
          <a:xfrm rot="10800000">
            <a:off x="1181850" y="2666600"/>
            <a:ext cx="93900" cy="1383300"/>
          </a:xfrm>
          <a:prstGeom prst="straightConnector1">
            <a:avLst/>
          </a:prstGeom>
          <a:noFill/>
          <a:ln w="38100" cap="flat" cmpd="sng">
            <a:solidFill>
              <a:schemeClr val="dk2"/>
            </a:solidFill>
            <a:prstDash val="solid"/>
            <a:round/>
            <a:headEnd type="none" w="med" len="med"/>
            <a:tailEnd type="triangle" w="med" len="med"/>
          </a:ln>
        </p:spPr>
      </p:cxnSp>
      <p:cxnSp>
        <p:nvCxnSpPr>
          <p:cNvPr id="117" name="Google Shape;117;p19"/>
          <p:cNvCxnSpPr/>
          <p:nvPr/>
        </p:nvCxnSpPr>
        <p:spPr>
          <a:xfrm flipH="1">
            <a:off x="2027875" y="483450"/>
            <a:ext cx="1880100" cy="470100"/>
          </a:xfrm>
          <a:prstGeom prst="straightConnector1">
            <a:avLst/>
          </a:prstGeom>
          <a:noFill/>
          <a:ln w="76200" cap="flat" cmpd="sng">
            <a:solidFill>
              <a:schemeClr val="dk2"/>
            </a:solidFill>
            <a:prstDash val="solid"/>
            <a:round/>
            <a:headEnd type="none" w="med" len="med"/>
            <a:tailEnd type="triangle" w="med" len="med"/>
          </a:ln>
        </p:spPr>
      </p:cxnSp>
      <p:sp>
        <p:nvSpPr>
          <p:cNvPr id="118" name="Google Shape;118;p19"/>
          <p:cNvSpPr txBox="1"/>
          <p:nvPr/>
        </p:nvSpPr>
        <p:spPr>
          <a:xfrm>
            <a:off x="855400" y="-1930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Dashboard Screen</a:t>
            </a: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310</Words>
  <Application>Microsoft Office PowerPoint</Application>
  <PresentationFormat>On-screen Show (16:9)</PresentationFormat>
  <Paragraphs>27</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Comic Sans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Ross G</dc:creator>
  <cp:lastModifiedBy>Ross G</cp:lastModifiedBy>
  <cp:revision>2</cp:revision>
  <dcterms:modified xsi:type="dcterms:W3CDTF">2020-05-01T10:20:49Z</dcterms:modified>
</cp:coreProperties>
</file>