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50ec52d27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50ec52d27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50ec52d27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50ec52d27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50ec52d27_2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850ec52d27_2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851d3d261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851d3d261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51d3d2614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851d3d2614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851d3d261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851d3d261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51d3d261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851d3d261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851d3d261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851d3d261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51d3d2614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51d3d2614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851d3d2614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851d3d2614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851d3d2614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851d3d2614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51d3d2614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851d3d2614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8529138f94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8529138f94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851d3d2614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851d3d2614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851ae9fac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851ae9fac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51ae9fac6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851ae9fac6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851ae9fac6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851ae9fac6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851d3d2614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851d3d2614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851ae9fac6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851ae9fac6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851ae9fac6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851ae9fac6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851ae9fac6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851ae9fac6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851ae9fac6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851ae9fac6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851ae9fac6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851ae9fac6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D966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youtube.com/watch?v=RbyUrb0X5iU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36426" y="1543038"/>
            <a:ext cx="5271151" cy="2057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1 - Close Read</a:t>
            </a:r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1" u="sng">
                <a:solidFill>
                  <a:schemeClr val="dk1"/>
                </a:solidFill>
              </a:rPr>
              <a:t>Teacher Notes</a:t>
            </a:r>
            <a:endParaRPr sz="1400" b="1" u="sng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chemeClr val="dk1"/>
                </a:solidFill>
              </a:rPr>
              <a:t>The purpose of a close read activity is to gain an understanding of the text by reading it multiple times and making sure we really study what the author is trying to tell us.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</a:rPr>
              <a:t>													(</a:t>
            </a:r>
            <a:r>
              <a:rPr lang="en-GB" sz="1000" i="1">
                <a:solidFill>
                  <a:schemeClr val="dk1"/>
                </a:solidFill>
              </a:rPr>
              <a:t>All close read texts are age appropriate.)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1" u="sng">
                <a:solidFill>
                  <a:schemeClr val="dk1"/>
                </a:solidFill>
              </a:rPr>
              <a:t>Close Read Instructions:</a:t>
            </a:r>
            <a:endParaRPr sz="1400" b="1" u="sng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Look at the vocabulary highlighted. Do you know what the words mean? The vocabulary box will help you. 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Read the text to yourself and think:</a:t>
            </a:r>
            <a:endParaRPr sz="1400">
              <a:solidFill>
                <a:schemeClr val="dk1"/>
              </a:solidFill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</a:rPr>
              <a:t>What did I just read? </a:t>
            </a:r>
            <a:endParaRPr sz="1400">
              <a:solidFill>
                <a:schemeClr val="dk1"/>
              </a:solidFill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chemeClr val="dk1"/>
                </a:solidFill>
              </a:rPr>
              <a:t>What did it say? </a:t>
            </a:r>
            <a:endParaRPr sz="1400" i="1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Now read the text again with a grown-up.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Read the questions and now reread the text again to find the clues for your answer.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Answer the questions in writing.</a:t>
            </a:r>
            <a:endParaRPr sz="140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i="1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/>
          <p:nvPr/>
        </p:nvSpPr>
        <p:spPr>
          <a:xfrm>
            <a:off x="6337025" y="3031775"/>
            <a:ext cx="2646300" cy="19062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latin typeface="Comic Sans MS"/>
                <a:ea typeface="Comic Sans MS"/>
                <a:cs typeface="Comic Sans MS"/>
                <a:sym typeface="Comic Sans MS"/>
              </a:rPr>
              <a:t>Questions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AutoNum type="arabicParenBoth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Why was it an exciting time to live?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AutoNum type="arabicParenBoth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What parts of this text do you think are just a bit silly?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1" name="Google Shape;111;p27"/>
          <p:cNvSpPr txBox="1"/>
          <p:nvPr/>
        </p:nvSpPr>
        <p:spPr>
          <a:xfrm>
            <a:off x="5846225" y="198650"/>
            <a:ext cx="14598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Today’s extract comes from this book.</a:t>
            </a:r>
            <a:endParaRPr/>
          </a:p>
        </p:txBody>
      </p:sp>
      <p:pic>
        <p:nvPicPr>
          <p:cNvPr id="112" name="Google Shape;112;p27"/>
          <p:cNvPicPr preferRelativeResize="0"/>
          <p:nvPr/>
        </p:nvPicPr>
        <p:blipFill rotWithShape="1">
          <a:blip r:embed="rId3">
            <a:alphaModFix/>
          </a:blip>
          <a:srcRect b="1980"/>
          <a:stretch/>
        </p:blipFill>
        <p:spPr>
          <a:xfrm>
            <a:off x="180925" y="473600"/>
            <a:ext cx="4391075" cy="419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6650" y="3163072"/>
            <a:ext cx="1217075" cy="1829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94640" y="198650"/>
            <a:ext cx="1010110" cy="156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7"/>
          <p:cNvSpPr txBox="1"/>
          <p:nvPr/>
        </p:nvSpPr>
        <p:spPr>
          <a:xfrm>
            <a:off x="4716650" y="1008500"/>
            <a:ext cx="3057000" cy="1565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Vocab Box</a:t>
            </a:r>
            <a:endParaRPr b="1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misty - </a:t>
            </a:r>
            <a:r>
              <a:rPr lang="en-GB"/>
              <a:t>light fog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remote - </a:t>
            </a:r>
            <a:r>
              <a:rPr lang="en-GB"/>
              <a:t>far away part of the land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dab hand </a:t>
            </a:r>
            <a:r>
              <a:rPr lang="en-GB"/>
              <a:t> - quite good at something</a:t>
            </a:r>
            <a:endParaRPr/>
          </a:p>
        </p:txBody>
      </p:sp>
      <p:sp>
        <p:nvSpPr>
          <p:cNvPr id="116" name="Google Shape;116;p27"/>
          <p:cNvSpPr txBox="1"/>
          <p:nvPr/>
        </p:nvSpPr>
        <p:spPr>
          <a:xfrm>
            <a:off x="1985375" y="2001100"/>
            <a:ext cx="708300" cy="1899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27"/>
          <p:cNvSpPr txBox="1"/>
          <p:nvPr/>
        </p:nvSpPr>
        <p:spPr>
          <a:xfrm>
            <a:off x="962700" y="2001100"/>
            <a:ext cx="620100" cy="1899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7"/>
          <p:cNvSpPr txBox="1"/>
          <p:nvPr/>
        </p:nvSpPr>
        <p:spPr>
          <a:xfrm>
            <a:off x="2120725" y="4480000"/>
            <a:ext cx="892800" cy="1899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7"/>
          <p:cNvSpPr/>
          <p:nvPr/>
        </p:nvSpPr>
        <p:spPr>
          <a:xfrm>
            <a:off x="7306025" y="360725"/>
            <a:ext cx="708300" cy="1899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8"/>
          <p:cNvPicPr preferRelativeResize="0"/>
          <p:nvPr/>
        </p:nvPicPr>
        <p:blipFill rotWithShape="1">
          <a:blip r:embed="rId3">
            <a:alphaModFix/>
          </a:blip>
          <a:srcRect t="5404" r="3260" b="16151"/>
          <a:stretch/>
        </p:blipFill>
        <p:spPr>
          <a:xfrm>
            <a:off x="197525" y="987900"/>
            <a:ext cx="4119000" cy="35042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8"/>
          <p:cNvSpPr txBox="1"/>
          <p:nvPr/>
        </p:nvSpPr>
        <p:spPr>
          <a:xfrm>
            <a:off x="4465900" y="987900"/>
            <a:ext cx="44667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This week, we are going to look at the book called The Way Back Home.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It is written by Oliver Jeffers and is about a really special friendship between a boy and … well I’ll let you find that out.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You can follow the book on the next pages as well as watching it on YouTube (by clicking on the link below).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Each day you have to read a few pages and then do a task.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Have fun! 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6" name="Google Shape;126;p28"/>
          <p:cNvSpPr txBox="1"/>
          <p:nvPr/>
        </p:nvSpPr>
        <p:spPr>
          <a:xfrm>
            <a:off x="197525" y="4419600"/>
            <a:ext cx="3684600" cy="72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hlink"/>
                </a:solidFill>
                <a:hlinkClick r:id="rId4"/>
              </a:rPr>
              <a:t>https://www.youtube.com/watch?v=RbyUrb0X5iU</a:t>
            </a:r>
            <a:endParaRPr sz="1800"/>
          </a:p>
        </p:txBody>
      </p:sp>
      <p:sp>
        <p:nvSpPr>
          <p:cNvPr id="127" name="Google Shape;127;p28"/>
          <p:cNvSpPr txBox="1"/>
          <p:nvPr/>
        </p:nvSpPr>
        <p:spPr>
          <a:xfrm>
            <a:off x="311700" y="3685375"/>
            <a:ext cx="1248300" cy="4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00"/>
                </a:solidFill>
              </a:rPr>
              <a:t>Click here!</a:t>
            </a:r>
            <a:endParaRPr>
              <a:solidFill>
                <a:srgbClr val="FFFF00"/>
              </a:solidFill>
            </a:endParaRPr>
          </a:p>
        </p:txBody>
      </p:sp>
      <p:sp>
        <p:nvSpPr>
          <p:cNvPr id="128" name="Google Shape;128;p28"/>
          <p:cNvSpPr/>
          <p:nvPr/>
        </p:nvSpPr>
        <p:spPr>
          <a:xfrm rot="-7235508">
            <a:off x="756198" y="4043774"/>
            <a:ext cx="427967" cy="201997"/>
          </a:xfrm>
          <a:prstGeom prst="leftArrow">
            <a:avLst>
              <a:gd name="adj1" fmla="val 6431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28"/>
          <p:cNvSpPr txBox="1">
            <a:spLocks noGrp="1"/>
          </p:cNvSpPr>
          <p:nvPr>
            <p:ph type="title"/>
          </p:nvPr>
        </p:nvSpPr>
        <p:spPr>
          <a:xfrm>
            <a:off x="311700" y="15927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Sessions  2,3,4 and 5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/>
          <p:nvPr/>
        </p:nvSpPr>
        <p:spPr>
          <a:xfrm>
            <a:off x="300950" y="421950"/>
            <a:ext cx="315900" cy="3309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</a:t>
            </a:r>
            <a:endParaRPr/>
          </a:p>
        </p:txBody>
      </p:sp>
      <p:pic>
        <p:nvPicPr>
          <p:cNvPr id="135" name="Google Shape;13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4425" y="1264175"/>
            <a:ext cx="7020350" cy="359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9"/>
          <p:cNvPicPr preferRelativeResize="0"/>
          <p:nvPr/>
        </p:nvPicPr>
        <p:blipFill rotWithShape="1">
          <a:blip r:embed="rId4">
            <a:alphaModFix/>
          </a:blip>
          <a:srcRect l="40023" t="18626" r="3067" b="30088"/>
          <a:stretch/>
        </p:blipFill>
        <p:spPr>
          <a:xfrm>
            <a:off x="225775" y="136200"/>
            <a:ext cx="1986025" cy="178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9"/>
          <p:cNvSpPr txBox="1"/>
          <p:nvPr/>
        </p:nvSpPr>
        <p:spPr>
          <a:xfrm>
            <a:off x="225775" y="2001100"/>
            <a:ext cx="1518900" cy="7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Once there was a boy,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8" name="Google Shape;138;p29"/>
          <p:cNvSpPr txBox="1"/>
          <p:nvPr/>
        </p:nvSpPr>
        <p:spPr>
          <a:xfrm>
            <a:off x="2391475" y="4077575"/>
            <a:ext cx="2898300" cy="662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and one day, as he was putting his things back inthe cupboard, he found an aeroplane.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9" name="Google Shape;139;p29"/>
          <p:cNvSpPr txBox="1"/>
          <p:nvPr/>
        </p:nvSpPr>
        <p:spPr>
          <a:xfrm>
            <a:off x="5445775" y="3354175"/>
            <a:ext cx="3459000" cy="49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He didn’t remember leaving it in there but he thought he’d take it out for a go right away.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9"/>
          <p:cNvSpPr txBox="1">
            <a:spLocks noGrp="1"/>
          </p:cNvSpPr>
          <p:nvPr>
            <p:ph type="title"/>
          </p:nvPr>
        </p:nvSpPr>
        <p:spPr>
          <a:xfrm>
            <a:off x="3579000" y="136200"/>
            <a:ext cx="19860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2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000" y="1806750"/>
            <a:ext cx="1832975" cy="23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30"/>
          <p:cNvSpPr txBox="1"/>
          <p:nvPr/>
        </p:nvSpPr>
        <p:spPr>
          <a:xfrm>
            <a:off x="324450" y="4226100"/>
            <a:ext cx="1833000" cy="707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plane lifted off the ground and up into the sky,,,.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7" name="Google Shape;147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78425" y="152400"/>
            <a:ext cx="6477000" cy="3619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30"/>
          <p:cNvSpPr txBox="1"/>
          <p:nvPr/>
        </p:nvSpPr>
        <p:spPr>
          <a:xfrm>
            <a:off x="2447025" y="3912275"/>
            <a:ext cx="1833000" cy="344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higher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9" name="Google Shape;149;p30"/>
          <p:cNvSpPr txBox="1"/>
          <p:nvPr/>
        </p:nvSpPr>
        <p:spPr>
          <a:xfrm>
            <a:off x="4700425" y="3912275"/>
            <a:ext cx="1833000" cy="344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and higher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0" name="Google Shape;150;p30"/>
          <p:cNvSpPr txBox="1"/>
          <p:nvPr/>
        </p:nvSpPr>
        <p:spPr>
          <a:xfrm>
            <a:off x="6953825" y="3912275"/>
            <a:ext cx="1833000" cy="344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and higher.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6480175" cy="334377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31"/>
          <p:cNvSpPr txBox="1"/>
          <p:nvPr/>
        </p:nvSpPr>
        <p:spPr>
          <a:xfrm>
            <a:off x="777650" y="423125"/>
            <a:ext cx="2516100" cy="374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Suddenly the plan spluttered ...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31"/>
          <p:cNvSpPr txBox="1"/>
          <p:nvPr/>
        </p:nvSpPr>
        <p:spPr>
          <a:xfrm>
            <a:off x="659325" y="2650950"/>
            <a:ext cx="2228400" cy="344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it had run out of petrol.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8" name="Google Shape;158;p31"/>
          <p:cNvSpPr txBox="1"/>
          <p:nvPr/>
        </p:nvSpPr>
        <p:spPr>
          <a:xfrm>
            <a:off x="3609075" y="1961150"/>
            <a:ext cx="28281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Now the boy was stuck on the moon. What was he to do?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9" name="Google Shape;159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45100" y="3236625"/>
            <a:ext cx="2206625" cy="1759268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31"/>
          <p:cNvSpPr txBox="1"/>
          <p:nvPr/>
        </p:nvSpPr>
        <p:spPr>
          <a:xfrm>
            <a:off x="3804475" y="4415600"/>
            <a:ext cx="2828100" cy="5361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was all alone and afraid and soon his torch began to go out.</a:t>
            </a:r>
            <a:endParaRPr sz="12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825" y="330875"/>
            <a:ext cx="2832751" cy="212142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32"/>
          <p:cNvSpPr txBox="1"/>
          <p:nvPr/>
        </p:nvSpPr>
        <p:spPr>
          <a:xfrm>
            <a:off x="318150" y="2571750"/>
            <a:ext cx="2828100" cy="783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Up in space someone else was in trouble too. </a:t>
            </a:r>
            <a:endParaRPr sz="12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His engine had broken down...</a:t>
            </a:r>
            <a:endParaRPr sz="12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7" name="Google Shape;167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1375" y="1023550"/>
            <a:ext cx="5098925" cy="3839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32"/>
          <p:cNvSpPr txBox="1"/>
          <p:nvPr/>
        </p:nvSpPr>
        <p:spPr>
          <a:xfrm>
            <a:off x="5489575" y="330875"/>
            <a:ext cx="32706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and steering his ship towards a flicker of light, he landed on the moon with a bump. 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33"/>
          <p:cNvPicPr preferRelativeResize="0"/>
          <p:nvPr/>
        </p:nvPicPr>
        <p:blipFill rotWithShape="1">
          <a:blip r:embed="rId3">
            <a:alphaModFix/>
          </a:blip>
          <a:srcRect b="5222"/>
          <a:stretch/>
        </p:blipFill>
        <p:spPr>
          <a:xfrm>
            <a:off x="2204200" y="167350"/>
            <a:ext cx="4735599" cy="480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4"/>
          <p:cNvSpPr txBox="1">
            <a:spLocks noGrp="1"/>
          </p:cNvSpPr>
          <p:nvPr>
            <p:ph type="title"/>
          </p:nvPr>
        </p:nvSpPr>
        <p:spPr>
          <a:xfrm>
            <a:off x="311700" y="2495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2 - noun phrases.</a:t>
            </a:r>
            <a:endParaRPr/>
          </a:p>
        </p:txBody>
      </p:sp>
      <p:pic>
        <p:nvPicPr>
          <p:cNvPr id="179" name="Google Shape;17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500" y="2071675"/>
            <a:ext cx="1938250" cy="208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23250" y="1188975"/>
            <a:ext cx="2456725" cy="1895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34"/>
          <p:cNvSpPr txBox="1"/>
          <p:nvPr/>
        </p:nvSpPr>
        <p:spPr>
          <a:xfrm>
            <a:off x="2331300" y="993450"/>
            <a:ext cx="3596400" cy="4000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Oliver and the martian both imagined monsters. 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Draw a picture of your own monster.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Label your monster using </a:t>
            </a:r>
            <a:r>
              <a:rPr lang="en-GB" sz="1800" b="1" u="sng">
                <a:latin typeface="Comic Sans MS"/>
                <a:ea typeface="Comic Sans MS"/>
                <a:cs typeface="Comic Sans MS"/>
                <a:sym typeface="Comic Sans MS"/>
              </a:rPr>
              <a:t>noun phrases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. Remember a </a:t>
            </a:r>
            <a:r>
              <a:rPr lang="en-GB" sz="1800" b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noun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is a thing (</a:t>
            </a:r>
            <a:r>
              <a:rPr lang="en-GB" sz="1800" i="1">
                <a:latin typeface="Comic Sans MS"/>
                <a:ea typeface="Comic Sans MS"/>
                <a:cs typeface="Comic Sans MS"/>
                <a:sym typeface="Comic Sans MS"/>
              </a:rPr>
              <a:t>like </a:t>
            </a:r>
            <a:r>
              <a:rPr lang="en-GB" sz="1800" i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table, pen, sky, idea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) and a </a:t>
            </a:r>
            <a:r>
              <a:rPr lang="en-GB" sz="1800" b="1">
                <a:latin typeface="Comic Sans MS"/>
                <a:ea typeface="Comic Sans MS"/>
                <a:cs typeface="Comic Sans MS"/>
                <a:sym typeface="Comic Sans MS"/>
              </a:rPr>
              <a:t>noun phrase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is a </a:t>
            </a:r>
            <a:r>
              <a:rPr lang="en-GB" sz="1800" b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noun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with some </a:t>
            </a:r>
            <a:r>
              <a:rPr lang="en-GB" sz="18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adjectives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to describe it (like </a:t>
            </a:r>
            <a:r>
              <a:rPr lang="en-GB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huge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, </a:t>
            </a:r>
            <a:r>
              <a:rPr lang="en-GB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razor-sharp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fangs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covered with </a:t>
            </a:r>
            <a:r>
              <a:rPr lang="en-GB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oozy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slime).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34"/>
          <p:cNvSpPr txBox="1"/>
          <p:nvPr/>
        </p:nvSpPr>
        <p:spPr>
          <a:xfrm>
            <a:off x="6506825" y="3715600"/>
            <a:ext cx="24567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enormous </a:t>
            </a:r>
            <a:r>
              <a:rPr lang="en-GB">
                <a:solidFill>
                  <a:srgbClr val="0000FF"/>
                </a:solidFill>
              </a:rPr>
              <a:t>mouth </a:t>
            </a:r>
            <a:r>
              <a:rPr lang="en-GB"/>
              <a:t>ringed with </a:t>
            </a:r>
            <a:r>
              <a:rPr lang="en-GB">
                <a:solidFill>
                  <a:srgbClr val="FF0000"/>
                </a:solidFill>
              </a:rPr>
              <a:t>stubby, white</a:t>
            </a:r>
            <a:r>
              <a:rPr lang="en-GB"/>
              <a:t> </a:t>
            </a:r>
            <a:r>
              <a:rPr lang="en-GB">
                <a:solidFill>
                  <a:srgbClr val="0000FF"/>
                </a:solidFill>
              </a:rPr>
              <a:t>teeth</a:t>
            </a:r>
            <a:endParaRPr>
              <a:solidFill>
                <a:srgbClr val="0000FF"/>
              </a:solidFill>
            </a:endParaRPr>
          </a:p>
        </p:txBody>
      </p:sp>
      <p:cxnSp>
        <p:nvCxnSpPr>
          <p:cNvPr id="183" name="Google Shape;183;p34"/>
          <p:cNvCxnSpPr>
            <a:stCxn id="182" idx="0"/>
          </p:cNvCxnSpPr>
          <p:nvPr/>
        </p:nvCxnSpPr>
        <p:spPr>
          <a:xfrm rot="10800000">
            <a:off x="7504775" y="2286700"/>
            <a:ext cx="230400" cy="1428900"/>
          </a:xfrm>
          <a:prstGeom prst="straightConnector1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763433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35"/>
          <p:cNvSpPr txBox="1"/>
          <p:nvPr/>
        </p:nvSpPr>
        <p:spPr>
          <a:xfrm>
            <a:off x="1730725" y="1221225"/>
            <a:ext cx="2014800" cy="90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But as their eyes got used to the dark, they both realised they’d met someone else in trouble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35"/>
          <p:cNvSpPr txBox="1"/>
          <p:nvPr/>
        </p:nvSpPr>
        <p:spPr>
          <a:xfrm>
            <a:off x="378150" y="4303300"/>
            <a:ext cx="15771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They weren’t alone any more.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1" name="Google Shape;191;p35"/>
          <p:cNvPicPr preferRelativeResize="0"/>
          <p:nvPr/>
        </p:nvPicPr>
        <p:blipFill rotWithShape="1">
          <a:blip r:embed="rId4">
            <a:alphaModFix/>
          </a:blip>
          <a:srcRect b="11754"/>
          <a:stretch/>
        </p:blipFill>
        <p:spPr>
          <a:xfrm>
            <a:off x="4068225" y="152400"/>
            <a:ext cx="4923374" cy="16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5"/>
          <p:cNvPicPr preferRelativeResize="0"/>
          <p:nvPr/>
        </p:nvPicPr>
        <p:blipFill rotWithShape="1">
          <a:blip r:embed="rId5">
            <a:alphaModFix/>
          </a:blip>
          <a:srcRect t="7441"/>
          <a:stretch/>
        </p:blipFill>
        <p:spPr>
          <a:xfrm>
            <a:off x="4068225" y="3038800"/>
            <a:ext cx="4923375" cy="1880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5"/>
          <p:cNvSpPr txBox="1"/>
          <p:nvPr/>
        </p:nvSpPr>
        <p:spPr>
          <a:xfrm>
            <a:off x="4068250" y="2146625"/>
            <a:ext cx="49233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boy showed the Martian his empty petrol tank and the Martian showed the boy his broken engine.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35"/>
          <p:cNvSpPr txBox="1">
            <a:spLocks noGrp="1"/>
          </p:cNvSpPr>
          <p:nvPr>
            <p:ph type="title"/>
          </p:nvPr>
        </p:nvSpPr>
        <p:spPr>
          <a:xfrm>
            <a:off x="311700" y="311675"/>
            <a:ext cx="18090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3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9575" y="252475"/>
            <a:ext cx="6480200" cy="463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7"/>
          <p:cNvSpPr txBox="1">
            <a:spLocks noGrp="1"/>
          </p:cNvSpPr>
          <p:nvPr>
            <p:ph type="title"/>
          </p:nvPr>
        </p:nvSpPr>
        <p:spPr>
          <a:xfrm>
            <a:off x="311700" y="2495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3 - inverted commas (speech marks).</a:t>
            </a:r>
            <a:endParaRPr/>
          </a:p>
        </p:txBody>
      </p:sp>
      <p:sp>
        <p:nvSpPr>
          <p:cNvPr id="205" name="Google Shape;205;p37"/>
          <p:cNvSpPr txBox="1"/>
          <p:nvPr/>
        </p:nvSpPr>
        <p:spPr>
          <a:xfrm>
            <a:off x="331050" y="978425"/>
            <a:ext cx="8520600" cy="9024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Inverted commas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are the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“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we put around the </a:t>
            </a:r>
            <a:r>
              <a:rPr lang="en-GB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words being spoken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by a character in our story.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Like this: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		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“</a:t>
            </a:r>
            <a:r>
              <a:rPr lang="en-GB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My petrol tank is empty</a:t>
            </a:r>
            <a:r>
              <a:rPr lang="en-GB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,</a:t>
            </a:r>
            <a:r>
              <a:rPr lang="en-GB">
                <a:solidFill>
                  <a:srgbClr val="FF0000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”</a:t>
            </a:r>
            <a:r>
              <a:rPr lang="en-GB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said the boy.</a:t>
            </a: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6" name="Google Shape;20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6050" y="2331125"/>
            <a:ext cx="3419475" cy="1981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7"/>
          <p:cNvSpPr/>
          <p:nvPr/>
        </p:nvSpPr>
        <p:spPr>
          <a:xfrm>
            <a:off x="311700" y="1880825"/>
            <a:ext cx="2346000" cy="902400"/>
          </a:xfrm>
          <a:prstGeom prst="wedgeEllipseCallout">
            <a:avLst>
              <a:gd name="adj1" fmla="val 76932"/>
              <a:gd name="adj2" fmla="val 54350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My engine should go round and round like this.</a:t>
            </a:r>
            <a:endParaRPr/>
          </a:p>
        </p:txBody>
      </p:sp>
      <p:sp>
        <p:nvSpPr>
          <p:cNvPr id="208" name="Google Shape;208;p37"/>
          <p:cNvSpPr/>
          <p:nvPr/>
        </p:nvSpPr>
        <p:spPr>
          <a:xfrm>
            <a:off x="4168100" y="2140038"/>
            <a:ext cx="1985100" cy="746100"/>
          </a:xfrm>
          <a:prstGeom prst="wedgeEllipseCallout">
            <a:avLst>
              <a:gd name="adj1" fmla="val -16008"/>
              <a:gd name="adj2" fmla="val 86592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 think I could fix it if I had a spanner.</a:t>
            </a:r>
            <a:endParaRPr/>
          </a:p>
        </p:txBody>
      </p:sp>
      <p:sp>
        <p:nvSpPr>
          <p:cNvPr id="209" name="Google Shape;209;p37"/>
          <p:cNvSpPr txBox="1"/>
          <p:nvPr/>
        </p:nvSpPr>
        <p:spPr>
          <a:xfrm>
            <a:off x="105450" y="4300700"/>
            <a:ext cx="6258600" cy="7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</a:t>
            </a:r>
            <a:r>
              <a:rPr lang="en-GB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engine should go round and round like this,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”</a:t>
            </a: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explained the Martian.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</a:t>
            </a:r>
            <a:r>
              <a:rPr lang="en-GB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think I could fix it if I had a spanner,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”</a:t>
            </a: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replied the boy.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37"/>
          <p:cNvSpPr txBox="1"/>
          <p:nvPr/>
        </p:nvSpPr>
        <p:spPr>
          <a:xfrm>
            <a:off x="6091150" y="2037025"/>
            <a:ext cx="2677200" cy="3106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Your turn</a:t>
            </a:r>
            <a:endParaRPr b="1" u="sng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Copy one of the pictures from the previous screen and draw speech bubbles for the Martian and the boy. 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Decide what you want them to say and put it into the bubbles.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Write it down in two sentences like I have done here. </a:t>
            </a:r>
            <a:r>
              <a:rPr lang="en-GB">
                <a:solidFill>
                  <a:schemeClr val="dk1"/>
                </a:solidFill>
              </a:rPr>
              <a:t>DON’T FORGET THE INVERTED COMMAS.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37"/>
          <p:cNvSpPr/>
          <p:nvPr/>
        </p:nvSpPr>
        <p:spPr>
          <a:xfrm rot="-998297">
            <a:off x="5749590" y="4548360"/>
            <a:ext cx="729232" cy="250769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8"/>
          <p:cNvSpPr txBox="1">
            <a:spLocks noGrp="1"/>
          </p:cNvSpPr>
          <p:nvPr>
            <p:ph type="title"/>
          </p:nvPr>
        </p:nvSpPr>
        <p:spPr>
          <a:xfrm>
            <a:off x="311700" y="311675"/>
            <a:ext cx="18090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4</a:t>
            </a:r>
            <a:endParaRPr/>
          </a:p>
        </p:txBody>
      </p:sp>
      <p:pic>
        <p:nvPicPr>
          <p:cNvPr id="217" name="Google Shape;217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0200" y="2571750"/>
            <a:ext cx="5118649" cy="218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6563" y="1033775"/>
            <a:ext cx="1819275" cy="372427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38"/>
          <p:cNvSpPr txBox="1"/>
          <p:nvPr/>
        </p:nvSpPr>
        <p:spPr>
          <a:xfrm>
            <a:off x="3030200" y="1033775"/>
            <a:ext cx="32706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boy jumped down to earth to get the things they would need... 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8"/>
          <p:cNvSpPr txBox="1"/>
          <p:nvPr/>
        </p:nvSpPr>
        <p:spPr>
          <a:xfrm>
            <a:off x="3030200" y="1802763"/>
            <a:ext cx="32706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right down into the sea...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38"/>
          <p:cNvSpPr txBox="1"/>
          <p:nvPr/>
        </p:nvSpPr>
        <p:spPr>
          <a:xfrm>
            <a:off x="6553450" y="1802775"/>
            <a:ext cx="2380200" cy="536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and swam towards home.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9"/>
          <p:cNvSpPr txBox="1"/>
          <p:nvPr/>
        </p:nvSpPr>
        <p:spPr>
          <a:xfrm>
            <a:off x="4366575" y="308865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But by the time he got there, the boy was tired so he sat in his favourite chair just to catch his breath.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7" name="Google Shape;227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722275"/>
            <a:ext cx="3083213" cy="326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07025" y="1746050"/>
            <a:ext cx="1199258" cy="324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9"/>
          <p:cNvPicPr preferRelativeResize="0"/>
          <p:nvPr/>
        </p:nvPicPr>
        <p:blipFill rotWithShape="1">
          <a:blip r:embed="rId5">
            <a:alphaModFix/>
          </a:blip>
          <a:srcRect t="13674"/>
          <a:stretch/>
        </p:blipFill>
        <p:spPr>
          <a:xfrm>
            <a:off x="7637175" y="196350"/>
            <a:ext cx="1199250" cy="16111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7600" y="272700"/>
            <a:ext cx="1998425" cy="162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3375" y="1114925"/>
            <a:ext cx="2447925" cy="270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78725" y="3010925"/>
            <a:ext cx="1668875" cy="196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40"/>
          <p:cNvSpPr txBox="1"/>
          <p:nvPr/>
        </p:nvSpPr>
        <p:spPr>
          <a:xfrm>
            <a:off x="5314050" y="189395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Suddenly he remembered what he should be doing and rushed off to the cupboard to get what he needed.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40"/>
          <p:cNvSpPr txBox="1"/>
          <p:nvPr/>
        </p:nvSpPr>
        <p:spPr>
          <a:xfrm>
            <a:off x="6752900" y="4572850"/>
            <a:ext cx="2269800" cy="40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He ran outside and shouted.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1"/>
          <p:cNvSpPr txBox="1">
            <a:spLocks noGrp="1"/>
          </p:cNvSpPr>
          <p:nvPr>
            <p:ph type="title"/>
          </p:nvPr>
        </p:nvSpPr>
        <p:spPr>
          <a:xfrm>
            <a:off x="311700" y="2495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4 - inverted commas (speech marks).</a:t>
            </a:r>
            <a:endParaRPr/>
          </a:p>
        </p:txBody>
      </p:sp>
      <p:sp>
        <p:nvSpPr>
          <p:cNvPr id="244" name="Google Shape;244;p41"/>
          <p:cNvSpPr txBox="1"/>
          <p:nvPr/>
        </p:nvSpPr>
        <p:spPr>
          <a:xfrm>
            <a:off x="331050" y="978425"/>
            <a:ext cx="8520600" cy="9024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Remember </a:t>
            </a:r>
            <a:r>
              <a:rPr lang="en-GB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inverted commas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we put around the </a:t>
            </a:r>
            <a:r>
              <a:rPr lang="en-GB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words being spoken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by a character? Today we are going to use them with exlamation marks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!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and question marks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?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.</a:t>
            </a: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5" name="Google Shape;245;p41"/>
          <p:cNvSpPr txBox="1"/>
          <p:nvPr/>
        </p:nvSpPr>
        <p:spPr>
          <a:xfrm>
            <a:off x="105450" y="4300700"/>
            <a:ext cx="6258600" cy="7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 </a:t>
            </a:r>
            <a:r>
              <a:rPr lang="en-GB">
                <a:solidFill>
                  <a:srgbClr val="0000FF"/>
                </a:solidFill>
              </a:rPr>
              <a:t>Hello my friend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 !  </a:t>
            </a:r>
            <a:r>
              <a:rPr lang="en-GB">
                <a:solidFill>
                  <a:srgbClr val="0000FF"/>
                </a:solidFill>
              </a:rPr>
              <a:t>Can you hear me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 ? </a:t>
            </a:r>
            <a:r>
              <a:rPr lang="en-GB">
                <a:solidFill>
                  <a:srgbClr val="0000FF"/>
                </a:solidFill>
              </a:rPr>
              <a:t> </a:t>
            </a:r>
            <a:r>
              <a:rPr lang="en-GB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”</a:t>
            </a: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>
                <a:solidFill>
                  <a:schemeClr val="dk1"/>
                </a:solidFill>
                <a:highlight>
                  <a:srgbClr val="00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said </a:t>
            </a:r>
            <a:r>
              <a:rPr lang="en-GB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boy.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41"/>
          <p:cNvSpPr txBox="1"/>
          <p:nvPr/>
        </p:nvSpPr>
        <p:spPr>
          <a:xfrm>
            <a:off x="6091150" y="2037025"/>
            <a:ext cx="2677200" cy="31065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Your turn</a:t>
            </a:r>
            <a:endParaRPr b="1" u="sng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Copy the picture of the boy.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Decide what you want  him to shout up to the Martian on the Moon and put it into the bubble.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Write it down in the sentence like I have done here. DON’T FORGET THE INVERTED COMMAS.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Can you think of a better word than </a:t>
            </a:r>
            <a:r>
              <a:rPr lang="en-GB">
                <a:highlight>
                  <a:srgbClr val="00FF00"/>
                </a:highlight>
              </a:rPr>
              <a:t>said </a:t>
            </a:r>
            <a:r>
              <a:rPr lang="en-GB"/>
              <a:t>?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41"/>
          <p:cNvSpPr/>
          <p:nvPr/>
        </p:nvSpPr>
        <p:spPr>
          <a:xfrm rot="-998297">
            <a:off x="5539040" y="3950760"/>
            <a:ext cx="729232" cy="250769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48" name="Google Shape;248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9475" y="2273975"/>
            <a:ext cx="1668875" cy="196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41"/>
          <p:cNvSpPr/>
          <p:nvPr/>
        </p:nvSpPr>
        <p:spPr>
          <a:xfrm>
            <a:off x="3338925" y="2130813"/>
            <a:ext cx="1970100" cy="861300"/>
          </a:xfrm>
          <a:prstGeom prst="wedgeRoundRectCallout">
            <a:avLst>
              <a:gd name="adj1" fmla="val -89696"/>
              <a:gd name="adj2" fmla="val 20502"/>
              <a:gd name="adj3" fmla="val 0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Hello my friend! Can you hear me?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42"/>
          <p:cNvPicPr preferRelativeResize="0"/>
          <p:nvPr/>
        </p:nvPicPr>
        <p:blipFill rotWithShape="1">
          <a:blip r:embed="rId3">
            <a:alphaModFix/>
          </a:blip>
          <a:srcRect b="6472"/>
          <a:stretch/>
        </p:blipFill>
        <p:spPr>
          <a:xfrm>
            <a:off x="1129800" y="989651"/>
            <a:ext cx="3442200" cy="4042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42"/>
          <p:cNvSpPr txBox="1"/>
          <p:nvPr/>
        </p:nvSpPr>
        <p:spPr>
          <a:xfrm>
            <a:off x="5314050" y="189395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boy began to climb and the Martian began to pull. 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Soon the boy was back on the moon.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6" name="Google Shape;256;p42"/>
          <p:cNvSpPr txBox="1">
            <a:spLocks noGrp="1"/>
          </p:cNvSpPr>
          <p:nvPr>
            <p:ph type="title"/>
          </p:nvPr>
        </p:nvSpPr>
        <p:spPr>
          <a:xfrm>
            <a:off x="311700" y="311675"/>
            <a:ext cx="18090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4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487377" cy="193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98248" y="1790496"/>
            <a:ext cx="2487377" cy="1789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37600" y="2277450"/>
            <a:ext cx="4122325" cy="259345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43"/>
          <p:cNvSpPr txBox="1"/>
          <p:nvPr/>
        </p:nvSpPr>
        <p:spPr>
          <a:xfrm>
            <a:off x="152400" y="418390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boy fixed up the Martian’s engine with the right spanner and the Martian filled the boy’s petrol tank. 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5" name="Google Shape;265;p43"/>
          <p:cNvSpPr txBox="1"/>
          <p:nvPr/>
        </p:nvSpPr>
        <p:spPr>
          <a:xfrm>
            <a:off x="5589325" y="1298329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They sad goodbye and thanked each other for their help.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They wondered if they’d ever meet again.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4200" y="1099875"/>
            <a:ext cx="7305675" cy="230505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44"/>
          <p:cNvSpPr txBox="1"/>
          <p:nvPr/>
        </p:nvSpPr>
        <p:spPr>
          <a:xfrm>
            <a:off x="844200" y="25860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After a long night they were both finally off the moon. 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44"/>
          <p:cNvSpPr txBox="1"/>
          <p:nvPr/>
        </p:nvSpPr>
        <p:spPr>
          <a:xfrm>
            <a:off x="4879275" y="355425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The boy went one way and the Martian went another, both on their way back home.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216402" cy="3162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45"/>
          <p:cNvPicPr preferRelativeResize="0"/>
          <p:nvPr/>
        </p:nvPicPr>
        <p:blipFill rotWithShape="1">
          <a:blip r:embed="rId4">
            <a:alphaModFix/>
          </a:blip>
          <a:srcRect t="7433"/>
          <a:stretch/>
        </p:blipFill>
        <p:spPr>
          <a:xfrm>
            <a:off x="4136025" y="2121425"/>
            <a:ext cx="4133673" cy="2869674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45"/>
          <p:cNvSpPr txBox="1"/>
          <p:nvPr/>
        </p:nvSpPr>
        <p:spPr>
          <a:xfrm>
            <a:off x="152400" y="4183904"/>
            <a:ext cx="3270600" cy="687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A few weeks later, a parcel arrived.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What was it?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Comic Sans MS"/>
                <a:ea typeface="Comic Sans MS"/>
                <a:cs typeface="Comic Sans MS"/>
                <a:sym typeface="Comic Sans MS"/>
              </a:rPr>
              <a:t>Who could it have been from?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6"/>
          <p:cNvSpPr txBox="1">
            <a:spLocks noGrp="1"/>
          </p:cNvSpPr>
          <p:nvPr>
            <p:ph type="title"/>
          </p:nvPr>
        </p:nvSpPr>
        <p:spPr>
          <a:xfrm>
            <a:off x="311700" y="2495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5 - inverted commas (speech marks).</a:t>
            </a:r>
            <a:endParaRPr/>
          </a:p>
        </p:txBody>
      </p:sp>
      <p:pic>
        <p:nvPicPr>
          <p:cNvPr id="285" name="Google Shape;285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4200" y="3263025"/>
            <a:ext cx="1314450" cy="1323975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46"/>
          <p:cNvSpPr txBox="1"/>
          <p:nvPr/>
        </p:nvSpPr>
        <p:spPr>
          <a:xfrm>
            <a:off x="4677450" y="1315125"/>
            <a:ext cx="2677200" cy="24606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Your turn</a:t>
            </a:r>
            <a:endParaRPr b="1" u="sng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Imagine a conversation between the boy and the Martian over their walkie-talkies. 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Write down in sentences what they might say to each other. </a:t>
            </a:r>
            <a:r>
              <a:rPr lang="en-GB">
                <a:solidFill>
                  <a:schemeClr val="dk1"/>
                </a:solidFill>
              </a:rPr>
              <a:t>DON’T FORGET THE INVERTED COMMAS.</a:t>
            </a:r>
            <a:endParaRPr/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87" name="Google Shape;287;p46"/>
          <p:cNvPicPr preferRelativeResize="0"/>
          <p:nvPr/>
        </p:nvPicPr>
        <p:blipFill rotWithShape="1">
          <a:blip r:embed="rId4">
            <a:alphaModFix/>
          </a:blip>
          <a:srcRect l="47792" t="29356" r="17548" b="5695"/>
          <a:stretch/>
        </p:blipFill>
        <p:spPr>
          <a:xfrm>
            <a:off x="2511750" y="1098700"/>
            <a:ext cx="1428750" cy="168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03700" y="1643975"/>
            <a:ext cx="464525" cy="34355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46"/>
          <p:cNvSpPr/>
          <p:nvPr/>
        </p:nvSpPr>
        <p:spPr>
          <a:xfrm>
            <a:off x="345900" y="894213"/>
            <a:ext cx="1428900" cy="1323900"/>
          </a:xfrm>
          <a:prstGeom prst="wedgeEllipseCallout">
            <a:avLst>
              <a:gd name="adj1" fmla="val 118416"/>
              <a:gd name="adj2" fmla="val -6151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Hi! It’s me! Did you make it home okay?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46"/>
          <p:cNvSpPr/>
          <p:nvPr/>
        </p:nvSpPr>
        <p:spPr>
          <a:xfrm>
            <a:off x="2273450" y="3131075"/>
            <a:ext cx="1428900" cy="1323900"/>
          </a:xfrm>
          <a:prstGeom prst="wedgeEllipseCallout">
            <a:avLst>
              <a:gd name="adj1" fmla="val -79633"/>
              <a:gd name="adj2" fmla="val -4711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Hi! I miss you so much!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46"/>
          <p:cNvSpPr/>
          <p:nvPr/>
        </p:nvSpPr>
        <p:spPr>
          <a:xfrm>
            <a:off x="240800" y="2290100"/>
            <a:ext cx="2019900" cy="718500"/>
          </a:xfrm>
          <a:prstGeom prst="wedgeEllipseCallout">
            <a:avLst>
              <a:gd name="adj1" fmla="val 93701"/>
              <a:gd name="adj2" fmla="val -97835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I never got to know your name!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46"/>
          <p:cNvSpPr/>
          <p:nvPr/>
        </p:nvSpPr>
        <p:spPr>
          <a:xfrm>
            <a:off x="3615950" y="3706600"/>
            <a:ext cx="1753200" cy="1323900"/>
          </a:xfrm>
          <a:prstGeom prst="wedgeEllipseCallout">
            <a:avLst>
              <a:gd name="adj1" fmla="val -196742"/>
              <a:gd name="adj2" fmla="val -16376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Thanks for helping me back up to the moon.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46"/>
          <p:cNvSpPr/>
          <p:nvPr/>
        </p:nvSpPr>
        <p:spPr>
          <a:xfrm>
            <a:off x="1880075" y="2088625"/>
            <a:ext cx="986100" cy="1452300"/>
          </a:xfrm>
          <a:prstGeom prst="wedgeEllipseCallout">
            <a:avLst>
              <a:gd name="adj1" fmla="val -97277"/>
              <a:gd name="adj2" fmla="val 56849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Shall we meet again one day?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0225" y="1536025"/>
            <a:ext cx="7307350" cy="259015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47"/>
          <p:cNvSpPr txBox="1"/>
          <p:nvPr/>
        </p:nvSpPr>
        <p:spPr>
          <a:xfrm>
            <a:off x="1143175" y="271575"/>
            <a:ext cx="7324200" cy="7068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If you have time, why not try to make a model of the boy’s aeroplane or the Martian’s space ship?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1016</Words>
  <Application>Microsoft Office PowerPoint</Application>
  <PresentationFormat>On-screen Show (16:9)</PresentationFormat>
  <Paragraphs>111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Comic Sans MS</vt:lpstr>
      <vt:lpstr>Simple Light</vt:lpstr>
      <vt:lpstr>Simple Light</vt:lpstr>
      <vt:lpstr>PowerPoint Presentation</vt:lpstr>
      <vt:lpstr>Session 1 - Close Read</vt:lpstr>
      <vt:lpstr>PowerPoint Presentation</vt:lpstr>
      <vt:lpstr>Sessions  2,3,4 and 5</vt:lpstr>
      <vt:lpstr>Session 2</vt:lpstr>
      <vt:lpstr>PowerPoint Presentation</vt:lpstr>
      <vt:lpstr>PowerPoint Presentation</vt:lpstr>
      <vt:lpstr>PowerPoint Presentation</vt:lpstr>
      <vt:lpstr>PowerPoint Presentation</vt:lpstr>
      <vt:lpstr>Task 2 - noun phrases.</vt:lpstr>
      <vt:lpstr>Session 3</vt:lpstr>
      <vt:lpstr>PowerPoint Presentation</vt:lpstr>
      <vt:lpstr>Task 3 - inverted commas (speech marks).</vt:lpstr>
      <vt:lpstr>Session 4</vt:lpstr>
      <vt:lpstr>PowerPoint Presentation</vt:lpstr>
      <vt:lpstr>PowerPoint Presentation</vt:lpstr>
      <vt:lpstr>Task 4 - inverted commas (speech marks).</vt:lpstr>
      <vt:lpstr>Session 4</vt:lpstr>
      <vt:lpstr>PowerPoint Presentation</vt:lpstr>
      <vt:lpstr>PowerPoint Presentation</vt:lpstr>
      <vt:lpstr>PowerPoint Presentation</vt:lpstr>
      <vt:lpstr>Task 5 - inverted commas (speech marks).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</cp:revision>
  <dcterms:modified xsi:type="dcterms:W3CDTF">2020-05-15T06:58:36Z</dcterms:modified>
</cp:coreProperties>
</file>