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2"/>
  </p:notesMasterIdLst>
  <p:sldIdLst>
    <p:sldId id="256" r:id="rId2"/>
    <p:sldId id="344" r:id="rId3"/>
    <p:sldId id="345" r:id="rId4"/>
    <p:sldId id="346" r:id="rId5"/>
    <p:sldId id="347" r:id="rId6"/>
    <p:sldId id="348" r:id="rId7"/>
    <p:sldId id="349" r:id="rId8"/>
    <p:sldId id="350" r:id="rId9"/>
    <p:sldId id="351" r:id="rId10"/>
    <p:sldId id="352" r:id="rId11"/>
    <p:sldId id="353" r:id="rId12"/>
    <p:sldId id="354" r:id="rId13"/>
    <p:sldId id="355" r:id="rId14"/>
    <p:sldId id="356" r:id="rId15"/>
    <p:sldId id="357" r:id="rId16"/>
    <p:sldId id="358" r:id="rId17"/>
    <p:sldId id="359" r:id="rId18"/>
    <p:sldId id="360" r:id="rId19"/>
    <p:sldId id="361" r:id="rId20"/>
    <p:sldId id="362" r:id="rId21"/>
    <p:sldId id="363" r:id="rId22"/>
    <p:sldId id="364" r:id="rId23"/>
    <p:sldId id="365" r:id="rId24"/>
    <p:sldId id="366" r:id="rId25"/>
    <p:sldId id="367" r:id="rId26"/>
    <p:sldId id="368" r:id="rId27"/>
    <p:sldId id="369" r:id="rId28"/>
    <p:sldId id="370" r:id="rId29"/>
    <p:sldId id="371" r:id="rId30"/>
    <p:sldId id="372" r:id="rId31"/>
    <p:sldId id="373" r:id="rId32"/>
    <p:sldId id="374" r:id="rId33"/>
    <p:sldId id="377" r:id="rId34"/>
    <p:sldId id="375" r:id="rId35"/>
    <p:sldId id="376" r:id="rId36"/>
    <p:sldId id="378" r:id="rId37"/>
    <p:sldId id="379" r:id="rId38"/>
    <p:sldId id="380" r:id="rId39"/>
    <p:sldId id="381" r:id="rId40"/>
    <p:sldId id="382" r:id="rId4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3" roundtripDataSignature="AMtx7mjnOmdMN4uOkRBtjO6qSpLBgCBAmA=="/>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24" autoAdjust="0"/>
    <p:restoredTop sz="94660"/>
  </p:normalViewPr>
  <p:slideViewPr>
    <p:cSldViewPr snapToGrid="0">
      <p:cViewPr varScale="1">
        <p:scale>
          <a:sx n="65" d="100"/>
          <a:sy n="65" d="100"/>
        </p:scale>
        <p:origin x="6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7297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24284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78289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0880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19822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60380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396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3826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00566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02237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9220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5149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2428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40106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14635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07965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7025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18835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07081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59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42808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8899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50528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85751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77660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72026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0839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55023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22558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99167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07569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106628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73909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250180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311250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99919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5901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567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53735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3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3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3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4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4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4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4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4"/>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4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4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Shape 5"/>
        <p:cNvGrpSpPr/>
        <p:nvPr/>
      </p:nvGrpSpPr>
      <p:grpSpPr>
        <a:xfrm>
          <a:off x="0" y="0"/>
          <a:ext cx="0" cy="0"/>
          <a:chOff x="0" y="0"/>
          <a:chExt cx="0" cy="0"/>
        </a:xfrm>
      </p:grpSpPr>
      <p:sp>
        <p:nvSpPr>
          <p:cNvPr id="6" name="Google Shape;6;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225069" y="5764244"/>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latin typeface="Comic Sans MS" panose="030F0702030302020204" pitchFamily="66" charset="0"/>
                <a:ea typeface="Arial"/>
                <a:cs typeface="Arial"/>
                <a:sym typeface="Arial"/>
              </a:rPr>
              <a:t>Phonics learning- Week 12 </a:t>
            </a:r>
            <a:r>
              <a:rPr lang="en-GB" dirty="0" smtClean="0">
                <a:latin typeface="Comic Sans MS" panose="030F0702030302020204" pitchFamily="66" charset="0"/>
                <a:ea typeface="Arial"/>
                <a:cs typeface="Arial"/>
                <a:sym typeface="Arial"/>
              </a:rPr>
              <a:t/>
            </a:r>
            <a:br>
              <a:rPr lang="en-GB" dirty="0" smtClean="0">
                <a:latin typeface="Comic Sans MS" panose="030F0702030302020204" pitchFamily="66" charset="0"/>
                <a:ea typeface="Arial"/>
                <a:cs typeface="Arial"/>
                <a:sym typeface="Arial"/>
              </a:rPr>
            </a:br>
            <a:r>
              <a:rPr lang="en-GB" sz="4400" dirty="0">
                <a:latin typeface="Comic Sans MS" panose="030F0702030302020204" pitchFamily="66" charset="0"/>
                <a:ea typeface="Arial"/>
                <a:cs typeface="Arial"/>
                <a:sym typeface="Arial"/>
              </a:rPr>
              <a:t/>
            </a:r>
            <a:br>
              <a:rPr lang="en-GB" sz="4400" dirty="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This week we are going to be recapping all of the digraphs, trigraphs and consonant blends that we have been learning throughout our ‘home learning time’ and previously in school.</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   </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I have made </a:t>
            </a:r>
            <a:r>
              <a:rPr lang="en-GB" sz="3600" u="sng" dirty="0" smtClean="0">
                <a:latin typeface="Comic Sans MS" panose="030F0702030302020204" pitchFamily="66" charset="0"/>
                <a:ea typeface="Arial"/>
                <a:cs typeface="Arial"/>
                <a:sym typeface="Arial"/>
              </a:rPr>
              <a:t>separate slides </a:t>
            </a:r>
            <a:r>
              <a:rPr lang="en-GB" sz="3600" dirty="0" smtClean="0">
                <a:latin typeface="Comic Sans MS" panose="030F0702030302020204" pitchFamily="66" charset="0"/>
                <a:ea typeface="Arial"/>
                <a:cs typeface="Arial"/>
                <a:sym typeface="Arial"/>
              </a:rPr>
              <a:t>for </a:t>
            </a:r>
            <a:r>
              <a:rPr lang="en-GB" sz="3600" dirty="0" smtClean="0">
                <a:solidFill>
                  <a:srgbClr val="0000FF"/>
                </a:solidFill>
                <a:latin typeface="Comic Sans MS" panose="030F0702030302020204" pitchFamily="66" charset="0"/>
                <a:ea typeface="Arial"/>
                <a:cs typeface="Arial"/>
                <a:sym typeface="Arial"/>
              </a:rPr>
              <a:t>single sounds</a:t>
            </a:r>
            <a:r>
              <a:rPr lang="en-GB" sz="3600" dirty="0" smtClean="0">
                <a:latin typeface="Comic Sans MS" panose="030F0702030302020204" pitchFamily="66" charset="0"/>
                <a:ea typeface="Arial"/>
                <a:cs typeface="Arial"/>
                <a:sym typeface="Arial"/>
              </a:rPr>
              <a:t>, </a:t>
            </a:r>
            <a:r>
              <a:rPr lang="en-GB" sz="3600" dirty="0" smtClean="0">
                <a:solidFill>
                  <a:srgbClr val="002060"/>
                </a:solidFill>
                <a:latin typeface="Comic Sans MS" panose="030F0702030302020204" pitchFamily="66" charset="0"/>
                <a:ea typeface="Arial"/>
                <a:cs typeface="Arial"/>
                <a:sym typeface="Arial"/>
              </a:rPr>
              <a:t>digraphs &amp; trigraphs </a:t>
            </a:r>
            <a:r>
              <a:rPr lang="en-GB" sz="3600" dirty="0" smtClean="0">
                <a:latin typeface="Comic Sans MS" panose="030F0702030302020204" pitchFamily="66" charset="0"/>
                <a:ea typeface="Arial"/>
                <a:cs typeface="Arial"/>
                <a:sym typeface="Arial"/>
              </a:rPr>
              <a:t>and </a:t>
            </a:r>
            <a:r>
              <a:rPr lang="en-GB" sz="3600" dirty="0" smtClean="0">
                <a:solidFill>
                  <a:srgbClr val="660066"/>
                </a:solidFill>
                <a:latin typeface="Comic Sans MS" panose="030F0702030302020204" pitchFamily="66" charset="0"/>
                <a:ea typeface="Arial"/>
                <a:cs typeface="Arial"/>
                <a:sym typeface="Arial"/>
              </a:rPr>
              <a:t>consonant blends</a:t>
            </a:r>
            <a:r>
              <a:rPr lang="en-GB" sz="3600" dirty="0" smtClean="0">
                <a:latin typeface="Comic Sans MS" panose="030F0702030302020204" pitchFamily="66" charset="0"/>
                <a:ea typeface="Arial"/>
                <a:cs typeface="Arial"/>
                <a:sym typeface="Arial"/>
              </a:rPr>
              <a:t>. This will be a great assessment tool to see how well your child has retained the sounds and see which they still need to practise.</a:t>
            </a:r>
            <a:br>
              <a:rPr lang="en-GB" sz="3600" dirty="0" smtClean="0">
                <a:latin typeface="Comic Sans MS" panose="030F0702030302020204" pitchFamily="66" charset="0"/>
                <a:ea typeface="Arial"/>
                <a:cs typeface="Arial"/>
                <a:sym typeface="Arial"/>
              </a:rPr>
            </a:br>
            <a:r>
              <a:rPr lang="en-GB" sz="3600" dirty="0" smtClean="0">
                <a:latin typeface="Comic Sans MS" panose="030F0702030302020204" pitchFamily="66" charset="0"/>
                <a:ea typeface="Arial"/>
                <a:cs typeface="Arial"/>
                <a:sym typeface="Arial"/>
              </a:rPr>
              <a:t>Please choose the appropriate sounds to focus on for your child’s phonics ability. </a:t>
            </a:r>
            <a:r>
              <a:rPr lang="en-GB" sz="3600" dirty="0" smtClean="0">
                <a:latin typeface="Comic Sans MS" panose="030F0702030302020204" pitchFamily="66" charset="0"/>
                <a:ea typeface="Arial"/>
                <a:cs typeface="Arial"/>
                <a:sym typeface="Wingdings" panose="05000000000000000000" pitchFamily="2" charset="2"/>
              </a:rPr>
              <a:t> </a:t>
            </a:r>
            <a:endParaRPr sz="4900" dirty="0">
              <a:latin typeface="Comic Sans MS" panose="030F0702030302020204" pitchFamily="66" charset="0"/>
              <a:ea typeface="Arial"/>
              <a:cs typeface="Arial"/>
              <a:sym typeface="Arial"/>
            </a:endParaRPr>
          </a:p>
        </p:txBody>
      </p:sp>
      <p:pic>
        <p:nvPicPr>
          <p:cNvPr id="2" name="Picture 1"/>
          <p:cNvPicPr>
            <a:picLocks noChangeAspect="1"/>
          </p:cNvPicPr>
          <p:nvPr/>
        </p:nvPicPr>
        <p:blipFill>
          <a:blip r:embed="rId3"/>
          <a:stretch>
            <a:fillRect/>
          </a:stretch>
        </p:blipFill>
        <p:spPr>
          <a:xfrm>
            <a:off x="9369069" y="2237286"/>
            <a:ext cx="2695122" cy="450272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431757" y="3871085"/>
            <a:ext cx="9144000" cy="975769"/>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ts val="6000"/>
              <a:buFont typeface="Arial"/>
              <a:buNone/>
            </a:pPr>
            <a:r>
              <a:rPr lang="en-GB" u="sng" dirty="0" smtClean="0">
                <a:solidFill>
                  <a:srgbClr val="002060"/>
                </a:solidFill>
                <a:latin typeface="Comic Sans MS" panose="030F0702030302020204" pitchFamily="66" charset="0"/>
                <a:ea typeface="Arial"/>
                <a:cs typeface="Arial"/>
                <a:sym typeface="Arial"/>
              </a:rPr>
              <a:t>Digraph and trigraph flashcards</a:t>
            </a:r>
            <a:br>
              <a:rPr lang="en-GB" u="sng" dirty="0" smtClean="0">
                <a:solidFill>
                  <a:srgbClr val="002060"/>
                </a:solidFill>
                <a:latin typeface="Comic Sans MS" panose="030F0702030302020204" pitchFamily="66" charset="0"/>
                <a:ea typeface="Arial"/>
                <a:cs typeface="Arial"/>
                <a:sym typeface="Arial"/>
              </a:rPr>
            </a:br>
            <a:r>
              <a:rPr lang="en-GB" u="sng" dirty="0" smtClean="0">
                <a:solidFill>
                  <a:srgbClr val="002060"/>
                </a:solidFill>
                <a:latin typeface="Comic Sans MS" panose="030F0702030302020204" pitchFamily="66" charset="0"/>
                <a:ea typeface="Arial"/>
                <a:cs typeface="Arial"/>
                <a:sym typeface="Arial"/>
              </a:rPr>
              <a:t/>
            </a:r>
            <a:br>
              <a:rPr lang="en-GB" u="sng" dirty="0" smtClean="0">
                <a:solidFill>
                  <a:srgbClr val="002060"/>
                </a:solidFill>
                <a:latin typeface="Comic Sans MS" panose="030F0702030302020204" pitchFamily="66" charset="0"/>
                <a:ea typeface="Arial"/>
                <a:cs typeface="Arial"/>
                <a:sym typeface="Arial"/>
              </a:rPr>
            </a:br>
            <a:r>
              <a:rPr lang="en-GB" b="1" dirty="0" smtClean="0">
                <a:solidFill>
                  <a:srgbClr val="002060"/>
                </a:solidFill>
                <a:latin typeface="Comic Sans MS" panose="030F0702030302020204" pitchFamily="66" charset="0"/>
                <a:ea typeface="Arial"/>
                <a:cs typeface="Arial"/>
                <a:sym typeface="Arial"/>
              </a:rPr>
              <a:t>Go through the slides one by one asking your child to say the sound.</a:t>
            </a:r>
            <a:endParaRPr b="1" dirty="0">
              <a:solidFill>
                <a:srgbClr val="002060"/>
              </a:solidFill>
              <a:latin typeface="Comic Sans MS" panose="030F0702030302020204" pitchFamily="66" charset="0"/>
              <a:ea typeface="Arial"/>
              <a:cs typeface="Arial"/>
              <a:sym typeface="Arial"/>
            </a:endParaRPr>
          </a:p>
        </p:txBody>
      </p:sp>
      <p:sp>
        <p:nvSpPr>
          <p:cNvPr id="2" name="Rectangle 1"/>
          <p:cNvSpPr/>
          <p:nvPr/>
        </p:nvSpPr>
        <p:spPr>
          <a:xfrm>
            <a:off x="123543" y="5367149"/>
            <a:ext cx="11117146" cy="1200329"/>
          </a:xfrm>
          <a:prstGeom prst="rect">
            <a:avLst/>
          </a:prstGeom>
        </p:spPr>
        <p:txBody>
          <a:bodyPr wrap="none">
            <a:spAutoFit/>
          </a:bodyPr>
          <a:lstStyle/>
          <a:p>
            <a:r>
              <a:rPr lang="en-GB" sz="2400" u="sng" dirty="0" smtClean="0">
                <a:solidFill>
                  <a:srgbClr val="FF0000"/>
                </a:solidFill>
                <a:latin typeface="Comic Sans MS" panose="030F0702030302020204" pitchFamily="66" charset="0"/>
              </a:rPr>
              <a:t>Reminder:</a:t>
            </a:r>
          </a:p>
          <a:p>
            <a:r>
              <a:rPr lang="en-GB" sz="2400" b="1" dirty="0" smtClean="0">
                <a:solidFill>
                  <a:srgbClr val="FF0000"/>
                </a:solidFill>
                <a:latin typeface="Comic Sans MS" panose="030F0702030302020204" pitchFamily="66" charset="0"/>
              </a:rPr>
              <a:t>Digraph: </a:t>
            </a:r>
            <a:r>
              <a:rPr lang="en-GB" sz="2400" dirty="0" smtClean="0">
                <a:solidFill>
                  <a:srgbClr val="FF0000"/>
                </a:solidFill>
                <a:latin typeface="Comic Sans MS" panose="030F0702030302020204" pitchFamily="66" charset="0"/>
              </a:rPr>
              <a:t>two letters together that make one sound               </a:t>
            </a:r>
            <a:r>
              <a:rPr lang="en-GB" sz="2400" dirty="0" err="1" smtClean="0">
                <a:solidFill>
                  <a:srgbClr val="FF0000"/>
                </a:solidFill>
                <a:latin typeface="Comic Sans MS" panose="030F0702030302020204" pitchFamily="66" charset="0"/>
              </a:rPr>
              <a:t>e.g</a:t>
            </a:r>
            <a:r>
              <a:rPr lang="en-GB" sz="2400" dirty="0" smtClean="0">
                <a:solidFill>
                  <a:srgbClr val="FF0000"/>
                </a:solidFill>
                <a:latin typeface="Comic Sans MS" panose="030F0702030302020204" pitchFamily="66" charset="0"/>
              </a:rPr>
              <a:t>: ‘ea’ t</a:t>
            </a:r>
            <a:r>
              <a:rPr lang="en-GB" sz="2400" b="1" u="sng" dirty="0" smtClean="0">
                <a:solidFill>
                  <a:srgbClr val="FF0000"/>
                </a:solidFill>
                <a:latin typeface="Comic Sans MS" panose="030F0702030302020204" pitchFamily="66" charset="0"/>
              </a:rPr>
              <a:t>ea</a:t>
            </a:r>
            <a:r>
              <a:rPr lang="en-GB" sz="2400" dirty="0" smtClean="0">
                <a:solidFill>
                  <a:srgbClr val="FF0000"/>
                </a:solidFill>
                <a:latin typeface="Comic Sans MS" panose="030F0702030302020204" pitchFamily="66" charset="0"/>
              </a:rPr>
              <a:t>m</a:t>
            </a:r>
            <a:br>
              <a:rPr lang="en-GB" sz="2400" dirty="0" smtClean="0">
                <a:solidFill>
                  <a:srgbClr val="FF0000"/>
                </a:solidFill>
                <a:latin typeface="Comic Sans MS" panose="030F0702030302020204" pitchFamily="66" charset="0"/>
              </a:rPr>
            </a:br>
            <a:r>
              <a:rPr lang="en-GB" sz="2400" b="1" dirty="0" smtClean="0">
                <a:solidFill>
                  <a:srgbClr val="FF0000"/>
                </a:solidFill>
                <a:latin typeface="Comic Sans MS" panose="030F0702030302020204" pitchFamily="66" charset="0"/>
              </a:rPr>
              <a:t>Trigraph: </a:t>
            </a:r>
            <a:r>
              <a:rPr lang="en-GB" sz="2400" dirty="0" smtClean="0">
                <a:solidFill>
                  <a:srgbClr val="FF0000"/>
                </a:solidFill>
                <a:latin typeface="Comic Sans MS" panose="030F0702030302020204" pitchFamily="66" charset="0"/>
              </a:rPr>
              <a:t>three letters together that make one sound          </a:t>
            </a:r>
            <a:r>
              <a:rPr lang="en-GB" sz="2400" dirty="0" err="1" smtClean="0">
                <a:solidFill>
                  <a:srgbClr val="FF0000"/>
                </a:solidFill>
                <a:latin typeface="Comic Sans MS" panose="030F0702030302020204" pitchFamily="66" charset="0"/>
              </a:rPr>
              <a:t>e.g</a:t>
            </a:r>
            <a:r>
              <a:rPr lang="en-GB" sz="2400" dirty="0" smtClean="0">
                <a:solidFill>
                  <a:srgbClr val="FF0000"/>
                </a:solidFill>
                <a:latin typeface="Comic Sans MS" panose="030F0702030302020204" pitchFamily="66" charset="0"/>
              </a:rPr>
              <a:t>: ‘igh’ l</a:t>
            </a:r>
            <a:r>
              <a:rPr lang="en-GB" sz="2400" b="1" u="sng" dirty="0" smtClean="0">
                <a:solidFill>
                  <a:srgbClr val="FF0000"/>
                </a:solidFill>
                <a:latin typeface="Comic Sans MS" panose="030F0702030302020204" pitchFamily="66" charset="0"/>
              </a:rPr>
              <a:t>igh</a:t>
            </a:r>
            <a:r>
              <a:rPr lang="en-GB" sz="2400" dirty="0" smtClean="0">
                <a:solidFill>
                  <a:srgbClr val="FF0000"/>
                </a:solidFill>
                <a:latin typeface="Comic Sans MS" panose="030F0702030302020204" pitchFamily="66" charset="0"/>
              </a:rPr>
              <a:t>t</a:t>
            </a:r>
            <a:endParaRPr lang="en-GB" sz="2400" dirty="0">
              <a:solidFill>
                <a:srgbClr val="FF0000"/>
              </a:solidFill>
            </a:endParaRPr>
          </a:p>
        </p:txBody>
      </p:sp>
    </p:spTree>
    <p:extLst>
      <p:ext uri="{BB962C8B-B14F-4D97-AF65-F5344CB8AC3E}">
        <p14:creationId xmlns:p14="http://schemas.microsoft.com/office/powerpoint/2010/main" val="259771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ck</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95207" cy="461665"/>
          </a:xfrm>
          <a:prstGeom prst="rect">
            <a:avLst/>
          </a:prstGeom>
          <a:noFill/>
        </p:spPr>
        <p:txBody>
          <a:bodyPr wrap="none" rtlCol="0">
            <a:spAutoFit/>
          </a:bodyPr>
          <a:lstStyle/>
          <a:p>
            <a:r>
              <a:rPr lang="en-GB" sz="2400" dirty="0" smtClean="0"/>
              <a:t>‘</a:t>
            </a:r>
            <a:r>
              <a:rPr lang="en-GB" sz="2400" b="1" u="sng" dirty="0" err="1" smtClean="0"/>
              <a:t>ck</a:t>
            </a:r>
            <a:r>
              <a:rPr lang="en-GB" sz="2400" dirty="0" smtClean="0"/>
              <a:t>’ as in ‘ba</a:t>
            </a:r>
            <a:r>
              <a:rPr lang="en-GB" sz="2400" b="1" u="sng" dirty="0" smtClean="0"/>
              <a:t>ck</a:t>
            </a:r>
            <a:r>
              <a:rPr lang="en-GB" sz="2400" dirty="0" smtClean="0"/>
              <a:t>’</a:t>
            </a:r>
            <a:endParaRPr lang="en-GB" dirty="0"/>
          </a:p>
        </p:txBody>
      </p:sp>
    </p:spTree>
    <p:extLst>
      <p:ext uri="{BB962C8B-B14F-4D97-AF65-F5344CB8AC3E}">
        <p14:creationId xmlns:p14="http://schemas.microsoft.com/office/powerpoint/2010/main" val="360538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ff</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34531" cy="461665"/>
          </a:xfrm>
          <a:prstGeom prst="rect">
            <a:avLst/>
          </a:prstGeom>
          <a:noFill/>
        </p:spPr>
        <p:txBody>
          <a:bodyPr wrap="none" rtlCol="0">
            <a:spAutoFit/>
          </a:bodyPr>
          <a:lstStyle/>
          <a:p>
            <a:r>
              <a:rPr lang="en-GB" sz="2400" dirty="0" smtClean="0"/>
              <a:t>‘</a:t>
            </a:r>
            <a:r>
              <a:rPr lang="en-GB" sz="2400" b="1" u="sng" dirty="0" err="1" smtClean="0"/>
              <a:t>ff</a:t>
            </a:r>
            <a:r>
              <a:rPr lang="en-GB" sz="2400" dirty="0" smtClean="0"/>
              <a:t>’ as in ‘hu</a:t>
            </a:r>
            <a:r>
              <a:rPr lang="en-GB" sz="2400" b="1" u="sng" dirty="0" smtClean="0"/>
              <a:t>ff</a:t>
            </a:r>
            <a:r>
              <a:rPr lang="en-GB" sz="2400" dirty="0" smtClean="0"/>
              <a:t>’</a:t>
            </a:r>
            <a:endParaRPr lang="en-GB" dirty="0"/>
          </a:p>
        </p:txBody>
      </p:sp>
    </p:spTree>
    <p:extLst>
      <p:ext uri="{BB962C8B-B14F-4D97-AF65-F5344CB8AC3E}">
        <p14:creationId xmlns:p14="http://schemas.microsoft.com/office/powerpoint/2010/main" val="2945957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ll</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365673" y="6107619"/>
            <a:ext cx="1962397" cy="461665"/>
          </a:xfrm>
          <a:prstGeom prst="rect">
            <a:avLst/>
          </a:prstGeom>
          <a:noFill/>
        </p:spPr>
        <p:txBody>
          <a:bodyPr wrap="none" rtlCol="0">
            <a:spAutoFit/>
          </a:bodyPr>
          <a:lstStyle/>
          <a:p>
            <a:r>
              <a:rPr lang="en-GB" sz="2400" dirty="0" smtClean="0"/>
              <a:t>‘</a:t>
            </a:r>
            <a:r>
              <a:rPr lang="en-GB" sz="2400" b="1" u="sng" dirty="0" smtClean="0"/>
              <a:t>ll</a:t>
            </a:r>
            <a:r>
              <a:rPr lang="en-GB" sz="2400" dirty="0" smtClean="0"/>
              <a:t>’ as in ‘te</a:t>
            </a:r>
            <a:r>
              <a:rPr lang="en-GB" sz="2400" b="1" u="sng" dirty="0" smtClean="0"/>
              <a:t>ll</a:t>
            </a:r>
            <a:r>
              <a:rPr lang="en-GB" sz="2400" dirty="0" smtClean="0"/>
              <a:t>’ </a:t>
            </a:r>
            <a:endParaRPr lang="en-GB" dirty="0"/>
          </a:p>
        </p:txBody>
      </p:sp>
    </p:spTree>
    <p:extLst>
      <p:ext uri="{BB962C8B-B14F-4D97-AF65-F5344CB8AC3E}">
        <p14:creationId xmlns:p14="http://schemas.microsoft.com/office/powerpoint/2010/main" val="2741499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ss</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95207" cy="461665"/>
          </a:xfrm>
          <a:prstGeom prst="rect">
            <a:avLst/>
          </a:prstGeom>
          <a:noFill/>
        </p:spPr>
        <p:txBody>
          <a:bodyPr wrap="none" rtlCol="0">
            <a:spAutoFit/>
          </a:bodyPr>
          <a:lstStyle/>
          <a:p>
            <a:r>
              <a:rPr lang="en-GB" sz="2400" dirty="0" smtClean="0"/>
              <a:t>‘</a:t>
            </a:r>
            <a:r>
              <a:rPr lang="en-GB" sz="2400" b="1" u="sng" dirty="0" err="1" smtClean="0"/>
              <a:t>ss</a:t>
            </a:r>
            <a:r>
              <a:rPr lang="en-GB" sz="2400" dirty="0" smtClean="0"/>
              <a:t>’ as in ‘me</a:t>
            </a:r>
            <a:r>
              <a:rPr lang="en-GB" sz="2400" b="1" u="sng" dirty="0" smtClean="0"/>
              <a:t>ss</a:t>
            </a:r>
            <a:r>
              <a:rPr lang="en-GB" sz="2400" dirty="0" smtClean="0"/>
              <a:t>’</a:t>
            </a:r>
            <a:endParaRPr lang="en-GB" dirty="0"/>
          </a:p>
        </p:txBody>
      </p:sp>
    </p:spTree>
    <p:extLst>
      <p:ext uri="{BB962C8B-B14F-4D97-AF65-F5344CB8AC3E}">
        <p14:creationId xmlns:p14="http://schemas.microsoft.com/office/powerpoint/2010/main" val="41836776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zz</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24675" cy="461665"/>
          </a:xfrm>
          <a:prstGeom prst="rect">
            <a:avLst/>
          </a:prstGeom>
          <a:noFill/>
        </p:spPr>
        <p:txBody>
          <a:bodyPr wrap="none" rtlCol="0">
            <a:spAutoFit/>
          </a:bodyPr>
          <a:lstStyle/>
          <a:p>
            <a:r>
              <a:rPr lang="en-GB" sz="2400" dirty="0" smtClean="0"/>
              <a:t>‘</a:t>
            </a:r>
            <a:r>
              <a:rPr lang="en-GB" sz="2400" b="1" u="sng" dirty="0" err="1" smtClean="0"/>
              <a:t>zz</a:t>
            </a:r>
            <a:r>
              <a:rPr lang="en-GB" sz="2400" dirty="0" smtClean="0"/>
              <a:t>’ as in ‘bu</a:t>
            </a:r>
            <a:r>
              <a:rPr lang="en-GB" sz="2400" b="1" u="sng" dirty="0" smtClean="0"/>
              <a:t>zz</a:t>
            </a:r>
            <a:r>
              <a:rPr lang="en-GB" sz="2400" dirty="0" smtClean="0"/>
              <a:t>’</a:t>
            </a:r>
            <a:endParaRPr lang="en-GB" dirty="0"/>
          </a:p>
        </p:txBody>
      </p:sp>
    </p:spTree>
    <p:extLst>
      <p:ext uri="{BB962C8B-B14F-4D97-AF65-F5344CB8AC3E}">
        <p14:creationId xmlns:p14="http://schemas.microsoft.com/office/powerpoint/2010/main" val="3956123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ch</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39716" cy="461665"/>
          </a:xfrm>
          <a:prstGeom prst="rect">
            <a:avLst/>
          </a:prstGeom>
          <a:noFill/>
        </p:spPr>
        <p:txBody>
          <a:bodyPr wrap="none" rtlCol="0">
            <a:spAutoFit/>
          </a:bodyPr>
          <a:lstStyle/>
          <a:p>
            <a:r>
              <a:rPr lang="en-GB" sz="2400" dirty="0" smtClean="0"/>
              <a:t>‘</a:t>
            </a:r>
            <a:r>
              <a:rPr lang="en-GB" sz="2400" b="1" u="sng" dirty="0"/>
              <a:t>c</a:t>
            </a:r>
            <a:r>
              <a:rPr lang="en-GB" sz="2400" b="1" u="sng" dirty="0" smtClean="0"/>
              <a:t>h</a:t>
            </a:r>
            <a:r>
              <a:rPr lang="en-GB" sz="2400" dirty="0" smtClean="0"/>
              <a:t>’ as in ‘</a:t>
            </a:r>
            <a:r>
              <a:rPr lang="en-GB" sz="2400" b="1" u="sng" dirty="0" smtClean="0"/>
              <a:t>ch</a:t>
            </a:r>
            <a:r>
              <a:rPr lang="en-GB" sz="2400" dirty="0" smtClean="0"/>
              <a:t>in’</a:t>
            </a:r>
            <a:endParaRPr lang="en-GB" dirty="0"/>
          </a:p>
        </p:txBody>
      </p:sp>
    </p:spTree>
    <p:extLst>
      <p:ext uri="{BB962C8B-B14F-4D97-AF65-F5344CB8AC3E}">
        <p14:creationId xmlns:p14="http://schemas.microsoft.com/office/powerpoint/2010/main" val="2666085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sh</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90398" cy="461665"/>
          </a:xfrm>
          <a:prstGeom prst="rect">
            <a:avLst/>
          </a:prstGeom>
          <a:noFill/>
        </p:spPr>
        <p:txBody>
          <a:bodyPr wrap="none" rtlCol="0">
            <a:spAutoFit/>
          </a:bodyPr>
          <a:lstStyle/>
          <a:p>
            <a:r>
              <a:rPr lang="en-GB" sz="2400" b="1" u="sng" dirty="0" smtClean="0"/>
              <a:t>‘</a:t>
            </a:r>
            <a:r>
              <a:rPr lang="en-GB" sz="2400" b="1" u="sng" dirty="0" err="1" smtClean="0"/>
              <a:t>sh</a:t>
            </a:r>
            <a:r>
              <a:rPr lang="en-GB" sz="2400" b="1" u="sng" dirty="0" smtClean="0"/>
              <a:t>’</a:t>
            </a:r>
            <a:r>
              <a:rPr lang="en-GB" sz="2400" dirty="0" smtClean="0"/>
              <a:t> as in ‘</a:t>
            </a:r>
            <a:r>
              <a:rPr lang="en-GB" sz="2400" b="1" u="sng" dirty="0" smtClean="0"/>
              <a:t>sh</a:t>
            </a:r>
            <a:r>
              <a:rPr lang="en-GB" sz="2400" dirty="0" smtClean="0"/>
              <a:t>ed’</a:t>
            </a:r>
            <a:endParaRPr lang="en-GB" dirty="0"/>
          </a:p>
        </p:txBody>
      </p:sp>
    </p:spTree>
    <p:extLst>
      <p:ext uri="{BB962C8B-B14F-4D97-AF65-F5344CB8AC3E}">
        <p14:creationId xmlns:p14="http://schemas.microsoft.com/office/powerpoint/2010/main" val="2234728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th</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84225" cy="461665"/>
          </a:xfrm>
          <a:prstGeom prst="rect">
            <a:avLst/>
          </a:prstGeom>
          <a:noFill/>
        </p:spPr>
        <p:txBody>
          <a:bodyPr wrap="none" rtlCol="0">
            <a:spAutoFit/>
          </a:bodyPr>
          <a:lstStyle/>
          <a:p>
            <a:r>
              <a:rPr lang="en-GB" sz="2400" dirty="0" smtClean="0"/>
              <a:t>‘</a:t>
            </a:r>
            <a:r>
              <a:rPr lang="en-GB" sz="2400" b="1" u="sng" dirty="0" smtClean="0"/>
              <a:t>th</a:t>
            </a:r>
            <a:r>
              <a:rPr lang="en-GB" sz="2400" dirty="0" smtClean="0"/>
              <a:t>’ as in ‘</a:t>
            </a:r>
            <a:r>
              <a:rPr lang="en-GB" sz="2400" b="1" u="sng" dirty="0" smtClean="0"/>
              <a:t>th</a:t>
            </a:r>
            <a:r>
              <a:rPr lang="en-GB" sz="2400" dirty="0" smtClean="0"/>
              <a:t>in’</a:t>
            </a:r>
            <a:endParaRPr lang="en-GB" dirty="0"/>
          </a:p>
        </p:txBody>
      </p:sp>
    </p:spTree>
    <p:extLst>
      <p:ext uri="{BB962C8B-B14F-4D97-AF65-F5344CB8AC3E}">
        <p14:creationId xmlns:p14="http://schemas.microsoft.com/office/powerpoint/2010/main" val="5007832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ng</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544286" cy="461665"/>
          </a:xfrm>
          <a:prstGeom prst="rect">
            <a:avLst/>
          </a:prstGeom>
          <a:noFill/>
        </p:spPr>
        <p:txBody>
          <a:bodyPr wrap="none" rtlCol="0">
            <a:spAutoFit/>
          </a:bodyPr>
          <a:lstStyle/>
          <a:p>
            <a:r>
              <a:rPr lang="en-GB" sz="2400" dirty="0" smtClean="0"/>
              <a:t>‘</a:t>
            </a:r>
            <a:r>
              <a:rPr lang="en-GB" sz="2400" b="1" u="sng" dirty="0" smtClean="0"/>
              <a:t>ng</a:t>
            </a:r>
            <a:r>
              <a:rPr lang="en-GB" sz="2400" dirty="0" smtClean="0"/>
              <a:t>’ as in ‘stro</a:t>
            </a:r>
            <a:r>
              <a:rPr lang="en-GB" sz="2400" b="1" u="sng" dirty="0" smtClean="0"/>
              <a:t>ng</a:t>
            </a:r>
            <a:r>
              <a:rPr lang="en-GB" sz="2400" dirty="0" smtClean="0"/>
              <a:t>’</a:t>
            </a:r>
            <a:endParaRPr lang="en-GB" dirty="0"/>
          </a:p>
        </p:txBody>
      </p:sp>
    </p:spTree>
    <p:extLst>
      <p:ext uri="{BB962C8B-B14F-4D97-AF65-F5344CB8AC3E}">
        <p14:creationId xmlns:p14="http://schemas.microsoft.com/office/powerpoint/2010/main" val="2974165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ai</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16899" cy="461665"/>
          </a:xfrm>
          <a:prstGeom prst="rect">
            <a:avLst/>
          </a:prstGeom>
          <a:noFill/>
        </p:spPr>
        <p:txBody>
          <a:bodyPr wrap="none" rtlCol="0">
            <a:spAutoFit/>
          </a:bodyPr>
          <a:lstStyle/>
          <a:p>
            <a:r>
              <a:rPr lang="en-GB" sz="2400" dirty="0" smtClean="0"/>
              <a:t>‘</a:t>
            </a:r>
            <a:r>
              <a:rPr lang="en-GB" sz="2400" b="1" u="sng" dirty="0" err="1" smtClean="0"/>
              <a:t>ai</a:t>
            </a:r>
            <a:r>
              <a:rPr lang="en-GB" sz="2400" dirty="0" smtClean="0"/>
              <a:t>’ as in ‘s</a:t>
            </a:r>
            <a:r>
              <a:rPr lang="en-GB" sz="2400" b="1" u="sng" dirty="0" smtClean="0"/>
              <a:t>ai</a:t>
            </a:r>
            <a:r>
              <a:rPr lang="en-GB" sz="2400" dirty="0" smtClean="0"/>
              <a:t>l’</a:t>
            </a:r>
            <a:endParaRPr lang="en-GB" dirty="0"/>
          </a:p>
        </p:txBody>
      </p:sp>
    </p:spTree>
    <p:extLst>
      <p:ext uri="{BB962C8B-B14F-4D97-AF65-F5344CB8AC3E}">
        <p14:creationId xmlns:p14="http://schemas.microsoft.com/office/powerpoint/2010/main" val="1411650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ee</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186817" cy="461665"/>
          </a:xfrm>
          <a:prstGeom prst="rect">
            <a:avLst/>
          </a:prstGeom>
          <a:noFill/>
        </p:spPr>
        <p:txBody>
          <a:bodyPr wrap="none" rtlCol="0">
            <a:spAutoFit/>
          </a:bodyPr>
          <a:lstStyle/>
          <a:p>
            <a:r>
              <a:rPr lang="en-GB" sz="2400" b="1" u="sng" dirty="0" smtClean="0"/>
              <a:t>‘ee’</a:t>
            </a:r>
            <a:r>
              <a:rPr lang="en-GB" sz="2400" dirty="0" smtClean="0"/>
              <a:t> as in ‘tr</a:t>
            </a:r>
            <a:r>
              <a:rPr lang="en-GB" sz="2400" b="1" u="sng" dirty="0" smtClean="0"/>
              <a:t>ee</a:t>
            </a:r>
            <a:r>
              <a:rPr lang="en-GB" sz="2400" dirty="0" smtClean="0"/>
              <a:t>’</a:t>
            </a:r>
            <a:endParaRPr lang="en-GB" dirty="0"/>
          </a:p>
        </p:txBody>
      </p:sp>
    </p:spTree>
    <p:extLst>
      <p:ext uri="{BB962C8B-B14F-4D97-AF65-F5344CB8AC3E}">
        <p14:creationId xmlns:p14="http://schemas.microsoft.com/office/powerpoint/2010/main" val="22005867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34400" u="sng" dirty="0" smtClean="0">
                <a:solidFill>
                  <a:srgbClr val="C00000"/>
                </a:solidFill>
                <a:latin typeface="CCW Precursive 1" panose="03050602040000000000" pitchFamily="66" charset="0"/>
                <a:ea typeface="Arial"/>
                <a:cs typeface="Arial"/>
                <a:sym typeface="Arial"/>
              </a:rPr>
              <a:t>igh</a:t>
            </a:r>
            <a:endParaRPr sz="34400" u="sng" dirty="0">
              <a:solidFill>
                <a:srgbClr val="C0000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57724" cy="461665"/>
          </a:xfrm>
          <a:prstGeom prst="rect">
            <a:avLst/>
          </a:prstGeom>
          <a:noFill/>
        </p:spPr>
        <p:txBody>
          <a:bodyPr wrap="none" rtlCol="0">
            <a:spAutoFit/>
          </a:bodyPr>
          <a:lstStyle/>
          <a:p>
            <a:r>
              <a:rPr lang="en-GB" sz="2400" dirty="0" smtClean="0"/>
              <a:t>‘</a:t>
            </a:r>
            <a:r>
              <a:rPr lang="en-GB" sz="2400" b="1" u="sng" dirty="0" smtClean="0"/>
              <a:t>igh</a:t>
            </a:r>
            <a:r>
              <a:rPr lang="en-GB" sz="2400" dirty="0" smtClean="0"/>
              <a:t>’ as in ‘n</a:t>
            </a:r>
            <a:r>
              <a:rPr lang="en-GB" sz="2400" b="1" u="sng" dirty="0" smtClean="0"/>
              <a:t>igh</a:t>
            </a:r>
            <a:r>
              <a:rPr lang="en-GB" sz="2400" dirty="0" smtClean="0"/>
              <a:t>t’</a:t>
            </a:r>
            <a:endParaRPr lang="en-GB" dirty="0"/>
          </a:p>
        </p:txBody>
      </p:sp>
    </p:spTree>
    <p:extLst>
      <p:ext uri="{BB962C8B-B14F-4D97-AF65-F5344CB8AC3E}">
        <p14:creationId xmlns:p14="http://schemas.microsoft.com/office/powerpoint/2010/main" val="2320896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oa</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55746" cy="461665"/>
          </a:xfrm>
          <a:prstGeom prst="rect">
            <a:avLst/>
          </a:prstGeom>
          <a:noFill/>
        </p:spPr>
        <p:txBody>
          <a:bodyPr wrap="none" rtlCol="0">
            <a:spAutoFit/>
          </a:bodyPr>
          <a:lstStyle/>
          <a:p>
            <a:r>
              <a:rPr lang="en-GB" sz="2400" dirty="0" smtClean="0"/>
              <a:t>‘</a:t>
            </a:r>
            <a:r>
              <a:rPr lang="en-GB" sz="2400" b="1" u="sng" dirty="0" err="1" smtClean="0"/>
              <a:t>oa</a:t>
            </a:r>
            <a:r>
              <a:rPr lang="en-GB" sz="2400" dirty="0" smtClean="0"/>
              <a:t>’ as in ‘b</a:t>
            </a:r>
            <a:r>
              <a:rPr lang="en-GB" sz="2400" b="1" u="sng" dirty="0" smtClean="0"/>
              <a:t>oa</a:t>
            </a:r>
            <a:r>
              <a:rPr lang="en-GB" sz="2400" dirty="0" smtClean="0"/>
              <a:t>t’</a:t>
            </a:r>
            <a:endParaRPr lang="en-GB" dirty="0"/>
          </a:p>
        </p:txBody>
      </p:sp>
    </p:spTree>
    <p:extLst>
      <p:ext uri="{BB962C8B-B14F-4D97-AF65-F5344CB8AC3E}">
        <p14:creationId xmlns:p14="http://schemas.microsoft.com/office/powerpoint/2010/main" val="13450312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oo</a:t>
            </a:r>
            <a:endParaRPr sz="41300" u="sng" dirty="0">
              <a:solidFill>
                <a:srgbClr val="002060"/>
              </a:solidFill>
              <a:latin typeface="CCW Precursive 1" panose="03050602040000000000" pitchFamily="66" charset="0"/>
              <a:ea typeface="Arial"/>
              <a:cs typeface="Arial"/>
              <a:sym typeface="Arial"/>
            </a:endParaRPr>
          </a:p>
        </p:txBody>
      </p:sp>
      <p:sp>
        <p:nvSpPr>
          <p:cNvPr id="2" name="TextBox 1"/>
          <p:cNvSpPr txBox="1"/>
          <p:nvPr/>
        </p:nvSpPr>
        <p:spPr>
          <a:xfrm>
            <a:off x="9518073" y="6248399"/>
            <a:ext cx="2430474" cy="461665"/>
          </a:xfrm>
          <a:prstGeom prst="rect">
            <a:avLst/>
          </a:prstGeom>
          <a:noFill/>
        </p:spPr>
        <p:txBody>
          <a:bodyPr wrap="none" rtlCol="0">
            <a:spAutoFit/>
          </a:bodyPr>
          <a:lstStyle/>
          <a:p>
            <a:r>
              <a:rPr lang="en-GB" sz="2400" dirty="0" smtClean="0"/>
              <a:t>‘</a:t>
            </a:r>
            <a:r>
              <a:rPr lang="en-GB" sz="2400" b="1" u="sng" dirty="0" err="1" smtClean="0"/>
              <a:t>oo</a:t>
            </a:r>
            <a:r>
              <a:rPr lang="en-GB" sz="2400" dirty="0" smtClean="0"/>
              <a:t>’ as in ‘m</a:t>
            </a:r>
            <a:r>
              <a:rPr lang="en-GB" sz="2400" b="1" u="sng" dirty="0" smtClean="0"/>
              <a:t>oo</a:t>
            </a:r>
            <a:r>
              <a:rPr lang="en-GB" sz="2400" dirty="0" smtClean="0"/>
              <a:t>n</a:t>
            </a:r>
            <a:r>
              <a:rPr lang="en-GB" dirty="0" smtClean="0"/>
              <a:t>’</a:t>
            </a:r>
            <a:endParaRPr lang="en-GB" dirty="0"/>
          </a:p>
        </p:txBody>
      </p:sp>
    </p:spTree>
    <p:extLst>
      <p:ext uri="{BB962C8B-B14F-4D97-AF65-F5344CB8AC3E}">
        <p14:creationId xmlns:p14="http://schemas.microsoft.com/office/powerpoint/2010/main" val="41636494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oo</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27881" cy="461665"/>
          </a:xfrm>
          <a:prstGeom prst="rect">
            <a:avLst/>
          </a:prstGeom>
          <a:noFill/>
        </p:spPr>
        <p:txBody>
          <a:bodyPr wrap="none" rtlCol="0">
            <a:spAutoFit/>
          </a:bodyPr>
          <a:lstStyle/>
          <a:p>
            <a:r>
              <a:rPr lang="en-GB" sz="2400" dirty="0" smtClean="0"/>
              <a:t>‘</a:t>
            </a:r>
            <a:r>
              <a:rPr lang="en-GB" sz="2400" b="1" u="sng" dirty="0" err="1" smtClean="0"/>
              <a:t>oo</a:t>
            </a:r>
            <a:r>
              <a:rPr lang="en-GB" sz="2400" dirty="0" smtClean="0"/>
              <a:t>’ as in ‘b</a:t>
            </a:r>
            <a:r>
              <a:rPr lang="en-GB" sz="2400" b="1" u="sng" dirty="0" smtClean="0"/>
              <a:t>oo</a:t>
            </a:r>
            <a:r>
              <a:rPr lang="en-GB" sz="2400" dirty="0" smtClean="0"/>
              <a:t>k</a:t>
            </a:r>
            <a:r>
              <a:rPr lang="en-GB" dirty="0" smtClean="0"/>
              <a:t>’</a:t>
            </a:r>
            <a:endParaRPr lang="en-GB" dirty="0"/>
          </a:p>
        </p:txBody>
      </p:sp>
    </p:spTree>
    <p:extLst>
      <p:ext uri="{BB962C8B-B14F-4D97-AF65-F5344CB8AC3E}">
        <p14:creationId xmlns:p14="http://schemas.microsoft.com/office/powerpoint/2010/main" val="2546990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ar</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18501" cy="461665"/>
          </a:xfrm>
          <a:prstGeom prst="rect">
            <a:avLst/>
          </a:prstGeom>
          <a:noFill/>
        </p:spPr>
        <p:txBody>
          <a:bodyPr wrap="none" rtlCol="0">
            <a:spAutoFit/>
          </a:bodyPr>
          <a:lstStyle/>
          <a:p>
            <a:r>
              <a:rPr lang="en-GB" sz="2400" dirty="0" smtClean="0"/>
              <a:t>‘</a:t>
            </a:r>
            <a:r>
              <a:rPr lang="en-GB" sz="2400" b="1" u="sng" dirty="0" err="1" smtClean="0"/>
              <a:t>ar</a:t>
            </a:r>
            <a:r>
              <a:rPr lang="en-GB" sz="2400" dirty="0" smtClean="0"/>
              <a:t>’ as in ‘c</a:t>
            </a:r>
            <a:r>
              <a:rPr lang="en-GB" sz="2400" b="1" u="sng" dirty="0" smtClean="0"/>
              <a:t>ar</a:t>
            </a:r>
            <a:r>
              <a:rPr lang="en-GB" sz="2400" dirty="0" smtClean="0"/>
              <a:t>’</a:t>
            </a:r>
            <a:endParaRPr lang="en-GB" dirty="0"/>
          </a:p>
        </p:txBody>
      </p:sp>
    </p:spTree>
    <p:extLst>
      <p:ext uri="{BB962C8B-B14F-4D97-AF65-F5344CB8AC3E}">
        <p14:creationId xmlns:p14="http://schemas.microsoft.com/office/powerpoint/2010/main" val="4052491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or</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22083" cy="461665"/>
          </a:xfrm>
          <a:prstGeom prst="rect">
            <a:avLst/>
          </a:prstGeom>
          <a:noFill/>
        </p:spPr>
        <p:txBody>
          <a:bodyPr wrap="none" rtlCol="0">
            <a:spAutoFit/>
          </a:bodyPr>
          <a:lstStyle/>
          <a:p>
            <a:r>
              <a:rPr lang="en-GB" sz="2400" dirty="0" smtClean="0"/>
              <a:t>‘</a:t>
            </a:r>
            <a:r>
              <a:rPr lang="en-GB" sz="2400" b="1" u="sng" dirty="0" smtClean="0"/>
              <a:t>or</a:t>
            </a:r>
            <a:r>
              <a:rPr lang="en-GB" sz="2400" dirty="0" smtClean="0"/>
              <a:t>’ as in ‘c</a:t>
            </a:r>
            <a:r>
              <a:rPr lang="en-GB" sz="2400" b="1" u="sng" dirty="0" smtClean="0"/>
              <a:t>or</a:t>
            </a:r>
            <a:r>
              <a:rPr lang="en-GB" sz="2400" dirty="0" smtClean="0"/>
              <a:t>d’</a:t>
            </a:r>
            <a:endParaRPr lang="en-GB" dirty="0"/>
          </a:p>
        </p:txBody>
      </p:sp>
    </p:spTree>
    <p:extLst>
      <p:ext uri="{BB962C8B-B14F-4D97-AF65-F5344CB8AC3E}">
        <p14:creationId xmlns:p14="http://schemas.microsoft.com/office/powerpoint/2010/main" val="13006191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ow</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78188" cy="461665"/>
          </a:xfrm>
          <a:prstGeom prst="rect">
            <a:avLst/>
          </a:prstGeom>
          <a:noFill/>
        </p:spPr>
        <p:txBody>
          <a:bodyPr wrap="none" rtlCol="0">
            <a:spAutoFit/>
          </a:bodyPr>
          <a:lstStyle/>
          <a:p>
            <a:r>
              <a:rPr lang="en-GB" sz="2400" dirty="0" smtClean="0"/>
              <a:t>‘</a:t>
            </a:r>
            <a:r>
              <a:rPr lang="en-GB" sz="2400" b="1" u="sng" dirty="0" smtClean="0"/>
              <a:t>ow</a:t>
            </a:r>
            <a:r>
              <a:rPr lang="en-GB" sz="2400" dirty="0" smtClean="0"/>
              <a:t>’ as in ‘c</a:t>
            </a:r>
            <a:r>
              <a:rPr lang="en-GB" sz="2400" b="1" u="sng" dirty="0" smtClean="0"/>
              <a:t>ow</a:t>
            </a:r>
            <a:r>
              <a:rPr lang="en-GB" sz="2400" dirty="0" smtClean="0"/>
              <a:t>’</a:t>
            </a:r>
            <a:endParaRPr lang="en-GB" dirty="0"/>
          </a:p>
        </p:txBody>
      </p:sp>
    </p:spTree>
    <p:extLst>
      <p:ext uri="{BB962C8B-B14F-4D97-AF65-F5344CB8AC3E}">
        <p14:creationId xmlns:p14="http://schemas.microsoft.com/office/powerpoint/2010/main" val="4514570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oi</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48959" cy="461665"/>
          </a:xfrm>
          <a:prstGeom prst="rect">
            <a:avLst/>
          </a:prstGeom>
          <a:noFill/>
        </p:spPr>
        <p:txBody>
          <a:bodyPr wrap="none" rtlCol="0">
            <a:spAutoFit/>
          </a:bodyPr>
          <a:lstStyle/>
          <a:p>
            <a:r>
              <a:rPr lang="en-GB" sz="2400" dirty="0" smtClean="0"/>
              <a:t>‘</a:t>
            </a:r>
            <a:r>
              <a:rPr lang="en-GB" sz="2400" b="1" u="sng" dirty="0" smtClean="0"/>
              <a:t>oi</a:t>
            </a:r>
            <a:r>
              <a:rPr lang="en-GB" sz="2400" dirty="0" smtClean="0"/>
              <a:t>’ as in ‘s</a:t>
            </a:r>
            <a:r>
              <a:rPr lang="en-GB" sz="2400" b="1" u="sng" dirty="0" smtClean="0"/>
              <a:t>oi</a:t>
            </a:r>
            <a:r>
              <a:rPr lang="en-GB" sz="2400" dirty="0" smtClean="0"/>
              <a:t>l’</a:t>
            </a:r>
            <a:endParaRPr lang="en-GB" dirty="0"/>
          </a:p>
        </p:txBody>
      </p:sp>
    </p:spTree>
    <p:extLst>
      <p:ext uri="{BB962C8B-B14F-4D97-AF65-F5344CB8AC3E}">
        <p14:creationId xmlns:p14="http://schemas.microsoft.com/office/powerpoint/2010/main" val="19875687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er</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36135" cy="461665"/>
          </a:xfrm>
          <a:prstGeom prst="rect">
            <a:avLst/>
          </a:prstGeom>
          <a:noFill/>
        </p:spPr>
        <p:txBody>
          <a:bodyPr wrap="none" rtlCol="0">
            <a:spAutoFit/>
          </a:bodyPr>
          <a:lstStyle/>
          <a:p>
            <a:r>
              <a:rPr lang="en-GB" sz="2400" dirty="0" smtClean="0"/>
              <a:t>‘</a:t>
            </a:r>
            <a:r>
              <a:rPr lang="en-GB" sz="2400" b="1" u="sng" dirty="0" err="1" smtClean="0"/>
              <a:t>er</a:t>
            </a:r>
            <a:r>
              <a:rPr lang="en-GB" sz="2400" dirty="0" smtClean="0"/>
              <a:t>’ as in ‘h</a:t>
            </a:r>
            <a:r>
              <a:rPr lang="en-GB" sz="2400" b="1" u="sng" dirty="0" smtClean="0"/>
              <a:t>er</a:t>
            </a:r>
            <a:r>
              <a:rPr lang="en-GB" sz="2400" dirty="0" smtClean="0"/>
              <a:t>’</a:t>
            </a:r>
            <a:endParaRPr lang="en-GB" dirty="0"/>
          </a:p>
        </p:txBody>
      </p:sp>
    </p:spTree>
    <p:extLst>
      <p:ext uri="{BB962C8B-B14F-4D97-AF65-F5344CB8AC3E}">
        <p14:creationId xmlns:p14="http://schemas.microsoft.com/office/powerpoint/2010/main" val="12622174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ay</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143536" cy="461665"/>
          </a:xfrm>
          <a:prstGeom prst="rect">
            <a:avLst/>
          </a:prstGeom>
          <a:noFill/>
        </p:spPr>
        <p:txBody>
          <a:bodyPr wrap="none" rtlCol="0">
            <a:spAutoFit/>
          </a:bodyPr>
          <a:lstStyle/>
          <a:p>
            <a:r>
              <a:rPr lang="en-GB" sz="2400" dirty="0" smtClean="0"/>
              <a:t>‘</a:t>
            </a:r>
            <a:r>
              <a:rPr lang="en-GB" sz="2400" b="1" u="sng" dirty="0" smtClean="0"/>
              <a:t>ay</a:t>
            </a:r>
            <a:r>
              <a:rPr lang="en-GB" sz="2400" dirty="0" smtClean="0"/>
              <a:t>’ as in ‘d</a:t>
            </a:r>
            <a:r>
              <a:rPr lang="en-GB" sz="2400" b="1" u="sng" dirty="0" smtClean="0"/>
              <a:t>ay</a:t>
            </a:r>
            <a:r>
              <a:rPr lang="en-GB" sz="2400" dirty="0" smtClean="0"/>
              <a:t>’</a:t>
            </a:r>
            <a:endParaRPr lang="en-GB" dirty="0"/>
          </a:p>
        </p:txBody>
      </p:sp>
    </p:spTree>
    <p:extLst>
      <p:ext uri="{BB962C8B-B14F-4D97-AF65-F5344CB8AC3E}">
        <p14:creationId xmlns:p14="http://schemas.microsoft.com/office/powerpoint/2010/main" val="34838192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oy</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84225" cy="461665"/>
          </a:xfrm>
          <a:prstGeom prst="rect">
            <a:avLst/>
          </a:prstGeom>
          <a:noFill/>
        </p:spPr>
        <p:txBody>
          <a:bodyPr wrap="none" rtlCol="0">
            <a:spAutoFit/>
          </a:bodyPr>
          <a:lstStyle/>
          <a:p>
            <a:r>
              <a:rPr lang="en-GB" sz="2400" dirty="0" smtClean="0"/>
              <a:t>‘</a:t>
            </a:r>
            <a:r>
              <a:rPr lang="en-GB" sz="2400" b="1" u="sng" dirty="0" smtClean="0"/>
              <a:t>oy</a:t>
            </a:r>
            <a:r>
              <a:rPr lang="en-GB" sz="2400" dirty="0" smtClean="0"/>
              <a:t>’ as in ‘t</a:t>
            </a:r>
            <a:r>
              <a:rPr lang="en-GB" sz="2400" b="1" u="sng" dirty="0" smtClean="0"/>
              <a:t>oy</a:t>
            </a:r>
            <a:r>
              <a:rPr lang="en-GB" sz="2400" dirty="0" smtClean="0"/>
              <a:t>’</a:t>
            </a:r>
            <a:endParaRPr lang="en-GB" dirty="0"/>
          </a:p>
        </p:txBody>
      </p:sp>
    </p:spTree>
    <p:extLst>
      <p:ext uri="{BB962C8B-B14F-4D97-AF65-F5344CB8AC3E}">
        <p14:creationId xmlns:p14="http://schemas.microsoft.com/office/powerpoint/2010/main" val="4210264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wh</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92990" cy="461665"/>
          </a:xfrm>
          <a:prstGeom prst="rect">
            <a:avLst/>
          </a:prstGeom>
          <a:noFill/>
        </p:spPr>
        <p:txBody>
          <a:bodyPr wrap="none" rtlCol="0">
            <a:spAutoFit/>
          </a:bodyPr>
          <a:lstStyle/>
          <a:p>
            <a:r>
              <a:rPr lang="en-GB" sz="2400" dirty="0" smtClean="0"/>
              <a:t>‘</a:t>
            </a:r>
            <a:r>
              <a:rPr lang="en-GB" sz="2400" b="1" u="sng" dirty="0" smtClean="0"/>
              <a:t>wh</a:t>
            </a:r>
            <a:r>
              <a:rPr lang="en-GB" sz="2400" dirty="0" smtClean="0"/>
              <a:t>’ as in ‘</a:t>
            </a:r>
            <a:r>
              <a:rPr lang="en-GB" sz="2400" b="1" u="sng" dirty="0" smtClean="0"/>
              <a:t>wh</a:t>
            </a:r>
            <a:r>
              <a:rPr lang="en-GB" sz="2400" dirty="0" smtClean="0">
                <a:solidFill>
                  <a:srgbClr val="FF0000"/>
                </a:solidFill>
              </a:rPr>
              <a:t>i</a:t>
            </a:r>
            <a:r>
              <a:rPr lang="en-GB" sz="2400" dirty="0" smtClean="0"/>
              <a:t>t</a:t>
            </a:r>
            <a:r>
              <a:rPr lang="en-GB" sz="2400" dirty="0" smtClean="0">
                <a:solidFill>
                  <a:srgbClr val="FF0000"/>
                </a:solidFill>
              </a:rPr>
              <a:t>e</a:t>
            </a:r>
            <a:r>
              <a:rPr lang="en-GB" sz="2400" dirty="0" smtClean="0"/>
              <a:t>’</a:t>
            </a:r>
            <a:endParaRPr lang="en-GB" dirty="0"/>
          </a:p>
        </p:txBody>
      </p:sp>
    </p:spTree>
    <p:extLst>
      <p:ext uri="{BB962C8B-B14F-4D97-AF65-F5344CB8AC3E}">
        <p14:creationId xmlns:p14="http://schemas.microsoft.com/office/powerpoint/2010/main" val="26048060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ir</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34531" cy="461665"/>
          </a:xfrm>
          <a:prstGeom prst="rect">
            <a:avLst/>
          </a:prstGeom>
          <a:noFill/>
        </p:spPr>
        <p:txBody>
          <a:bodyPr wrap="none" rtlCol="0">
            <a:spAutoFit/>
          </a:bodyPr>
          <a:lstStyle/>
          <a:p>
            <a:r>
              <a:rPr lang="en-GB" sz="2400" dirty="0" smtClean="0"/>
              <a:t>‘</a:t>
            </a:r>
            <a:r>
              <a:rPr lang="en-GB" sz="2400" b="1" u="sng" dirty="0" smtClean="0"/>
              <a:t>ir</a:t>
            </a:r>
            <a:r>
              <a:rPr lang="en-GB" sz="2400" dirty="0" smtClean="0"/>
              <a:t>’ as in ‘b</a:t>
            </a:r>
            <a:r>
              <a:rPr lang="en-GB" sz="2400" b="1" u="sng" dirty="0" smtClean="0"/>
              <a:t>ir</a:t>
            </a:r>
            <a:r>
              <a:rPr lang="en-GB" sz="2400" dirty="0"/>
              <a:t>d</a:t>
            </a:r>
            <a:r>
              <a:rPr lang="en-GB" sz="2400" dirty="0" smtClean="0"/>
              <a:t>’</a:t>
            </a:r>
            <a:endParaRPr lang="en-GB" dirty="0"/>
          </a:p>
        </p:txBody>
      </p:sp>
    </p:spTree>
    <p:extLst>
      <p:ext uri="{BB962C8B-B14F-4D97-AF65-F5344CB8AC3E}">
        <p14:creationId xmlns:p14="http://schemas.microsoft.com/office/powerpoint/2010/main" val="1907358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ph</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577950" cy="461665"/>
          </a:xfrm>
          <a:prstGeom prst="rect">
            <a:avLst/>
          </a:prstGeom>
          <a:noFill/>
        </p:spPr>
        <p:txBody>
          <a:bodyPr wrap="none" rtlCol="0">
            <a:spAutoFit/>
          </a:bodyPr>
          <a:lstStyle/>
          <a:p>
            <a:r>
              <a:rPr lang="en-GB" sz="2400" dirty="0" smtClean="0"/>
              <a:t>‘</a:t>
            </a:r>
            <a:r>
              <a:rPr lang="en-GB" sz="2400" b="1" u="sng" dirty="0" smtClean="0"/>
              <a:t>ph</a:t>
            </a:r>
            <a:r>
              <a:rPr lang="en-GB" sz="2400" dirty="0" smtClean="0"/>
              <a:t>’ as in ‘</a:t>
            </a:r>
            <a:r>
              <a:rPr lang="en-GB" sz="2400" b="1" u="sng" dirty="0" smtClean="0"/>
              <a:t>ph</a:t>
            </a:r>
            <a:r>
              <a:rPr lang="en-GB" sz="2400" dirty="0" smtClean="0">
                <a:solidFill>
                  <a:srgbClr val="FF0000"/>
                </a:solidFill>
              </a:rPr>
              <a:t>o</a:t>
            </a:r>
            <a:r>
              <a:rPr lang="en-GB" sz="2400" dirty="0" smtClean="0"/>
              <a:t>n</a:t>
            </a:r>
            <a:r>
              <a:rPr lang="en-GB" sz="2400" dirty="0" smtClean="0">
                <a:solidFill>
                  <a:srgbClr val="FF0000"/>
                </a:solidFill>
              </a:rPr>
              <a:t>e</a:t>
            </a:r>
            <a:r>
              <a:rPr lang="en-GB" sz="2400" dirty="0" smtClean="0"/>
              <a:t>’</a:t>
            </a:r>
            <a:endParaRPr lang="en-GB" dirty="0"/>
          </a:p>
        </p:txBody>
      </p:sp>
    </p:spTree>
    <p:extLst>
      <p:ext uri="{BB962C8B-B14F-4D97-AF65-F5344CB8AC3E}">
        <p14:creationId xmlns:p14="http://schemas.microsoft.com/office/powerpoint/2010/main" val="31838459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ie</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1879041" cy="461665"/>
          </a:xfrm>
          <a:prstGeom prst="rect">
            <a:avLst/>
          </a:prstGeom>
          <a:noFill/>
        </p:spPr>
        <p:txBody>
          <a:bodyPr wrap="none" rtlCol="0">
            <a:spAutoFit/>
          </a:bodyPr>
          <a:lstStyle/>
          <a:p>
            <a:r>
              <a:rPr lang="en-GB" sz="2400" dirty="0" smtClean="0"/>
              <a:t>‘</a:t>
            </a:r>
            <a:r>
              <a:rPr lang="en-GB" sz="2400" b="1" u="sng" dirty="0" err="1"/>
              <a:t>i</a:t>
            </a:r>
            <a:r>
              <a:rPr lang="en-GB" sz="2400" b="1" u="sng" dirty="0" err="1" smtClean="0"/>
              <a:t>e</a:t>
            </a:r>
            <a:r>
              <a:rPr lang="en-GB" sz="2400" dirty="0" smtClean="0"/>
              <a:t>’ as in ‘t</a:t>
            </a:r>
            <a:r>
              <a:rPr lang="en-GB" sz="2400" b="1" u="sng" dirty="0"/>
              <a:t>i</a:t>
            </a:r>
            <a:r>
              <a:rPr lang="en-GB" sz="2400" b="1" u="sng" dirty="0" smtClean="0"/>
              <a:t>e</a:t>
            </a:r>
            <a:r>
              <a:rPr lang="en-GB" sz="2400" dirty="0" smtClean="0"/>
              <a:t>’</a:t>
            </a:r>
            <a:endParaRPr lang="en-GB" dirty="0"/>
          </a:p>
        </p:txBody>
      </p:sp>
    </p:spTree>
    <p:extLst>
      <p:ext uri="{BB962C8B-B14F-4D97-AF65-F5344CB8AC3E}">
        <p14:creationId xmlns:p14="http://schemas.microsoft.com/office/powerpoint/2010/main" val="11238623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ue</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186817" cy="461665"/>
          </a:xfrm>
          <a:prstGeom prst="rect">
            <a:avLst/>
          </a:prstGeom>
          <a:noFill/>
        </p:spPr>
        <p:txBody>
          <a:bodyPr wrap="none" rtlCol="0">
            <a:spAutoFit/>
          </a:bodyPr>
          <a:lstStyle/>
          <a:p>
            <a:r>
              <a:rPr lang="en-GB" sz="2400" dirty="0" smtClean="0"/>
              <a:t>‘</a:t>
            </a:r>
            <a:r>
              <a:rPr lang="en-GB" sz="2400" b="1" u="sng" dirty="0" err="1"/>
              <a:t>u</a:t>
            </a:r>
            <a:r>
              <a:rPr lang="en-GB" sz="2400" b="1" u="sng" dirty="0" err="1" smtClean="0"/>
              <a:t>e</a:t>
            </a:r>
            <a:r>
              <a:rPr lang="en-GB" sz="2400" dirty="0" smtClean="0"/>
              <a:t>’ as in ‘tr</a:t>
            </a:r>
            <a:r>
              <a:rPr lang="en-GB" sz="2400" b="1" u="sng" dirty="0" smtClean="0"/>
              <a:t>ue</a:t>
            </a:r>
            <a:r>
              <a:rPr lang="en-GB" sz="2400" dirty="0" smtClean="0"/>
              <a:t>’</a:t>
            </a:r>
            <a:endParaRPr lang="en-GB" dirty="0"/>
          </a:p>
        </p:txBody>
      </p:sp>
    </p:spTree>
    <p:extLst>
      <p:ext uri="{BB962C8B-B14F-4D97-AF65-F5344CB8AC3E}">
        <p14:creationId xmlns:p14="http://schemas.microsoft.com/office/powerpoint/2010/main" val="18263686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ew</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60930" cy="461665"/>
          </a:xfrm>
          <a:prstGeom prst="rect">
            <a:avLst/>
          </a:prstGeom>
          <a:noFill/>
        </p:spPr>
        <p:txBody>
          <a:bodyPr wrap="none" rtlCol="0">
            <a:spAutoFit/>
          </a:bodyPr>
          <a:lstStyle/>
          <a:p>
            <a:r>
              <a:rPr lang="en-GB" sz="2400" dirty="0" smtClean="0"/>
              <a:t>‘</a:t>
            </a:r>
            <a:r>
              <a:rPr lang="en-GB" sz="2400" b="1" u="sng" dirty="0" smtClean="0"/>
              <a:t>ew</a:t>
            </a:r>
            <a:r>
              <a:rPr lang="en-GB" sz="2400" dirty="0" smtClean="0"/>
              <a:t>’ as in ‘thr</a:t>
            </a:r>
            <a:r>
              <a:rPr lang="en-GB" sz="2400" b="1" u="sng" dirty="0" smtClean="0"/>
              <a:t>ew</a:t>
            </a:r>
            <a:r>
              <a:rPr lang="en-GB" sz="2400" dirty="0" smtClean="0"/>
              <a:t>’</a:t>
            </a:r>
            <a:endParaRPr lang="en-GB" dirty="0"/>
          </a:p>
        </p:txBody>
      </p:sp>
    </p:spTree>
    <p:extLst>
      <p:ext uri="{BB962C8B-B14F-4D97-AF65-F5344CB8AC3E}">
        <p14:creationId xmlns:p14="http://schemas.microsoft.com/office/powerpoint/2010/main" val="749320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ea</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64136" cy="461665"/>
          </a:xfrm>
          <a:prstGeom prst="rect">
            <a:avLst/>
          </a:prstGeom>
          <a:noFill/>
        </p:spPr>
        <p:txBody>
          <a:bodyPr wrap="none" rtlCol="0">
            <a:spAutoFit/>
          </a:bodyPr>
          <a:lstStyle/>
          <a:p>
            <a:r>
              <a:rPr lang="en-GB" sz="2400" dirty="0" smtClean="0"/>
              <a:t>‘</a:t>
            </a:r>
            <a:r>
              <a:rPr lang="en-GB" sz="2400" b="1" u="sng" dirty="0" smtClean="0"/>
              <a:t>ea</a:t>
            </a:r>
            <a:r>
              <a:rPr lang="en-GB" sz="2400" dirty="0" smtClean="0"/>
              <a:t>’ as in ‘b</a:t>
            </a:r>
            <a:r>
              <a:rPr lang="en-GB" sz="2400" b="1" u="sng" dirty="0" smtClean="0"/>
              <a:t>ea</a:t>
            </a:r>
            <a:r>
              <a:rPr lang="en-GB" sz="2400" dirty="0" smtClean="0"/>
              <a:t>ch’</a:t>
            </a:r>
            <a:endParaRPr lang="en-GB" dirty="0"/>
          </a:p>
        </p:txBody>
      </p:sp>
    </p:spTree>
    <p:extLst>
      <p:ext uri="{BB962C8B-B14F-4D97-AF65-F5344CB8AC3E}">
        <p14:creationId xmlns:p14="http://schemas.microsoft.com/office/powerpoint/2010/main" val="3403553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28700" u="sng" dirty="0" smtClean="0">
                <a:solidFill>
                  <a:srgbClr val="C00000"/>
                </a:solidFill>
                <a:latin typeface="CCW Precursive 1" panose="03050602040000000000" pitchFamily="66" charset="0"/>
                <a:ea typeface="Arial"/>
                <a:cs typeface="Arial"/>
                <a:sym typeface="Arial"/>
              </a:rPr>
              <a:t>air</a:t>
            </a:r>
            <a:endParaRPr sz="28700" u="sng" dirty="0">
              <a:solidFill>
                <a:srgbClr val="C0000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06053" cy="461665"/>
          </a:xfrm>
          <a:prstGeom prst="rect">
            <a:avLst/>
          </a:prstGeom>
          <a:noFill/>
        </p:spPr>
        <p:txBody>
          <a:bodyPr wrap="none" rtlCol="0">
            <a:spAutoFit/>
          </a:bodyPr>
          <a:lstStyle/>
          <a:p>
            <a:r>
              <a:rPr lang="en-GB" sz="2400" dirty="0" smtClean="0"/>
              <a:t>‘</a:t>
            </a:r>
            <a:r>
              <a:rPr lang="en-GB" sz="2400" b="1" u="sng" dirty="0" smtClean="0"/>
              <a:t>air</a:t>
            </a:r>
            <a:r>
              <a:rPr lang="en-GB" sz="2400" dirty="0" smtClean="0"/>
              <a:t>’ as in ‘h</a:t>
            </a:r>
            <a:r>
              <a:rPr lang="en-GB" sz="2400" b="1" u="sng" dirty="0" smtClean="0"/>
              <a:t>air</a:t>
            </a:r>
            <a:r>
              <a:rPr lang="en-GB" sz="2400" dirty="0" smtClean="0"/>
              <a:t>’</a:t>
            </a:r>
            <a:endParaRPr lang="en-GB" dirty="0"/>
          </a:p>
        </p:txBody>
      </p:sp>
    </p:spTree>
    <p:extLst>
      <p:ext uri="{BB962C8B-B14F-4D97-AF65-F5344CB8AC3E}">
        <p14:creationId xmlns:p14="http://schemas.microsoft.com/office/powerpoint/2010/main" val="11666342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28700" u="sng" dirty="0" smtClean="0">
                <a:solidFill>
                  <a:srgbClr val="C00000"/>
                </a:solidFill>
                <a:latin typeface="CCW Precursive 1" panose="03050602040000000000" pitchFamily="66" charset="0"/>
                <a:ea typeface="Arial"/>
                <a:cs typeface="Arial"/>
                <a:sym typeface="Arial"/>
              </a:rPr>
              <a:t>are</a:t>
            </a:r>
            <a:endParaRPr sz="28700" u="sng" dirty="0">
              <a:solidFill>
                <a:srgbClr val="C0000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361544" cy="461665"/>
          </a:xfrm>
          <a:prstGeom prst="rect">
            <a:avLst/>
          </a:prstGeom>
          <a:noFill/>
        </p:spPr>
        <p:txBody>
          <a:bodyPr wrap="none" rtlCol="0">
            <a:spAutoFit/>
          </a:bodyPr>
          <a:lstStyle/>
          <a:p>
            <a:r>
              <a:rPr lang="en-GB" sz="2400" dirty="0" smtClean="0"/>
              <a:t>‘</a:t>
            </a:r>
            <a:r>
              <a:rPr lang="en-GB" sz="2400" b="1" u="sng" dirty="0" smtClean="0"/>
              <a:t>are</a:t>
            </a:r>
            <a:r>
              <a:rPr lang="en-GB" sz="2400" dirty="0" smtClean="0"/>
              <a:t>’ as in ‘c</a:t>
            </a:r>
            <a:r>
              <a:rPr lang="en-GB" sz="2400" b="1" u="sng" dirty="0" smtClean="0"/>
              <a:t>are</a:t>
            </a:r>
            <a:r>
              <a:rPr lang="en-GB" sz="2400" dirty="0" smtClean="0"/>
              <a:t>’</a:t>
            </a:r>
            <a:endParaRPr lang="en-GB" dirty="0"/>
          </a:p>
        </p:txBody>
      </p:sp>
    </p:spTree>
    <p:extLst>
      <p:ext uri="{BB962C8B-B14F-4D97-AF65-F5344CB8AC3E}">
        <p14:creationId xmlns:p14="http://schemas.microsoft.com/office/powerpoint/2010/main" val="32883472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nk</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238113" cy="461665"/>
          </a:xfrm>
          <a:prstGeom prst="rect">
            <a:avLst/>
          </a:prstGeom>
          <a:noFill/>
        </p:spPr>
        <p:txBody>
          <a:bodyPr wrap="none" rtlCol="0">
            <a:spAutoFit/>
          </a:bodyPr>
          <a:lstStyle/>
          <a:p>
            <a:r>
              <a:rPr lang="en-GB" sz="2400" dirty="0" smtClean="0"/>
              <a:t>‘</a:t>
            </a:r>
            <a:r>
              <a:rPr lang="en-GB" sz="2400" b="1" u="sng" dirty="0" smtClean="0"/>
              <a:t>nk</a:t>
            </a:r>
            <a:r>
              <a:rPr lang="en-GB" sz="2400" dirty="0" smtClean="0"/>
              <a:t>’ as in ‘p</a:t>
            </a:r>
            <a:r>
              <a:rPr lang="en-GB" sz="2400" b="1" u="sng" dirty="0" smtClean="0"/>
              <a:t>in</a:t>
            </a:r>
            <a:r>
              <a:rPr lang="en-GB" sz="2400" dirty="0" smtClean="0"/>
              <a:t>k’</a:t>
            </a:r>
            <a:endParaRPr lang="en-GB" dirty="0"/>
          </a:p>
        </p:txBody>
      </p:sp>
    </p:spTree>
    <p:extLst>
      <p:ext uri="{BB962C8B-B14F-4D97-AF65-F5344CB8AC3E}">
        <p14:creationId xmlns:p14="http://schemas.microsoft.com/office/powerpoint/2010/main" val="32837798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ow</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75358" cy="461665"/>
          </a:xfrm>
          <a:prstGeom prst="rect">
            <a:avLst/>
          </a:prstGeom>
          <a:noFill/>
        </p:spPr>
        <p:txBody>
          <a:bodyPr wrap="none" rtlCol="0">
            <a:spAutoFit/>
          </a:bodyPr>
          <a:lstStyle/>
          <a:p>
            <a:r>
              <a:rPr lang="en-GB" sz="2400" dirty="0" smtClean="0"/>
              <a:t>‘</a:t>
            </a:r>
            <a:r>
              <a:rPr lang="en-GB" sz="2400" b="1" u="sng" dirty="0" smtClean="0"/>
              <a:t>ow</a:t>
            </a:r>
            <a:r>
              <a:rPr lang="en-GB" sz="2400" dirty="0" smtClean="0"/>
              <a:t>’ as in ‘sn</a:t>
            </a:r>
            <a:r>
              <a:rPr lang="en-GB" sz="2400" b="1" u="sng" dirty="0" smtClean="0"/>
              <a:t>ow</a:t>
            </a:r>
            <a:r>
              <a:rPr lang="en-GB" sz="2400" u="sng" dirty="0" smtClean="0"/>
              <a:t>’</a:t>
            </a:r>
            <a:endParaRPr lang="en-GB" dirty="0"/>
          </a:p>
        </p:txBody>
      </p:sp>
    </p:spTree>
    <p:extLst>
      <p:ext uri="{BB962C8B-B14F-4D97-AF65-F5344CB8AC3E}">
        <p14:creationId xmlns:p14="http://schemas.microsoft.com/office/powerpoint/2010/main" val="1273575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aw</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48106" cy="461665"/>
          </a:xfrm>
          <a:prstGeom prst="rect">
            <a:avLst/>
          </a:prstGeom>
          <a:noFill/>
        </p:spPr>
        <p:txBody>
          <a:bodyPr wrap="none" rtlCol="0">
            <a:spAutoFit/>
          </a:bodyPr>
          <a:lstStyle/>
          <a:p>
            <a:r>
              <a:rPr lang="en-GB" sz="2400" dirty="0" smtClean="0"/>
              <a:t>‘</a:t>
            </a:r>
            <a:r>
              <a:rPr lang="en-GB" sz="2400" b="1" u="sng" dirty="0"/>
              <a:t>a</a:t>
            </a:r>
            <a:r>
              <a:rPr lang="en-GB" sz="2400" b="1" u="sng" dirty="0" smtClean="0"/>
              <a:t>w</a:t>
            </a:r>
            <a:r>
              <a:rPr lang="en-GB" sz="2400" dirty="0" smtClean="0"/>
              <a:t>’ as in ‘y</a:t>
            </a:r>
            <a:r>
              <a:rPr lang="en-GB" sz="2400" b="1" u="sng" dirty="0" smtClean="0"/>
              <a:t>aw</a:t>
            </a:r>
            <a:r>
              <a:rPr lang="en-GB" sz="2400" dirty="0" smtClean="0"/>
              <a:t>n’</a:t>
            </a:r>
            <a:endParaRPr lang="en-GB" dirty="0"/>
          </a:p>
        </p:txBody>
      </p:sp>
    </p:spTree>
    <p:extLst>
      <p:ext uri="{BB962C8B-B14F-4D97-AF65-F5344CB8AC3E}">
        <p14:creationId xmlns:p14="http://schemas.microsoft.com/office/powerpoint/2010/main" val="39292393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qu</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605200" cy="461665"/>
          </a:xfrm>
          <a:prstGeom prst="rect">
            <a:avLst/>
          </a:prstGeom>
          <a:noFill/>
        </p:spPr>
        <p:txBody>
          <a:bodyPr wrap="none" rtlCol="0">
            <a:spAutoFit/>
          </a:bodyPr>
          <a:lstStyle/>
          <a:p>
            <a:r>
              <a:rPr lang="en-GB" sz="2400" dirty="0" smtClean="0"/>
              <a:t>‘</a:t>
            </a:r>
            <a:r>
              <a:rPr lang="en-GB" sz="2400" b="1" u="sng" dirty="0" err="1" smtClean="0"/>
              <a:t>qu</a:t>
            </a:r>
            <a:r>
              <a:rPr lang="en-GB" sz="2400" dirty="0" smtClean="0"/>
              <a:t>’ as in ‘</a:t>
            </a:r>
            <a:r>
              <a:rPr lang="en-GB" sz="2400" b="1" u="sng" dirty="0" smtClean="0"/>
              <a:t>qu</a:t>
            </a:r>
            <a:r>
              <a:rPr lang="en-GB" sz="2400" dirty="0" smtClean="0"/>
              <a:t>een’</a:t>
            </a:r>
            <a:endParaRPr lang="en-GB" dirty="0"/>
          </a:p>
        </p:txBody>
      </p:sp>
    </p:spTree>
    <p:extLst>
      <p:ext uri="{BB962C8B-B14F-4D97-AF65-F5344CB8AC3E}">
        <p14:creationId xmlns:p14="http://schemas.microsoft.com/office/powerpoint/2010/main" val="41390052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smtClean="0">
                <a:solidFill>
                  <a:srgbClr val="002060"/>
                </a:solidFill>
                <a:latin typeface="CCW Precursive 1" panose="03050602040000000000" pitchFamily="66" charset="0"/>
                <a:ea typeface="Arial"/>
                <a:cs typeface="Arial"/>
                <a:sym typeface="Arial"/>
              </a:rPr>
              <a:t>ur</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169184" cy="461665"/>
          </a:xfrm>
          <a:prstGeom prst="rect">
            <a:avLst/>
          </a:prstGeom>
          <a:noFill/>
        </p:spPr>
        <p:txBody>
          <a:bodyPr wrap="none" rtlCol="0">
            <a:spAutoFit/>
          </a:bodyPr>
          <a:lstStyle/>
          <a:p>
            <a:r>
              <a:rPr lang="en-GB" sz="2400" dirty="0" smtClean="0"/>
              <a:t>‘</a:t>
            </a:r>
            <a:r>
              <a:rPr lang="en-GB" sz="2400" b="1" u="sng" dirty="0" smtClean="0"/>
              <a:t>ur</a:t>
            </a:r>
            <a:r>
              <a:rPr lang="en-GB" sz="2400" dirty="0" smtClean="0"/>
              <a:t>’ as in ‘t</a:t>
            </a:r>
            <a:r>
              <a:rPr lang="en-GB" sz="2400" b="1" u="sng" dirty="0" smtClean="0"/>
              <a:t>ur</a:t>
            </a:r>
            <a:r>
              <a:rPr lang="en-GB" sz="2400" dirty="0" smtClean="0"/>
              <a:t>n’</a:t>
            </a:r>
            <a:endParaRPr lang="en-GB" dirty="0"/>
          </a:p>
        </p:txBody>
      </p:sp>
    </p:spTree>
    <p:extLst>
      <p:ext uri="{BB962C8B-B14F-4D97-AF65-F5344CB8AC3E}">
        <p14:creationId xmlns:p14="http://schemas.microsoft.com/office/powerpoint/2010/main" val="2845539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ou</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432076" cy="461665"/>
          </a:xfrm>
          <a:prstGeom prst="rect">
            <a:avLst/>
          </a:prstGeom>
          <a:noFill/>
        </p:spPr>
        <p:txBody>
          <a:bodyPr wrap="none" rtlCol="0">
            <a:spAutoFit/>
          </a:bodyPr>
          <a:lstStyle/>
          <a:p>
            <a:r>
              <a:rPr lang="en-GB" sz="2400" dirty="0" smtClean="0"/>
              <a:t>‘</a:t>
            </a:r>
            <a:r>
              <a:rPr lang="en-GB" sz="2400" b="1" u="sng" dirty="0" err="1" smtClean="0"/>
              <a:t>ou</a:t>
            </a:r>
            <a:r>
              <a:rPr lang="en-GB" sz="2400" dirty="0" smtClean="0"/>
              <a:t>’ as in ‘sh</a:t>
            </a:r>
            <a:r>
              <a:rPr lang="en-GB" sz="2400" b="1" u="sng" dirty="0" smtClean="0"/>
              <a:t>ou</a:t>
            </a:r>
            <a:r>
              <a:rPr lang="en-GB" sz="2400" dirty="0" smtClean="0"/>
              <a:t>t’</a:t>
            </a:r>
            <a:endParaRPr lang="en-GB" dirty="0"/>
          </a:p>
        </p:txBody>
      </p:sp>
    </p:spTree>
    <p:extLst>
      <p:ext uri="{BB962C8B-B14F-4D97-AF65-F5344CB8AC3E}">
        <p14:creationId xmlns:p14="http://schemas.microsoft.com/office/powerpoint/2010/main" val="34929966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ctrTitle"/>
          </p:nvPr>
        </p:nvSpPr>
        <p:spPr>
          <a:xfrm>
            <a:off x="1902809" y="5131850"/>
            <a:ext cx="9144000" cy="97576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Arial"/>
              <a:buNone/>
            </a:pPr>
            <a:r>
              <a:rPr lang="en-GB" sz="41300" u="sng" dirty="0" err="1" smtClean="0">
                <a:solidFill>
                  <a:srgbClr val="002060"/>
                </a:solidFill>
                <a:latin typeface="CCW Precursive 1" panose="03050602040000000000" pitchFamily="66" charset="0"/>
                <a:ea typeface="Arial"/>
                <a:cs typeface="Arial"/>
                <a:sym typeface="Arial"/>
              </a:rPr>
              <a:t>oe</a:t>
            </a:r>
            <a:endParaRPr sz="41300" u="sng" dirty="0">
              <a:solidFill>
                <a:srgbClr val="002060"/>
              </a:solidFill>
              <a:latin typeface="CCW Precursive 1" panose="03050602040000000000" pitchFamily="66" charset="0"/>
              <a:ea typeface="Arial"/>
              <a:cs typeface="Arial"/>
              <a:sym typeface="Arial"/>
            </a:endParaRPr>
          </a:p>
        </p:txBody>
      </p:sp>
      <p:sp>
        <p:nvSpPr>
          <p:cNvPr id="3" name="TextBox 2"/>
          <p:cNvSpPr txBox="1"/>
          <p:nvPr/>
        </p:nvSpPr>
        <p:spPr>
          <a:xfrm>
            <a:off x="9518073" y="6248399"/>
            <a:ext cx="2084225" cy="461665"/>
          </a:xfrm>
          <a:prstGeom prst="rect">
            <a:avLst/>
          </a:prstGeom>
          <a:noFill/>
        </p:spPr>
        <p:txBody>
          <a:bodyPr wrap="none" rtlCol="0">
            <a:spAutoFit/>
          </a:bodyPr>
          <a:lstStyle/>
          <a:p>
            <a:r>
              <a:rPr lang="en-GB" sz="2400" dirty="0" smtClean="0"/>
              <a:t>‘</a:t>
            </a:r>
            <a:r>
              <a:rPr lang="en-GB" sz="2400" b="1" u="sng" dirty="0" err="1" smtClean="0"/>
              <a:t>oe</a:t>
            </a:r>
            <a:r>
              <a:rPr lang="en-GB" sz="2400" dirty="0" smtClean="0"/>
              <a:t>’ as in ‘t</a:t>
            </a:r>
            <a:r>
              <a:rPr lang="en-GB" sz="2400" b="1" u="sng" dirty="0" smtClean="0"/>
              <a:t>oe</a:t>
            </a:r>
            <a:r>
              <a:rPr lang="en-GB" sz="2400" dirty="0" smtClean="0"/>
              <a:t>’</a:t>
            </a:r>
            <a:endParaRPr lang="en-GB" dirty="0"/>
          </a:p>
        </p:txBody>
      </p:sp>
    </p:spTree>
    <p:extLst>
      <p:ext uri="{BB962C8B-B14F-4D97-AF65-F5344CB8AC3E}">
        <p14:creationId xmlns:p14="http://schemas.microsoft.com/office/powerpoint/2010/main" val="132828699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397</TotalTime>
  <Words>367</Words>
  <Application>Microsoft Office PowerPoint</Application>
  <PresentationFormat>Widescreen</PresentationFormat>
  <Paragraphs>80</Paragraphs>
  <Slides>40</Slides>
  <Notes>40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CCW Precursive 1</vt:lpstr>
      <vt:lpstr>Comic Sans MS</vt:lpstr>
      <vt:lpstr>Wingdings</vt:lpstr>
      <vt:lpstr>Office Theme</vt:lpstr>
      <vt:lpstr>Phonics learning- Week 12   This week we are going to be recapping all of the digraphs, trigraphs and consonant blends that we have been learning throughout our ‘home learning time’ and previously in school.     I have made separate slides for single sounds, digraphs &amp; trigraphs and consonant blends. This will be a great assessment tool to see how well your child has retained the sounds and see which they still need to practise. Please choose the appropriate sounds to focus on for your child’s phonics ability.  </vt:lpstr>
      <vt:lpstr>Digraph and trigraph flashcards  Go through the slides one by one asking your child to say the sound.</vt:lpstr>
      <vt:lpstr>ck</vt:lpstr>
      <vt:lpstr>ff</vt:lpstr>
      <vt:lpstr>ll</vt:lpstr>
      <vt:lpstr>ss</vt:lpstr>
      <vt:lpstr>zz</vt:lpstr>
      <vt:lpstr>ch</vt:lpstr>
      <vt:lpstr>sh</vt:lpstr>
      <vt:lpstr>th</vt:lpstr>
      <vt:lpstr>ng</vt:lpstr>
      <vt:lpstr>ai</vt:lpstr>
      <vt:lpstr>ee</vt:lpstr>
      <vt:lpstr>igh</vt:lpstr>
      <vt:lpstr>oa</vt:lpstr>
      <vt:lpstr>oo</vt:lpstr>
      <vt:lpstr>oo</vt:lpstr>
      <vt:lpstr>ar</vt:lpstr>
      <vt:lpstr>or</vt:lpstr>
      <vt:lpstr>ow</vt:lpstr>
      <vt:lpstr>oi</vt:lpstr>
      <vt:lpstr>er</vt:lpstr>
      <vt:lpstr>ay</vt:lpstr>
      <vt:lpstr>oy</vt:lpstr>
      <vt:lpstr>wh</vt:lpstr>
      <vt:lpstr>ir</vt:lpstr>
      <vt:lpstr>ph</vt:lpstr>
      <vt:lpstr>ie</vt:lpstr>
      <vt:lpstr>ue</vt:lpstr>
      <vt:lpstr>ew</vt:lpstr>
      <vt:lpstr>ea</vt:lpstr>
      <vt:lpstr>air</vt:lpstr>
      <vt:lpstr>are</vt:lpstr>
      <vt:lpstr>nk</vt:lpstr>
      <vt:lpstr>ow</vt:lpstr>
      <vt:lpstr>aw</vt:lpstr>
      <vt:lpstr>qu</vt:lpstr>
      <vt:lpstr>ur</vt:lpstr>
      <vt:lpstr>ou</vt:lpstr>
      <vt:lpstr>oe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learning</dc:title>
  <dc:creator>Knight R</dc:creator>
  <cp:lastModifiedBy>Knight R</cp:lastModifiedBy>
  <cp:revision>52</cp:revision>
  <dcterms:created xsi:type="dcterms:W3CDTF">2020-04-17T12:03:34Z</dcterms:created>
  <dcterms:modified xsi:type="dcterms:W3CDTF">2020-07-02T14:33:05Z</dcterms:modified>
</cp:coreProperties>
</file>