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5"/>
  </p:notesMasterIdLst>
  <p:sldIdLst>
    <p:sldId id="256" r:id="rId2"/>
    <p:sldId id="300" r:id="rId3"/>
    <p:sldId id="301" r:id="rId4"/>
    <p:sldId id="302" r:id="rId5"/>
    <p:sldId id="259" r:id="rId6"/>
    <p:sldId id="299" r:id="rId7"/>
    <p:sldId id="321" r:id="rId8"/>
    <p:sldId id="292" r:id="rId9"/>
    <p:sldId id="320" r:id="rId10"/>
    <p:sldId id="322" r:id="rId11"/>
    <p:sldId id="309" r:id="rId12"/>
    <p:sldId id="334" r:id="rId13"/>
    <p:sldId id="342" r:id="rId14"/>
    <p:sldId id="294" r:id="rId15"/>
    <p:sldId id="323" r:id="rId16"/>
    <p:sldId id="324" r:id="rId17"/>
    <p:sldId id="335" r:id="rId18"/>
    <p:sldId id="341" r:id="rId19"/>
    <p:sldId id="325" r:id="rId20"/>
    <p:sldId id="326" r:id="rId21"/>
    <p:sldId id="327" r:id="rId22"/>
    <p:sldId id="336" r:id="rId23"/>
    <p:sldId id="340" r:id="rId24"/>
    <p:sldId id="328" r:id="rId25"/>
    <p:sldId id="329" r:id="rId26"/>
    <p:sldId id="330" r:id="rId27"/>
    <p:sldId id="337" r:id="rId28"/>
    <p:sldId id="339" r:id="rId29"/>
    <p:sldId id="331" r:id="rId30"/>
    <p:sldId id="332" r:id="rId31"/>
    <p:sldId id="333" r:id="rId32"/>
    <p:sldId id="338" r:id="rId33"/>
    <p:sldId id="311" r:id="rId3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40" roundtripDataSignature="AMtx7mjnOmdMN4uOkRBtjO6qSpLBgCBA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24" autoAdjust="0"/>
    <p:restoredTop sz="94660"/>
  </p:normalViewPr>
  <p:slideViewPr>
    <p:cSldViewPr snapToGrid="0">
      <p:cViewPr varScale="1">
        <p:scale>
          <a:sx n="69" d="100"/>
          <a:sy n="69" d="100"/>
        </p:scale>
        <p:origin x="6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40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441699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132961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2901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39733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316311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29674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211496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712455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380646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62098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039724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104557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374197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13013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8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8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9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40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0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40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40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40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4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4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5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6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S8bvbyWFZ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www.youtube.com/watch?v=cS8bvbyWFZ4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701040" y="8153"/>
            <a:ext cx="9144000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rPr lang="en-GB" dirty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Phonics </a:t>
            </a:r>
            <a:r>
              <a:rPr lang="en-GB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learning- Week </a:t>
            </a:r>
            <a:r>
              <a:rPr lang="en-GB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8  </a:t>
            </a:r>
            <a:endParaRPr dirty="0"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"/>
          <p:cNvSpPr/>
          <p:nvPr/>
        </p:nvSpPr>
        <p:spPr>
          <a:xfrm>
            <a:off x="96982" y="5985046"/>
            <a:ext cx="9532261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i="1" dirty="0" smtClean="0">
                <a:solidFill>
                  <a:srgbClr val="FF0000"/>
                </a:solidFill>
              </a:rPr>
              <a:t>I have kept the activity ideas on the slide for reading tricky words and w</a:t>
            </a:r>
            <a:r>
              <a:rPr lang="en-GB" sz="2000" i="1" dirty="0" smtClean="0">
                <a:solidFill>
                  <a:srgbClr val="FF0000"/>
                </a:solidFill>
                <a:sym typeface="Arial"/>
              </a:rPr>
              <a:t>e will continue to do dictation sentences for children to practise writing their tricky words. </a:t>
            </a:r>
            <a:endParaRPr sz="2000" i="1" dirty="0">
              <a:solidFill>
                <a:srgbClr val="FF0000"/>
              </a:solidFill>
              <a:sym typeface="Arial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481275" y="896035"/>
            <a:ext cx="10939759" cy="44319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  <a:sym typeface="Arial"/>
              </a:rPr>
              <a:t>For the next few weeks we are going to be focussing on: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u="sng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Initial Consonant Blends</a:t>
            </a:r>
          </a:p>
          <a:p>
            <a:pPr lvl="0" algn="ctr"/>
            <a:r>
              <a:rPr lang="en-GB" sz="1800" i="1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(Here is a link to explain/model consonant blends: </a:t>
            </a:r>
            <a:r>
              <a:rPr lang="en-GB" sz="1800" dirty="0">
                <a:hlinkClick r:id="rId3"/>
              </a:rPr>
              <a:t>https://</a:t>
            </a:r>
            <a:r>
              <a:rPr lang="en-GB" sz="1800" dirty="0" smtClean="0">
                <a:hlinkClick r:id="rId3"/>
              </a:rPr>
              <a:t>www.youtube.com/watch?v=cS8bvbyWFZ4</a:t>
            </a:r>
            <a:r>
              <a:rPr lang="en-GB" sz="1800" dirty="0" smtClean="0"/>
              <a:t>) </a:t>
            </a:r>
            <a:endParaRPr lang="en-GB" sz="1800" i="1" u="sng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400" i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Some parents have mentioned that when reading, their child often finds words such as; ‘green’, ‘tree’, ‘drink’, ‘click’  tricky due to the sounds at the start of the word. They will often find these words hard to spell too, missing out that second sound.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This is due to the fact that the </a:t>
            </a:r>
            <a:r>
              <a:rPr lang="en-GB" sz="2400" b="1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dr </a:t>
            </a:r>
            <a:r>
              <a:rPr lang="en-GB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in drink is a ‘consonant blend’. Children often sound it out as d-r-</a:t>
            </a:r>
            <a:r>
              <a:rPr lang="en-GB" sz="2400" i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i</a:t>
            </a:r>
            <a:r>
              <a:rPr lang="en-GB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-</a:t>
            </a:r>
            <a:r>
              <a:rPr lang="en-GB" sz="2400" i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nk</a:t>
            </a:r>
            <a:r>
              <a:rPr lang="en-GB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but it then doesn’t sound right when trying to blend the d-r sounds. Instead we practise saying these blends clearly </a:t>
            </a:r>
            <a:r>
              <a:rPr lang="en-GB" sz="24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dr </a:t>
            </a:r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for </a:t>
            </a:r>
            <a:r>
              <a:rPr lang="en-GB" sz="24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dr</a:t>
            </a:r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</a:t>
            </a:r>
            <a:r>
              <a:rPr lang="en-GB" sz="24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nk. </a:t>
            </a:r>
            <a:endParaRPr sz="2400" i="1" dirty="0">
              <a:solidFill>
                <a:srgbClr val="7030A0"/>
              </a:solidFill>
              <a:latin typeface="Comic Sans MS" panose="030F0702030302020204" pitchFamily="66" charset="0"/>
              <a:sym typeface="Arial"/>
            </a:endParaRPr>
          </a:p>
        </p:txBody>
      </p:sp>
      <p:pic>
        <p:nvPicPr>
          <p:cNvPr id="91" name="Google Shape;91;p1"/>
          <p:cNvPicPr preferRelativeResize="0"/>
          <p:nvPr/>
        </p:nvPicPr>
        <p:blipFill rotWithShape="1">
          <a:blip r:embed="rId4">
            <a:alphaModFix/>
          </a:blip>
          <a:srcRect l="17754" t="27144" r="31120" b="14521"/>
          <a:stretch/>
        </p:blipFill>
        <p:spPr>
          <a:xfrm>
            <a:off x="9610752" y="5191439"/>
            <a:ext cx="2474184" cy="15872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 txBox="1">
            <a:spLocks noGrp="1"/>
          </p:cNvSpPr>
          <p:nvPr>
            <p:ph type="subTitle" idx="1"/>
          </p:nvPr>
        </p:nvSpPr>
        <p:spPr>
          <a:xfrm>
            <a:off x="174567" y="1113522"/>
            <a:ext cx="8162165" cy="12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600"/>
              <a:buNone/>
            </a:pP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There are lots of different ways you can encourage your child to read tricky words. Have a look at the suggested list below and give them a try!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Wingdings" panose="05000000000000000000" pitchFamily="2" charset="2"/>
              </a:rPr>
              <a:t> </a:t>
            </a:r>
            <a:endParaRPr i="1" dirty="0">
              <a:solidFill>
                <a:srgbClr val="FF0000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5" name="Google Shape;91;p1"/>
          <p:cNvPicPr preferRelativeResize="0"/>
          <p:nvPr/>
        </p:nvPicPr>
        <p:blipFill rotWithShape="1">
          <a:blip r:embed="rId3">
            <a:alphaModFix/>
          </a:blip>
          <a:srcRect l="17754" t="27144" r="31120" b="14521"/>
          <a:stretch/>
        </p:blipFill>
        <p:spPr>
          <a:xfrm>
            <a:off x="10221471" y="223044"/>
            <a:ext cx="1693960" cy="89931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97;p2"/>
          <p:cNvSpPr txBox="1">
            <a:spLocks/>
          </p:cNvSpPr>
          <p:nvPr/>
        </p:nvSpPr>
        <p:spPr>
          <a:xfrm>
            <a:off x="-130233" y="3660320"/>
            <a:ext cx="8279606" cy="12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342900" indent="-342900">
              <a:spcBef>
                <a:spcPts val="0"/>
              </a:spcBef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Traffic light game– Allow your child to ride around the garden pretending it’s a road. Adult shout traffic light signals such as STOP! They must then  read a tricky word to be able to go again. You could position tricky words around the garden so they have to read each word before they pass. </a:t>
            </a:r>
            <a:endParaRPr lang="en-GB" i="1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7753" y="1566347"/>
            <a:ext cx="2597630" cy="1563196"/>
          </a:xfrm>
          <a:prstGeom prst="rect">
            <a:avLst/>
          </a:prstGeom>
        </p:spPr>
      </p:pic>
      <p:sp>
        <p:nvSpPr>
          <p:cNvPr id="9" name="Google Shape;97;p2"/>
          <p:cNvSpPr txBox="1">
            <a:spLocks/>
          </p:cNvSpPr>
          <p:nvPr/>
        </p:nvSpPr>
        <p:spPr>
          <a:xfrm>
            <a:off x="326966" y="2798618"/>
            <a:ext cx="8162165" cy="12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342900" indent="-342900">
              <a:spcBef>
                <a:spcPts val="0"/>
              </a:spcBef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endParaRPr lang="en-GB" sz="1800" i="1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4567" y="2537008"/>
            <a:ext cx="79748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sz="1800" i="1" dirty="0">
                <a:solidFill>
                  <a:schemeClr val="tx1"/>
                </a:solidFill>
                <a:latin typeface="Comic Sans MS" panose="030F0702030302020204" pitchFamily="66" charset="0"/>
              </a:rPr>
              <a:t>Balloon pop! – Write tricky words on balloons/water balloons and your child has to read the word before they are allowed to pop it.  </a:t>
            </a:r>
          </a:p>
        </p:txBody>
      </p:sp>
      <p:sp>
        <p:nvSpPr>
          <p:cNvPr id="13" name="Google Shape;97;p2"/>
          <p:cNvSpPr txBox="1">
            <a:spLocks/>
          </p:cNvSpPr>
          <p:nvPr/>
        </p:nvSpPr>
        <p:spPr>
          <a:xfrm>
            <a:off x="0" y="5292300"/>
            <a:ext cx="8279606" cy="14821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342900" indent="-342900">
              <a:spcBef>
                <a:spcPts val="0"/>
              </a:spcBef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Write tricky words on the patio slabs or fence in chalk for your child to read. When they read a word correctly they can either squirt a water pistol at the words, throw a water balloon or use a paintbrush with water to remove. You could also write tricky words on plastic cups and do the same activity.  </a:t>
            </a:r>
            <a:endParaRPr lang="en-GB" i="1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7753" y="5179979"/>
            <a:ext cx="2033718" cy="1596015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149373" y="3453171"/>
            <a:ext cx="3577070" cy="1614487"/>
            <a:chOff x="8187753" y="3876905"/>
            <a:chExt cx="3577070" cy="1614487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187753" y="3876905"/>
              <a:ext cx="1728787" cy="161448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916540" y="3876905"/>
              <a:ext cx="1848283" cy="1425627"/>
            </a:xfrm>
            <a:prstGeom prst="rect">
              <a:avLst/>
            </a:prstGeom>
          </p:spPr>
        </p:pic>
      </p:grp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8"/>
          <a:srcRect l="14498" t="1083" r="18148" b="-1083"/>
          <a:stretch/>
        </p:blipFill>
        <p:spPr>
          <a:xfrm>
            <a:off x="10285570" y="5488811"/>
            <a:ext cx="1440873" cy="978350"/>
          </a:xfrm>
          <a:prstGeom prst="rect">
            <a:avLst/>
          </a:prstGeom>
        </p:spPr>
      </p:pic>
      <p:sp>
        <p:nvSpPr>
          <p:cNvPr id="18" name="Google Shape;96;p2"/>
          <p:cNvSpPr txBox="1">
            <a:spLocks/>
          </p:cNvSpPr>
          <p:nvPr/>
        </p:nvSpPr>
        <p:spPr>
          <a:xfrm>
            <a:off x="-310473" y="44669"/>
            <a:ext cx="10341033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2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6000"/>
              <a:buFont typeface="Arial"/>
              <a:buNone/>
            </a:pPr>
            <a: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Reading tricky </a:t>
            </a:r>
            <a:r>
              <a:rPr lang="en-GB" sz="4000" u="sng" dirty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</a:t>
            </a:r>
            <a: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ords </a:t>
            </a:r>
            <a:b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Activities to try </a:t>
            </a:r>
            <a:endParaRPr lang="en-GB" sz="4000" u="sng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2052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96;p2"/>
          <p:cNvSpPr txBox="1">
            <a:spLocks/>
          </p:cNvSpPr>
          <p:nvPr/>
        </p:nvSpPr>
        <p:spPr>
          <a:xfrm>
            <a:off x="0" y="-194755"/>
            <a:ext cx="10299470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6000"/>
              <a:buFont typeface="Arial"/>
              <a:buNone/>
            </a:pP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Reading tricky </a:t>
            </a:r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ords activities to try </a:t>
            </a:r>
            <a:endParaRPr lang="en-GB" u="sng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6130" y="781014"/>
            <a:ext cx="115602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Here are lots more examples you could try (especially if the weather is nice!) </a:t>
            </a: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sz="1800" i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130" y="1290637"/>
            <a:ext cx="2409825" cy="33623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3159" y="3857601"/>
            <a:ext cx="2286000" cy="220027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6057876"/>
            <a:ext cx="326551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Use a white wax crayon or candle to write ‘secret tricky words’ for your child to paint/find. Use watered down paint!</a:t>
            </a: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0263" y="1439112"/>
            <a:ext cx="1674587" cy="21976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9516" y="1937106"/>
            <a:ext cx="2560493" cy="33992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/>
          <a:srcRect t="7963"/>
          <a:stretch/>
        </p:blipFill>
        <p:spPr>
          <a:xfrm>
            <a:off x="7430366" y="1208785"/>
            <a:ext cx="2730609" cy="484909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146979" y="6073264"/>
            <a:ext cx="32973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Your child must dribble around the cones, reading each tricky word as they go before scoring!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01225" y="796402"/>
            <a:ext cx="2390775" cy="364807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390355" y="4444477"/>
            <a:ext cx="15722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Using water balloons to throw at each tricky word.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5279066" y="5336381"/>
            <a:ext cx="15722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Please be careful with this one- look where you’re going when walking up and down the stairs!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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4811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96;p2"/>
          <p:cNvSpPr txBox="1">
            <a:spLocks/>
          </p:cNvSpPr>
          <p:nvPr/>
        </p:nvSpPr>
        <p:spPr>
          <a:xfrm>
            <a:off x="0" y="-194755"/>
            <a:ext cx="10299470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6000"/>
              <a:buFont typeface="Arial"/>
              <a:buNone/>
            </a:pP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Reading tricky </a:t>
            </a:r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ords activities to try </a:t>
            </a:r>
            <a:endParaRPr lang="en-GB" u="sng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6130" y="781014"/>
            <a:ext cx="115602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Here are lots more examples you could try (especially if the weather is nice!) </a:t>
            </a: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sz="1800" i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130" y="1381125"/>
            <a:ext cx="2381250" cy="22669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249" y="3008754"/>
            <a:ext cx="3405304" cy="38270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t="13671"/>
          <a:stretch/>
        </p:blipFill>
        <p:spPr>
          <a:xfrm>
            <a:off x="5357553" y="1291093"/>
            <a:ext cx="2611582" cy="24470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2995" y="2152193"/>
            <a:ext cx="3238501" cy="451222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146472" y="1664450"/>
            <a:ext cx="37407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You could do this with reading tricky words and/or phonics sounds!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84186" y="3878853"/>
            <a:ext cx="1963559" cy="271433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3738106"/>
            <a:ext cx="1525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Tricky word skittles game!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8318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66335" y="189516"/>
            <a:ext cx="6096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endParaRPr lang="en-GB" sz="9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552" y="189516"/>
            <a:ext cx="10461048" cy="663458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236" y="974725"/>
            <a:ext cx="9843656" cy="1325563"/>
          </a:xfrm>
        </p:spPr>
        <p:txBody>
          <a:bodyPr>
            <a:normAutofit fontScale="90000"/>
          </a:bodyPr>
          <a:lstStyle/>
          <a:p>
            <a:r>
              <a:rPr lang="en-GB" sz="3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Familiarise yourself with what a consonant blend is …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  <a:hlinkClick r:id="rId2"/>
              </a:rPr>
              <a:t>https://</a:t>
            </a:r>
            <a:r>
              <a:rPr lang="en-GB" sz="3600" dirty="0" smtClean="0">
                <a:latin typeface="Comic Sans MS" panose="030F0702030302020204" pitchFamily="66" charset="0"/>
                <a:hlinkClick r:id="rId2"/>
              </a:rPr>
              <a:t>www.youtube.com/watch?v=cS8bvbyWFZ4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sz="3600" dirty="0" smtClean="0">
                <a:latin typeface="Comic Sans MS" panose="030F0702030302020204" pitchFamily="66" charset="0"/>
              </a:rPr>
              <a:t/>
            </a:r>
            <a:br>
              <a:rPr lang="en-GB" sz="3600" dirty="0" smtClean="0">
                <a:latin typeface="Comic Sans MS" panose="030F0702030302020204" pitchFamily="66" charset="0"/>
              </a:rPr>
            </a:br>
            <a:r>
              <a:rPr lang="en-GB" sz="3600" dirty="0" smtClean="0"/>
              <a:t/>
            </a:r>
            <a:br>
              <a:rPr lang="en-GB" sz="3600" dirty="0" smtClean="0"/>
            </a:br>
            <a:endParaRPr lang="en-GB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8780" y="1155122"/>
            <a:ext cx="4081048" cy="322291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9617" y="3373493"/>
            <a:ext cx="8342601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next slides will give the children opportunity to practise</a:t>
            </a:r>
            <a:r>
              <a:rPr lang="en-GB" sz="3200" dirty="0" smtClean="0">
                <a:latin typeface="Comic Sans MS" panose="030F0702030302020204" pitchFamily="66" charset="0"/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u="sng" dirty="0" smtClean="0">
                <a:latin typeface="Comic Sans MS" panose="030F0702030302020204" pitchFamily="66" charset="0"/>
              </a:rPr>
              <a:t>Saying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each ‘</a:t>
            </a:r>
            <a:r>
              <a:rPr lang="en-GB" sz="2800" dirty="0" smtClean="0">
                <a:latin typeface="Comic Sans MS" panose="030F0702030302020204" pitchFamily="66" charset="0"/>
              </a:rPr>
              <a:t>blend’ correctly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u="sng" dirty="0">
                <a:latin typeface="Comic Sans MS" panose="030F0702030302020204" pitchFamily="66" charset="0"/>
              </a:rPr>
              <a:t>R</a:t>
            </a:r>
            <a:r>
              <a:rPr lang="en-GB" sz="2800" b="1" u="sng" dirty="0" smtClean="0">
                <a:latin typeface="Comic Sans MS" panose="030F0702030302020204" pitchFamily="66" charset="0"/>
              </a:rPr>
              <a:t>eading</a:t>
            </a:r>
            <a:r>
              <a:rPr lang="en-GB" sz="2800" dirty="0" smtClean="0">
                <a:latin typeface="Comic Sans MS" panose="030F0702030302020204" pitchFamily="66" charset="0"/>
              </a:rPr>
              <a:t> words containing consonant blends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u="sng" dirty="0" smtClean="0">
                <a:latin typeface="Comic Sans MS" panose="030F0702030302020204" pitchFamily="66" charset="0"/>
              </a:rPr>
              <a:t>Writing</a:t>
            </a:r>
            <a:r>
              <a:rPr lang="en-GB" sz="2800" dirty="0" smtClean="0">
                <a:latin typeface="Comic Sans MS" panose="030F0702030302020204" pitchFamily="66" charset="0"/>
              </a:rPr>
              <a:t> words </a:t>
            </a:r>
            <a:r>
              <a:rPr lang="en-GB" sz="2800" dirty="0">
                <a:latin typeface="Comic Sans MS" panose="030F0702030302020204" pitchFamily="66" charset="0"/>
              </a:rPr>
              <a:t>containing consonant blends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10746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9322" y="21371"/>
            <a:ext cx="1746854" cy="12513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2187" y="126862"/>
            <a:ext cx="1021124" cy="1017697"/>
          </a:xfrm>
          <a:prstGeom prst="rect">
            <a:avLst/>
          </a:prstGeom>
        </p:spPr>
      </p:pic>
      <p:pic>
        <p:nvPicPr>
          <p:cNvPr id="8" name="Picture 2" descr="Free 2 Arms Cliparts, Download Free Clip Art, Free Clip Art on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704" y="2397119"/>
            <a:ext cx="2518090" cy="2548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14269" y="1272723"/>
            <a:ext cx="1318475" cy="19122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0692" y="1334762"/>
            <a:ext cx="1152092" cy="17982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8791" y="4829718"/>
            <a:ext cx="1260546" cy="201018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306723" y="1386695"/>
            <a:ext cx="170271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CW Precursive 1" panose="03050602040000000000" pitchFamily="66" charset="0"/>
              </a:rPr>
              <a:t>Step 1</a:t>
            </a:r>
          </a:p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“b”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43846" y="1386695"/>
            <a:ext cx="184858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CW Precursive 1" panose="03050602040000000000" pitchFamily="66" charset="0"/>
              </a:rPr>
              <a:t>Step 2</a:t>
            </a:r>
          </a:p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“r”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435653" y="5600462"/>
            <a:ext cx="184217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CW Precursive 1" panose="03050602040000000000" pitchFamily="66" charset="0"/>
              </a:rPr>
              <a:t>Step 3</a:t>
            </a:r>
          </a:p>
          <a:p>
            <a:pPr algn="ctr"/>
            <a:r>
              <a:rPr lang="en-GB" sz="3200" b="1" u="sng" dirty="0" smtClean="0">
                <a:latin typeface="CCW Precursive 1" panose="03050602040000000000" pitchFamily="66" charset="0"/>
              </a:rPr>
              <a:t>Blend</a:t>
            </a:r>
            <a:endParaRPr lang="en-GB" sz="3200" b="1" u="sng" dirty="0">
              <a:latin typeface="CCW Precursive 1" panose="03050602040000000000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77595" y="4128882"/>
            <a:ext cx="1260546" cy="201018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038141" y="4414219"/>
            <a:ext cx="207460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an</a:t>
            </a:r>
            <a:r>
              <a:rPr lang="en-GB" sz="4800" u="sng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ch</a:t>
            </a:r>
            <a:endParaRPr lang="en-GB" sz="4800" b="1" u="sng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29086" y="195505"/>
            <a:ext cx="24288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u="sng" dirty="0" smtClean="0">
                <a:latin typeface="CCW Precursive 1" panose="03050602040000000000" pitchFamily="66" charset="0"/>
              </a:rPr>
              <a:t>Example:</a:t>
            </a:r>
            <a:endParaRPr lang="en-GB" sz="3200" b="1" u="sng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0773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1" y="147940"/>
            <a:ext cx="336290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Monday: </a:t>
            </a:r>
            <a:r>
              <a:rPr lang="en-GB" sz="4000" dirty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f</a:t>
            </a:r>
            <a:r>
              <a:rPr lang="en-GB" sz="4000" dirty="0" smtClean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l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3664932" y="1"/>
            <a:ext cx="2962911" cy="6427897"/>
            <a:chOff x="3664932" y="1"/>
            <a:chExt cx="2962911" cy="642789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4562735" y="307920"/>
              <a:ext cx="1051891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>
                  <a:latin typeface="CCW Precursive 1" panose="03050602040000000000" pitchFamily="66" charset="0"/>
                </a:rPr>
                <a:t>f</a:t>
              </a:r>
              <a:r>
                <a:rPr lang="en-GB" sz="7200" dirty="0" smtClean="0">
                  <a:latin typeface="CCW Precursive 1" panose="03050602040000000000" pitchFamily="66" charset="0"/>
                </a:rPr>
                <a:t>l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6" name="Straight Arrow Connector 5"/>
            <p:cNvCxnSpPr/>
            <p:nvPr/>
          </p:nvCxnSpPr>
          <p:spPr>
            <a:xfrm flipV="1">
              <a:off x="4201518" y="1389964"/>
              <a:ext cx="689909" cy="198248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5286493" y="1405050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26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Rectangle 9"/>
          <p:cNvSpPr/>
          <p:nvPr/>
        </p:nvSpPr>
        <p:spPr>
          <a:xfrm>
            <a:off x="3623551" y="3360689"/>
            <a:ext cx="62549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latin typeface="CCW Precursive 1" panose="03050602040000000000" pitchFamily="66" charset="0"/>
              </a:rPr>
              <a:t>f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956302" y="3275111"/>
            <a:ext cx="53893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latin typeface="CCW Precursive 1" panose="03050602040000000000" pitchFamily="66" charset="0"/>
              </a:rPr>
              <a:t>l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30777" y="1177637"/>
            <a:ext cx="4926849" cy="3892516"/>
            <a:chOff x="7130777" y="1177637"/>
            <a:chExt cx="4926849" cy="3892516"/>
          </a:xfrm>
        </p:grpSpPr>
        <p:sp>
          <p:nvSpPr>
            <p:cNvPr id="11" name="7-Point Star 10"/>
            <p:cNvSpPr/>
            <p:nvPr/>
          </p:nvSpPr>
          <p:spPr>
            <a:xfrm>
              <a:off x="7130777" y="1177637"/>
              <a:ext cx="4926849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7751682" y="2160361"/>
              <a:ext cx="3734165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f/l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,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f/l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. Then increase the speed until you are saying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‘</a:t>
              </a:r>
              <a:r>
                <a:rPr lang="en-GB" sz="1800" dirty="0" err="1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fl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’ 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19057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0285" y="118992"/>
            <a:ext cx="57647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b="1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practise reading these words</a:t>
            </a:r>
            <a:r>
              <a:rPr lang="en-GB" sz="2400" dirty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802411" y="1404747"/>
            <a:ext cx="299953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ight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67831" y="3236858"/>
            <a:ext cx="224452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ag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29118" y="5417128"/>
            <a:ext cx="281840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ash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409491" y="746217"/>
            <a:ext cx="25939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fl</a:t>
            </a:r>
            <a:r>
              <a:rPr lang="en-GB" sz="6600" dirty="0" smtClean="0">
                <a:latin typeface="CCW Precursive 1" panose="03050602040000000000" pitchFamily="66" charset="0"/>
              </a:rPr>
              <a:t>oat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798746" y="2790793"/>
            <a:ext cx="321434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ower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910956" y="5084619"/>
            <a:ext cx="226215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fl</a:t>
            </a:r>
            <a:r>
              <a:rPr lang="en-GB" sz="6600" dirty="0" smtClean="0">
                <a:latin typeface="CCW Precursive 1" panose="03050602040000000000" pitchFamily="66" charset="0"/>
              </a:rPr>
              <a:t>ew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8225" y="1200150"/>
            <a:ext cx="2495550" cy="445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5152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6815" y="52668"/>
            <a:ext cx="117160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practise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writing these words…</a:t>
            </a:r>
          </a:p>
          <a:p>
            <a:pPr lvl="0" algn="ctr"/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(as demonstrated below)..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4800" y="1950942"/>
            <a:ext cx="3171825" cy="25812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148025" y="3864227"/>
            <a:ext cx="4491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1">
                    <a:lumMod val="65000"/>
                  </a:schemeClr>
                </a:solidFill>
                <a:latin typeface="CCW Precursive 1" panose="03050602040000000000" pitchFamily="66" charset="0"/>
              </a:rPr>
              <a:t>b</a:t>
            </a:r>
            <a:endParaRPr lang="en-GB" sz="3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668626" y="3864226"/>
            <a:ext cx="3561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 smtClean="0">
                <a:solidFill>
                  <a:schemeClr val="bg1">
                    <a:lumMod val="65000"/>
                  </a:schemeClr>
                </a:solidFill>
                <a:latin typeface="CCW Precursive 1" panose="03050602040000000000" pitchFamily="66" charset="0"/>
              </a:rPr>
              <a:t>l</a:t>
            </a:r>
            <a:endParaRPr lang="en-GB" sz="3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308550" y="3864226"/>
            <a:ext cx="5148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chemeClr val="bg1">
                    <a:lumMod val="65000"/>
                  </a:schemeClr>
                </a:solidFill>
                <a:latin typeface="CCW Precursive 1" panose="03050602040000000000" pitchFamily="66" charset="0"/>
              </a:rPr>
              <a:t>a</a:t>
            </a:r>
            <a:endParaRPr lang="en-GB" sz="3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9904379" y="3842249"/>
            <a:ext cx="4539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chemeClr val="bg1">
                    <a:lumMod val="65000"/>
                  </a:schemeClr>
                </a:solidFill>
                <a:latin typeface="CCW Precursive 1" panose="03050602040000000000" pitchFamily="66" charset="0"/>
              </a:rPr>
              <a:t>c</a:t>
            </a:r>
            <a:endParaRPr lang="en-GB" sz="3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0448763" y="3756485"/>
            <a:ext cx="5084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 smtClean="0">
                <a:solidFill>
                  <a:schemeClr val="bg1">
                    <a:lumMod val="65000"/>
                  </a:schemeClr>
                </a:solidFill>
                <a:latin typeface="CCW Precursive 1" panose="03050602040000000000" pitchFamily="66" charset="0"/>
              </a:rPr>
              <a:t>k</a:t>
            </a:r>
            <a:endParaRPr lang="en-GB" sz="4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907614" y="4618816"/>
            <a:ext cx="304962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* Phoneme frames have been uploaded into the phonics useful resources folder. * </a:t>
            </a:r>
            <a:endParaRPr lang="en-GB" sz="2400" dirty="0"/>
          </a:p>
        </p:txBody>
      </p:sp>
      <p:sp>
        <p:nvSpPr>
          <p:cNvPr id="21" name="Rectangle 20"/>
          <p:cNvSpPr/>
          <p:nvPr/>
        </p:nvSpPr>
        <p:spPr>
          <a:xfrm>
            <a:off x="386775" y="1682797"/>
            <a:ext cx="299953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ight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84593" y="3026640"/>
            <a:ext cx="224452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ag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84593" y="4370483"/>
            <a:ext cx="281840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ash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061063" y="3050542"/>
            <a:ext cx="25939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fl</a:t>
            </a:r>
            <a:r>
              <a:rPr lang="en-GB" sz="6600" dirty="0" smtClean="0">
                <a:latin typeface="CCW Precursive 1" panose="03050602040000000000" pitchFamily="66" charset="0"/>
              </a:rPr>
              <a:t>oat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864097" y="4361168"/>
            <a:ext cx="321434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ower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66350" y="5538948"/>
            <a:ext cx="226215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fl</a:t>
            </a:r>
            <a:r>
              <a:rPr lang="en-GB" sz="6600" dirty="0" smtClean="0">
                <a:latin typeface="CCW Precursive 1" panose="03050602040000000000" pitchFamily="66" charset="0"/>
              </a:rPr>
              <a:t>ew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232676" y="1755551"/>
            <a:ext cx="154401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750882" y="5671794"/>
            <a:ext cx="220284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ap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6996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51;p21"/>
          <p:cNvSpPr txBox="1"/>
          <p:nvPr/>
        </p:nvSpPr>
        <p:spPr>
          <a:xfrm>
            <a:off x="-914400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" name="Google Shape;263;p23"/>
          <p:cNvSpPr/>
          <p:nvPr/>
        </p:nvSpPr>
        <p:spPr>
          <a:xfrm>
            <a:off x="138544" y="947860"/>
            <a:ext cx="11845637" cy="4401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The adult will read the following sentences out </a:t>
            </a:r>
            <a:r>
              <a:rPr lang="en-GB" sz="2800" b="1" u="sng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slowly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for the child to hear, remember and write. 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Remind them to think about how the tricky word is spelt. Remember it’s a </a:t>
            </a:r>
            <a:r>
              <a:rPr lang="en-GB" sz="2800" b="1" u="sng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tricky</a:t>
            </a:r>
            <a:r>
              <a:rPr lang="en-GB" sz="28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word so you can’t use your phonics sounds to sound it out. 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Once they have finished, look at your child’s work with them and praise them for their efforts! (This is </a:t>
            </a:r>
            <a:r>
              <a:rPr lang="en-GB" sz="2800" b="1" u="sng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not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a test!)</a:t>
            </a:r>
            <a:b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</a:b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If they have spelt the tricky word incorrectly – refer back to the tricky word snake to check how it is spelt – by encouraging your child to do this should mean they are more likely to remember the correct spelling next time. 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Wingdings" panose="05000000000000000000" pitchFamily="2" charset="2"/>
              </a:rPr>
              <a:t> </a:t>
            </a:r>
            <a:endParaRPr sz="2800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183542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7535" y="2528726"/>
            <a:ext cx="1021079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She said no so I </a:t>
            </a:r>
            <a:r>
              <a:rPr lang="en-GB" sz="44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went on </a:t>
            </a:r>
            <a:r>
              <a:rPr lang="en-GB" sz="44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my </a:t>
            </a:r>
            <a:r>
              <a:rPr lang="en-GB" sz="44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own</a:t>
            </a:r>
            <a:r>
              <a:rPr lang="en-GB" sz="44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.</a:t>
            </a:r>
          </a:p>
          <a:p>
            <a:r>
              <a:rPr lang="en-GB" sz="44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 want</a:t>
            </a:r>
            <a:r>
              <a:rPr lang="en-GB" sz="44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r>
              <a:rPr lang="en-GB" sz="44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to go to the </a:t>
            </a:r>
            <a:r>
              <a:rPr lang="en-GB" sz="44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beach. </a:t>
            </a:r>
            <a:endParaRPr lang="en-GB" sz="4400" b="1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44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endParaRPr lang="en-GB" sz="44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  <p:sp>
        <p:nvSpPr>
          <p:cNvPr id="5" name="Google Shape;251;p21"/>
          <p:cNvSpPr txBox="1"/>
          <p:nvPr/>
        </p:nvSpPr>
        <p:spPr>
          <a:xfrm>
            <a:off x="-914400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9313329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4102353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155210" y="349825"/>
            <a:ext cx="3428648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Tuesday: </a:t>
            </a: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092636" y="176982"/>
            <a:ext cx="2962911" cy="6427897"/>
            <a:chOff x="3664932" y="1"/>
            <a:chExt cx="2962911" cy="6427897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4562735" y="307920"/>
              <a:ext cx="1119217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 smtClean="0">
                  <a:latin typeface="CCW Precursive 1" panose="03050602040000000000" pitchFamily="66" charset="0"/>
                </a:rPr>
                <a:t>fr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8" name="Straight Arrow Connector 7"/>
            <p:cNvCxnSpPr/>
            <p:nvPr/>
          </p:nvCxnSpPr>
          <p:spPr>
            <a:xfrm flipV="1">
              <a:off x="4201518" y="1389964"/>
              <a:ext cx="689909" cy="198248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 flipH="1" flipV="1">
              <a:off x="5286493" y="1405050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Rectangle 1"/>
          <p:cNvSpPr/>
          <p:nvPr/>
        </p:nvSpPr>
        <p:spPr>
          <a:xfrm>
            <a:off x="6626830" y="3605981"/>
            <a:ext cx="52450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CW Precursive 1" panose="03050602040000000000" pitchFamily="66" charset="0"/>
              </a:rPr>
              <a:t>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091001" y="3605981"/>
            <a:ext cx="54534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CW Precursive 1" panose="03050602040000000000" pitchFamily="66" charset="0"/>
              </a:rPr>
              <a:t>f</a:t>
            </a:r>
            <a:endParaRPr lang="en-GB" sz="5400" dirty="0">
              <a:latin typeface="CCW Precursive 1" panose="03050602040000000000" pitchFamily="66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7564328" y="1177637"/>
            <a:ext cx="4493298" cy="3892516"/>
            <a:chOff x="7130777" y="1177637"/>
            <a:chExt cx="4926849" cy="3892516"/>
          </a:xfrm>
        </p:grpSpPr>
        <p:sp>
          <p:nvSpPr>
            <p:cNvPr id="13" name="7-Point Star 12"/>
            <p:cNvSpPr/>
            <p:nvPr/>
          </p:nvSpPr>
          <p:spPr>
            <a:xfrm>
              <a:off x="7130777" y="1177637"/>
              <a:ext cx="4926849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751682" y="2160361"/>
              <a:ext cx="3734165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f/r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,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f/r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. Then increase the speed until you are saying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‘</a:t>
              </a:r>
              <a:r>
                <a:rPr lang="en-GB" sz="1800" dirty="0" err="1">
                  <a:solidFill>
                    <a:srgbClr val="002060"/>
                  </a:solidFill>
                  <a:latin typeface="CCW Precursive 1" panose="03050602040000000000" pitchFamily="66" charset="0"/>
                </a:rPr>
                <a:t>f</a:t>
              </a:r>
              <a:r>
                <a:rPr lang="en-GB" sz="1800" dirty="0" err="1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r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’ 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96271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155210" y="349825"/>
            <a:ext cx="10581616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Tuesday: practise reading these words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02411" y="1404747"/>
            <a:ext cx="297068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latin typeface="CCW Precursive 1" panose="03050602040000000000" pitchFamily="66" charset="0"/>
              </a:rPr>
              <a:t>f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own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45095" y="3149973"/>
            <a:ext cx="306526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ight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45095" y="5191562"/>
            <a:ext cx="276550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esh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196269" y="1435487"/>
            <a:ext cx="216116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og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196269" y="3151216"/>
            <a:ext cx="217559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fr</a:t>
            </a:r>
            <a:r>
              <a:rPr lang="en-GB" sz="6600" dirty="0" smtClean="0">
                <a:latin typeface="CCW Precursive 1" panose="03050602040000000000" pitchFamily="66" charset="0"/>
              </a:rPr>
              <a:t>ee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96269" y="5191562"/>
            <a:ext cx="244329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ost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5970" y="1958745"/>
            <a:ext cx="2257425" cy="458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8476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210" y="349825"/>
            <a:ext cx="115697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practise writing these words…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</a:t>
            </a:r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(find them in the useful resources folder).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2617" y="5581260"/>
            <a:ext cx="297068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latin typeface="CCW Precursive 1" panose="03050602040000000000" pitchFamily="66" charset="0"/>
              </a:rPr>
              <a:t>f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own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0010" y="2043220"/>
            <a:ext cx="160653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fr</a:t>
            </a:r>
            <a:r>
              <a:rPr lang="en-GB" sz="6600" dirty="0" smtClean="0">
                <a:latin typeface="CCW Precursive 1" panose="03050602040000000000" pitchFamily="66" charset="0"/>
              </a:rPr>
              <a:t>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5210" y="4466651"/>
            <a:ext cx="276550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esh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276568" y="2195620"/>
            <a:ext cx="216116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og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181542" y="3358655"/>
            <a:ext cx="217559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fr</a:t>
            </a:r>
            <a:r>
              <a:rPr lang="en-GB" sz="6600" dirty="0" smtClean="0">
                <a:latin typeface="CCW Precursive 1" panose="03050602040000000000" pitchFamily="66" charset="0"/>
              </a:rPr>
              <a:t>ee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135503" y="4521690"/>
            <a:ext cx="244329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ost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07610" y="3303616"/>
            <a:ext cx="306526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f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ight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61023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914400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  <p:sp>
        <p:nvSpPr>
          <p:cNvPr id="2" name="Rectangle 1"/>
          <p:cNvSpPr/>
          <p:nvPr/>
        </p:nvSpPr>
        <p:spPr>
          <a:xfrm>
            <a:off x="329361" y="2685177"/>
            <a:ext cx="103663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He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did not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want to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help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me.</a:t>
            </a:r>
            <a:endParaRPr lang="en-GB" sz="36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36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There are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lots of birds in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the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sky today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.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endParaRPr lang="en-GB" sz="3600" b="1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5667988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150531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-563283" y="130978"/>
            <a:ext cx="512471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Wednesday: </a:t>
            </a:r>
            <a:r>
              <a:rPr lang="en-GB" sz="4000" dirty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g</a:t>
            </a:r>
            <a:r>
              <a:rPr lang="en-GB" sz="4000" dirty="0" smtClean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l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092636" y="176982"/>
            <a:ext cx="2962911" cy="6427897"/>
            <a:chOff x="3664932" y="1"/>
            <a:chExt cx="2962911" cy="642789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4562735" y="307920"/>
              <a:ext cx="1207382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>
                  <a:latin typeface="CCW Precursive 1" panose="03050602040000000000" pitchFamily="66" charset="0"/>
                </a:rPr>
                <a:t>g</a:t>
              </a:r>
              <a:r>
                <a:rPr lang="en-GB" sz="7200" dirty="0" smtClean="0">
                  <a:latin typeface="CCW Precursive 1" panose="03050602040000000000" pitchFamily="66" charset="0"/>
                </a:rPr>
                <a:t>l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4201518" y="1651819"/>
              <a:ext cx="649360" cy="1720627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5305101" y="1651819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7524630" y="1177637"/>
            <a:ext cx="4532996" cy="3892516"/>
            <a:chOff x="7130777" y="1177637"/>
            <a:chExt cx="4926849" cy="3892516"/>
          </a:xfrm>
        </p:grpSpPr>
        <p:sp>
          <p:nvSpPr>
            <p:cNvPr id="11" name="7-Point Star 10"/>
            <p:cNvSpPr/>
            <p:nvPr/>
          </p:nvSpPr>
          <p:spPr>
            <a:xfrm>
              <a:off x="7130777" y="1177637"/>
              <a:ext cx="4926849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751682" y="2160361"/>
              <a:ext cx="3734165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g/l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,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g/l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. Then increase the speed until you are saying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‘</a:t>
              </a:r>
              <a:r>
                <a:rPr lang="en-GB" sz="1800" dirty="0" err="1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gl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’ 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3904178" y="3606910"/>
            <a:ext cx="66236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 smtClean="0">
                <a:latin typeface="CCW Precursive 1" panose="03050602040000000000" pitchFamily="66" charset="0"/>
              </a:rPr>
              <a:t>g</a:t>
            </a:r>
            <a:endParaRPr lang="en-GB" sz="5400" dirty="0"/>
          </a:p>
        </p:txBody>
      </p:sp>
      <p:sp>
        <p:nvSpPr>
          <p:cNvPr id="13" name="Rectangle 12"/>
          <p:cNvSpPr/>
          <p:nvPr/>
        </p:nvSpPr>
        <p:spPr>
          <a:xfrm>
            <a:off x="6509472" y="3549426"/>
            <a:ext cx="47481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 smtClean="0">
                <a:latin typeface="CCW Precursive 1" panose="03050602040000000000" pitchFamily="66" charset="0"/>
              </a:rPr>
              <a:t>l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37719135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103240" y="276083"/>
            <a:ext cx="12088760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Wednesday: </a:t>
            </a:r>
            <a:r>
              <a:rPr lang="en-GB" sz="3600" dirty="0" smtClean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practise reading these words </a:t>
            </a:r>
            <a:r>
              <a:rPr lang="en-GB" sz="36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36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02411" y="1404747"/>
            <a:ext cx="235673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latin typeface="CCW Precursive 1" panose="03050602040000000000" pitchFamily="66" charset="0"/>
              </a:rPr>
              <a:t>g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ue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89528" y="2933561"/>
            <a:ext cx="237597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gl</a:t>
            </a:r>
            <a:r>
              <a:rPr lang="en-GB" sz="6600" dirty="0" smtClean="0">
                <a:latin typeface="CCW Precursive 1" panose="03050602040000000000" pitchFamily="66" charset="0"/>
              </a:rPr>
              <a:t>ow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9528" y="4397454"/>
            <a:ext cx="310854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gl</a:t>
            </a:r>
            <a:r>
              <a:rPr lang="en-GB" sz="6600" dirty="0" smtClean="0">
                <a:latin typeface="CCW Precursive 1" panose="03050602040000000000" pitchFamily="66" charset="0"/>
              </a:rPr>
              <a:t>oo</a:t>
            </a:r>
            <a:r>
              <a:rPr lang="en-GB" sz="6600" dirty="0" smtClean="0">
                <a:latin typeface="CCW Precursive 1" panose="03050602040000000000" pitchFamily="66" charset="0"/>
              </a:rPr>
              <a:t>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753951" y="1404747"/>
            <a:ext cx="248497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ad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753951" y="2875002"/>
            <a:ext cx="325121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itter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753951" y="4638667"/>
            <a:ext cx="274466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ass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5706" y="1557147"/>
            <a:ext cx="2238375" cy="446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7260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0965" y="379322"/>
            <a:ext cx="115697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practise writing these words…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</a:t>
            </a:r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(find them in the useful resources folder).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65089" y="2103012"/>
            <a:ext cx="235673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latin typeface="CCW Precursive 1" panose="03050602040000000000" pitchFamily="66" charset="0"/>
              </a:rPr>
              <a:t>g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ue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45853" y="3692767"/>
            <a:ext cx="237597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gl</a:t>
            </a:r>
            <a:r>
              <a:rPr lang="en-GB" sz="6600" dirty="0" smtClean="0">
                <a:latin typeface="CCW Precursive 1" panose="03050602040000000000" pitchFamily="66" charset="0"/>
              </a:rPr>
              <a:t>ow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65089" y="5508791"/>
            <a:ext cx="310854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gl</a:t>
            </a:r>
            <a:r>
              <a:rPr lang="en-GB" sz="6600" dirty="0" smtClean="0">
                <a:latin typeface="CCW Precursive 1" panose="03050602040000000000" pitchFamily="66" charset="0"/>
              </a:rPr>
              <a:t>oo</a:t>
            </a:r>
            <a:r>
              <a:rPr lang="en-GB" sz="6600" dirty="0" smtClean="0">
                <a:latin typeface="CCW Precursive 1" panose="03050602040000000000" pitchFamily="66" charset="0"/>
              </a:rPr>
              <a:t>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480967" y="2043725"/>
            <a:ext cx="248497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ad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383985" y="5508791"/>
            <a:ext cx="325121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itter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383985" y="3692767"/>
            <a:ext cx="274466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</a:t>
            </a:r>
            <a:r>
              <a:rPr lang="en-GB" sz="6600" b="1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latin typeface="CCW Precursive 1" panose="03050602040000000000" pitchFamily="66" charset="0"/>
              </a:rPr>
              <a:t>ass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5854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498541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  <p:sp>
        <p:nvSpPr>
          <p:cNvPr id="2" name="Rectangle 1"/>
          <p:cNvSpPr/>
          <p:nvPr/>
        </p:nvSpPr>
        <p:spPr>
          <a:xfrm>
            <a:off x="329361" y="2685177"/>
            <a:ext cx="9688871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 love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it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here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.</a:t>
            </a:r>
          </a:p>
          <a:p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 love my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mum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because she gives me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hugs.</a:t>
            </a:r>
            <a:endParaRPr lang="en-GB" sz="3600" b="1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36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2941783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2758343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-997100" y="105164"/>
            <a:ext cx="512471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Thursday: </a:t>
            </a:r>
            <a:r>
              <a:rPr lang="en-GB" sz="4000" dirty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g</a:t>
            </a:r>
            <a:r>
              <a:rPr lang="en-GB" sz="4000" dirty="0" smtClean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r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092636" y="176982"/>
            <a:ext cx="2962911" cy="6427897"/>
            <a:chOff x="3664932" y="1"/>
            <a:chExt cx="2962911" cy="642789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4562735" y="307920"/>
              <a:ext cx="1274708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 smtClean="0">
                  <a:latin typeface="CCW Precursive 1" panose="03050602040000000000" pitchFamily="66" charset="0"/>
                </a:rPr>
                <a:t>gr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4201518" y="1637964"/>
              <a:ext cx="566233" cy="1734482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5358607" y="1637964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8218590" y="1177637"/>
            <a:ext cx="3839036" cy="3892516"/>
            <a:chOff x="7130777" y="1177637"/>
            <a:chExt cx="4926849" cy="3892516"/>
          </a:xfrm>
        </p:grpSpPr>
        <p:sp>
          <p:nvSpPr>
            <p:cNvPr id="11" name="7-Point Star 10"/>
            <p:cNvSpPr/>
            <p:nvPr/>
          </p:nvSpPr>
          <p:spPr>
            <a:xfrm>
              <a:off x="7130777" y="1177637"/>
              <a:ext cx="4926849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751682" y="2160361"/>
              <a:ext cx="3734165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g/r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,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g/r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. Then increase the speed until you are saying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‘</a:t>
              </a:r>
              <a:r>
                <a:rPr lang="en-GB" sz="1800" dirty="0">
                  <a:solidFill>
                    <a:srgbClr val="002060"/>
                  </a:solidFill>
                  <a:latin typeface="CCW Precursive 1" panose="03050602040000000000" pitchFamily="66" charset="0"/>
                </a:rPr>
                <a:t>g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r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’ 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6694439" y="3747061"/>
            <a:ext cx="4363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r</a:t>
            </a:r>
            <a:endParaRPr lang="en-GB" sz="4000" dirty="0"/>
          </a:p>
        </p:txBody>
      </p:sp>
      <p:sp>
        <p:nvSpPr>
          <p:cNvPr id="13" name="Rectangle 12"/>
          <p:cNvSpPr/>
          <p:nvPr/>
        </p:nvSpPr>
        <p:spPr>
          <a:xfrm>
            <a:off x="4258146" y="3672316"/>
            <a:ext cx="3651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chemeClr val="tx1"/>
                </a:solidFill>
                <a:latin typeface="CCW Precursive 1" panose="03050602040000000000" pitchFamily="66" charset="0"/>
                <a:sym typeface="Comic Sans MS"/>
              </a:rPr>
              <a:t>g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1222288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0" y="379322"/>
            <a:ext cx="11238271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Thursday: practise reading these words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22558" y="3306947"/>
            <a:ext cx="299793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een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30713" y="1866521"/>
            <a:ext cx="241284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latin typeface="CCW Precursive 1" panose="03050602040000000000" pitchFamily="66" charset="0"/>
              </a:rPr>
              <a:t>g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ab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30712" y="5037177"/>
            <a:ext cx="221567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gr</a:t>
            </a:r>
            <a:r>
              <a:rPr lang="en-GB" sz="6600" dirty="0" smtClean="0">
                <a:latin typeface="CCW Precursive 1" panose="03050602040000000000" pitchFamily="66" charset="0"/>
              </a:rPr>
              <a:t>in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190835" y="1866521"/>
            <a:ext cx="374493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gr</a:t>
            </a:r>
            <a:r>
              <a:rPr lang="en-GB" sz="6600" dirty="0" smtClean="0">
                <a:latin typeface="CCW Precursive 1" panose="03050602040000000000" pitchFamily="66" charset="0"/>
              </a:rPr>
              <a:t>ound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255757" y="3167554"/>
            <a:ext cx="224612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ill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11820" y="4914521"/>
            <a:ext cx="309571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aph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4002" y="1517192"/>
            <a:ext cx="2190750" cy="450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467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98130"/>
            <a:ext cx="115697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practise writing these words…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</a:t>
            </a:r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(find them in the useful resources folder).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53286" y="2974517"/>
            <a:ext cx="299793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een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30713" y="1866521"/>
            <a:ext cx="241284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latin typeface="CCW Precursive 1" panose="03050602040000000000" pitchFamily="66" charset="0"/>
              </a:rPr>
              <a:t>g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ab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030713" y="4181244"/>
            <a:ext cx="221567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gr</a:t>
            </a:r>
            <a:r>
              <a:rPr lang="en-GB" sz="6600" dirty="0" smtClean="0">
                <a:latin typeface="CCW Precursive 1" panose="03050602040000000000" pitchFamily="66" charset="0"/>
              </a:rPr>
              <a:t>in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190835" y="1866521"/>
            <a:ext cx="359938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gr</a:t>
            </a:r>
            <a:r>
              <a:rPr lang="en-GB" sz="6600" dirty="0" smtClean="0">
                <a:latin typeface="CCW Precursive 1" panose="03050602040000000000" pitchFamily="66" charset="0"/>
              </a:rPr>
              <a:t>ow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30713" y="5468519"/>
            <a:ext cx="224612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ill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343234" y="4387313"/>
            <a:ext cx="374493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ound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343235" y="3126917"/>
            <a:ext cx="309571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gr</a:t>
            </a:r>
            <a:r>
              <a:rPr lang="en-GB" sz="6600" dirty="0" smtClean="0">
                <a:latin typeface="CCW Precursive 1" panose="03050602040000000000" pitchFamily="66" charset="0"/>
              </a:rPr>
              <a:t>aph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158425" y="5560555"/>
            <a:ext cx="592974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 smtClean="0">
                <a:latin typeface="CCW Precursive 1" panose="03050602040000000000" pitchFamily="66" charset="0"/>
              </a:rPr>
              <a:t>play</a:t>
            </a:r>
            <a:r>
              <a:rPr lang="en-GB" sz="6600" b="1" dirty="0" smtClean="0">
                <a:latin typeface="CCW Precursive 1" panose="03050602040000000000" pitchFamily="66" charset="0"/>
              </a:rPr>
              <a:t>g</a:t>
            </a:r>
            <a:r>
              <a:rPr lang="en-GB" sz="6600" b="1" dirty="0" smtClean="0">
                <a:latin typeface="CCW Precursive 1" panose="03050602040000000000" pitchFamily="66" charset="0"/>
              </a:rPr>
              <a:t>r</a:t>
            </a:r>
            <a:r>
              <a:rPr lang="en-GB" sz="6600" dirty="0" smtClean="0">
                <a:latin typeface="CCW Precursive 1" panose="03050602040000000000" pitchFamily="66" charset="0"/>
              </a:rPr>
              <a:t>ound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9568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498541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9361" y="727015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for your child to write: </a:t>
            </a:r>
            <a:endParaRPr lang="en-GB" sz="1800" dirty="0"/>
          </a:p>
        </p:txBody>
      </p:sp>
      <p:sp>
        <p:nvSpPr>
          <p:cNvPr id="2" name="Rectangle 1"/>
          <p:cNvSpPr/>
          <p:nvPr/>
        </p:nvSpPr>
        <p:spPr>
          <a:xfrm>
            <a:off x="329361" y="2685177"/>
            <a:ext cx="5724644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Who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is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your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best friend?</a:t>
            </a:r>
          </a:p>
          <a:p>
            <a:endParaRPr lang="en-GB" sz="36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Why do you like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them?</a:t>
            </a:r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4151877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8615693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9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-837899" y="278425"/>
            <a:ext cx="512471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Friday: sm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092636" y="176982"/>
            <a:ext cx="2962911" cy="6427897"/>
            <a:chOff x="3664932" y="1"/>
            <a:chExt cx="2962911" cy="642789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4315721" y="209125"/>
              <a:ext cx="1691489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 smtClean="0">
                  <a:latin typeface="CCW Precursive 1" panose="03050602040000000000" pitchFamily="66" charset="0"/>
                </a:rPr>
                <a:t>sm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4201518" y="1389964"/>
              <a:ext cx="689909" cy="198248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5286493" y="1405050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7841673" y="1177637"/>
            <a:ext cx="4215953" cy="3892516"/>
            <a:chOff x="7130777" y="1177637"/>
            <a:chExt cx="4926849" cy="3892516"/>
          </a:xfrm>
        </p:grpSpPr>
        <p:sp>
          <p:nvSpPr>
            <p:cNvPr id="11" name="7-Point Star 10"/>
            <p:cNvSpPr/>
            <p:nvPr/>
          </p:nvSpPr>
          <p:spPr>
            <a:xfrm>
              <a:off x="7130777" y="1177637"/>
              <a:ext cx="4926849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751682" y="2160361"/>
              <a:ext cx="3734165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s/m, s/m.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Then increase the speed until you are saying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‘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sm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’ 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  <p:sp>
        <p:nvSpPr>
          <p:cNvPr id="13" name="Rectangle 12"/>
          <p:cNvSpPr/>
          <p:nvPr/>
        </p:nvSpPr>
        <p:spPr>
          <a:xfrm>
            <a:off x="4258146" y="3672316"/>
            <a:ext cx="3651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/>
              <a:t>s</a:t>
            </a:r>
            <a:endParaRPr lang="en-GB" sz="4000" dirty="0"/>
          </a:p>
        </p:txBody>
      </p:sp>
      <p:sp>
        <p:nvSpPr>
          <p:cNvPr id="14" name="Rectangle 13"/>
          <p:cNvSpPr/>
          <p:nvPr/>
        </p:nvSpPr>
        <p:spPr>
          <a:xfrm>
            <a:off x="6434914" y="3643734"/>
            <a:ext cx="3651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chemeClr val="tx1"/>
                </a:solidFill>
                <a:latin typeface="CCW Precursive 1" panose="03050602040000000000" pitchFamily="66" charset="0"/>
                <a:sym typeface="Comic Sans MS"/>
              </a:rPr>
              <a:t>m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9253748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9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-560439" y="158095"/>
            <a:ext cx="10412361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Friday: practise reading these words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30713" y="1866521"/>
            <a:ext cx="305724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sm</a:t>
            </a:r>
            <a:r>
              <a:rPr lang="en-GB" sz="6600" dirty="0" smtClean="0">
                <a:latin typeface="CCW Precursive 1" panose="03050602040000000000" pitchFamily="66" charset="0"/>
              </a:rPr>
              <a:t>art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30713" y="3238121"/>
            <a:ext cx="284084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sm</a:t>
            </a:r>
            <a:r>
              <a:rPr lang="en-GB" sz="6600" dirty="0" smtClean="0">
                <a:latin typeface="CCW Precursive 1" panose="03050602040000000000" pitchFamily="66" charset="0"/>
              </a:rPr>
              <a:t>ell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30713" y="4609721"/>
            <a:ext cx="295465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sm</a:t>
            </a:r>
            <a:r>
              <a:rPr lang="en-GB" sz="6600" dirty="0" smtClean="0">
                <a:latin typeface="CCW Precursive 1" panose="03050602040000000000" pitchFamily="66" charset="0"/>
              </a:rPr>
              <a:t>all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429096" y="1620715"/>
            <a:ext cx="284084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sm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i</a:t>
            </a:r>
            <a:r>
              <a:rPr lang="en-GB" sz="6600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e</a:t>
            </a:r>
            <a:endParaRPr lang="en-GB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24109" y="5517053"/>
            <a:ext cx="372249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sm</a:t>
            </a:r>
            <a:r>
              <a:rPr lang="en-GB" sz="6600" dirty="0" smtClean="0">
                <a:latin typeface="CCW Precursive 1" panose="03050602040000000000" pitchFamily="66" charset="0"/>
              </a:rPr>
              <a:t>ooth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20444" y="3573278"/>
            <a:ext cx="340349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sm</a:t>
            </a:r>
            <a:r>
              <a:rPr lang="en-GB" sz="6600" dirty="0" smtClean="0">
                <a:latin typeface="CCW Precursive 1" panose="03050602040000000000" pitchFamily="66" charset="0"/>
              </a:rPr>
              <a:t>ash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4912" y="1204912"/>
            <a:ext cx="2162175" cy="4448175"/>
          </a:xfrm>
          <a:prstGeom prst="rect">
            <a:avLst/>
          </a:prstGeom>
        </p:spPr>
      </p:pic>
      <p:sp>
        <p:nvSpPr>
          <p:cNvPr id="11" name="Curved Up Arrow 10"/>
          <p:cNvSpPr/>
          <p:nvPr/>
        </p:nvSpPr>
        <p:spPr>
          <a:xfrm>
            <a:off x="10044545" y="2535382"/>
            <a:ext cx="831273" cy="439135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3159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9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210" y="172806"/>
            <a:ext cx="115697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Friday-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practise writing these words…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</a:t>
            </a:r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(find them in the useful resources folder).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30713" y="1866521"/>
            <a:ext cx="305724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sm</a:t>
            </a:r>
            <a:r>
              <a:rPr lang="en-GB" sz="6600" dirty="0" smtClean="0">
                <a:latin typeface="CCW Precursive 1" panose="03050602040000000000" pitchFamily="66" charset="0"/>
              </a:rPr>
              <a:t>art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30713" y="3238121"/>
            <a:ext cx="284084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sm</a:t>
            </a:r>
            <a:r>
              <a:rPr lang="en-GB" sz="6600" dirty="0" smtClean="0">
                <a:latin typeface="CCW Precursive 1" panose="03050602040000000000" pitchFamily="66" charset="0"/>
              </a:rPr>
              <a:t>ell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030713" y="4609721"/>
            <a:ext cx="295465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sm</a:t>
            </a:r>
            <a:r>
              <a:rPr lang="en-GB" sz="6600" dirty="0" smtClean="0">
                <a:latin typeface="CCW Precursive 1" panose="03050602040000000000" pitchFamily="66" charset="0"/>
              </a:rPr>
              <a:t>all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479672" y="1866521"/>
            <a:ext cx="284084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sm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i</a:t>
            </a:r>
            <a:r>
              <a:rPr lang="en-GB" sz="6600" dirty="0" smtClean="0">
                <a:latin typeface="CCW Precursive 1" panose="03050602040000000000" pitchFamily="66" charset="0"/>
              </a:rPr>
              <a:t>l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e</a:t>
            </a:r>
            <a:endParaRPr lang="en-GB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479672" y="5713507"/>
            <a:ext cx="372249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sm</a:t>
            </a:r>
            <a:r>
              <a:rPr lang="en-GB" sz="6600" dirty="0" smtClean="0">
                <a:latin typeface="CCW Precursive 1" panose="03050602040000000000" pitchFamily="66" charset="0"/>
              </a:rPr>
              <a:t>ooth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030713" y="5717717"/>
            <a:ext cx="340349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sm</a:t>
            </a:r>
            <a:r>
              <a:rPr lang="en-GB" sz="6600" dirty="0" smtClean="0">
                <a:latin typeface="CCW Precursive 1" panose="03050602040000000000" pitchFamily="66" charset="0"/>
              </a:rPr>
              <a:t>ash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9" name="Curved Up Arrow 18"/>
          <p:cNvSpPr/>
          <p:nvPr/>
        </p:nvSpPr>
        <p:spPr>
          <a:xfrm>
            <a:off x="7065818" y="2736958"/>
            <a:ext cx="831273" cy="439135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479672" y="4632412"/>
            <a:ext cx="286649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sm</a:t>
            </a:r>
            <a:r>
              <a:rPr lang="en-GB" sz="6600" dirty="0" smtClean="0">
                <a:latin typeface="CCW Precursive 1" panose="03050602040000000000" pitchFamily="66" charset="0"/>
              </a:rPr>
              <a:t>irk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410929" y="3150269"/>
            <a:ext cx="320312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sm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o</a:t>
            </a:r>
            <a:r>
              <a:rPr lang="en-GB" sz="6600" dirty="0" smtClean="0">
                <a:latin typeface="CCW Precursive 1" panose="03050602040000000000" pitchFamily="66" charset="0"/>
              </a:rPr>
              <a:t>k</a:t>
            </a:r>
            <a:r>
              <a:rPr lang="en-GB" sz="66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e</a:t>
            </a:r>
            <a:endParaRPr lang="en-GB" sz="66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22" name="Curved Up Arrow 21"/>
          <p:cNvSpPr/>
          <p:nvPr/>
        </p:nvSpPr>
        <p:spPr>
          <a:xfrm>
            <a:off x="7135091" y="4046530"/>
            <a:ext cx="983673" cy="40259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464814" y="2466657"/>
            <a:ext cx="360825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These words contain split digraphs which your child will not have covered yet in Reception. They will learn about these in Year 1 so do not worry if they are not sure about the </a:t>
            </a:r>
            <a:r>
              <a:rPr lang="en-GB" dirty="0" err="1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r>
              <a:rPr lang="en-GB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-e and o-e split digraphs.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0062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498541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  <p:sp>
        <p:nvSpPr>
          <p:cNvPr id="2" name="Rectangle 1"/>
          <p:cNvSpPr/>
          <p:nvPr/>
        </p:nvSpPr>
        <p:spPr>
          <a:xfrm>
            <a:off x="329361" y="2685177"/>
            <a:ext cx="8553945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Where are you going?</a:t>
            </a:r>
          </a:p>
          <a:p>
            <a:endParaRPr lang="en-GB" sz="3600" b="1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Which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way is best?</a:t>
            </a:r>
          </a:p>
          <a:p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think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we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need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to go the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other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way. </a:t>
            </a:r>
            <a:endParaRPr lang="en-GB" sz="3600" b="1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2646758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395408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1538</Words>
  <Application>Microsoft Office PowerPoint</Application>
  <PresentationFormat>Widescreen</PresentationFormat>
  <Paragraphs>199</Paragraphs>
  <Slides>33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CCW Precursive 1</vt:lpstr>
      <vt:lpstr>Comic Sans MS</vt:lpstr>
      <vt:lpstr>Wingdings</vt:lpstr>
      <vt:lpstr>Office Theme</vt:lpstr>
      <vt:lpstr>Phonics learning- Week 8  </vt:lpstr>
      <vt:lpstr>PowerPoint Presentation</vt:lpstr>
      <vt:lpstr>PowerPoint Presentation</vt:lpstr>
      <vt:lpstr>PowerPoint Presentation</vt:lpstr>
      <vt:lpstr>PowerPoint Presentation</vt:lpstr>
      <vt:lpstr>Familiarise yourself with what a consonant blend is … https://www.youtube.com/watch?v=cS8bvbyWFZ4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learning</dc:title>
  <dc:creator>Knight R</dc:creator>
  <cp:lastModifiedBy>Knight R</cp:lastModifiedBy>
  <cp:revision>38</cp:revision>
  <dcterms:created xsi:type="dcterms:W3CDTF">2020-04-17T12:03:34Z</dcterms:created>
  <dcterms:modified xsi:type="dcterms:W3CDTF">2020-06-03T16:49:56Z</dcterms:modified>
</cp:coreProperties>
</file>