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5" r:id="rId2"/>
  </p:sldMasterIdLst>
  <p:notesMasterIdLst>
    <p:notesMasterId r:id="rId13"/>
  </p:notesMasterIdLst>
  <p:sldIdLst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99E5C-837A-4D96-9A98-71F1BF6C9A31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017DA6-F8BB-4A58-9979-25BE241281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556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g86fcdc3cbd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1" name="Google Shape;411;g86fcdc3cbd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997472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9" name="Google Shape;419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431104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8" name="Google Shape;428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064951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4" name="Google Shape;434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963520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9" name="Google Shape;439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218863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4" name="Google Shape;444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96641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9" name="Google Shape;449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192526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7" name="Google Shape;457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843480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62" name="Google Shape;462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816091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68" name="Google Shape;468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84530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73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8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508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l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910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607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l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l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935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406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l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423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342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57189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l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044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30479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448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9812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7274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>
            <a:spLocks noGrp="1"/>
          </p:cNvSpPr>
          <p:nvPr>
            <p:ph type="title"/>
          </p:nvPr>
        </p:nvSpPr>
        <p:spPr>
          <a:xfrm>
            <a:off x="609597" y="478895"/>
            <a:ext cx="10960000" cy="994000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>
            <a:spLocks noGrp="1"/>
          </p:cNvSpPr>
          <p:nvPr>
            <p:ph type="body" idx="1"/>
          </p:nvPr>
        </p:nvSpPr>
        <p:spPr>
          <a:xfrm>
            <a:off x="1007535" y="1513945"/>
            <a:ext cx="10176800" cy="457880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algn="l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/>
            </a:lvl1pPr>
            <a:lvl2pPr marL="1219170" lvl="1" indent="-457189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rgbClr val="1C1C1C"/>
              </a:buClr>
              <a:buSzPts val="1800"/>
              <a:buChar char="○"/>
              <a:defRPr/>
            </a:lvl2pPr>
            <a:lvl3pPr marL="1828754" lvl="2" indent="-457189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rgbClr val="1C1C1C"/>
              </a:buClr>
              <a:buSzPts val="1800"/>
              <a:buChar char="■"/>
              <a:defRPr/>
            </a:lvl3pPr>
            <a:lvl4pPr marL="2438339" lvl="3" indent="-457189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rgbClr val="1C1C1C"/>
              </a:buClr>
              <a:buSzPts val="1800"/>
              <a:buChar char="●"/>
              <a:defRPr/>
            </a:lvl4pPr>
            <a:lvl5pPr marL="3047924" lvl="4" indent="-457189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rgbClr val="1C1C1C"/>
              </a:buClr>
              <a:buSzPts val="1800"/>
              <a:buChar char="○"/>
              <a:defRPr/>
            </a:lvl5pPr>
            <a:lvl6pPr marL="3657509" lvl="5" indent="-457189" algn="l">
              <a:lnSpc>
                <a:spcPct val="90000"/>
              </a:lnSpc>
              <a:spcBef>
                <a:spcPts val="667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marL="4267093" lvl="6" indent="-457189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4876678" lvl="7" indent="-457189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marL="5486263" lvl="8" indent="-457189" algn="l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8678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bg>
      <p:bgPr>
        <a:solidFill>
          <a:schemeClr val="dk1"/>
        </a:solidFill>
        <a:effectLst/>
      </p:bgPr>
    </p:bg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2"/>
          <p:cNvSpPr/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24" name="Google Shape;124;p32"/>
          <p:cNvSpPr txBox="1">
            <a:spLocks noGrp="1"/>
          </p:cNvSpPr>
          <p:nvPr>
            <p:ph type="ctrTitle"/>
          </p:nvPr>
        </p:nvSpPr>
        <p:spPr>
          <a:xfrm>
            <a:off x="415600" y="522867"/>
            <a:ext cx="11360800" cy="358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8000"/>
              <a:buNone/>
              <a:defRPr sz="10666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8000"/>
              <a:buNone/>
              <a:defRPr sz="10666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8000"/>
              <a:buNone/>
              <a:defRPr sz="10666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8000"/>
              <a:buNone/>
              <a:defRPr sz="10666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8000"/>
              <a:buNone/>
              <a:defRPr sz="10666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8000"/>
              <a:buNone/>
              <a:defRPr sz="10666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8000"/>
              <a:buNone/>
              <a:defRPr sz="10666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8000"/>
              <a:buNone/>
              <a:defRPr sz="10666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8000"/>
              <a:buNone/>
              <a:defRPr sz="10666"/>
            </a:lvl9pPr>
          </a:lstStyle>
          <a:p>
            <a:endParaRPr/>
          </a:p>
        </p:txBody>
      </p:sp>
      <p:sp>
        <p:nvSpPr>
          <p:cNvPr id="125" name="Google Shape;125;p32"/>
          <p:cNvSpPr txBox="1">
            <a:spLocks noGrp="1"/>
          </p:cNvSpPr>
          <p:nvPr>
            <p:ph type="subTitle" idx="1"/>
          </p:nvPr>
        </p:nvSpPr>
        <p:spPr>
          <a:xfrm>
            <a:off x="415600" y="5187200"/>
            <a:ext cx="11360800" cy="94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 b="1">
                <a:solidFill>
                  <a:schemeClr val="accen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 b="1">
                <a:solidFill>
                  <a:schemeClr val="accen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 b="1">
                <a:solidFill>
                  <a:schemeClr val="accen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 b="1">
                <a:solidFill>
                  <a:schemeClr val="accen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 b="1">
                <a:solidFill>
                  <a:schemeClr val="accen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 b="1">
                <a:solidFill>
                  <a:schemeClr val="accen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 b="1">
                <a:solidFill>
                  <a:schemeClr val="accen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 b="1">
                <a:solidFill>
                  <a:schemeClr val="accen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800"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26" name="Google Shape;126;p3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5033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bg>
      <p:bgPr>
        <a:solidFill>
          <a:schemeClr val="dk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33"/>
          <p:cNvSpPr txBox="1">
            <a:spLocks noGrp="1"/>
          </p:cNvSpPr>
          <p:nvPr>
            <p:ph type="title"/>
          </p:nvPr>
        </p:nvSpPr>
        <p:spPr>
          <a:xfrm>
            <a:off x="3737000" y="1070000"/>
            <a:ext cx="4718000" cy="47180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129" name="Google Shape;129;p3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9387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4"/>
          <p:cNvSpPr txBox="1">
            <a:spLocks noGrp="1"/>
          </p:cNvSpPr>
          <p:nvPr>
            <p:ph type="title"/>
          </p:nvPr>
        </p:nvSpPr>
        <p:spPr>
          <a:xfrm>
            <a:off x="415600" y="390467"/>
            <a:ext cx="11360800" cy="106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34"/>
          <p:cNvSpPr txBox="1">
            <a:spLocks noGrp="1"/>
          </p:cNvSpPr>
          <p:nvPr>
            <p:ph type="body" idx="1"/>
          </p:nvPr>
        </p:nvSpPr>
        <p:spPr>
          <a:xfrm>
            <a:off x="415600" y="1638233"/>
            <a:ext cx="11360800" cy="445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33" name="Google Shape;133;p3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9468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35"/>
          <p:cNvSpPr txBox="1">
            <a:spLocks noGrp="1"/>
          </p:cNvSpPr>
          <p:nvPr>
            <p:ph type="title"/>
          </p:nvPr>
        </p:nvSpPr>
        <p:spPr>
          <a:xfrm>
            <a:off x="415600" y="390467"/>
            <a:ext cx="11360800" cy="106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35"/>
          <p:cNvSpPr txBox="1">
            <a:spLocks noGrp="1"/>
          </p:cNvSpPr>
          <p:nvPr>
            <p:ph type="body" idx="1"/>
          </p:nvPr>
        </p:nvSpPr>
        <p:spPr>
          <a:xfrm>
            <a:off x="415600" y="1638233"/>
            <a:ext cx="5333200" cy="445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137" name="Google Shape;137;p35"/>
          <p:cNvSpPr txBox="1">
            <a:spLocks noGrp="1"/>
          </p:cNvSpPr>
          <p:nvPr>
            <p:ph type="body" idx="2"/>
          </p:nvPr>
        </p:nvSpPr>
        <p:spPr>
          <a:xfrm>
            <a:off x="6443200" y="1638233"/>
            <a:ext cx="5333200" cy="445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138" name="Google Shape;138;p3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368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36"/>
          <p:cNvSpPr txBox="1">
            <a:spLocks noGrp="1"/>
          </p:cNvSpPr>
          <p:nvPr>
            <p:ph type="title"/>
          </p:nvPr>
        </p:nvSpPr>
        <p:spPr>
          <a:xfrm>
            <a:off x="406400" y="412467"/>
            <a:ext cx="11383600" cy="99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 sz="5333"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 sz="5333"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 sz="5333"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 sz="5333"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 sz="5333"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 sz="5333"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 sz="5333"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 sz="5333"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 sz="5333"/>
            </a:lvl9pPr>
          </a:lstStyle>
          <a:p>
            <a:endParaRPr/>
          </a:p>
        </p:txBody>
      </p:sp>
      <p:sp>
        <p:nvSpPr>
          <p:cNvPr id="141" name="Google Shape;141;p3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7021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3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>
                <a:highlight>
                  <a:schemeClr val="dk1"/>
                </a:highlight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>
                <a:highlight>
                  <a:schemeClr val="dk1"/>
                </a:highlight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>
                <a:highlight>
                  <a:schemeClr val="dk1"/>
                </a:highlight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>
                <a:highlight>
                  <a:schemeClr val="dk1"/>
                </a:highlight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>
                <a:highlight>
                  <a:schemeClr val="dk1"/>
                </a:highlight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>
                <a:highlight>
                  <a:schemeClr val="dk1"/>
                </a:highlight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>
                <a:highlight>
                  <a:schemeClr val="dk1"/>
                </a:highlight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>
                <a:highlight>
                  <a:schemeClr val="dk1"/>
                </a:highlight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144" name="Google Shape;144;p3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145" name="Google Shape;145;p3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4686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accent4"/>
        </a:solidFill>
        <a:effectLst/>
      </p:bgPr>
    </p:bg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38"/>
          <p:cNvSpPr txBox="1">
            <a:spLocks noGrp="1"/>
          </p:cNvSpPr>
          <p:nvPr>
            <p:ph type="title"/>
          </p:nvPr>
        </p:nvSpPr>
        <p:spPr>
          <a:xfrm>
            <a:off x="653667" y="701800"/>
            <a:ext cx="74916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8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8" name="Google Shape;148;p3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6001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39"/>
          <p:cNvSpPr/>
          <p:nvPr/>
        </p:nvSpPr>
        <p:spPr>
          <a:xfrm>
            <a:off x="6096000" y="-33"/>
            <a:ext cx="6096000" cy="6858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cxnSp>
        <p:nvCxnSpPr>
          <p:cNvPr id="151" name="Google Shape;151;p39"/>
          <p:cNvCxnSpPr/>
          <p:nvPr/>
        </p:nvCxnSpPr>
        <p:spPr>
          <a:xfrm>
            <a:off x="6706233" y="5994000"/>
            <a:ext cx="624400" cy="0"/>
          </a:xfrm>
          <a:prstGeom prst="straightConnector1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2" name="Google Shape;152;p39"/>
          <p:cNvSpPr txBox="1">
            <a:spLocks noGrp="1"/>
          </p:cNvSpPr>
          <p:nvPr>
            <p:ph type="title"/>
          </p:nvPr>
        </p:nvSpPr>
        <p:spPr>
          <a:xfrm>
            <a:off x="354000" y="1441867"/>
            <a:ext cx="5393600" cy="228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7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7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7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7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7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7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7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7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400"/>
              <a:buNone/>
              <a:defRPr sz="7200"/>
            </a:lvl9pPr>
          </a:lstStyle>
          <a:p>
            <a:endParaRPr/>
          </a:p>
        </p:txBody>
      </p:sp>
      <p:sp>
        <p:nvSpPr>
          <p:cNvPr id="153" name="Google Shape;153;p39"/>
          <p:cNvSpPr txBox="1">
            <a:spLocks noGrp="1"/>
          </p:cNvSpPr>
          <p:nvPr>
            <p:ph type="subTitle" idx="1"/>
          </p:nvPr>
        </p:nvSpPr>
        <p:spPr>
          <a:xfrm>
            <a:off x="354000" y="3793631"/>
            <a:ext cx="5393600" cy="17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endParaRPr/>
          </a:p>
        </p:txBody>
      </p:sp>
      <p:sp>
        <p:nvSpPr>
          <p:cNvPr id="154" name="Google Shape;154;p39"/>
          <p:cNvSpPr txBox="1">
            <a:spLocks noGrp="1"/>
          </p:cNvSpPr>
          <p:nvPr>
            <p:ph type="body" idx="2"/>
          </p:nvPr>
        </p:nvSpPr>
        <p:spPr>
          <a:xfrm>
            <a:off x="6586000" y="965600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marL="1219170" lvl="1" indent="-423323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marL="1828754" lvl="2" indent="-423323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marL="2438339" lvl="3" indent="-423323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marL="3047924" lvl="4" indent="-423323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marL="3657509" lvl="5" indent="-423323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marL="4267093" lvl="6" indent="-423323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marL="4876678" lvl="7" indent="-423323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marL="5486263" lvl="8" indent="-423323" rtl="0">
              <a:spcBef>
                <a:spcPts val="2133"/>
              </a:spcBef>
              <a:spcAft>
                <a:spcPts val="2133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>
            <a:endParaRPr/>
          </a:p>
        </p:txBody>
      </p:sp>
      <p:sp>
        <p:nvSpPr>
          <p:cNvPr id="155" name="Google Shape;155;p3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2973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40"/>
          <p:cNvSpPr txBox="1">
            <a:spLocks noGrp="1"/>
          </p:cNvSpPr>
          <p:nvPr>
            <p:ph type="body" idx="1"/>
          </p:nvPr>
        </p:nvSpPr>
        <p:spPr>
          <a:xfrm>
            <a:off x="426000" y="5640767"/>
            <a:ext cx="7998400" cy="79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30479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sz="3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>
            <a:endParaRPr/>
          </a:p>
        </p:txBody>
      </p:sp>
      <p:sp>
        <p:nvSpPr>
          <p:cNvPr id="158" name="Google Shape;158;p4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4811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41"/>
          <p:cNvSpPr txBox="1">
            <a:spLocks noGrp="1"/>
          </p:cNvSpPr>
          <p:nvPr>
            <p:ph type="title" hasCustomPrompt="1"/>
          </p:nvPr>
        </p:nvSpPr>
        <p:spPr>
          <a:xfrm>
            <a:off x="415600" y="1653700"/>
            <a:ext cx="11360800" cy="264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6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6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6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6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6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6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6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6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6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161" name="Google Shape;161;p41"/>
          <p:cNvSpPr txBox="1">
            <a:spLocks noGrp="1"/>
          </p:cNvSpPr>
          <p:nvPr>
            <p:ph type="body" idx="1"/>
          </p:nvPr>
        </p:nvSpPr>
        <p:spPr>
          <a:xfrm>
            <a:off x="415600" y="44061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marL="1219170" lvl="1" indent="-423323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marL="1828754" lvl="2" indent="-423323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marL="2438339" lvl="3" indent="-423323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marL="3047924" lvl="4" indent="-423323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marL="3657509" lvl="5" indent="-423323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marL="4267093" lvl="6" indent="-423323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marL="4876678" lvl="7" indent="-423323" algn="ctr" rtl="0">
              <a:spcBef>
                <a:spcPts val="2133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marL="5486263" lvl="8" indent="-423323" algn="ctr" rtl="0">
              <a:spcBef>
                <a:spcPts val="2133"/>
              </a:spcBef>
              <a:spcAft>
                <a:spcPts val="2133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162" name="Google Shape;162;p4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1910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4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456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427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31"/>
          <p:cNvSpPr txBox="1">
            <a:spLocks noGrp="1"/>
          </p:cNvSpPr>
          <p:nvPr>
            <p:ph type="title"/>
          </p:nvPr>
        </p:nvSpPr>
        <p:spPr>
          <a:xfrm>
            <a:off x="415600" y="390467"/>
            <a:ext cx="11360800" cy="106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endParaRPr/>
          </a:p>
        </p:txBody>
      </p:sp>
      <p:sp>
        <p:nvSpPr>
          <p:cNvPr id="120" name="Google Shape;120;p31"/>
          <p:cNvSpPr txBox="1">
            <a:spLocks noGrp="1"/>
          </p:cNvSpPr>
          <p:nvPr>
            <p:ph type="body" idx="1"/>
          </p:nvPr>
        </p:nvSpPr>
        <p:spPr>
          <a:xfrm>
            <a:off x="415600" y="1638233"/>
            <a:ext cx="11360800" cy="44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endParaRPr/>
          </a:p>
        </p:txBody>
      </p:sp>
      <p:sp>
        <p:nvSpPr>
          <p:cNvPr id="121" name="Google Shape;121;p3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333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 rtl="0">
              <a:buNone/>
              <a:defRPr sz="1333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 rtl="0">
              <a:buNone/>
              <a:defRPr sz="1333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 rtl="0">
              <a:buNone/>
              <a:defRPr sz="1333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 rtl="0">
              <a:buNone/>
              <a:defRPr sz="1333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 rtl="0">
              <a:buNone/>
              <a:defRPr sz="1333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 rtl="0">
              <a:buNone/>
              <a:defRPr sz="1333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 rtl="0">
              <a:buNone/>
              <a:defRPr sz="1333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 rtl="0">
              <a:buNone/>
              <a:defRPr sz="1333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060872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AxW1XT0iEJo0TYlRfn6rYQ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69"/>
          <p:cNvSpPr txBox="1">
            <a:spLocks noGrp="1"/>
          </p:cNvSpPr>
          <p:nvPr>
            <p:ph type="ctrTitle"/>
          </p:nvPr>
        </p:nvSpPr>
        <p:spPr>
          <a:xfrm>
            <a:off x="512000" y="96433"/>
            <a:ext cx="11360800" cy="12608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en-GB" sz="6000" dirty="0"/>
              <a:t>Good Afternoon Year 6!</a:t>
            </a:r>
            <a:endParaRPr sz="6000" dirty="0"/>
          </a:p>
        </p:txBody>
      </p:sp>
      <p:sp>
        <p:nvSpPr>
          <p:cNvPr id="414" name="Google Shape;414;p69"/>
          <p:cNvSpPr txBox="1">
            <a:spLocks noGrp="1"/>
          </p:cNvSpPr>
          <p:nvPr>
            <p:ph type="subTitle" idx="1"/>
          </p:nvPr>
        </p:nvSpPr>
        <p:spPr>
          <a:xfrm>
            <a:off x="512000" y="1597433"/>
            <a:ext cx="11360800" cy="33388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indent="0"/>
            <a:r>
              <a:rPr lang="en-GB" sz="1867"/>
              <a:t>Let’s start our afternoon with a quick burst of energy! </a:t>
            </a:r>
            <a:endParaRPr sz="1867"/>
          </a:p>
          <a:p>
            <a:pPr marL="0" indent="0"/>
            <a:endParaRPr sz="1867"/>
          </a:p>
          <a:p>
            <a:pPr marL="0" indent="0"/>
            <a:r>
              <a:rPr lang="en-GB" sz="1867"/>
              <a:t>Get your PE kit at the ready because at the start of each afternoon session we will be joining Joe Wicks for our daily workout. </a:t>
            </a:r>
            <a:endParaRPr sz="1867"/>
          </a:p>
          <a:p>
            <a:pPr marL="0" indent="0"/>
            <a:r>
              <a:rPr lang="en-GB" sz="1867"/>
              <a:t>Do as much as you can and over the week you should find you are getting fitter and finding it easier. </a:t>
            </a:r>
            <a:endParaRPr sz="1867"/>
          </a:p>
          <a:p>
            <a:pPr marL="0" indent="0"/>
            <a:r>
              <a:rPr lang="en-GB" sz="1867"/>
              <a:t>Let’s go!</a:t>
            </a:r>
            <a:endParaRPr sz="1867"/>
          </a:p>
          <a:p>
            <a:pPr marL="0" indent="0"/>
            <a:r>
              <a:rPr lang="en-GB" sz="1867"/>
              <a:t>Click the youtube link below and select today’s date from the videos listed. </a:t>
            </a:r>
            <a:r>
              <a:rPr lang="en-GB"/>
              <a:t> </a:t>
            </a:r>
            <a:endParaRPr/>
          </a:p>
          <a:p>
            <a:pPr marL="0" indent="0"/>
            <a:endParaRPr/>
          </a:p>
        </p:txBody>
      </p:sp>
      <p:sp>
        <p:nvSpPr>
          <p:cNvPr id="415" name="Google Shape;415;p69"/>
          <p:cNvSpPr txBox="1"/>
          <p:nvPr/>
        </p:nvSpPr>
        <p:spPr>
          <a:xfrm>
            <a:off x="5301867" y="5176433"/>
            <a:ext cx="5880400" cy="64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defTabSz="1219170">
              <a:buClr>
                <a:srgbClr val="000000"/>
              </a:buClr>
            </a:pPr>
            <a:r>
              <a:rPr lang="en-GB" sz="1467" u="sng" kern="0">
                <a:solidFill>
                  <a:srgbClr val="DB4437"/>
                </a:solidFill>
                <a:latin typeface="Arial"/>
                <a:cs typeface="Arial"/>
                <a:sym typeface="Arial"/>
                <a:hlinkClick r:id="rId3"/>
              </a:rPr>
              <a:t>https://www.youtube.com/channel/UCAxW1XT0iEJo0TYlRfn6rYQ</a:t>
            </a:r>
            <a:endParaRPr sz="1867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416" name="Google Shape;416;p6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56967" y="4781401"/>
            <a:ext cx="3606600" cy="16161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7162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70"/>
          <p:cNvSpPr/>
          <p:nvPr/>
        </p:nvSpPr>
        <p:spPr>
          <a:xfrm>
            <a:off x="3173600" y="256033"/>
            <a:ext cx="5844800" cy="15060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 w="38100" cap="flat" cmpd="sng">
            <a:solidFill>
              <a:srgbClr val="999999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 defTabSz="1219170">
              <a:buClr>
                <a:srgbClr val="000000"/>
              </a:buClr>
              <a:buSzPts val="3600"/>
            </a:pPr>
            <a:r>
              <a:rPr lang="en-GB" sz="4800" b="1" u="sng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Art</a:t>
            </a:r>
            <a:endParaRPr sz="4800" b="1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422" name="Google Shape;422;p7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4233" y="2291201"/>
            <a:ext cx="3059632" cy="2159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23" name="Google Shape;423;p7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45435" y="3695400"/>
            <a:ext cx="2184167" cy="280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4" name="Google Shape;424;p7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18169" y="2115667"/>
            <a:ext cx="2184167" cy="2162325"/>
          </a:xfrm>
          <a:prstGeom prst="rect">
            <a:avLst/>
          </a:prstGeom>
          <a:noFill/>
          <a:ln>
            <a:noFill/>
          </a:ln>
        </p:spPr>
      </p:pic>
      <p:sp>
        <p:nvSpPr>
          <p:cNvPr id="425" name="Google Shape;425;p70"/>
          <p:cNvSpPr/>
          <p:nvPr/>
        </p:nvSpPr>
        <p:spPr>
          <a:xfrm>
            <a:off x="7058600" y="2115667"/>
            <a:ext cx="4946400" cy="43896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 w="38100" cap="flat" cmpd="sng">
            <a:solidFill>
              <a:srgbClr val="999999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 defTabSz="1219170">
              <a:buClr>
                <a:srgbClr val="000000"/>
              </a:buClr>
              <a:buSzPts val="3100"/>
            </a:pPr>
            <a:r>
              <a:rPr lang="en-GB" sz="4133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This week’s art will focus on portraits and will continue our theme of fairy tales. </a:t>
            </a:r>
            <a:endParaRPr sz="4133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  <p:extLst>
      <p:ext uri="{BB962C8B-B14F-4D97-AF65-F5344CB8AC3E}">
        <p14:creationId xmlns:p14="http://schemas.microsoft.com/office/powerpoint/2010/main" val="994451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71"/>
          <p:cNvSpPr/>
          <p:nvPr/>
        </p:nvSpPr>
        <p:spPr>
          <a:xfrm>
            <a:off x="3173600" y="284867"/>
            <a:ext cx="5844800" cy="10120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 w="38100" cap="flat" cmpd="sng">
            <a:solidFill>
              <a:srgbClr val="999999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 defTabSz="1219170">
              <a:buClr>
                <a:srgbClr val="000000"/>
              </a:buClr>
              <a:buSzPts val="3600"/>
            </a:pPr>
            <a:r>
              <a:rPr lang="en-GB" sz="4800" b="1" u="sng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Self Portrait</a:t>
            </a:r>
            <a:endParaRPr sz="4800" b="1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431" name="Google Shape;431;p71"/>
          <p:cNvSpPr/>
          <p:nvPr/>
        </p:nvSpPr>
        <p:spPr>
          <a:xfrm>
            <a:off x="508000" y="1584833"/>
            <a:ext cx="11271200" cy="47652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 w="38100" cap="flat" cmpd="sng">
            <a:solidFill>
              <a:srgbClr val="999999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buSzPts val="2500"/>
            </a:pPr>
            <a:r>
              <a:rPr lang="en-GB" sz="3333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Today, we are going to be creating our own self-portrait.</a:t>
            </a:r>
            <a:endParaRPr sz="3333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500"/>
            </a:pPr>
            <a:endParaRPr sz="3333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500"/>
            </a:pPr>
            <a:r>
              <a:rPr lang="en-GB" sz="3333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Slow down! We’ve already learned that artists don’t just sit down and paint what they see. </a:t>
            </a:r>
            <a:endParaRPr sz="3333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500"/>
            </a:pPr>
            <a:r>
              <a:rPr lang="en-GB" sz="3333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A painting is the final destination in a journey. </a:t>
            </a:r>
            <a:endParaRPr sz="3333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1100"/>
            </a:pPr>
            <a:r>
              <a:rPr lang="en-GB" sz="3333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First, we need to make a plan. </a:t>
            </a:r>
            <a:endParaRPr sz="3333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  <p:extLst>
      <p:ext uri="{BB962C8B-B14F-4D97-AF65-F5344CB8AC3E}">
        <p14:creationId xmlns:p14="http://schemas.microsoft.com/office/powerpoint/2010/main" val="416747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72"/>
          <p:cNvSpPr/>
          <p:nvPr/>
        </p:nvSpPr>
        <p:spPr>
          <a:xfrm>
            <a:off x="508000" y="374600"/>
            <a:ext cx="11271200" cy="61952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 w="38100" cap="flat" cmpd="sng">
            <a:solidFill>
              <a:srgbClr val="999999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buSzPts val="2400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First, we are going to create a mind map of who we are. 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Ask yourself the following questions, and record them in any way that you like: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609585" indent="-507987" defTabSz="1219170">
              <a:buClr>
                <a:srgbClr val="000000"/>
              </a:buClr>
              <a:buSzPts val="2400"/>
              <a:buFont typeface="Comfortaa"/>
              <a:buChar char="●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Can I describe my personality in 5 words?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609585" indent="-507987" defTabSz="1219170">
              <a:buClr>
                <a:srgbClr val="000000"/>
              </a:buClr>
              <a:buSzPts val="2400"/>
              <a:buFont typeface="Comfortaa"/>
              <a:buChar char="●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Which personal qualities am I most proud of?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609585" indent="-507987" defTabSz="1219170">
              <a:buClr>
                <a:srgbClr val="000000"/>
              </a:buClr>
              <a:buSzPts val="2400"/>
              <a:buFont typeface="Comfortaa"/>
              <a:buChar char="●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What are my hopes?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609585" indent="-507987" defTabSz="1219170">
              <a:buClr>
                <a:srgbClr val="000000"/>
              </a:buClr>
              <a:buSzPts val="2400"/>
              <a:buFont typeface="Comfortaa"/>
              <a:buChar char="●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What are my fears?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609585" indent="-507987" defTabSz="1219170">
              <a:buClr>
                <a:srgbClr val="000000"/>
              </a:buClr>
              <a:buSzPts val="2400"/>
              <a:buFont typeface="Comfortaa"/>
              <a:buChar char="●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What personal qualities am I working on?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  <p:extLst>
      <p:ext uri="{BB962C8B-B14F-4D97-AF65-F5344CB8AC3E}">
        <p14:creationId xmlns:p14="http://schemas.microsoft.com/office/powerpoint/2010/main" val="10469559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73"/>
          <p:cNvSpPr/>
          <p:nvPr/>
        </p:nvSpPr>
        <p:spPr>
          <a:xfrm>
            <a:off x="508000" y="374600"/>
            <a:ext cx="11271200" cy="61952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 w="38100" cap="flat" cmpd="sng">
            <a:solidFill>
              <a:srgbClr val="999999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buSzPts val="2400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Next, consider what you want your portrait to say about who you are. 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What emotions do you want to convey in your artwork? 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What colour palette will best convey the emotions you want to demonstrate?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What message do you want to send to the people who see your work?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Record the answers to these questions in any way that you like!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  <p:extLst>
      <p:ext uri="{BB962C8B-B14F-4D97-AF65-F5344CB8AC3E}">
        <p14:creationId xmlns:p14="http://schemas.microsoft.com/office/powerpoint/2010/main" val="3790069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74"/>
          <p:cNvSpPr/>
          <p:nvPr/>
        </p:nvSpPr>
        <p:spPr>
          <a:xfrm>
            <a:off x="508000" y="374600"/>
            <a:ext cx="11271200" cy="61952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 w="38100" cap="flat" cmpd="sng">
            <a:solidFill>
              <a:srgbClr val="999999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buSzPts val="2400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Finally, consider the artists’ work from the previous lessons. 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Which of these famous painters particularly inspires you?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Which styles would best work with the message you want to show in your own work?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Pick the artist (or artists) you would like to reference and write a sentence about why you are inspired by them.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  <p:extLst>
      <p:ext uri="{BB962C8B-B14F-4D97-AF65-F5344CB8AC3E}">
        <p14:creationId xmlns:p14="http://schemas.microsoft.com/office/powerpoint/2010/main" val="25913480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75"/>
          <p:cNvSpPr/>
          <p:nvPr/>
        </p:nvSpPr>
        <p:spPr>
          <a:xfrm>
            <a:off x="508000" y="374600"/>
            <a:ext cx="11271200" cy="61952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 w="38100" cap="flat" cmpd="sng">
            <a:solidFill>
              <a:srgbClr val="999999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buSzPts val="2400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Here is a collection of my (Mrs Crane’s) portraits. 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One of these is a self portrait, the other two are of my father and grandfather. 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452" name="Google Shape;452;p75"/>
          <p:cNvPicPr preferRelativeResize="0"/>
          <p:nvPr/>
        </p:nvPicPr>
        <p:blipFill rotWithShape="1">
          <a:blip r:embed="rId3">
            <a:alphaModFix/>
          </a:blip>
          <a:srcRect t="4872" b="7645"/>
          <a:stretch/>
        </p:blipFill>
        <p:spPr>
          <a:xfrm>
            <a:off x="7886667" y="1952583"/>
            <a:ext cx="3892533" cy="4540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3" name="Google Shape;453;p7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54600" y="2104433"/>
            <a:ext cx="3279539" cy="4372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454" name="Google Shape;454;p75"/>
          <p:cNvPicPr preferRelativeResize="0"/>
          <p:nvPr/>
        </p:nvPicPr>
        <p:blipFill rotWithShape="1">
          <a:blip r:embed="rId5">
            <a:alphaModFix/>
          </a:blip>
          <a:srcRect b="6716"/>
          <a:stretch/>
        </p:blipFill>
        <p:spPr>
          <a:xfrm>
            <a:off x="496001" y="2104401"/>
            <a:ext cx="3515516" cy="43726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185014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76"/>
          <p:cNvSpPr/>
          <p:nvPr/>
        </p:nvSpPr>
        <p:spPr>
          <a:xfrm>
            <a:off x="508000" y="374600"/>
            <a:ext cx="11271200" cy="61952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 w="38100" cap="flat" cmpd="sng">
            <a:solidFill>
              <a:srgbClr val="999999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buSzPts val="1100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What do you notice about these paintings?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1100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Why do you think I used OS maps?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1100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Why did I use this colour palette?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1100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What do you notice about the empty spaces of the paintings?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r>
              <a:rPr lang="en-GB" sz="32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What emotions are being portrayed?</a:t>
            </a: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  <p:extLst>
      <p:ext uri="{BB962C8B-B14F-4D97-AF65-F5344CB8AC3E}">
        <p14:creationId xmlns:p14="http://schemas.microsoft.com/office/powerpoint/2010/main" val="199345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77"/>
          <p:cNvSpPr/>
          <p:nvPr/>
        </p:nvSpPr>
        <p:spPr>
          <a:xfrm>
            <a:off x="508000" y="374600"/>
            <a:ext cx="11271200" cy="61952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 w="38100" cap="flat" cmpd="sng">
            <a:solidFill>
              <a:srgbClr val="999999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buSzPts val="2300"/>
            </a:pPr>
            <a:r>
              <a:rPr lang="en-GB" sz="3067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Here is an accompanying poem explaining the messages within the portraits:</a:t>
            </a:r>
            <a:endParaRPr sz="3067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400"/>
            </a:pPr>
            <a:endParaRPr sz="32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465" name="Google Shape;465;p77"/>
          <p:cNvPicPr preferRelativeResize="0"/>
          <p:nvPr/>
        </p:nvPicPr>
        <p:blipFill rotWithShape="1">
          <a:blip r:embed="rId3">
            <a:alphaModFix/>
          </a:blip>
          <a:srcRect b="20596"/>
          <a:stretch/>
        </p:blipFill>
        <p:spPr>
          <a:xfrm>
            <a:off x="3470934" y="1839067"/>
            <a:ext cx="5250133" cy="48443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71792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78"/>
          <p:cNvSpPr/>
          <p:nvPr/>
        </p:nvSpPr>
        <p:spPr>
          <a:xfrm>
            <a:off x="3875800" y="191067"/>
            <a:ext cx="4440400" cy="8568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 w="38100" cap="flat" cmpd="sng">
            <a:solidFill>
              <a:srgbClr val="999999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 defTabSz="1219170">
              <a:buClr>
                <a:srgbClr val="000000"/>
              </a:buClr>
              <a:buSzPts val="3400"/>
            </a:pPr>
            <a:r>
              <a:rPr lang="en-GB" sz="4533" b="1" u="sng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Activity</a:t>
            </a:r>
            <a:endParaRPr sz="4533" b="1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471" name="Google Shape;471;p78"/>
          <p:cNvSpPr/>
          <p:nvPr/>
        </p:nvSpPr>
        <p:spPr>
          <a:xfrm>
            <a:off x="508000" y="1333500"/>
            <a:ext cx="11271200" cy="5159200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 w="38100" cap="flat" cmpd="sng">
            <a:solidFill>
              <a:srgbClr val="999999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defTabSz="1219170">
              <a:buClr>
                <a:srgbClr val="000000"/>
              </a:buClr>
              <a:buSzPts val="2100"/>
            </a:pPr>
            <a:r>
              <a:rPr lang="en-GB" sz="28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It’s your turn!</a:t>
            </a:r>
            <a:endParaRPr sz="28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100"/>
            </a:pPr>
            <a:r>
              <a:rPr lang="en-GB" sz="28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Use a mirror or a photo to create your self-portrait.</a:t>
            </a:r>
            <a:endParaRPr sz="28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100"/>
            </a:pPr>
            <a:r>
              <a:rPr lang="en-GB" sz="28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Do not be concerned with whether you consider the result to be an accurate likeness. </a:t>
            </a:r>
            <a:endParaRPr sz="28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100"/>
            </a:pPr>
            <a:endParaRPr sz="28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100"/>
            </a:pPr>
            <a:r>
              <a:rPr lang="en-GB" sz="28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Be kind to yourself! Being overly self-critical is the enemy of creativity. </a:t>
            </a:r>
            <a:endParaRPr sz="28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100"/>
            </a:pPr>
            <a:r>
              <a:rPr lang="en-GB" sz="2800" kern="0">
                <a:solidFill>
                  <a:srgbClr val="000000"/>
                </a:solidFill>
                <a:latin typeface="Comfortaa"/>
                <a:ea typeface="Comfortaa"/>
                <a:cs typeface="Comfortaa"/>
                <a:sym typeface="Comfortaa"/>
              </a:rPr>
              <a:t>If you’re not happy with your first attempt, focus on what you have learned, rather than what you don’t like.</a:t>
            </a:r>
            <a:endParaRPr sz="28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100"/>
            </a:pPr>
            <a:endParaRPr sz="28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defTabSz="1219170">
              <a:buClr>
                <a:srgbClr val="000000"/>
              </a:buClr>
              <a:buSzPts val="2100"/>
            </a:pPr>
            <a:endParaRPr sz="2800" kern="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  <p:extLst>
      <p:ext uri="{BB962C8B-B14F-4D97-AF65-F5344CB8AC3E}">
        <p14:creationId xmlns:p14="http://schemas.microsoft.com/office/powerpoint/2010/main" val="797874424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502</Words>
  <Application>Microsoft Office PowerPoint</Application>
  <PresentationFormat>Widescreen</PresentationFormat>
  <Paragraphs>63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Amatic SC</vt:lpstr>
      <vt:lpstr>Arial</vt:lpstr>
      <vt:lpstr>Calibri</vt:lpstr>
      <vt:lpstr>Comfortaa</vt:lpstr>
      <vt:lpstr>Source Code Pro</vt:lpstr>
      <vt:lpstr>Simple Light</vt:lpstr>
      <vt:lpstr>Beach Day</vt:lpstr>
      <vt:lpstr>Good Afternoon Year 6!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Wyer J</dc:creator>
  <cp:lastModifiedBy>Wyer J</cp:lastModifiedBy>
  <cp:revision>7</cp:revision>
  <dcterms:created xsi:type="dcterms:W3CDTF">2020-05-29T06:39:25Z</dcterms:created>
  <dcterms:modified xsi:type="dcterms:W3CDTF">2020-05-29T06:53:03Z</dcterms:modified>
</cp:coreProperties>
</file>