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2" d="100"/>
          <a:sy n="92" d="100"/>
        </p:scale>
        <p:origin x="756"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43554b78a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843554b78a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843554b78a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843554b78a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843554b78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843554b78a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g843554b78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g843554b78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3554b78a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3554b78a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843554b78a_0_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843554b78a_0_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A4C2F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1.xml"/><Relationship Id="rId5" Type="http://schemas.openxmlformats.org/officeDocument/2006/relationships/image" Target="../media/image9.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389475" y="1262375"/>
            <a:ext cx="8635200" cy="3961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When we are in school we would normally have a weekly PE session. Since you have been at home, we know lots of you are beginning the day with the Joe Wicks workout, as well as doing some other form of daily exercise. This is great and helps keep our bodies and minds healthy!</a:t>
            </a: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endParaRPr sz="2500">
              <a:solidFill>
                <a:srgbClr val="1C4587"/>
              </a:solidFill>
              <a:latin typeface="Comic Sans MS"/>
              <a:ea typeface="Comic Sans MS"/>
              <a:cs typeface="Comic Sans MS"/>
              <a:sym typeface="Comic Sans MS"/>
            </a:endParaRPr>
          </a:p>
          <a:p>
            <a:pPr marL="0" lvl="0" indent="0" algn="l" rtl="0">
              <a:spcBef>
                <a:spcPts val="0"/>
              </a:spcBef>
              <a:spcAft>
                <a:spcPts val="0"/>
              </a:spcAft>
              <a:buNone/>
            </a:pPr>
            <a:r>
              <a:rPr lang="en" sz="2500">
                <a:solidFill>
                  <a:srgbClr val="1C4587"/>
                </a:solidFill>
                <a:latin typeface="Comic Sans MS"/>
                <a:ea typeface="Comic Sans MS"/>
                <a:cs typeface="Comic Sans MS"/>
                <a:sym typeface="Comic Sans MS"/>
              </a:rPr>
              <a:t>From now on, we will plan to include one PE session a week in our work packs. We will be using the REAL PE resource to support this.</a:t>
            </a:r>
            <a:r>
              <a:rPr lang="en" sz="2500"/>
              <a:t> </a:t>
            </a:r>
            <a:endParaRPr sz="2500"/>
          </a:p>
        </p:txBody>
      </p:sp>
      <p:sp>
        <p:nvSpPr>
          <p:cNvPr id="55" name="Google Shape;55;p13"/>
          <p:cNvSpPr/>
          <p:nvPr/>
        </p:nvSpPr>
        <p:spPr>
          <a:xfrm>
            <a:off x="3547524" y="95450"/>
            <a:ext cx="1649701" cy="946174"/>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p:cNvPicPr preferRelativeResize="0"/>
          <p:nvPr/>
        </p:nvPicPr>
        <p:blipFill rotWithShape="1">
          <a:blip r:embed="rId3">
            <a:alphaModFix/>
          </a:blip>
          <a:srcRect l="35837" t="50000" r="29990" b="35983"/>
          <a:stretch/>
        </p:blipFill>
        <p:spPr>
          <a:xfrm>
            <a:off x="194945" y="2162151"/>
            <a:ext cx="8561074" cy="1974150"/>
          </a:xfrm>
          <a:prstGeom prst="rect">
            <a:avLst/>
          </a:prstGeom>
          <a:noFill/>
          <a:ln>
            <a:noFill/>
          </a:ln>
        </p:spPr>
      </p:pic>
      <p:sp>
        <p:nvSpPr>
          <p:cNvPr id="61" name="Google Shape;61;p14"/>
          <p:cNvSpPr txBox="1"/>
          <p:nvPr/>
        </p:nvSpPr>
        <p:spPr>
          <a:xfrm>
            <a:off x="3357375" y="188025"/>
            <a:ext cx="32634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500" u="sng"/>
              <a:t>REAL PE</a:t>
            </a:r>
            <a:endParaRPr sz="4500" u="sng"/>
          </a:p>
        </p:txBody>
      </p:sp>
      <p:sp>
        <p:nvSpPr>
          <p:cNvPr id="62" name="Google Shape;62;p14"/>
          <p:cNvSpPr txBox="1"/>
          <p:nvPr/>
        </p:nvSpPr>
        <p:spPr>
          <a:xfrm>
            <a:off x="577425" y="1114650"/>
            <a:ext cx="8178600" cy="1114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To access the PE lesson, you will need to log in to the website below.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5"/>
          <p:cNvPicPr preferRelativeResize="0"/>
          <p:nvPr/>
        </p:nvPicPr>
        <p:blipFill rotWithShape="1">
          <a:blip r:embed="rId3">
            <a:alphaModFix/>
          </a:blip>
          <a:srcRect l="4314" t="13222" r="1283" b="5456"/>
          <a:stretch/>
        </p:blipFill>
        <p:spPr>
          <a:xfrm>
            <a:off x="523750" y="792350"/>
            <a:ext cx="8124848" cy="3934825"/>
          </a:xfrm>
          <a:prstGeom prst="rect">
            <a:avLst/>
          </a:prstGeom>
          <a:noFill/>
          <a:ln>
            <a:noFill/>
          </a:ln>
        </p:spPr>
      </p:pic>
      <p:sp>
        <p:nvSpPr>
          <p:cNvPr id="68" name="Google Shape;68;p15"/>
          <p:cNvSpPr txBox="1"/>
          <p:nvPr/>
        </p:nvSpPr>
        <p:spPr>
          <a:xfrm>
            <a:off x="201450" y="127525"/>
            <a:ext cx="5277900" cy="591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000"/>
              <a:t>Once you are logged in, you will see this screen. </a:t>
            </a:r>
            <a:endParaRPr sz="2000"/>
          </a:p>
        </p:txBody>
      </p:sp>
      <p:cxnSp>
        <p:nvCxnSpPr>
          <p:cNvPr id="69" name="Google Shape;69;p15"/>
          <p:cNvCxnSpPr/>
          <p:nvPr/>
        </p:nvCxnSpPr>
        <p:spPr>
          <a:xfrm flipH="1">
            <a:off x="4471975" y="564050"/>
            <a:ext cx="1383300" cy="886200"/>
          </a:xfrm>
          <a:prstGeom prst="straightConnector1">
            <a:avLst/>
          </a:prstGeom>
          <a:noFill/>
          <a:ln w="38100" cap="flat" cmpd="sng">
            <a:solidFill>
              <a:schemeClr val="dk2"/>
            </a:solidFill>
            <a:prstDash val="solid"/>
            <a:round/>
            <a:headEnd type="none" w="med" len="med"/>
            <a:tailEnd type="triangle" w="med" len="med"/>
          </a:ln>
        </p:spPr>
      </p:cxnSp>
      <p:sp>
        <p:nvSpPr>
          <p:cNvPr id="70" name="Google Shape;70;p15"/>
          <p:cNvSpPr/>
          <p:nvPr/>
        </p:nvSpPr>
        <p:spPr>
          <a:xfrm>
            <a:off x="5949275" y="53725"/>
            <a:ext cx="2887500" cy="7386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Make sure you are following Key Stage 1</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6" name="Google Shape;76;p16"/>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dirty="0">
                <a:solidFill>
                  <a:srgbClr val="1C4587"/>
                </a:solidFill>
              </a:rPr>
              <a:t>Start by watching the video clip. This will set the scene for today’s activities. </a:t>
            </a:r>
            <a:endParaRPr sz="3000" dirty="0">
              <a:solidFill>
                <a:srgbClr val="1C4587"/>
              </a:solidFill>
            </a:endParaRPr>
          </a:p>
          <a:p>
            <a:pPr marL="0" lvl="0" indent="0" algn="l" rtl="0">
              <a:spcBef>
                <a:spcPts val="0"/>
              </a:spcBef>
              <a:spcAft>
                <a:spcPts val="0"/>
              </a:spcAft>
              <a:buNone/>
            </a:pPr>
            <a:endParaRPr sz="2000" dirty="0">
              <a:solidFill>
                <a:srgbClr val="1C4587"/>
              </a:solidFill>
            </a:endParaRPr>
          </a:p>
          <a:p>
            <a:pPr marL="0" lvl="0" indent="0" algn="l" rtl="0">
              <a:spcBef>
                <a:spcPts val="0"/>
              </a:spcBef>
              <a:spcAft>
                <a:spcPts val="0"/>
              </a:spcAft>
              <a:buNone/>
            </a:pPr>
            <a:r>
              <a:rPr lang="en" sz="2400" dirty="0">
                <a:solidFill>
                  <a:srgbClr val="1C4587"/>
                </a:solidFill>
              </a:rPr>
              <a:t>Remember to wear appropriate clothing and footwear, just like we would in school!</a:t>
            </a:r>
            <a:endParaRPr sz="2400" dirty="0">
              <a:solidFill>
                <a:srgbClr val="1C4587"/>
              </a:solidFill>
            </a:endParaRPr>
          </a:p>
          <a:p>
            <a:pPr marL="0" lvl="0" indent="0" algn="l" rtl="0">
              <a:spcBef>
                <a:spcPts val="0"/>
              </a:spcBef>
              <a:spcAft>
                <a:spcPts val="0"/>
              </a:spcAft>
              <a:buNone/>
            </a:pPr>
            <a:endParaRPr sz="2400" dirty="0">
              <a:solidFill>
                <a:srgbClr val="1C4587"/>
              </a:solidFill>
            </a:endParaRPr>
          </a:p>
          <a:p>
            <a:pPr marL="0" lvl="0" indent="0" algn="l" rtl="0">
              <a:spcBef>
                <a:spcPts val="0"/>
              </a:spcBef>
              <a:spcAft>
                <a:spcPts val="0"/>
              </a:spcAft>
              <a:buNone/>
            </a:pPr>
            <a:endParaRPr sz="3000" dirty="0">
              <a:solidFill>
                <a:srgbClr val="1C4587"/>
              </a:solidFill>
            </a:endParaRPr>
          </a:p>
          <a:p>
            <a:pPr marL="0" lvl="0" indent="0" algn="l" rtl="0">
              <a:spcBef>
                <a:spcPts val="0"/>
              </a:spcBef>
              <a:spcAft>
                <a:spcPts val="0"/>
              </a:spcAft>
              <a:buNone/>
            </a:pPr>
            <a:endParaRPr dirty="0"/>
          </a:p>
        </p:txBody>
      </p:sp>
      <p:sp>
        <p:nvSpPr>
          <p:cNvPr id="78" name="Google Shape;78;p16"/>
          <p:cNvSpPr txBox="1"/>
          <p:nvPr/>
        </p:nvSpPr>
        <p:spPr>
          <a:xfrm>
            <a:off x="-1" y="0"/>
            <a:ext cx="4099035"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a:t>
            </a:r>
            <a:r>
              <a:rPr lang="en" sz="2500" dirty="0" smtClean="0"/>
              <a:t>29.6.20</a:t>
            </a:r>
            <a:endParaRPr sz="2500" dirty="0"/>
          </a:p>
        </p:txBody>
      </p:sp>
      <p:pic>
        <p:nvPicPr>
          <p:cNvPr id="79" name="Google Shape;79;p16"/>
          <p:cNvPicPr preferRelativeResize="0"/>
          <p:nvPr/>
        </p:nvPicPr>
        <p:blipFill>
          <a:blip r:embed="rId3">
            <a:alphaModFix/>
          </a:blip>
          <a:stretch>
            <a:fillRect/>
          </a:stretch>
        </p:blipFill>
        <p:spPr>
          <a:xfrm>
            <a:off x="7439221" y="3547721"/>
            <a:ext cx="1440875" cy="1440875"/>
          </a:xfrm>
          <a:prstGeom prst="rect">
            <a:avLst/>
          </a:prstGeom>
          <a:noFill/>
          <a:ln>
            <a:noFill/>
          </a:ln>
        </p:spPr>
      </p:pic>
      <p:pic>
        <p:nvPicPr>
          <p:cNvPr id="80" name="Google Shape;80;p16"/>
          <p:cNvPicPr preferRelativeResize="0"/>
          <p:nvPr/>
        </p:nvPicPr>
        <p:blipFill>
          <a:blip r:embed="rId4">
            <a:alphaModFix/>
          </a:blip>
          <a:stretch>
            <a:fillRect/>
          </a:stretch>
        </p:blipFill>
        <p:spPr>
          <a:xfrm>
            <a:off x="5542474" y="3739044"/>
            <a:ext cx="1440875" cy="1249555"/>
          </a:xfrm>
          <a:prstGeom prst="rect">
            <a:avLst/>
          </a:prstGeom>
          <a:noFill/>
          <a:ln>
            <a:noFill/>
          </a:ln>
        </p:spPr>
      </p:pic>
      <p:cxnSp>
        <p:nvCxnSpPr>
          <p:cNvPr id="77" name="Google Shape;77;p16"/>
          <p:cNvCxnSpPr/>
          <p:nvPr/>
        </p:nvCxnSpPr>
        <p:spPr>
          <a:xfrm flipH="1">
            <a:off x="3268717" y="725200"/>
            <a:ext cx="1324183" cy="641145"/>
          </a:xfrm>
          <a:prstGeom prst="straightConnector1">
            <a:avLst/>
          </a:prstGeom>
          <a:noFill/>
          <a:ln w="38100" cap="flat" cmpd="sng">
            <a:solidFill>
              <a:schemeClr val="dk2"/>
            </a:solidFill>
            <a:prstDash val="solid"/>
            <a:round/>
            <a:headEnd type="none" w="med" len="med"/>
            <a:tailEnd type="triangle" w="med" len="med"/>
          </a:ln>
        </p:spPr>
      </p:cxnSp>
      <p:pic>
        <p:nvPicPr>
          <p:cNvPr id="3" name="Picture 2"/>
          <p:cNvPicPr>
            <a:picLocks noChangeAspect="1"/>
          </p:cNvPicPr>
          <p:nvPr/>
        </p:nvPicPr>
        <p:blipFill rotWithShape="1">
          <a:blip r:embed="rId5"/>
          <a:srcRect l="7710" t="24261" r="72332" b="26041"/>
          <a:stretch/>
        </p:blipFill>
        <p:spPr>
          <a:xfrm>
            <a:off x="221769" y="720229"/>
            <a:ext cx="3046948" cy="426572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pic>
        <p:nvPicPr>
          <p:cNvPr id="13" name="Picture 12"/>
          <p:cNvPicPr>
            <a:picLocks noChangeAspect="1"/>
          </p:cNvPicPr>
          <p:nvPr/>
        </p:nvPicPr>
        <p:blipFill rotWithShape="1">
          <a:blip r:embed="rId3"/>
          <a:srcRect l="7710" t="24261" r="72332" b="26041"/>
          <a:stretch/>
        </p:blipFill>
        <p:spPr>
          <a:xfrm>
            <a:off x="318417" y="347881"/>
            <a:ext cx="2093296" cy="2930616"/>
          </a:xfrm>
          <a:prstGeom prst="rect">
            <a:avLst/>
          </a:prstGeom>
        </p:spPr>
      </p:pic>
      <p:pic>
        <p:nvPicPr>
          <p:cNvPr id="85" name="Google Shape;85;p17"/>
          <p:cNvPicPr preferRelativeResize="0"/>
          <p:nvPr/>
        </p:nvPicPr>
        <p:blipFill rotWithShape="1">
          <a:blip r:embed="rId4">
            <a:alphaModFix/>
          </a:blip>
          <a:srcRect l="13829" t="55133" r="10641" b="9339"/>
          <a:stretch/>
        </p:blipFill>
        <p:spPr>
          <a:xfrm>
            <a:off x="4015406" y="3497075"/>
            <a:ext cx="5129644" cy="1356599"/>
          </a:xfrm>
          <a:prstGeom prst="rect">
            <a:avLst/>
          </a:prstGeom>
          <a:noFill/>
          <a:ln>
            <a:noFill/>
          </a:ln>
        </p:spPr>
      </p:pic>
      <p:cxnSp>
        <p:nvCxnSpPr>
          <p:cNvPr id="87" name="Google Shape;87;p17"/>
          <p:cNvCxnSpPr/>
          <p:nvPr/>
        </p:nvCxnSpPr>
        <p:spPr>
          <a:xfrm flipH="1">
            <a:off x="2112579" y="483450"/>
            <a:ext cx="1795397" cy="712599"/>
          </a:xfrm>
          <a:prstGeom prst="straightConnector1">
            <a:avLst/>
          </a:prstGeom>
          <a:noFill/>
          <a:ln w="76200" cap="flat" cmpd="sng">
            <a:solidFill>
              <a:schemeClr val="dk2"/>
            </a:solidFill>
            <a:prstDash val="solid"/>
            <a:round/>
            <a:headEnd type="none" w="med" len="med"/>
            <a:tailEnd type="triangle" w="med" len="med"/>
          </a:ln>
        </p:spPr>
      </p:cxnSp>
      <p:sp>
        <p:nvSpPr>
          <p:cNvPr id="88" name="Google Shape;88;p17"/>
          <p:cNvSpPr txBox="1"/>
          <p:nvPr/>
        </p:nvSpPr>
        <p:spPr>
          <a:xfrm>
            <a:off x="3854500" y="40200"/>
            <a:ext cx="511630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a:t>
            </a:r>
            <a:r>
              <a:rPr lang="en" sz="2500" dirty="0" smtClean="0"/>
              <a:t>‘Monkey Mirror’ </a:t>
            </a:r>
            <a:r>
              <a:rPr lang="en" sz="2500" dirty="0"/>
              <a:t>to get started!</a:t>
            </a:r>
            <a:endParaRPr sz="2500" dirty="0"/>
          </a:p>
          <a:p>
            <a:pPr marL="0" lvl="0" indent="0" algn="l" rtl="0">
              <a:spcBef>
                <a:spcPts val="0"/>
              </a:spcBef>
              <a:spcAft>
                <a:spcPts val="0"/>
              </a:spcAft>
              <a:buNone/>
            </a:pPr>
            <a:endParaRPr dirty="0"/>
          </a:p>
        </p:txBody>
      </p:sp>
      <p:sp>
        <p:nvSpPr>
          <p:cNvPr id="90" name="Google Shape;90;p17"/>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91" name="Google Shape;91;p17"/>
          <p:cNvSpPr txBox="1"/>
          <p:nvPr/>
        </p:nvSpPr>
        <p:spPr>
          <a:xfrm>
            <a:off x="550600" y="-1930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Dashboard Screen</a:t>
            </a:r>
            <a:endParaRPr/>
          </a:p>
        </p:txBody>
      </p:sp>
      <p:cxnSp>
        <p:nvCxnSpPr>
          <p:cNvPr id="92" name="Google Shape;92;p17"/>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93" name="Google Shape;93;p17"/>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94" name="Google Shape;94;p17"/>
          <p:cNvCxnSpPr/>
          <p:nvPr/>
        </p:nvCxnSpPr>
        <p:spPr>
          <a:xfrm flipH="1" flipV="1">
            <a:off x="1156138" y="3248613"/>
            <a:ext cx="119612" cy="801287"/>
          </a:xfrm>
          <a:prstGeom prst="straightConnector1">
            <a:avLst/>
          </a:prstGeom>
          <a:noFill/>
          <a:ln w="38100" cap="flat" cmpd="sng">
            <a:solidFill>
              <a:schemeClr val="dk2"/>
            </a:solidFill>
            <a:prstDash val="solid"/>
            <a:round/>
            <a:headEnd type="none" w="med" len="med"/>
            <a:tailEnd type="triangle" w="med" len="med"/>
          </a:ln>
        </p:spPr>
      </p:cxnSp>
      <p:pic>
        <p:nvPicPr>
          <p:cNvPr id="2" name="Picture 1"/>
          <p:cNvPicPr>
            <a:picLocks noChangeAspect="1"/>
          </p:cNvPicPr>
          <p:nvPr/>
        </p:nvPicPr>
        <p:blipFill rotWithShape="1">
          <a:blip r:embed="rId5"/>
          <a:srcRect l="6889" t="21696" r="35848" b="6385"/>
          <a:stretch/>
        </p:blipFill>
        <p:spPr>
          <a:xfrm>
            <a:off x="3941188" y="964367"/>
            <a:ext cx="3586824" cy="253270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3" name="Picture 2"/>
          <p:cNvPicPr>
            <a:picLocks noChangeAspect="1"/>
          </p:cNvPicPr>
          <p:nvPr/>
        </p:nvPicPr>
        <p:blipFill rotWithShape="1">
          <a:blip r:embed="rId3"/>
          <a:srcRect l="29157" t="27663" r="50271" b="18613"/>
          <a:stretch/>
        </p:blipFill>
        <p:spPr>
          <a:xfrm>
            <a:off x="538655" y="660094"/>
            <a:ext cx="2948152" cy="4328502"/>
          </a:xfrm>
          <a:prstGeom prst="rect">
            <a:avLst/>
          </a:prstGeom>
        </p:spPr>
      </p:pic>
      <p:sp>
        <p:nvSpPr>
          <p:cNvPr id="99" name="Google Shape;99;p18"/>
          <p:cNvSpPr txBox="1"/>
          <p:nvPr/>
        </p:nvSpPr>
        <p:spPr>
          <a:xfrm>
            <a:off x="4572000" y="349250"/>
            <a:ext cx="4439100" cy="420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000">
                <a:solidFill>
                  <a:srgbClr val="1C4587"/>
                </a:solidFill>
              </a:rPr>
              <a:t>Start by watching the video clip. This will set the scene for today’s activities. </a:t>
            </a:r>
            <a:endParaRPr sz="3000">
              <a:solidFill>
                <a:srgbClr val="1C4587"/>
              </a:solidFill>
            </a:endParaRPr>
          </a:p>
          <a:p>
            <a:pPr marL="0" lvl="0" indent="0" algn="l" rtl="0">
              <a:spcBef>
                <a:spcPts val="0"/>
              </a:spcBef>
              <a:spcAft>
                <a:spcPts val="0"/>
              </a:spcAft>
              <a:buNone/>
            </a:pPr>
            <a:endParaRPr sz="2000">
              <a:solidFill>
                <a:srgbClr val="1C4587"/>
              </a:solidFill>
            </a:endParaRPr>
          </a:p>
          <a:p>
            <a:pPr marL="0" lvl="0" indent="0" algn="l" rtl="0">
              <a:spcBef>
                <a:spcPts val="0"/>
              </a:spcBef>
              <a:spcAft>
                <a:spcPts val="0"/>
              </a:spcAft>
              <a:buNone/>
            </a:pPr>
            <a:r>
              <a:rPr lang="en" sz="2400">
                <a:solidFill>
                  <a:srgbClr val="1C4587"/>
                </a:solidFill>
              </a:rPr>
              <a:t>Remember to wear appropriate clothing and footwear, just like we would in school!</a:t>
            </a:r>
            <a:endParaRPr sz="2400">
              <a:solidFill>
                <a:srgbClr val="1C4587"/>
              </a:solidFill>
            </a:endParaRPr>
          </a:p>
          <a:p>
            <a:pPr marL="0" lvl="0" indent="0" algn="l" rtl="0">
              <a:spcBef>
                <a:spcPts val="0"/>
              </a:spcBef>
              <a:spcAft>
                <a:spcPts val="0"/>
              </a:spcAft>
              <a:buNone/>
            </a:pPr>
            <a:endParaRPr sz="3000">
              <a:solidFill>
                <a:srgbClr val="1C4587"/>
              </a:solidFill>
            </a:endParaRPr>
          </a:p>
          <a:p>
            <a:pPr marL="0" lvl="0" indent="0" algn="l" rtl="0">
              <a:spcBef>
                <a:spcPts val="0"/>
              </a:spcBef>
              <a:spcAft>
                <a:spcPts val="0"/>
              </a:spcAft>
              <a:buNone/>
            </a:pPr>
            <a:endParaRPr/>
          </a:p>
        </p:txBody>
      </p:sp>
      <p:sp>
        <p:nvSpPr>
          <p:cNvPr id="100" name="Google Shape;100;p18"/>
          <p:cNvSpPr txBox="1"/>
          <p:nvPr/>
        </p:nvSpPr>
        <p:spPr>
          <a:xfrm>
            <a:off x="0" y="0"/>
            <a:ext cx="4025462" cy="510300"/>
          </a:xfrm>
          <a:prstGeom prst="rect">
            <a:avLst/>
          </a:prstGeom>
          <a:solidFill>
            <a:srgbClr val="FFFF00"/>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smtClean="0"/>
              <a:t>PE session for wc </a:t>
            </a:r>
            <a:r>
              <a:rPr lang="en" sz="2500" dirty="0"/>
              <a:t>6</a:t>
            </a:r>
            <a:r>
              <a:rPr lang="en" sz="2500" dirty="0" smtClean="0"/>
              <a:t>.7.20</a:t>
            </a:r>
            <a:endParaRPr sz="2500" dirty="0"/>
          </a:p>
        </p:txBody>
      </p:sp>
      <p:cxnSp>
        <p:nvCxnSpPr>
          <p:cNvPr id="102" name="Google Shape;102;p18"/>
          <p:cNvCxnSpPr/>
          <p:nvPr/>
        </p:nvCxnSpPr>
        <p:spPr>
          <a:xfrm flipH="1">
            <a:off x="3399503" y="725200"/>
            <a:ext cx="1193397" cy="536041"/>
          </a:xfrm>
          <a:prstGeom prst="straightConnector1">
            <a:avLst/>
          </a:prstGeom>
          <a:noFill/>
          <a:ln w="38100" cap="flat" cmpd="sng">
            <a:solidFill>
              <a:schemeClr val="dk2"/>
            </a:solidFill>
            <a:prstDash val="solid"/>
            <a:round/>
            <a:headEnd type="none" w="med" len="med"/>
            <a:tailEnd type="triangle" w="med" len="med"/>
          </a:ln>
        </p:spPr>
      </p:cxnSp>
      <p:pic>
        <p:nvPicPr>
          <p:cNvPr id="103" name="Google Shape;103;p18"/>
          <p:cNvPicPr preferRelativeResize="0"/>
          <p:nvPr/>
        </p:nvPicPr>
        <p:blipFill>
          <a:blip r:embed="rId4">
            <a:alphaModFix/>
          </a:blip>
          <a:stretch>
            <a:fillRect/>
          </a:stretch>
        </p:blipFill>
        <p:spPr>
          <a:xfrm>
            <a:off x="7439221" y="3547721"/>
            <a:ext cx="1440875" cy="1440875"/>
          </a:xfrm>
          <a:prstGeom prst="rect">
            <a:avLst/>
          </a:prstGeom>
          <a:noFill/>
          <a:ln>
            <a:noFill/>
          </a:ln>
        </p:spPr>
      </p:pic>
      <p:pic>
        <p:nvPicPr>
          <p:cNvPr id="104" name="Google Shape;104;p18"/>
          <p:cNvPicPr preferRelativeResize="0"/>
          <p:nvPr/>
        </p:nvPicPr>
        <p:blipFill>
          <a:blip r:embed="rId5">
            <a:alphaModFix/>
          </a:blip>
          <a:stretch>
            <a:fillRect/>
          </a:stretch>
        </p:blipFill>
        <p:spPr>
          <a:xfrm>
            <a:off x="5542474" y="3739044"/>
            <a:ext cx="1440875" cy="124955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pic>
        <p:nvPicPr>
          <p:cNvPr id="12" name="Picture 11"/>
          <p:cNvPicPr>
            <a:picLocks noChangeAspect="1"/>
          </p:cNvPicPr>
          <p:nvPr/>
        </p:nvPicPr>
        <p:blipFill rotWithShape="1">
          <a:blip r:embed="rId3"/>
          <a:srcRect l="29157" t="27663" r="50271" b="18613"/>
          <a:stretch/>
        </p:blipFill>
        <p:spPr>
          <a:xfrm>
            <a:off x="222377" y="403934"/>
            <a:ext cx="2106745" cy="3093141"/>
          </a:xfrm>
          <a:prstGeom prst="rect">
            <a:avLst/>
          </a:prstGeom>
        </p:spPr>
      </p:pic>
      <p:pic>
        <p:nvPicPr>
          <p:cNvPr id="109" name="Google Shape;109;p19"/>
          <p:cNvPicPr preferRelativeResize="0"/>
          <p:nvPr/>
        </p:nvPicPr>
        <p:blipFill rotWithShape="1">
          <a:blip r:embed="rId4">
            <a:alphaModFix/>
          </a:blip>
          <a:srcRect l="13829" t="55133" r="10641" b="9339"/>
          <a:stretch/>
        </p:blipFill>
        <p:spPr>
          <a:xfrm>
            <a:off x="4015406" y="3497075"/>
            <a:ext cx="5129644" cy="1356599"/>
          </a:xfrm>
          <a:prstGeom prst="rect">
            <a:avLst/>
          </a:prstGeom>
          <a:noFill/>
          <a:ln>
            <a:noFill/>
          </a:ln>
        </p:spPr>
      </p:pic>
      <p:sp>
        <p:nvSpPr>
          <p:cNvPr id="110" name="Google Shape;110;p19"/>
          <p:cNvSpPr txBox="1"/>
          <p:nvPr/>
        </p:nvSpPr>
        <p:spPr>
          <a:xfrm>
            <a:off x="3668111" y="40200"/>
            <a:ext cx="5475890" cy="1356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500" dirty="0"/>
              <a:t>After the video, click on the </a:t>
            </a:r>
            <a:r>
              <a:rPr lang="en" sz="2500" dirty="0" smtClean="0"/>
              <a:t>‘Fairytale Adventure’ </a:t>
            </a:r>
            <a:r>
              <a:rPr lang="en" sz="2500" dirty="0"/>
              <a:t>to get started!</a:t>
            </a:r>
            <a:endParaRPr sz="2500" dirty="0"/>
          </a:p>
          <a:p>
            <a:pPr marL="0" lvl="0" indent="0" algn="l" rtl="0">
              <a:spcBef>
                <a:spcPts val="0"/>
              </a:spcBef>
              <a:spcAft>
                <a:spcPts val="0"/>
              </a:spcAft>
              <a:buNone/>
            </a:pPr>
            <a:endParaRPr dirty="0"/>
          </a:p>
        </p:txBody>
      </p:sp>
      <p:sp>
        <p:nvSpPr>
          <p:cNvPr id="112" name="Google Shape;112;p19"/>
          <p:cNvSpPr/>
          <p:nvPr/>
        </p:nvSpPr>
        <p:spPr>
          <a:xfrm>
            <a:off x="1880200" y="3165675"/>
            <a:ext cx="1974300" cy="1356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These icons will appear at the bottom of the page. You can use them to navigate through the lesson.</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cxnSp>
        <p:nvCxnSpPr>
          <p:cNvPr id="113" name="Google Shape;113;p19"/>
          <p:cNvCxnSpPr/>
          <p:nvPr/>
        </p:nvCxnSpPr>
        <p:spPr>
          <a:xfrm rot="10800000" flipH="1">
            <a:off x="3524406" y="4390224"/>
            <a:ext cx="591000" cy="8700"/>
          </a:xfrm>
          <a:prstGeom prst="straightConnector1">
            <a:avLst/>
          </a:prstGeom>
          <a:noFill/>
          <a:ln w="38100" cap="flat" cmpd="sng">
            <a:solidFill>
              <a:schemeClr val="dk2"/>
            </a:solidFill>
            <a:prstDash val="solid"/>
            <a:round/>
            <a:headEnd type="none" w="med" len="med"/>
            <a:tailEnd type="triangle" w="med" len="med"/>
          </a:ln>
        </p:spPr>
      </p:cxnSp>
      <p:sp>
        <p:nvSpPr>
          <p:cNvPr id="115" name="Google Shape;115;p19"/>
          <p:cNvSpPr/>
          <p:nvPr/>
        </p:nvSpPr>
        <p:spPr>
          <a:xfrm>
            <a:off x="100" y="4063275"/>
            <a:ext cx="1880100" cy="10803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
              <a:t>Or you can return to the ‘dashboard’ screen and click on the next section here. </a:t>
            </a:r>
            <a:endParaRPr/>
          </a:p>
        </p:txBody>
      </p:sp>
      <p:cxnSp>
        <p:nvCxnSpPr>
          <p:cNvPr id="116" name="Google Shape;116;p19"/>
          <p:cNvCxnSpPr/>
          <p:nvPr/>
        </p:nvCxnSpPr>
        <p:spPr>
          <a:xfrm flipH="1" flipV="1">
            <a:off x="1093076" y="3358250"/>
            <a:ext cx="182674" cy="691650"/>
          </a:xfrm>
          <a:prstGeom prst="straightConnector1">
            <a:avLst/>
          </a:prstGeom>
          <a:noFill/>
          <a:ln w="38100" cap="flat" cmpd="sng">
            <a:solidFill>
              <a:schemeClr val="dk2"/>
            </a:solidFill>
            <a:prstDash val="solid"/>
            <a:round/>
            <a:headEnd type="none" w="med" len="med"/>
            <a:tailEnd type="triangle" w="med" len="med"/>
          </a:ln>
        </p:spPr>
      </p:cxnSp>
      <p:cxnSp>
        <p:nvCxnSpPr>
          <p:cNvPr id="117" name="Google Shape;117;p19"/>
          <p:cNvCxnSpPr/>
          <p:nvPr/>
        </p:nvCxnSpPr>
        <p:spPr>
          <a:xfrm flipH="1">
            <a:off x="2049517" y="578069"/>
            <a:ext cx="1474888" cy="714703"/>
          </a:xfrm>
          <a:prstGeom prst="straightConnector1">
            <a:avLst/>
          </a:prstGeom>
          <a:noFill/>
          <a:ln w="76200" cap="flat" cmpd="sng">
            <a:solidFill>
              <a:schemeClr val="dk2"/>
            </a:solidFill>
            <a:prstDash val="solid"/>
            <a:round/>
            <a:headEnd type="none" w="med" len="med"/>
            <a:tailEnd type="triangle" w="med" len="med"/>
          </a:ln>
        </p:spPr>
      </p:cxnSp>
      <p:sp>
        <p:nvSpPr>
          <p:cNvPr id="118" name="Google Shape;118;p19"/>
          <p:cNvSpPr txBox="1"/>
          <p:nvPr/>
        </p:nvSpPr>
        <p:spPr>
          <a:xfrm>
            <a:off x="220226" y="-10510"/>
            <a:ext cx="1745700" cy="322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dirty="0"/>
              <a:t>Dashboard Screen</a:t>
            </a:r>
            <a:endParaRPr dirty="0"/>
          </a:p>
        </p:txBody>
      </p:sp>
      <p:pic>
        <p:nvPicPr>
          <p:cNvPr id="2" name="Picture 1"/>
          <p:cNvPicPr>
            <a:picLocks noChangeAspect="1"/>
          </p:cNvPicPr>
          <p:nvPr/>
        </p:nvPicPr>
        <p:blipFill rotWithShape="1">
          <a:blip r:embed="rId5"/>
          <a:srcRect l="8952" t="23148" r="17610" b="5340"/>
          <a:stretch/>
        </p:blipFill>
        <p:spPr>
          <a:xfrm>
            <a:off x="3986944" y="1042382"/>
            <a:ext cx="4305717" cy="2357283"/>
          </a:xfrm>
          <a:prstGeom prst="rect">
            <a:avLst/>
          </a:prstGeom>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TotalTime>
  <Words>313</Words>
  <Application>Microsoft Office PowerPoint</Application>
  <PresentationFormat>On-screen Show (16:9)</PresentationFormat>
  <Paragraphs>27</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Comic Sans MS</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Davies L</dc:creator>
  <cp:lastModifiedBy>Ross G</cp:lastModifiedBy>
  <cp:revision>8</cp:revision>
  <dcterms:modified xsi:type="dcterms:W3CDTF">2020-06-28T13:58:47Z</dcterms:modified>
</cp:coreProperties>
</file>