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224D62-DA69-4879-A531-D56172C91E5E}"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08566-68B6-4EAF-B20B-19D0B06B17E4}" type="slidenum">
              <a:rPr lang="en-US" smtClean="0"/>
              <a:t>‹#›</a:t>
            </a:fld>
            <a:endParaRPr lang="en-US"/>
          </a:p>
        </p:txBody>
      </p:sp>
    </p:spTree>
    <p:extLst>
      <p:ext uri="{BB962C8B-B14F-4D97-AF65-F5344CB8AC3E}">
        <p14:creationId xmlns:p14="http://schemas.microsoft.com/office/powerpoint/2010/main" val="1741030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9"/>
        <p:cNvGrpSpPr/>
        <p:nvPr/>
      </p:nvGrpSpPr>
      <p:grpSpPr>
        <a:xfrm>
          <a:off x="0" y="0"/>
          <a:ext cx="0" cy="0"/>
          <a:chOff x="0" y="0"/>
          <a:chExt cx="0" cy="0"/>
        </a:xfrm>
      </p:grpSpPr>
      <p:sp>
        <p:nvSpPr>
          <p:cNvPr id="1670" name="Google Shape;1670;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1" name="Google Shape;1671;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33326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5"/>
        <p:cNvGrpSpPr/>
        <p:nvPr/>
      </p:nvGrpSpPr>
      <p:grpSpPr>
        <a:xfrm>
          <a:off x="0" y="0"/>
          <a:ext cx="0" cy="0"/>
          <a:chOff x="0" y="0"/>
          <a:chExt cx="0" cy="0"/>
        </a:xfrm>
      </p:grpSpPr>
      <p:sp>
        <p:nvSpPr>
          <p:cNvPr id="1676" name="Google Shape;167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7" name="Google Shape;167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254347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7"/>
        <p:cNvGrpSpPr/>
        <p:nvPr/>
      </p:nvGrpSpPr>
      <p:grpSpPr>
        <a:xfrm>
          <a:off x="0" y="0"/>
          <a:ext cx="0" cy="0"/>
          <a:chOff x="0" y="0"/>
          <a:chExt cx="0" cy="0"/>
        </a:xfrm>
      </p:grpSpPr>
      <p:sp>
        <p:nvSpPr>
          <p:cNvPr id="1708" name="Google Shape;1708;g8831eaa10a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9" name="Google Shape;1709;g8831eaa10a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64084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2"/>
        <p:cNvGrpSpPr/>
        <p:nvPr/>
      </p:nvGrpSpPr>
      <p:grpSpPr>
        <a:xfrm>
          <a:off x="0" y="0"/>
          <a:ext cx="0" cy="0"/>
          <a:chOff x="0" y="0"/>
          <a:chExt cx="0" cy="0"/>
        </a:xfrm>
      </p:grpSpPr>
      <p:sp>
        <p:nvSpPr>
          <p:cNvPr id="1713" name="Google Shape;1713;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14" name="Google Shape;1714;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82264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0"/>
        <p:cNvGrpSpPr/>
        <p:nvPr/>
      </p:nvGrpSpPr>
      <p:grpSpPr>
        <a:xfrm>
          <a:off x="0" y="0"/>
          <a:ext cx="0" cy="0"/>
          <a:chOff x="0" y="0"/>
          <a:chExt cx="0" cy="0"/>
        </a:xfrm>
      </p:grpSpPr>
      <p:sp>
        <p:nvSpPr>
          <p:cNvPr id="1721" name="Google Shape;1721;g88f8e5acc1_6_12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22" name="Google Shape;1722;g88f8e5acc1_6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1291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5"/>
        <p:cNvGrpSpPr/>
        <p:nvPr/>
      </p:nvGrpSpPr>
      <p:grpSpPr>
        <a:xfrm>
          <a:off x="0" y="0"/>
          <a:ext cx="0" cy="0"/>
          <a:chOff x="0" y="0"/>
          <a:chExt cx="0" cy="0"/>
        </a:xfrm>
      </p:grpSpPr>
      <p:sp>
        <p:nvSpPr>
          <p:cNvPr id="1726" name="Google Shape;1726;g88f8e5acc1_6_13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27" name="Google Shape;1727;g88f8e5acc1_6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43785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3"/>
        <p:cNvGrpSpPr/>
        <p:nvPr/>
      </p:nvGrpSpPr>
      <p:grpSpPr>
        <a:xfrm>
          <a:off x="0" y="0"/>
          <a:ext cx="0" cy="0"/>
          <a:chOff x="0" y="0"/>
          <a:chExt cx="0" cy="0"/>
        </a:xfrm>
      </p:grpSpPr>
      <p:sp>
        <p:nvSpPr>
          <p:cNvPr id="1734" name="Google Shape;1734;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5" name="Google Shape;1735;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41652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0"/>
        <p:cNvGrpSpPr/>
        <p:nvPr/>
      </p:nvGrpSpPr>
      <p:grpSpPr>
        <a:xfrm>
          <a:off x="0" y="0"/>
          <a:ext cx="0" cy="0"/>
          <a:chOff x="0" y="0"/>
          <a:chExt cx="0" cy="0"/>
        </a:xfrm>
      </p:grpSpPr>
      <p:sp>
        <p:nvSpPr>
          <p:cNvPr id="1741" name="Google Shape;1741;g8998350c2c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42" name="Google Shape;1742;g8998350c2c_0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2431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8"/>
        <p:cNvGrpSpPr/>
        <p:nvPr/>
      </p:nvGrpSpPr>
      <p:grpSpPr>
        <a:xfrm>
          <a:off x="0" y="0"/>
          <a:ext cx="0" cy="0"/>
          <a:chOff x="0" y="0"/>
          <a:chExt cx="0" cy="0"/>
        </a:xfrm>
      </p:grpSpPr>
      <p:sp>
        <p:nvSpPr>
          <p:cNvPr id="1749" name="Google Shape;1749;g8998350c2c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0" name="Google Shape;1750;g8998350c2c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5335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4"/>
        <p:cNvGrpSpPr/>
        <p:nvPr/>
      </p:nvGrpSpPr>
      <p:grpSpPr>
        <a:xfrm>
          <a:off x="0" y="0"/>
          <a:ext cx="0" cy="0"/>
          <a:chOff x="0" y="0"/>
          <a:chExt cx="0" cy="0"/>
        </a:xfrm>
      </p:grpSpPr>
      <p:sp>
        <p:nvSpPr>
          <p:cNvPr id="1755" name="Google Shape;1755;g8998350c2c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6" name="Google Shape;1756;g8998350c2c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2946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0"/>
        <p:cNvGrpSpPr/>
        <p:nvPr/>
      </p:nvGrpSpPr>
      <p:grpSpPr>
        <a:xfrm>
          <a:off x="0" y="0"/>
          <a:ext cx="0" cy="0"/>
          <a:chOff x="0" y="0"/>
          <a:chExt cx="0" cy="0"/>
        </a:xfrm>
      </p:grpSpPr>
      <p:sp>
        <p:nvSpPr>
          <p:cNvPr id="1771" name="Google Shape;1771;g8998350c2c_0_1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2" name="Google Shape;1772;g8998350c2c_0_1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47589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8"/>
        <p:cNvGrpSpPr/>
        <p:nvPr/>
      </p:nvGrpSpPr>
      <p:grpSpPr>
        <a:xfrm>
          <a:off x="0" y="0"/>
          <a:ext cx="0" cy="0"/>
          <a:chOff x="0" y="0"/>
          <a:chExt cx="0" cy="0"/>
        </a:xfrm>
      </p:grpSpPr>
      <p:sp>
        <p:nvSpPr>
          <p:cNvPr id="1789" name="Google Shape;1789;g8998350c2c_0_1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0" name="Google Shape;1790;g8998350c2c_0_1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8773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4"/>
        <p:cNvGrpSpPr/>
        <p:nvPr/>
      </p:nvGrpSpPr>
      <p:grpSpPr>
        <a:xfrm>
          <a:off x="0" y="0"/>
          <a:ext cx="0" cy="0"/>
          <a:chOff x="0" y="0"/>
          <a:chExt cx="0" cy="0"/>
        </a:xfrm>
      </p:grpSpPr>
      <p:sp>
        <p:nvSpPr>
          <p:cNvPr id="1795" name="Google Shape;1795;g897093a373_0_4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6" name="Google Shape;1796;g897093a373_0_4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19450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1"/>
        <p:cNvGrpSpPr/>
        <p:nvPr/>
      </p:nvGrpSpPr>
      <p:grpSpPr>
        <a:xfrm>
          <a:off x="0" y="0"/>
          <a:ext cx="0" cy="0"/>
          <a:chOff x="0" y="0"/>
          <a:chExt cx="0" cy="0"/>
        </a:xfrm>
      </p:grpSpPr>
      <p:sp>
        <p:nvSpPr>
          <p:cNvPr id="1802" name="Google Shape;1802;g897093a373_0_4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03" name="Google Shape;1803;g897093a373_0_4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050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8"/>
        <p:cNvGrpSpPr/>
        <p:nvPr/>
      </p:nvGrpSpPr>
      <p:grpSpPr>
        <a:xfrm>
          <a:off x="0" y="0"/>
          <a:ext cx="0" cy="0"/>
          <a:chOff x="0" y="0"/>
          <a:chExt cx="0" cy="0"/>
        </a:xfrm>
      </p:grpSpPr>
      <p:sp>
        <p:nvSpPr>
          <p:cNvPr id="1809" name="Google Shape;1809;g897093a373_0_4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0" name="Google Shape;1810;g897093a373_0_4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7127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4"/>
        <p:cNvGrpSpPr/>
        <p:nvPr/>
      </p:nvGrpSpPr>
      <p:grpSpPr>
        <a:xfrm>
          <a:off x="0" y="0"/>
          <a:ext cx="0" cy="0"/>
          <a:chOff x="0" y="0"/>
          <a:chExt cx="0" cy="0"/>
        </a:xfrm>
      </p:grpSpPr>
      <p:sp>
        <p:nvSpPr>
          <p:cNvPr id="1815" name="Google Shape;1815;g897093a373_0_4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6" name="Google Shape;1816;g897093a373_0_4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648451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1"/>
        <p:cNvGrpSpPr/>
        <p:nvPr/>
      </p:nvGrpSpPr>
      <p:grpSpPr>
        <a:xfrm>
          <a:off x="0" y="0"/>
          <a:ext cx="0" cy="0"/>
          <a:chOff x="0" y="0"/>
          <a:chExt cx="0" cy="0"/>
        </a:xfrm>
      </p:grpSpPr>
      <p:sp>
        <p:nvSpPr>
          <p:cNvPr id="1822" name="Google Shape;1822;g897093a373_0_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3" name="Google Shape;1823;g897093a373_0_4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3112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8"/>
        <p:cNvGrpSpPr/>
        <p:nvPr/>
      </p:nvGrpSpPr>
      <p:grpSpPr>
        <a:xfrm>
          <a:off x="0" y="0"/>
          <a:ext cx="0" cy="0"/>
          <a:chOff x="0" y="0"/>
          <a:chExt cx="0" cy="0"/>
        </a:xfrm>
      </p:grpSpPr>
      <p:sp>
        <p:nvSpPr>
          <p:cNvPr id="1829" name="Google Shape;1829;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30" name="Google Shape;1830;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21032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5"/>
        <p:cNvGrpSpPr/>
        <p:nvPr/>
      </p:nvGrpSpPr>
      <p:grpSpPr>
        <a:xfrm>
          <a:off x="0" y="0"/>
          <a:ext cx="0" cy="0"/>
          <a:chOff x="0" y="0"/>
          <a:chExt cx="0" cy="0"/>
        </a:xfrm>
      </p:grpSpPr>
      <p:sp>
        <p:nvSpPr>
          <p:cNvPr id="1836" name="Google Shape;1836;g88d8c5ac5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7" name="Google Shape;1837;g88d8c5ac5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21450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0"/>
        <p:cNvGrpSpPr/>
        <p:nvPr/>
      </p:nvGrpSpPr>
      <p:grpSpPr>
        <a:xfrm>
          <a:off x="0" y="0"/>
          <a:ext cx="0" cy="0"/>
          <a:chOff x="0" y="0"/>
          <a:chExt cx="0" cy="0"/>
        </a:xfrm>
      </p:grpSpPr>
      <p:sp>
        <p:nvSpPr>
          <p:cNvPr id="1841" name="Google Shape;1841;g88d8c5ac5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2" name="Google Shape;1842;g88d8c5ac5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15091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2"/>
        <p:cNvGrpSpPr/>
        <p:nvPr/>
      </p:nvGrpSpPr>
      <p:grpSpPr>
        <a:xfrm>
          <a:off x="0" y="0"/>
          <a:ext cx="0" cy="0"/>
          <a:chOff x="0" y="0"/>
          <a:chExt cx="0" cy="0"/>
        </a:xfrm>
      </p:grpSpPr>
      <p:sp>
        <p:nvSpPr>
          <p:cNvPr id="1853" name="Google Shape;1853;g88d8c5ac5f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4" name="Google Shape;1854;g88d8c5ac5f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33954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7"/>
        <p:cNvGrpSpPr/>
        <p:nvPr/>
      </p:nvGrpSpPr>
      <p:grpSpPr>
        <a:xfrm>
          <a:off x="0" y="0"/>
          <a:ext cx="0" cy="0"/>
          <a:chOff x="0" y="0"/>
          <a:chExt cx="0" cy="0"/>
        </a:xfrm>
      </p:grpSpPr>
      <p:sp>
        <p:nvSpPr>
          <p:cNvPr id="1858" name="Google Shape;1858;g88d8c5ac5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9" name="Google Shape;1859;g88d8c5ac5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65067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2"/>
        <p:cNvGrpSpPr/>
        <p:nvPr/>
      </p:nvGrpSpPr>
      <p:grpSpPr>
        <a:xfrm>
          <a:off x="0" y="0"/>
          <a:ext cx="0" cy="0"/>
          <a:chOff x="0" y="0"/>
          <a:chExt cx="0" cy="0"/>
        </a:xfrm>
      </p:grpSpPr>
      <p:sp>
        <p:nvSpPr>
          <p:cNvPr id="1863" name="Google Shape;1863;g88d8c5ac5f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4" name="Google Shape;1864;g88d8c5ac5f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74578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7"/>
        <p:cNvGrpSpPr/>
        <p:nvPr/>
      </p:nvGrpSpPr>
      <p:grpSpPr>
        <a:xfrm>
          <a:off x="0" y="0"/>
          <a:ext cx="0" cy="0"/>
          <a:chOff x="0" y="0"/>
          <a:chExt cx="0" cy="0"/>
        </a:xfrm>
      </p:grpSpPr>
      <p:sp>
        <p:nvSpPr>
          <p:cNvPr id="1868" name="Google Shape;1868;g88d8c5ac5f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9" name="Google Shape;1869;g88d8c5ac5f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1037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2"/>
        <p:cNvGrpSpPr/>
        <p:nvPr/>
      </p:nvGrpSpPr>
      <p:grpSpPr>
        <a:xfrm>
          <a:off x="0" y="0"/>
          <a:ext cx="0" cy="0"/>
          <a:chOff x="0" y="0"/>
          <a:chExt cx="0" cy="0"/>
        </a:xfrm>
      </p:grpSpPr>
      <p:sp>
        <p:nvSpPr>
          <p:cNvPr id="1873" name="Google Shape;1873;g88d8c5ac5f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4" name="Google Shape;1874;g88d8c5ac5f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25921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7"/>
        <p:cNvGrpSpPr/>
        <p:nvPr/>
      </p:nvGrpSpPr>
      <p:grpSpPr>
        <a:xfrm>
          <a:off x="0" y="0"/>
          <a:ext cx="0" cy="0"/>
          <a:chOff x="0" y="0"/>
          <a:chExt cx="0" cy="0"/>
        </a:xfrm>
      </p:grpSpPr>
      <p:sp>
        <p:nvSpPr>
          <p:cNvPr id="1878" name="Google Shape;1878;g88d8c5ac5f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9" name="Google Shape;1879;g88d8c5ac5f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43600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2"/>
        <p:cNvGrpSpPr/>
        <p:nvPr/>
      </p:nvGrpSpPr>
      <p:grpSpPr>
        <a:xfrm>
          <a:off x="0" y="0"/>
          <a:ext cx="0" cy="0"/>
          <a:chOff x="0" y="0"/>
          <a:chExt cx="0" cy="0"/>
        </a:xfrm>
      </p:grpSpPr>
      <p:sp>
        <p:nvSpPr>
          <p:cNvPr id="1883" name="Google Shape;1883;g88d8c5ac5f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4" name="Google Shape;1884;g88d8c5ac5f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43029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7"/>
        <p:cNvGrpSpPr/>
        <p:nvPr/>
      </p:nvGrpSpPr>
      <p:grpSpPr>
        <a:xfrm>
          <a:off x="0" y="0"/>
          <a:ext cx="0" cy="0"/>
          <a:chOff x="0" y="0"/>
          <a:chExt cx="0" cy="0"/>
        </a:xfrm>
      </p:grpSpPr>
      <p:sp>
        <p:nvSpPr>
          <p:cNvPr id="1888" name="Google Shape;1888;g88d8c5ac5f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9" name="Google Shape;1889;g88d8c5ac5f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41244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2"/>
        <p:cNvGrpSpPr/>
        <p:nvPr/>
      </p:nvGrpSpPr>
      <p:grpSpPr>
        <a:xfrm>
          <a:off x="0" y="0"/>
          <a:ext cx="0" cy="0"/>
          <a:chOff x="0" y="0"/>
          <a:chExt cx="0" cy="0"/>
        </a:xfrm>
      </p:grpSpPr>
      <p:sp>
        <p:nvSpPr>
          <p:cNvPr id="1893" name="Google Shape;1893;g88d8c5ac5f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4" name="Google Shape;1894;g88d8c5ac5f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246205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7"/>
        <p:cNvGrpSpPr/>
        <p:nvPr/>
      </p:nvGrpSpPr>
      <p:grpSpPr>
        <a:xfrm>
          <a:off x="0" y="0"/>
          <a:ext cx="0" cy="0"/>
          <a:chOff x="0" y="0"/>
          <a:chExt cx="0" cy="0"/>
        </a:xfrm>
      </p:grpSpPr>
      <p:sp>
        <p:nvSpPr>
          <p:cNvPr id="1898" name="Google Shape;1898;g88d8c5ac5f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9" name="Google Shape;1899;g88d8c5ac5f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83377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2"/>
        <p:cNvGrpSpPr/>
        <p:nvPr/>
      </p:nvGrpSpPr>
      <p:grpSpPr>
        <a:xfrm>
          <a:off x="0" y="0"/>
          <a:ext cx="0" cy="0"/>
          <a:chOff x="0" y="0"/>
          <a:chExt cx="0" cy="0"/>
        </a:xfrm>
      </p:grpSpPr>
      <p:sp>
        <p:nvSpPr>
          <p:cNvPr id="1903" name="Google Shape;1903;g88d8c5ac5f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4" name="Google Shape;1904;g88d8c5ac5f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617458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7"/>
        <p:cNvGrpSpPr/>
        <p:nvPr/>
      </p:nvGrpSpPr>
      <p:grpSpPr>
        <a:xfrm>
          <a:off x="0" y="0"/>
          <a:ext cx="0" cy="0"/>
          <a:chOff x="0" y="0"/>
          <a:chExt cx="0" cy="0"/>
        </a:xfrm>
      </p:grpSpPr>
      <p:sp>
        <p:nvSpPr>
          <p:cNvPr id="1908" name="Google Shape;1908;g88d8c5ac5f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9" name="Google Shape;1909;g88d8c5ac5f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40610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2"/>
        <p:cNvGrpSpPr/>
        <p:nvPr/>
      </p:nvGrpSpPr>
      <p:grpSpPr>
        <a:xfrm>
          <a:off x="0" y="0"/>
          <a:ext cx="0" cy="0"/>
          <a:chOff x="0" y="0"/>
          <a:chExt cx="0" cy="0"/>
        </a:xfrm>
      </p:grpSpPr>
      <p:sp>
        <p:nvSpPr>
          <p:cNvPr id="1913" name="Google Shape;1913;g88d8c5ac5f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4" name="Google Shape;1914;g88d8c5ac5f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02554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7"/>
        <p:cNvGrpSpPr/>
        <p:nvPr/>
      </p:nvGrpSpPr>
      <p:grpSpPr>
        <a:xfrm>
          <a:off x="0" y="0"/>
          <a:ext cx="0" cy="0"/>
          <a:chOff x="0" y="0"/>
          <a:chExt cx="0" cy="0"/>
        </a:xfrm>
      </p:grpSpPr>
      <p:sp>
        <p:nvSpPr>
          <p:cNvPr id="1918" name="Google Shape;1918;g88d8c5ac5f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9" name="Google Shape;1919;g88d8c5ac5f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442506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2"/>
        <p:cNvGrpSpPr/>
        <p:nvPr/>
      </p:nvGrpSpPr>
      <p:grpSpPr>
        <a:xfrm>
          <a:off x="0" y="0"/>
          <a:ext cx="0" cy="0"/>
          <a:chOff x="0" y="0"/>
          <a:chExt cx="0" cy="0"/>
        </a:xfrm>
      </p:grpSpPr>
      <p:sp>
        <p:nvSpPr>
          <p:cNvPr id="1923" name="Google Shape;1923;g88d8c5ac5f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4" name="Google Shape;1924;g88d8c5ac5f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955323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7"/>
        <p:cNvGrpSpPr/>
        <p:nvPr/>
      </p:nvGrpSpPr>
      <p:grpSpPr>
        <a:xfrm>
          <a:off x="0" y="0"/>
          <a:ext cx="0" cy="0"/>
          <a:chOff x="0" y="0"/>
          <a:chExt cx="0" cy="0"/>
        </a:xfrm>
      </p:grpSpPr>
      <p:sp>
        <p:nvSpPr>
          <p:cNvPr id="1928" name="Google Shape;192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9" name="Google Shape;1929;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37223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8953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9297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0666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9031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862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96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8808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7839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359580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1308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83388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992245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53206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1085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127787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1162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896467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254710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66626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472863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35"/>
        <p:cNvGrpSpPr/>
        <p:nvPr/>
      </p:nvGrpSpPr>
      <p:grpSpPr>
        <a:xfrm>
          <a:off x="0" y="0"/>
          <a:ext cx="0" cy="0"/>
          <a:chOff x="0" y="0"/>
          <a:chExt cx="0" cy="0"/>
        </a:xfrm>
      </p:grpSpPr>
      <p:sp>
        <p:nvSpPr>
          <p:cNvPr id="236" name="Google Shape;236;p35"/>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37" name="Google Shape;237;p35"/>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38" name="Google Shape;238;p3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88553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39"/>
        <p:cNvGrpSpPr/>
        <p:nvPr/>
      </p:nvGrpSpPr>
      <p:grpSpPr>
        <a:xfrm>
          <a:off x="0" y="0"/>
          <a:ext cx="0" cy="0"/>
          <a:chOff x="0" y="0"/>
          <a:chExt cx="0" cy="0"/>
        </a:xfrm>
      </p:grpSpPr>
      <p:sp>
        <p:nvSpPr>
          <p:cNvPr id="240" name="Google Shape;240;p93"/>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41" name="Google Shape;241;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959085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42"/>
        <p:cNvGrpSpPr/>
        <p:nvPr/>
      </p:nvGrpSpPr>
      <p:grpSpPr>
        <a:xfrm>
          <a:off x="0" y="0"/>
          <a:ext cx="0" cy="0"/>
          <a:chOff x="0" y="0"/>
          <a:chExt cx="0" cy="0"/>
        </a:xfrm>
      </p:grpSpPr>
      <p:sp>
        <p:nvSpPr>
          <p:cNvPr id="243" name="Google Shape;243;p9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4" name="Google Shape;244;p9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45" name="Google Shape;245;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35955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46"/>
        <p:cNvGrpSpPr/>
        <p:nvPr/>
      </p:nvGrpSpPr>
      <p:grpSpPr>
        <a:xfrm>
          <a:off x="0" y="0"/>
          <a:ext cx="0" cy="0"/>
          <a:chOff x="0" y="0"/>
          <a:chExt cx="0" cy="0"/>
        </a:xfrm>
      </p:grpSpPr>
      <p:sp>
        <p:nvSpPr>
          <p:cNvPr id="247" name="Google Shape;247;p9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8" name="Google Shape;248;p9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9" name="Google Shape;249;p9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50" name="Google Shape;250;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62089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1"/>
        <p:cNvGrpSpPr/>
        <p:nvPr/>
      </p:nvGrpSpPr>
      <p:grpSpPr>
        <a:xfrm>
          <a:off x="0" y="0"/>
          <a:ext cx="0" cy="0"/>
          <a:chOff x="0" y="0"/>
          <a:chExt cx="0" cy="0"/>
        </a:xfrm>
      </p:grpSpPr>
      <p:sp>
        <p:nvSpPr>
          <p:cNvPr id="252" name="Google Shape;252;p9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3" name="Google Shape;253;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77341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4"/>
        <p:cNvGrpSpPr/>
        <p:nvPr/>
      </p:nvGrpSpPr>
      <p:grpSpPr>
        <a:xfrm>
          <a:off x="0" y="0"/>
          <a:ext cx="0" cy="0"/>
          <a:chOff x="0" y="0"/>
          <a:chExt cx="0" cy="0"/>
        </a:xfrm>
      </p:grpSpPr>
      <p:sp>
        <p:nvSpPr>
          <p:cNvPr id="255" name="Google Shape;255;p9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56" name="Google Shape;256;p9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57" name="Google Shape;257;p9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269659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8"/>
        <p:cNvGrpSpPr/>
        <p:nvPr/>
      </p:nvGrpSpPr>
      <p:grpSpPr>
        <a:xfrm>
          <a:off x="0" y="0"/>
          <a:ext cx="0" cy="0"/>
          <a:chOff x="0" y="0"/>
          <a:chExt cx="0" cy="0"/>
        </a:xfrm>
      </p:grpSpPr>
      <p:sp>
        <p:nvSpPr>
          <p:cNvPr id="259" name="Google Shape;259;p9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60" name="Google Shape;260;p9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576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61"/>
        <p:cNvGrpSpPr/>
        <p:nvPr/>
      </p:nvGrpSpPr>
      <p:grpSpPr>
        <a:xfrm>
          <a:off x="0" y="0"/>
          <a:ext cx="0" cy="0"/>
          <a:chOff x="0" y="0"/>
          <a:chExt cx="0" cy="0"/>
        </a:xfrm>
      </p:grpSpPr>
      <p:sp>
        <p:nvSpPr>
          <p:cNvPr id="262" name="Google Shape;262;p9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63" name="Google Shape;263;p9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64" name="Google Shape;264;p9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65" name="Google Shape;265;p9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66" name="Google Shape;266;p9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52942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67"/>
        <p:cNvGrpSpPr/>
        <p:nvPr/>
      </p:nvGrpSpPr>
      <p:grpSpPr>
        <a:xfrm>
          <a:off x="0" y="0"/>
          <a:ext cx="0" cy="0"/>
          <a:chOff x="0" y="0"/>
          <a:chExt cx="0" cy="0"/>
        </a:xfrm>
      </p:grpSpPr>
      <p:sp>
        <p:nvSpPr>
          <p:cNvPr id="268" name="Google Shape;268;p10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69" name="Google Shape;269;p10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406006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70"/>
        <p:cNvGrpSpPr/>
        <p:nvPr/>
      </p:nvGrpSpPr>
      <p:grpSpPr>
        <a:xfrm>
          <a:off x="0" y="0"/>
          <a:ext cx="0" cy="0"/>
          <a:chOff x="0" y="0"/>
          <a:chExt cx="0" cy="0"/>
        </a:xfrm>
      </p:grpSpPr>
      <p:sp>
        <p:nvSpPr>
          <p:cNvPr id="271" name="Google Shape;271;p101"/>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72" name="Google Shape;272;p10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73" name="Google Shape;273;p10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26602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4"/>
        <p:cNvGrpSpPr/>
        <p:nvPr/>
      </p:nvGrpSpPr>
      <p:grpSpPr>
        <a:xfrm>
          <a:off x="0" y="0"/>
          <a:ext cx="0" cy="0"/>
          <a:chOff x="0" y="0"/>
          <a:chExt cx="0" cy="0"/>
        </a:xfrm>
      </p:grpSpPr>
      <p:sp>
        <p:nvSpPr>
          <p:cNvPr id="275" name="Google Shape;275;p10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58502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0268378"/>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8731680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1"/>
        <p:cNvGrpSpPr/>
        <p:nvPr/>
      </p:nvGrpSpPr>
      <p:grpSpPr>
        <a:xfrm>
          <a:off x="0" y="0"/>
          <a:ext cx="0" cy="0"/>
          <a:chOff x="0" y="0"/>
          <a:chExt cx="0" cy="0"/>
        </a:xfrm>
      </p:grpSpPr>
      <p:sp>
        <p:nvSpPr>
          <p:cNvPr id="232" name="Google Shape;232;p3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233" name="Google Shape;233;p3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234" name="Google Shape;234;p3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23677240"/>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0.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72"/>
        <p:cNvGrpSpPr/>
        <p:nvPr/>
      </p:nvGrpSpPr>
      <p:grpSpPr>
        <a:xfrm>
          <a:off x="0" y="0"/>
          <a:ext cx="0" cy="0"/>
          <a:chOff x="0" y="0"/>
          <a:chExt cx="0" cy="0"/>
        </a:xfrm>
      </p:grpSpPr>
      <p:sp>
        <p:nvSpPr>
          <p:cNvPr id="1673" name="Google Shape;1673;p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26</a:t>
            </a:r>
            <a:r>
              <a:rPr lang="en-GB" u="sng" baseline="30000"/>
              <a:t>th</a:t>
            </a:r>
            <a:r>
              <a:rPr lang="en-GB" u="sng"/>
              <a:t> June</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674" name="Google Shape;1674;p57"/>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3896644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78"/>
        <p:cNvGrpSpPr/>
        <p:nvPr/>
      </p:nvGrpSpPr>
      <p:grpSpPr>
        <a:xfrm>
          <a:off x="0" y="0"/>
          <a:ext cx="0" cy="0"/>
          <a:chOff x="0" y="0"/>
          <a:chExt cx="0" cy="0"/>
        </a:xfrm>
      </p:grpSpPr>
      <p:sp>
        <p:nvSpPr>
          <p:cNvPr id="1679" name="Google Shape;1679;p8"/>
          <p:cNvSpPr/>
          <p:nvPr/>
        </p:nvSpPr>
        <p:spPr>
          <a:xfrm>
            <a:off x="198800" y="523200"/>
            <a:ext cx="6138800" cy="4665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680" name="Google Shape;1680;p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65 + 8</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2. 6 x 2 x 4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3. Insert the correct symbol ( &lt;,&gt; ,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64 ➗ 8 		36 ➗ 4</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4. Which two fractions are equivalent?</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5. What is the subtraction statement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buSzPts val="1400"/>
            </a:pPr>
            <a:r>
              <a:rPr lang="en-GB" sz="1867" kern="0">
                <a:solidFill>
                  <a:srgbClr val="000000"/>
                </a:solidFill>
                <a:latin typeface="Arial"/>
                <a:ea typeface="Arial"/>
                <a:cs typeface="Arial"/>
                <a:sym typeface="Arial"/>
              </a:rPr>
              <a:t>6. Complete the missing numbers above</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1681" name="Google Shape;1681;p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26.06.20</a:t>
            </a:r>
            <a:endParaRPr sz="2400" b="1" u="sng" kern="0">
              <a:solidFill>
                <a:srgbClr val="000000"/>
              </a:solidFill>
              <a:latin typeface="Arial"/>
              <a:ea typeface="Arial"/>
              <a:cs typeface="Arial"/>
              <a:sym typeface="Arial"/>
            </a:endParaRPr>
          </a:p>
        </p:txBody>
      </p:sp>
      <p:sp>
        <p:nvSpPr>
          <p:cNvPr id="1682" name="Google Shape;1682;p8"/>
          <p:cNvSpPr txBox="1"/>
          <p:nvPr/>
        </p:nvSpPr>
        <p:spPr>
          <a:xfrm>
            <a:off x="6700133" y="175400"/>
            <a:ext cx="5390400" cy="650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234 + 269</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Which of these numbers is the odd one out?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Explain how you know.</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How many bananas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were eaten during the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weekdays?</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a:t>
            </a: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683" name="Google Shape;1683;p8"/>
          <p:cNvSpPr/>
          <p:nvPr/>
        </p:nvSpPr>
        <p:spPr>
          <a:xfrm>
            <a:off x="2624193" y="2031092"/>
            <a:ext cx="610000" cy="648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1684" name="Google Shape;1684;p8"/>
          <p:cNvGrpSpPr/>
          <p:nvPr/>
        </p:nvGrpSpPr>
        <p:grpSpPr>
          <a:xfrm>
            <a:off x="3547033" y="4258833"/>
            <a:ext cx="2509200" cy="880000"/>
            <a:chOff x="2431600" y="3002200"/>
            <a:chExt cx="1881900" cy="660000"/>
          </a:xfrm>
        </p:grpSpPr>
        <p:sp>
          <p:nvSpPr>
            <p:cNvPr id="1685" name="Google Shape;1685;p8"/>
            <p:cNvSpPr/>
            <p:nvPr/>
          </p:nvSpPr>
          <p:spPr>
            <a:xfrm>
              <a:off x="2431600" y="3002200"/>
              <a:ext cx="18819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643</a:t>
              </a:r>
              <a:endParaRPr sz="1867" kern="0">
                <a:solidFill>
                  <a:srgbClr val="000000"/>
                </a:solidFill>
                <a:latin typeface="Arial"/>
                <a:ea typeface="Arial"/>
                <a:cs typeface="Arial"/>
                <a:sym typeface="Arial"/>
              </a:endParaRPr>
            </a:p>
          </p:txBody>
        </p:sp>
        <p:sp>
          <p:nvSpPr>
            <p:cNvPr id="1686" name="Google Shape;1686;p8"/>
            <p:cNvSpPr/>
            <p:nvPr/>
          </p:nvSpPr>
          <p:spPr>
            <a:xfrm>
              <a:off x="2431600" y="3332200"/>
              <a:ext cx="11322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205</a:t>
              </a:r>
              <a:endParaRPr sz="1867" kern="0">
                <a:solidFill>
                  <a:srgbClr val="000000"/>
                </a:solidFill>
                <a:latin typeface="Arial"/>
                <a:ea typeface="Arial"/>
                <a:cs typeface="Arial"/>
                <a:sym typeface="Arial"/>
              </a:endParaRPr>
            </a:p>
          </p:txBody>
        </p:sp>
        <p:sp>
          <p:nvSpPr>
            <p:cNvPr id="1687" name="Google Shape;1687;p8"/>
            <p:cNvSpPr/>
            <p:nvPr/>
          </p:nvSpPr>
          <p:spPr>
            <a:xfrm>
              <a:off x="3563800" y="3332200"/>
              <a:ext cx="7497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endParaRPr sz="1867" kern="0">
                <a:solidFill>
                  <a:srgbClr val="000000"/>
                </a:solidFill>
                <a:latin typeface="Arial"/>
                <a:ea typeface="Arial"/>
                <a:cs typeface="Arial"/>
                <a:sym typeface="Arial"/>
              </a:endParaRPr>
            </a:p>
          </p:txBody>
        </p:sp>
      </p:grpSp>
      <p:sp>
        <p:nvSpPr>
          <p:cNvPr id="1688" name="Google Shape;1688;p8"/>
          <p:cNvSpPr/>
          <p:nvPr/>
        </p:nvSpPr>
        <p:spPr>
          <a:xfrm>
            <a:off x="431767" y="5429800"/>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6mm</a:t>
            </a:r>
            <a:endParaRPr sz="1467" kern="0">
              <a:solidFill>
                <a:srgbClr val="000000"/>
              </a:solidFill>
              <a:latin typeface="Arial"/>
              <a:ea typeface="Arial"/>
              <a:cs typeface="Arial"/>
              <a:sym typeface="Arial"/>
            </a:endParaRPr>
          </a:p>
        </p:txBody>
      </p:sp>
      <p:sp>
        <p:nvSpPr>
          <p:cNvPr id="1689" name="Google Shape;1689;p8"/>
          <p:cNvSpPr/>
          <p:nvPr/>
        </p:nvSpPr>
        <p:spPr>
          <a:xfrm>
            <a:off x="1504700" y="542276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8mm</a:t>
            </a:r>
            <a:endParaRPr sz="1467" kern="0">
              <a:solidFill>
                <a:srgbClr val="000000"/>
              </a:solidFill>
              <a:latin typeface="Arial"/>
              <a:ea typeface="Arial"/>
              <a:cs typeface="Arial"/>
              <a:sym typeface="Arial"/>
            </a:endParaRPr>
          </a:p>
        </p:txBody>
      </p:sp>
      <p:sp>
        <p:nvSpPr>
          <p:cNvPr id="1690" name="Google Shape;1690;p8"/>
          <p:cNvSpPr/>
          <p:nvPr/>
        </p:nvSpPr>
        <p:spPr>
          <a:xfrm>
            <a:off x="2534400" y="543331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691" name="Google Shape;1691;p8"/>
          <p:cNvSpPr/>
          <p:nvPr/>
        </p:nvSpPr>
        <p:spPr>
          <a:xfrm>
            <a:off x="3607333"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1cm 2mm</a:t>
            </a:r>
            <a:endParaRPr sz="1467" kern="0">
              <a:solidFill>
                <a:srgbClr val="000000"/>
              </a:solidFill>
              <a:latin typeface="Arial"/>
              <a:ea typeface="Arial"/>
              <a:cs typeface="Arial"/>
              <a:sym typeface="Arial"/>
            </a:endParaRPr>
          </a:p>
        </p:txBody>
      </p:sp>
      <p:sp>
        <p:nvSpPr>
          <p:cNvPr id="1692" name="Google Shape;1692;p8"/>
          <p:cNvSpPr/>
          <p:nvPr/>
        </p:nvSpPr>
        <p:spPr>
          <a:xfrm>
            <a:off x="4680267"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693" name="Google Shape;1693;p8"/>
          <p:cNvSpPr/>
          <p:nvPr/>
        </p:nvSpPr>
        <p:spPr>
          <a:xfrm>
            <a:off x="5753200" y="5419251"/>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1cm 6mm</a:t>
            </a:r>
            <a:endParaRPr sz="1467" kern="0">
              <a:solidFill>
                <a:srgbClr val="000000"/>
              </a:solidFill>
              <a:latin typeface="Arial"/>
              <a:ea typeface="Arial"/>
              <a:cs typeface="Arial"/>
              <a:sym typeface="Arial"/>
            </a:endParaRPr>
          </a:p>
        </p:txBody>
      </p:sp>
      <p:cxnSp>
        <p:nvCxnSpPr>
          <p:cNvPr id="1694" name="Google Shape;1694;p8"/>
          <p:cNvCxnSpPr>
            <a:stCxn id="1688" idx="3"/>
            <a:endCxn id="1689" idx="1"/>
          </p:cNvCxnSpPr>
          <p:nvPr/>
        </p:nvCxnSpPr>
        <p:spPr>
          <a:xfrm rot="10800000" flipH="1">
            <a:off x="1221367" y="5642600"/>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695" name="Google Shape;1695;p8"/>
          <p:cNvCxnSpPr/>
          <p:nvPr/>
        </p:nvCxnSpPr>
        <p:spPr>
          <a:xfrm rot="10800000" flipH="1">
            <a:off x="2283551"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696" name="Google Shape;1696;p8"/>
          <p:cNvCxnSpPr/>
          <p:nvPr/>
        </p:nvCxnSpPr>
        <p:spPr>
          <a:xfrm rot="10800000" flipH="1">
            <a:off x="3356484"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697" name="Google Shape;1697;p8"/>
          <p:cNvCxnSpPr/>
          <p:nvPr/>
        </p:nvCxnSpPr>
        <p:spPr>
          <a:xfrm rot="10800000" flipH="1">
            <a:off x="4407800"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698" name="Google Shape;1698;p8"/>
          <p:cNvCxnSpPr/>
          <p:nvPr/>
        </p:nvCxnSpPr>
        <p:spPr>
          <a:xfrm rot="10800000" flipH="1">
            <a:off x="5447867" y="5649733"/>
            <a:ext cx="283200" cy="7200"/>
          </a:xfrm>
          <a:prstGeom prst="straightConnector1">
            <a:avLst/>
          </a:prstGeom>
          <a:noFill/>
          <a:ln w="9525" cap="flat" cmpd="sng">
            <a:solidFill>
              <a:schemeClr val="dk2"/>
            </a:solidFill>
            <a:prstDash val="solid"/>
            <a:round/>
            <a:headEnd type="none" w="sm" len="sm"/>
            <a:tailEnd type="triangle" w="med" len="med"/>
          </a:ln>
        </p:spPr>
      </p:cxnSp>
      <p:sp>
        <p:nvSpPr>
          <p:cNvPr id="1699" name="Google Shape;1699;p8"/>
          <p:cNvSpPr/>
          <p:nvPr/>
        </p:nvSpPr>
        <p:spPr>
          <a:xfrm>
            <a:off x="8598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3</a:t>
            </a:r>
            <a:endParaRPr sz="1867" kern="0">
              <a:solidFill>
                <a:srgbClr val="000000"/>
              </a:solidFill>
              <a:latin typeface="Arial"/>
              <a:ea typeface="Arial"/>
              <a:cs typeface="Arial"/>
              <a:sym typeface="Arial"/>
            </a:endParaRPr>
          </a:p>
        </p:txBody>
      </p:sp>
      <p:sp>
        <p:nvSpPr>
          <p:cNvPr id="1700" name="Google Shape;1700;p8"/>
          <p:cNvSpPr/>
          <p:nvPr/>
        </p:nvSpPr>
        <p:spPr>
          <a:xfrm>
            <a:off x="17616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6</a:t>
            </a:r>
            <a:endParaRPr sz="1867" kern="0">
              <a:solidFill>
                <a:srgbClr val="000000"/>
              </a:solidFill>
              <a:latin typeface="Arial"/>
              <a:ea typeface="Arial"/>
              <a:cs typeface="Arial"/>
              <a:sym typeface="Arial"/>
            </a:endParaRPr>
          </a:p>
        </p:txBody>
      </p:sp>
      <p:sp>
        <p:nvSpPr>
          <p:cNvPr id="1701" name="Google Shape;1701;p8"/>
          <p:cNvSpPr/>
          <p:nvPr/>
        </p:nvSpPr>
        <p:spPr>
          <a:xfrm>
            <a:off x="26634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2</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sp>
        <p:nvSpPr>
          <p:cNvPr id="1702" name="Google Shape;1702;p8"/>
          <p:cNvSpPr/>
          <p:nvPr/>
        </p:nvSpPr>
        <p:spPr>
          <a:xfrm>
            <a:off x="36309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2</a:t>
            </a:r>
            <a:endParaRPr sz="1867" kern="0">
              <a:solidFill>
                <a:srgbClr val="000000"/>
              </a:solidFill>
              <a:latin typeface="Arial"/>
              <a:ea typeface="Arial"/>
              <a:cs typeface="Arial"/>
              <a:sym typeface="Arial"/>
            </a:endParaRPr>
          </a:p>
        </p:txBody>
      </p:sp>
      <p:sp>
        <p:nvSpPr>
          <p:cNvPr id="1703" name="Google Shape;1703;p8"/>
          <p:cNvSpPr/>
          <p:nvPr/>
        </p:nvSpPr>
        <p:spPr>
          <a:xfrm>
            <a:off x="44670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4</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pic>
        <p:nvPicPr>
          <p:cNvPr id="1704" name="Google Shape;1704;p8"/>
          <p:cNvPicPr preferRelativeResize="0"/>
          <p:nvPr/>
        </p:nvPicPr>
        <p:blipFill rotWithShape="1">
          <a:blip r:embed="rId3">
            <a:alphaModFix/>
          </a:blip>
          <a:srcRect/>
          <a:stretch/>
        </p:blipFill>
        <p:spPr>
          <a:xfrm>
            <a:off x="7771067" y="3788567"/>
            <a:ext cx="4241800" cy="2819400"/>
          </a:xfrm>
          <a:prstGeom prst="rect">
            <a:avLst/>
          </a:prstGeom>
          <a:noFill/>
          <a:ln>
            <a:noFill/>
          </a:ln>
        </p:spPr>
      </p:pic>
      <p:pic>
        <p:nvPicPr>
          <p:cNvPr id="1705" name="Google Shape;1705;p8"/>
          <p:cNvPicPr preferRelativeResize="0"/>
          <p:nvPr/>
        </p:nvPicPr>
        <p:blipFill rotWithShape="1">
          <a:blip r:embed="rId4">
            <a:alphaModFix/>
          </a:blip>
          <a:srcRect/>
          <a:stretch/>
        </p:blipFill>
        <p:spPr>
          <a:xfrm>
            <a:off x="7436785" y="1243385"/>
            <a:ext cx="1816100" cy="393700"/>
          </a:xfrm>
          <a:prstGeom prst="rect">
            <a:avLst/>
          </a:prstGeom>
          <a:noFill/>
          <a:ln>
            <a:noFill/>
          </a:ln>
        </p:spPr>
      </p:pic>
      <p:pic>
        <p:nvPicPr>
          <p:cNvPr id="1706" name="Google Shape;1706;p8"/>
          <p:cNvPicPr preferRelativeResize="0"/>
          <p:nvPr/>
        </p:nvPicPr>
        <p:blipFill rotWithShape="1">
          <a:blip r:embed="rId5">
            <a:alphaModFix/>
          </a:blip>
          <a:srcRect/>
          <a:stretch/>
        </p:blipFill>
        <p:spPr>
          <a:xfrm>
            <a:off x="9252901" y="1601429"/>
            <a:ext cx="2939100" cy="2288104"/>
          </a:xfrm>
          <a:prstGeom prst="rect">
            <a:avLst/>
          </a:prstGeom>
          <a:noFill/>
          <a:ln>
            <a:noFill/>
          </a:ln>
        </p:spPr>
      </p:pic>
    </p:spTree>
    <p:extLst>
      <p:ext uri="{BB962C8B-B14F-4D97-AF65-F5344CB8AC3E}">
        <p14:creationId xmlns:p14="http://schemas.microsoft.com/office/powerpoint/2010/main" val="18076579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10"/>
        <p:cNvGrpSpPr/>
        <p:nvPr/>
      </p:nvGrpSpPr>
      <p:grpSpPr>
        <a:xfrm>
          <a:off x="0" y="0"/>
          <a:ext cx="0" cy="0"/>
          <a:chOff x="0" y="0"/>
          <a:chExt cx="0" cy="0"/>
        </a:xfrm>
      </p:grpSpPr>
      <p:sp>
        <p:nvSpPr>
          <p:cNvPr id="1711" name="Google Shape;1711;g8831eaa10a_0_22"/>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73</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48</a:t>
            </a:r>
            <a:endParaRPr sz="1867" kern="0" baseline="-2500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&lt;</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2/4 and 1/2</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643-205=438</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1cm, 1cm 4mm</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503</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215, this is because all of the other numbers are part of the 10 times table.</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48</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You could only have the following answers: 2 in each group &amp; 1 remaining, 3 in each group and no cards remaining, 4 in each group and 3 remaining, 5 in each group and no cards remaining, 6 in each group and 3 remaining, 7 in each group and 1 remaining.</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818727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15"/>
        <p:cNvGrpSpPr/>
        <p:nvPr/>
      </p:nvGrpSpPr>
      <p:grpSpPr>
        <a:xfrm>
          <a:off x="0" y="0"/>
          <a:ext cx="0" cy="0"/>
          <a:chOff x="0" y="0"/>
          <a:chExt cx="0" cy="0"/>
        </a:xfrm>
      </p:grpSpPr>
      <p:sp>
        <p:nvSpPr>
          <p:cNvPr id="1716" name="Google Shape;1716;p59"/>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717" name="Google Shape;1717;p59"/>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718" name="Google Shape;1718;p59"/>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719" name="Google Shape;1719;p59"/>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650973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23"/>
        <p:cNvGrpSpPr/>
        <p:nvPr/>
      </p:nvGrpSpPr>
      <p:grpSpPr>
        <a:xfrm>
          <a:off x="0" y="0"/>
          <a:ext cx="0" cy="0"/>
          <a:chOff x="0" y="0"/>
          <a:chExt cx="0" cy="0"/>
        </a:xfrm>
      </p:grpSpPr>
      <p:sp>
        <p:nvSpPr>
          <p:cNvPr id="1724" name="Google Shape;1724;g88f8e5acc1_6_124"/>
          <p:cNvSpPr txBox="1"/>
          <p:nvPr/>
        </p:nvSpPr>
        <p:spPr>
          <a:xfrm>
            <a:off x="611433" y="1834300"/>
            <a:ext cx="11154400" cy="159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u="sng" kern="0">
                <a:solidFill>
                  <a:srgbClr val="000000"/>
                </a:solidFill>
                <a:latin typeface="Arial"/>
                <a:cs typeface="Arial"/>
                <a:sym typeface="Arial"/>
              </a:rPr>
              <a:t>WALT: use measurements to create a fruit cocktail.</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3249197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28"/>
        <p:cNvGrpSpPr/>
        <p:nvPr/>
      </p:nvGrpSpPr>
      <p:grpSpPr>
        <a:xfrm>
          <a:off x="0" y="0"/>
          <a:ext cx="0" cy="0"/>
          <a:chOff x="0" y="0"/>
          <a:chExt cx="0" cy="0"/>
        </a:xfrm>
      </p:grpSpPr>
      <p:sp>
        <p:nvSpPr>
          <p:cNvPr id="1729" name="Google Shape;1729;g88f8e5acc1_6_132"/>
          <p:cNvSpPr txBox="1"/>
          <p:nvPr/>
        </p:nvSpPr>
        <p:spPr>
          <a:xfrm>
            <a:off x="330500" y="297467"/>
            <a:ext cx="6031600" cy="419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As the weather is getting warmer, we thought we could use your new measuring skills to make a fruit cocktail drink.</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You will need a jug or container than can measure in ml and the ingredients on the list below. </a:t>
            </a:r>
            <a:endParaRPr sz="3067" kern="0">
              <a:solidFill>
                <a:srgbClr val="000000"/>
              </a:solidFill>
              <a:latin typeface="Arial"/>
              <a:cs typeface="Arial"/>
              <a:sym typeface="Arial"/>
            </a:endParaRPr>
          </a:p>
        </p:txBody>
      </p:sp>
      <p:pic>
        <p:nvPicPr>
          <p:cNvPr id="1730" name="Google Shape;1730;g88f8e5acc1_6_132"/>
          <p:cNvPicPr preferRelativeResize="0"/>
          <p:nvPr/>
        </p:nvPicPr>
        <p:blipFill>
          <a:blip r:embed="rId3">
            <a:alphaModFix/>
          </a:blip>
          <a:stretch>
            <a:fillRect/>
          </a:stretch>
        </p:blipFill>
        <p:spPr>
          <a:xfrm>
            <a:off x="2119967" y="4218867"/>
            <a:ext cx="2672333" cy="2513667"/>
          </a:xfrm>
          <a:prstGeom prst="rect">
            <a:avLst/>
          </a:prstGeom>
          <a:noFill/>
          <a:ln>
            <a:noFill/>
          </a:ln>
        </p:spPr>
      </p:pic>
      <p:sp>
        <p:nvSpPr>
          <p:cNvPr id="1731" name="Google Shape;1731;g88f8e5acc1_6_132"/>
          <p:cNvSpPr/>
          <p:nvPr/>
        </p:nvSpPr>
        <p:spPr>
          <a:xfrm>
            <a:off x="7072833" y="132233"/>
            <a:ext cx="4891600" cy="47592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333" u="sng" kern="0">
                <a:solidFill>
                  <a:srgbClr val="000000"/>
                </a:solidFill>
                <a:latin typeface="Arial"/>
                <a:cs typeface="Arial"/>
                <a:sym typeface="Arial"/>
              </a:rPr>
              <a:t>Recipe</a:t>
            </a:r>
            <a:endParaRPr sz="3333" u="sng" kern="0">
              <a:solidFill>
                <a:srgbClr val="000000"/>
              </a:solidFill>
              <a:latin typeface="Arial"/>
              <a:cs typeface="Arial"/>
              <a:sym typeface="Arial"/>
            </a:endParaRPr>
          </a:p>
          <a:p>
            <a:pPr algn="ctr" defTabSz="1219170">
              <a:buClr>
                <a:srgbClr val="000000"/>
              </a:buClr>
            </a:pPr>
            <a:endParaRPr sz="3333" u="sng" kern="0">
              <a:solidFill>
                <a:srgbClr val="000000"/>
              </a:solidFill>
              <a:latin typeface="Arial"/>
              <a:cs typeface="Arial"/>
              <a:sym typeface="Arial"/>
            </a:endParaRPr>
          </a:p>
          <a:p>
            <a:pPr algn="ctr" defTabSz="1219170">
              <a:buClr>
                <a:srgbClr val="000000"/>
              </a:buClr>
            </a:pPr>
            <a:r>
              <a:rPr lang="en-GB" sz="3333" kern="0">
                <a:solidFill>
                  <a:srgbClr val="000000"/>
                </a:solidFill>
                <a:latin typeface="Arial"/>
                <a:cs typeface="Arial"/>
                <a:sym typeface="Arial"/>
              </a:rPr>
              <a:t>100ml cranberry juice</a:t>
            </a:r>
            <a:endParaRPr sz="3333" kern="0">
              <a:solidFill>
                <a:srgbClr val="000000"/>
              </a:solidFill>
              <a:latin typeface="Arial"/>
              <a:cs typeface="Arial"/>
              <a:sym typeface="Arial"/>
            </a:endParaRPr>
          </a:p>
          <a:p>
            <a:pPr algn="ctr" defTabSz="1219170">
              <a:buClr>
                <a:srgbClr val="000000"/>
              </a:buClr>
            </a:pPr>
            <a:endParaRPr sz="3333" kern="0">
              <a:solidFill>
                <a:srgbClr val="000000"/>
              </a:solidFill>
              <a:latin typeface="Arial"/>
              <a:cs typeface="Arial"/>
              <a:sym typeface="Arial"/>
            </a:endParaRPr>
          </a:p>
          <a:p>
            <a:pPr algn="ctr" defTabSz="1219170">
              <a:buClr>
                <a:srgbClr val="000000"/>
              </a:buClr>
            </a:pPr>
            <a:r>
              <a:rPr lang="en-GB" sz="3333" kern="0">
                <a:solidFill>
                  <a:srgbClr val="000000"/>
                </a:solidFill>
                <a:latin typeface="Arial"/>
                <a:cs typeface="Arial"/>
                <a:sym typeface="Arial"/>
              </a:rPr>
              <a:t>500ml orange juice</a:t>
            </a:r>
            <a:endParaRPr sz="3333" kern="0">
              <a:solidFill>
                <a:srgbClr val="000000"/>
              </a:solidFill>
              <a:latin typeface="Arial"/>
              <a:cs typeface="Arial"/>
              <a:sym typeface="Arial"/>
            </a:endParaRPr>
          </a:p>
          <a:p>
            <a:pPr algn="ctr" defTabSz="1219170">
              <a:buClr>
                <a:srgbClr val="000000"/>
              </a:buClr>
            </a:pPr>
            <a:endParaRPr sz="3333" kern="0">
              <a:solidFill>
                <a:srgbClr val="000000"/>
              </a:solidFill>
              <a:latin typeface="Arial"/>
              <a:cs typeface="Arial"/>
              <a:sym typeface="Arial"/>
            </a:endParaRPr>
          </a:p>
          <a:p>
            <a:pPr algn="ctr" defTabSz="1219170">
              <a:buClr>
                <a:srgbClr val="000000"/>
              </a:buClr>
            </a:pPr>
            <a:r>
              <a:rPr lang="en-GB" sz="3333" kern="0">
                <a:solidFill>
                  <a:srgbClr val="000000"/>
                </a:solidFill>
                <a:latin typeface="Arial"/>
                <a:cs typeface="Arial"/>
                <a:sym typeface="Arial"/>
              </a:rPr>
              <a:t>600ml lemonade or sparkling water</a:t>
            </a:r>
            <a:endParaRPr sz="3333" kern="0">
              <a:solidFill>
                <a:srgbClr val="000000"/>
              </a:solidFill>
              <a:latin typeface="Arial"/>
              <a:cs typeface="Arial"/>
              <a:sym typeface="Arial"/>
            </a:endParaRPr>
          </a:p>
        </p:txBody>
      </p:sp>
      <p:sp>
        <p:nvSpPr>
          <p:cNvPr id="1732" name="Google Shape;1732;g88f8e5acc1_6_132"/>
          <p:cNvSpPr/>
          <p:nvPr/>
        </p:nvSpPr>
        <p:spPr>
          <a:xfrm>
            <a:off x="7072833" y="5023700"/>
            <a:ext cx="4891600" cy="1834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3333" kern="0">
                <a:solidFill>
                  <a:srgbClr val="000000"/>
                </a:solidFill>
                <a:latin typeface="Arial"/>
                <a:cs typeface="Arial"/>
                <a:sym typeface="Arial"/>
              </a:rPr>
              <a:t>If you want to, feel free to add any fruit and ice to your drink. Enjoy!</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283623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736"/>
        <p:cNvGrpSpPr/>
        <p:nvPr/>
      </p:nvGrpSpPr>
      <p:grpSpPr>
        <a:xfrm>
          <a:off x="0" y="0"/>
          <a:ext cx="0" cy="0"/>
          <a:chOff x="0" y="0"/>
          <a:chExt cx="0" cy="0"/>
        </a:xfrm>
      </p:grpSpPr>
      <p:sp>
        <p:nvSpPr>
          <p:cNvPr id="1737" name="Google Shape;1737;p6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738" name="Google Shape;1738;p6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739" name="Google Shape;1739;p6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425323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743"/>
        <p:cNvGrpSpPr/>
        <p:nvPr/>
      </p:nvGrpSpPr>
      <p:grpSpPr>
        <a:xfrm>
          <a:off x="0" y="0"/>
          <a:ext cx="0" cy="0"/>
          <a:chOff x="0" y="0"/>
          <a:chExt cx="0" cy="0"/>
        </a:xfrm>
      </p:grpSpPr>
      <p:sp>
        <p:nvSpPr>
          <p:cNvPr id="1744" name="Google Shape;1744;g8998350c2c_0_146"/>
          <p:cNvSpPr txBox="1"/>
          <p:nvPr/>
        </p:nvSpPr>
        <p:spPr>
          <a:xfrm>
            <a:off x="264400" y="214833"/>
            <a:ext cx="11732800" cy="80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b="1" u="sng" kern="0">
                <a:solidFill>
                  <a:srgbClr val="000000"/>
                </a:solidFill>
                <a:latin typeface="Arial"/>
                <a:cs typeface="Arial"/>
                <a:sym typeface="Arial"/>
              </a:rPr>
              <a:t>WALT: use a known poem as a scaffold for my own poem</a:t>
            </a:r>
            <a:r>
              <a:rPr lang="en-GB" sz="2267" b="1" u="sng" kern="0">
                <a:solidFill>
                  <a:srgbClr val="000000"/>
                </a:solidFill>
                <a:latin typeface="Arial"/>
                <a:cs typeface="Arial"/>
                <a:sym typeface="Arial"/>
              </a:rPr>
              <a:t>.</a:t>
            </a:r>
            <a:endParaRPr sz="2267" b="1" u="sng" kern="0">
              <a:solidFill>
                <a:srgbClr val="000000"/>
              </a:solidFill>
              <a:latin typeface="Arial"/>
              <a:cs typeface="Arial"/>
              <a:sym typeface="Arial"/>
            </a:endParaRPr>
          </a:p>
        </p:txBody>
      </p:sp>
      <p:sp>
        <p:nvSpPr>
          <p:cNvPr id="1745" name="Google Shape;1745;g8998350c2c_0_146"/>
          <p:cNvSpPr txBox="1"/>
          <p:nvPr/>
        </p:nvSpPr>
        <p:spPr>
          <a:xfrm>
            <a:off x="357600" y="837700"/>
            <a:ext cx="11476800" cy="6020400"/>
          </a:xfrm>
          <a:prstGeom prst="rect">
            <a:avLst/>
          </a:prstGeom>
          <a:solidFill>
            <a:srgbClr val="FCE5CD"/>
          </a:solidFill>
          <a:ln>
            <a:noFill/>
          </a:ln>
        </p:spPr>
        <p:txBody>
          <a:bodyPr spcFirstLastPara="1" wrap="square" lIns="121900" tIns="121900" rIns="121900" bIns="121900" anchor="t" anchorCtr="0">
            <a:noAutofit/>
          </a:bodyPr>
          <a:lstStyle/>
          <a:p>
            <a:pPr defTabSz="1219170">
              <a:buClr>
                <a:srgbClr val="000000"/>
              </a:buClr>
            </a:pPr>
            <a:r>
              <a:rPr lang="en-GB" sz="2400" b="1" u="sng" kern="0">
                <a:solidFill>
                  <a:srgbClr val="000000"/>
                </a:solidFill>
                <a:latin typeface="Arial"/>
                <a:cs typeface="Arial"/>
                <a:sym typeface="Arial"/>
              </a:rPr>
              <a:t>Today’s task:</a:t>
            </a:r>
            <a:endParaRPr sz="2400" b="1" u="sng" kern="0">
              <a:solidFill>
                <a:srgbClr val="000000"/>
              </a:solidFill>
              <a:latin typeface="Arial"/>
              <a:cs typeface="Arial"/>
              <a:sym typeface="Arial"/>
            </a:endParaRPr>
          </a:p>
          <a:p>
            <a:pPr defTabSz="1219170">
              <a:buClr>
                <a:srgbClr val="000000"/>
              </a:buClr>
            </a:pPr>
            <a:endParaRPr sz="2400" b="1" kern="0">
              <a:solidFill>
                <a:srgbClr val="000000"/>
              </a:solidFill>
              <a:latin typeface="Arial"/>
              <a:cs typeface="Arial"/>
              <a:sym typeface="Arial"/>
            </a:endParaRPr>
          </a:p>
          <a:p>
            <a:pPr defTabSz="1219170">
              <a:buClr>
                <a:srgbClr val="000000"/>
              </a:buClr>
            </a:pPr>
            <a:r>
              <a:rPr lang="en-GB" sz="2400" b="1" kern="0">
                <a:solidFill>
                  <a:srgbClr val="000000"/>
                </a:solidFill>
                <a:latin typeface="Arial"/>
                <a:cs typeface="Arial"/>
                <a:sym typeface="Arial"/>
              </a:rPr>
              <a:t>Reread the poem from yesterday - it is on the next slide.</a:t>
            </a:r>
            <a:endParaRPr sz="2400" b="1" kern="0">
              <a:solidFill>
                <a:srgbClr val="000000"/>
              </a:solidFill>
              <a:latin typeface="Arial"/>
              <a:cs typeface="Arial"/>
              <a:sym typeface="Arial"/>
            </a:endParaRPr>
          </a:p>
          <a:p>
            <a:pPr defTabSz="1219170">
              <a:buClr>
                <a:srgbClr val="000000"/>
              </a:buClr>
            </a:pPr>
            <a:endParaRPr sz="2400" b="1"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Today you are going to use Pie Corbett’s poem as a scaffold to write your own poem.</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Instead of If I had Wings we are going to call our poems If I had Gills. </a:t>
            </a: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a:p>
            <a:pPr defTabSz="1219170">
              <a:buClr>
                <a:srgbClr val="000000"/>
              </a:buClr>
            </a:pPr>
            <a:r>
              <a:rPr lang="en-GB" sz="2400" kern="0">
                <a:solidFill>
                  <a:srgbClr val="000000"/>
                </a:solidFill>
                <a:latin typeface="Arial"/>
                <a:cs typeface="Arial"/>
                <a:sym typeface="Arial"/>
              </a:rPr>
              <a:t>Gills are what a fish has to help it breathe underwater which suggests your poem will be about an underwater world.</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pic>
        <p:nvPicPr>
          <p:cNvPr id="1746" name="Google Shape;1746;g8998350c2c_0_146"/>
          <p:cNvPicPr preferRelativeResize="0"/>
          <p:nvPr/>
        </p:nvPicPr>
        <p:blipFill>
          <a:blip r:embed="rId3">
            <a:alphaModFix/>
          </a:blip>
          <a:stretch>
            <a:fillRect/>
          </a:stretch>
        </p:blipFill>
        <p:spPr>
          <a:xfrm>
            <a:off x="794867" y="4036667"/>
            <a:ext cx="2885400" cy="1868500"/>
          </a:xfrm>
          <a:prstGeom prst="rect">
            <a:avLst/>
          </a:prstGeom>
          <a:noFill/>
          <a:ln>
            <a:noFill/>
          </a:ln>
        </p:spPr>
      </p:pic>
      <p:pic>
        <p:nvPicPr>
          <p:cNvPr id="1747" name="Google Shape;1747;g8998350c2c_0_146"/>
          <p:cNvPicPr preferRelativeResize="0"/>
          <p:nvPr/>
        </p:nvPicPr>
        <p:blipFill>
          <a:blip r:embed="rId4">
            <a:alphaModFix/>
          </a:blip>
          <a:stretch>
            <a:fillRect/>
          </a:stretch>
        </p:blipFill>
        <p:spPr>
          <a:xfrm>
            <a:off x="5225433" y="4036667"/>
            <a:ext cx="3192472" cy="1868500"/>
          </a:xfrm>
          <a:prstGeom prst="rect">
            <a:avLst/>
          </a:prstGeom>
          <a:noFill/>
          <a:ln>
            <a:noFill/>
          </a:ln>
        </p:spPr>
      </p:pic>
    </p:spTree>
    <p:extLst>
      <p:ext uri="{BB962C8B-B14F-4D97-AF65-F5344CB8AC3E}">
        <p14:creationId xmlns:p14="http://schemas.microsoft.com/office/powerpoint/2010/main" val="4213760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751"/>
        <p:cNvGrpSpPr/>
        <p:nvPr/>
      </p:nvGrpSpPr>
      <p:grpSpPr>
        <a:xfrm>
          <a:off x="0" y="0"/>
          <a:ext cx="0" cy="0"/>
          <a:chOff x="0" y="0"/>
          <a:chExt cx="0" cy="0"/>
        </a:xfrm>
      </p:grpSpPr>
      <p:sp>
        <p:nvSpPr>
          <p:cNvPr id="1752" name="Google Shape;1752;g8998350c2c_0_153"/>
          <p:cNvSpPr txBox="1"/>
          <p:nvPr/>
        </p:nvSpPr>
        <p:spPr>
          <a:xfrm>
            <a:off x="-250900" y="282200"/>
            <a:ext cx="7255600" cy="6293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If I Had Wings</a:t>
            </a:r>
            <a:endParaRPr sz="3333"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wings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touch the fingertips of clouds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and glide on the wind.</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wings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taste a chunk of the sun</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as hot as peppered curry.</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wings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listen to the clouds of a sheep bleat</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that graze on the blue.</a:t>
            </a:r>
            <a:endParaRPr sz="2667" kern="0">
              <a:solidFill>
                <a:srgbClr val="000000"/>
              </a:solidFill>
              <a:latin typeface="Arial"/>
              <a:cs typeface="Arial"/>
              <a:sym typeface="Arial"/>
            </a:endParaRPr>
          </a:p>
          <a:p>
            <a:pPr algn="ctr" defTabSz="1219170">
              <a:buClr>
                <a:srgbClr val="000000"/>
              </a:buClr>
              <a:buSzPts val="1100"/>
            </a:pPr>
            <a:endParaRPr sz="2667" kern="0">
              <a:solidFill>
                <a:srgbClr val="000000"/>
              </a:solidFill>
              <a:latin typeface="Arial"/>
              <a:cs typeface="Arial"/>
              <a:sym typeface="Arial"/>
            </a:endParaRPr>
          </a:p>
        </p:txBody>
      </p:sp>
      <p:sp>
        <p:nvSpPr>
          <p:cNvPr id="1753" name="Google Shape;1753;g8998350c2c_0_153"/>
          <p:cNvSpPr txBox="1"/>
          <p:nvPr/>
        </p:nvSpPr>
        <p:spPr>
          <a:xfrm>
            <a:off x="6379367" y="146367"/>
            <a:ext cx="5687200" cy="61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100"/>
            </a:pPr>
            <a:r>
              <a:rPr lang="en-GB" sz="2667" kern="0">
                <a:solidFill>
                  <a:srgbClr val="000000"/>
                </a:solidFill>
                <a:latin typeface="Arial"/>
                <a:cs typeface="Arial"/>
                <a:sym typeface="Arial"/>
              </a:rPr>
              <a:t>If I had wings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breathe deep and sniff</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the scent of raindrops.</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wings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gaze at the people</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who cling to the earth.</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wings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dream of walking the deserts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and swimming the seas.</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By Pie Corbett</a:t>
            </a:r>
            <a:endParaRPr sz="2667" kern="0">
              <a:solidFill>
                <a:srgbClr val="000000"/>
              </a:solidFill>
              <a:latin typeface="Arial"/>
              <a:cs typeface="Arial"/>
              <a:sym typeface="Arial"/>
            </a:endParaRPr>
          </a:p>
          <a:p>
            <a:pPr algn="ctr" defTabSz="1219170">
              <a:buClr>
                <a:srgbClr val="000000"/>
              </a:buClr>
              <a:buSzPts val="1100"/>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1114838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57"/>
        <p:cNvGrpSpPr/>
        <p:nvPr/>
      </p:nvGrpSpPr>
      <p:grpSpPr>
        <a:xfrm>
          <a:off x="0" y="0"/>
          <a:ext cx="0" cy="0"/>
          <a:chOff x="0" y="0"/>
          <a:chExt cx="0" cy="0"/>
        </a:xfrm>
      </p:grpSpPr>
      <p:sp>
        <p:nvSpPr>
          <p:cNvPr id="1758" name="Google Shape;1758;g8998350c2c_0_158"/>
          <p:cNvSpPr/>
          <p:nvPr/>
        </p:nvSpPr>
        <p:spPr>
          <a:xfrm>
            <a:off x="4270117" y="3632067"/>
            <a:ext cx="3458800" cy="2674800"/>
          </a:xfrm>
          <a:prstGeom prst="wedgeEllipseCallout">
            <a:avLst>
              <a:gd name="adj1" fmla="val -20833"/>
              <a:gd name="adj2" fmla="val 6250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59" name="Google Shape;1759;g8998350c2c_0_158"/>
          <p:cNvSpPr/>
          <p:nvPr/>
        </p:nvSpPr>
        <p:spPr>
          <a:xfrm>
            <a:off x="4220533" y="160133"/>
            <a:ext cx="3760800" cy="2674800"/>
          </a:xfrm>
          <a:prstGeom prst="wedgeEllipseCallout">
            <a:avLst>
              <a:gd name="adj1" fmla="val -20833"/>
              <a:gd name="adj2" fmla="val 6250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60" name="Google Shape;1760;g8998350c2c_0_158"/>
          <p:cNvSpPr/>
          <p:nvPr/>
        </p:nvSpPr>
        <p:spPr>
          <a:xfrm>
            <a:off x="497800" y="371033"/>
            <a:ext cx="3458800" cy="2674800"/>
          </a:xfrm>
          <a:prstGeom prst="wedgeEllipseCallout">
            <a:avLst>
              <a:gd name="adj1" fmla="val -20833"/>
              <a:gd name="adj2" fmla="val 6250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61" name="Google Shape;1761;g8998350c2c_0_158"/>
          <p:cNvSpPr/>
          <p:nvPr/>
        </p:nvSpPr>
        <p:spPr>
          <a:xfrm>
            <a:off x="0" y="3429000"/>
            <a:ext cx="4118800" cy="2674800"/>
          </a:xfrm>
          <a:prstGeom prst="wedgeEllipseCallout">
            <a:avLst>
              <a:gd name="adj1" fmla="val -20833"/>
              <a:gd name="adj2" fmla="val 6250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62" name="Google Shape;1762;g8998350c2c_0_158"/>
          <p:cNvSpPr/>
          <p:nvPr/>
        </p:nvSpPr>
        <p:spPr>
          <a:xfrm>
            <a:off x="8238333" y="3632067"/>
            <a:ext cx="3760800" cy="2674800"/>
          </a:xfrm>
          <a:prstGeom prst="wedgeEllipseCallout">
            <a:avLst>
              <a:gd name="adj1" fmla="val -20833"/>
              <a:gd name="adj2" fmla="val 6250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63" name="Google Shape;1763;g8998350c2c_0_158"/>
          <p:cNvSpPr/>
          <p:nvPr/>
        </p:nvSpPr>
        <p:spPr>
          <a:xfrm>
            <a:off x="8106900" y="160133"/>
            <a:ext cx="3760800" cy="2674800"/>
          </a:xfrm>
          <a:prstGeom prst="wedgeEllipseCallout">
            <a:avLst>
              <a:gd name="adj1" fmla="val -20833"/>
              <a:gd name="adj2" fmla="val 62500"/>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64" name="Google Shape;1764;g8998350c2c_0_158"/>
          <p:cNvSpPr txBox="1"/>
          <p:nvPr/>
        </p:nvSpPr>
        <p:spPr>
          <a:xfrm>
            <a:off x="8864133" y="718533"/>
            <a:ext cx="2509200" cy="1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What would you see under the ocean?</a:t>
            </a:r>
            <a:endParaRPr sz="2133" kern="0">
              <a:solidFill>
                <a:srgbClr val="000000"/>
              </a:solidFill>
              <a:latin typeface="Arial"/>
              <a:cs typeface="Arial"/>
              <a:sym typeface="Arial"/>
            </a:endParaRPr>
          </a:p>
        </p:txBody>
      </p:sp>
      <p:sp>
        <p:nvSpPr>
          <p:cNvPr id="1765" name="Google Shape;1765;g8998350c2c_0_158"/>
          <p:cNvSpPr txBox="1"/>
          <p:nvPr/>
        </p:nvSpPr>
        <p:spPr>
          <a:xfrm>
            <a:off x="5061400" y="718533"/>
            <a:ext cx="2509200" cy="1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What would you hear under the ocean?</a:t>
            </a:r>
            <a:endParaRPr sz="2133" kern="0">
              <a:solidFill>
                <a:srgbClr val="000000"/>
              </a:solidFill>
              <a:latin typeface="Arial"/>
              <a:cs typeface="Arial"/>
              <a:sym typeface="Arial"/>
            </a:endParaRPr>
          </a:p>
        </p:txBody>
      </p:sp>
      <p:sp>
        <p:nvSpPr>
          <p:cNvPr id="1766" name="Google Shape;1766;g8998350c2c_0_158"/>
          <p:cNvSpPr txBox="1"/>
          <p:nvPr/>
        </p:nvSpPr>
        <p:spPr>
          <a:xfrm>
            <a:off x="1049633" y="929433"/>
            <a:ext cx="2509200" cy="1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What would you touch under the ocean?</a:t>
            </a:r>
            <a:endParaRPr sz="2133" kern="0">
              <a:solidFill>
                <a:srgbClr val="000000"/>
              </a:solidFill>
              <a:latin typeface="Arial"/>
              <a:cs typeface="Arial"/>
              <a:sym typeface="Arial"/>
            </a:endParaRPr>
          </a:p>
        </p:txBody>
      </p:sp>
      <p:sp>
        <p:nvSpPr>
          <p:cNvPr id="1767" name="Google Shape;1767;g8998350c2c_0_158"/>
          <p:cNvSpPr txBox="1"/>
          <p:nvPr/>
        </p:nvSpPr>
        <p:spPr>
          <a:xfrm>
            <a:off x="804800" y="3888467"/>
            <a:ext cx="2509200" cy="1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What would you taste under the ocean?</a:t>
            </a:r>
            <a:endParaRPr sz="2133" kern="0">
              <a:solidFill>
                <a:srgbClr val="000000"/>
              </a:solidFill>
              <a:latin typeface="Arial"/>
              <a:cs typeface="Arial"/>
              <a:sym typeface="Arial"/>
            </a:endParaRPr>
          </a:p>
        </p:txBody>
      </p:sp>
      <p:sp>
        <p:nvSpPr>
          <p:cNvPr id="1768" name="Google Shape;1768;g8998350c2c_0_158"/>
          <p:cNvSpPr txBox="1"/>
          <p:nvPr/>
        </p:nvSpPr>
        <p:spPr>
          <a:xfrm>
            <a:off x="4744933" y="4190467"/>
            <a:ext cx="2509200" cy="1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What would you smell under the ocean?</a:t>
            </a:r>
            <a:endParaRPr sz="2133" kern="0">
              <a:solidFill>
                <a:srgbClr val="000000"/>
              </a:solidFill>
              <a:latin typeface="Arial"/>
              <a:cs typeface="Arial"/>
              <a:sym typeface="Arial"/>
            </a:endParaRPr>
          </a:p>
        </p:txBody>
      </p:sp>
      <p:sp>
        <p:nvSpPr>
          <p:cNvPr id="1769" name="Google Shape;1769;g8998350c2c_0_158"/>
          <p:cNvSpPr txBox="1"/>
          <p:nvPr/>
        </p:nvSpPr>
        <p:spPr>
          <a:xfrm>
            <a:off x="8957033" y="4120700"/>
            <a:ext cx="2509200" cy="1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What would you dream of under the ocean?</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1351278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73"/>
        <p:cNvGrpSpPr/>
        <p:nvPr/>
      </p:nvGrpSpPr>
      <p:grpSpPr>
        <a:xfrm>
          <a:off x="0" y="0"/>
          <a:ext cx="0" cy="0"/>
          <a:chOff x="0" y="0"/>
          <a:chExt cx="0" cy="0"/>
        </a:xfrm>
      </p:grpSpPr>
      <p:pic>
        <p:nvPicPr>
          <p:cNvPr id="1774" name="Google Shape;1774;g8998350c2c_0_173"/>
          <p:cNvPicPr preferRelativeResize="0"/>
          <p:nvPr/>
        </p:nvPicPr>
        <p:blipFill>
          <a:blip r:embed="rId3">
            <a:alphaModFix/>
          </a:blip>
          <a:stretch>
            <a:fillRect/>
          </a:stretch>
        </p:blipFill>
        <p:spPr>
          <a:xfrm>
            <a:off x="2488468" y="1668234"/>
            <a:ext cx="6356201" cy="3975100"/>
          </a:xfrm>
          <a:prstGeom prst="rect">
            <a:avLst/>
          </a:prstGeom>
          <a:noFill/>
          <a:ln>
            <a:noFill/>
          </a:ln>
        </p:spPr>
      </p:pic>
      <p:sp>
        <p:nvSpPr>
          <p:cNvPr id="1775" name="Google Shape;1775;g8998350c2c_0_173"/>
          <p:cNvSpPr/>
          <p:nvPr/>
        </p:nvSpPr>
        <p:spPr>
          <a:xfrm>
            <a:off x="8238300" y="330933"/>
            <a:ext cx="3048000" cy="975200"/>
          </a:xfrm>
          <a:prstGeom prst="wedgeRoundRectCallout">
            <a:avLst>
              <a:gd name="adj1" fmla="val -209428"/>
              <a:gd name="adj2" fmla="val 110740"/>
              <a:gd name="adj3" fmla="val 0"/>
            </a:avLst>
          </a:prstGeom>
          <a:solidFill>
            <a:srgbClr val="FFFF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76" name="Google Shape;1776;g8998350c2c_0_173"/>
          <p:cNvSpPr txBox="1"/>
          <p:nvPr/>
        </p:nvSpPr>
        <p:spPr>
          <a:xfrm>
            <a:off x="8342800" y="435433"/>
            <a:ext cx="2786800" cy="73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saltiness of the vivid blue sea</a:t>
            </a:r>
            <a:endParaRPr sz="1867" kern="0">
              <a:solidFill>
                <a:srgbClr val="000000"/>
              </a:solidFill>
              <a:latin typeface="Arial"/>
              <a:cs typeface="Arial"/>
              <a:sym typeface="Arial"/>
            </a:endParaRPr>
          </a:p>
        </p:txBody>
      </p:sp>
      <p:sp>
        <p:nvSpPr>
          <p:cNvPr id="1777" name="Google Shape;1777;g8998350c2c_0_173"/>
          <p:cNvSpPr/>
          <p:nvPr/>
        </p:nvSpPr>
        <p:spPr>
          <a:xfrm>
            <a:off x="87100" y="849833"/>
            <a:ext cx="1985600" cy="1100800"/>
          </a:xfrm>
          <a:prstGeom prst="wedgeRectCallout">
            <a:avLst>
              <a:gd name="adj1" fmla="val 91223"/>
              <a:gd name="adj2" fmla="val 102223"/>
            </a:avLst>
          </a:prstGeom>
          <a:solidFill>
            <a:srgbClr val="00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78" name="Google Shape;1778;g8998350c2c_0_173"/>
          <p:cNvSpPr txBox="1"/>
          <p:nvPr/>
        </p:nvSpPr>
        <p:spPr>
          <a:xfrm>
            <a:off x="435433" y="923100"/>
            <a:ext cx="1515200" cy="59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neon flash of a flicking fish tail</a:t>
            </a:r>
            <a:endParaRPr sz="1867" kern="0">
              <a:solidFill>
                <a:srgbClr val="000000"/>
              </a:solidFill>
              <a:latin typeface="Arial"/>
              <a:cs typeface="Arial"/>
              <a:sym typeface="Arial"/>
            </a:endParaRPr>
          </a:p>
        </p:txBody>
      </p:sp>
      <p:sp>
        <p:nvSpPr>
          <p:cNvPr id="1779" name="Google Shape;1779;g8998350c2c_0_173"/>
          <p:cNvSpPr txBox="1"/>
          <p:nvPr/>
        </p:nvSpPr>
        <p:spPr>
          <a:xfrm>
            <a:off x="2612567" y="156767"/>
            <a:ext cx="3239600" cy="110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Here are some ideas to magpie. Or come up with your own. </a:t>
            </a:r>
            <a:endParaRPr sz="1867" kern="0">
              <a:solidFill>
                <a:srgbClr val="000000"/>
              </a:solidFill>
              <a:latin typeface="Arial"/>
              <a:cs typeface="Arial"/>
              <a:sym typeface="Arial"/>
            </a:endParaRPr>
          </a:p>
        </p:txBody>
      </p:sp>
      <p:sp>
        <p:nvSpPr>
          <p:cNvPr id="1780" name="Google Shape;1780;g8998350c2c_0_173"/>
          <p:cNvSpPr/>
          <p:nvPr/>
        </p:nvSpPr>
        <p:spPr>
          <a:xfrm>
            <a:off x="9440100" y="3953733"/>
            <a:ext cx="2577600" cy="1672000"/>
          </a:xfrm>
          <a:prstGeom prst="wedgeRoundRectCallout">
            <a:avLst>
              <a:gd name="adj1" fmla="val -139870"/>
              <a:gd name="adj2" fmla="val -51041"/>
              <a:gd name="adj3" fmla="val 0"/>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81" name="Google Shape;1781;g8998350c2c_0_173"/>
          <p:cNvSpPr txBox="1"/>
          <p:nvPr/>
        </p:nvSpPr>
        <p:spPr>
          <a:xfrm>
            <a:off x="9736100" y="4197533"/>
            <a:ext cx="1985600" cy="118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creaking and groaning of an ancient wooden wreck</a:t>
            </a:r>
            <a:endParaRPr sz="1867" kern="0">
              <a:solidFill>
                <a:srgbClr val="000000"/>
              </a:solidFill>
              <a:latin typeface="Arial"/>
              <a:cs typeface="Arial"/>
              <a:sym typeface="Arial"/>
            </a:endParaRPr>
          </a:p>
        </p:txBody>
      </p:sp>
      <p:sp>
        <p:nvSpPr>
          <p:cNvPr id="1782" name="Google Shape;1782;g8998350c2c_0_173"/>
          <p:cNvSpPr/>
          <p:nvPr/>
        </p:nvSpPr>
        <p:spPr>
          <a:xfrm>
            <a:off x="313500" y="4319467"/>
            <a:ext cx="1759200" cy="1672000"/>
          </a:xfrm>
          <a:prstGeom prst="wedgeRoundRectCallout">
            <a:avLst>
              <a:gd name="adj1" fmla="val 110391"/>
              <a:gd name="adj2" fmla="val 18750"/>
              <a:gd name="adj3" fmla="val 0"/>
            </a:avLst>
          </a:prstGeom>
          <a:solidFill>
            <a:srgbClr val="F4CC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83" name="Google Shape;1783;g8998350c2c_0_173"/>
          <p:cNvSpPr txBox="1"/>
          <p:nvPr/>
        </p:nvSpPr>
        <p:spPr>
          <a:xfrm>
            <a:off x="418000" y="4458800"/>
            <a:ext cx="1532800" cy="128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colourful tubular pipes of the sea creatures</a:t>
            </a:r>
            <a:endParaRPr sz="1867" kern="0">
              <a:solidFill>
                <a:srgbClr val="000000"/>
              </a:solidFill>
              <a:latin typeface="Arial"/>
              <a:cs typeface="Arial"/>
              <a:sym typeface="Arial"/>
            </a:endParaRPr>
          </a:p>
        </p:txBody>
      </p:sp>
      <p:sp>
        <p:nvSpPr>
          <p:cNvPr id="1784" name="Google Shape;1784;g8998350c2c_0_173"/>
          <p:cNvSpPr/>
          <p:nvPr/>
        </p:nvSpPr>
        <p:spPr>
          <a:xfrm>
            <a:off x="9196267" y="1672033"/>
            <a:ext cx="2577600" cy="1567600"/>
          </a:xfrm>
          <a:prstGeom prst="wedgeRectCallout">
            <a:avLst>
              <a:gd name="adj1" fmla="val -191018"/>
              <a:gd name="adj2" fmla="val -7280"/>
            </a:avLst>
          </a:prstGeom>
          <a:solidFill>
            <a:srgbClr val="B6D7A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85" name="Google Shape;1785;g8998350c2c_0_173"/>
          <p:cNvSpPr txBox="1"/>
          <p:nvPr/>
        </p:nvSpPr>
        <p:spPr>
          <a:xfrm>
            <a:off x="9370433" y="1776533"/>
            <a:ext cx="1985600" cy="85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world of the dazzling sun which lies above the ocean</a:t>
            </a:r>
            <a:endParaRPr sz="1867" kern="0">
              <a:solidFill>
                <a:srgbClr val="000000"/>
              </a:solidFill>
              <a:latin typeface="Arial"/>
              <a:cs typeface="Arial"/>
              <a:sym typeface="Arial"/>
            </a:endParaRPr>
          </a:p>
        </p:txBody>
      </p:sp>
      <p:sp>
        <p:nvSpPr>
          <p:cNvPr id="1786" name="Google Shape;1786;g8998350c2c_0_173"/>
          <p:cNvSpPr/>
          <p:nvPr/>
        </p:nvSpPr>
        <p:spPr>
          <a:xfrm>
            <a:off x="3884033" y="5834733"/>
            <a:ext cx="3152400" cy="975200"/>
          </a:xfrm>
          <a:prstGeom prst="wedgeRoundRectCallout">
            <a:avLst>
              <a:gd name="adj1" fmla="val 16853"/>
              <a:gd name="adj2" fmla="val -214312"/>
              <a:gd name="adj3" fmla="val 0"/>
            </a:avLst>
          </a:prstGeom>
          <a:solidFill>
            <a:srgbClr val="F6B26B"/>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87" name="Google Shape;1787;g8998350c2c_0_173"/>
          <p:cNvSpPr txBox="1"/>
          <p:nvPr/>
        </p:nvSpPr>
        <p:spPr>
          <a:xfrm>
            <a:off x="3988533" y="5921833"/>
            <a:ext cx="2786800" cy="73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jagged dark rocks of the sea bed</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732810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791"/>
        <p:cNvGrpSpPr/>
        <p:nvPr/>
      </p:nvGrpSpPr>
      <p:grpSpPr>
        <a:xfrm>
          <a:off x="0" y="0"/>
          <a:ext cx="0" cy="0"/>
          <a:chOff x="0" y="0"/>
          <a:chExt cx="0" cy="0"/>
        </a:xfrm>
      </p:grpSpPr>
      <p:sp>
        <p:nvSpPr>
          <p:cNvPr id="1792" name="Google Shape;1792;g8998350c2c_0_190"/>
          <p:cNvSpPr txBox="1"/>
          <p:nvPr/>
        </p:nvSpPr>
        <p:spPr>
          <a:xfrm>
            <a:off x="-250900" y="282200"/>
            <a:ext cx="7255600" cy="6293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If I Had Gills</a:t>
            </a:r>
            <a:endParaRPr sz="3333"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gills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touch the ________</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and___________.</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gills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taste a ___________</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as _____ as _________.</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gills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listen to ____________</a:t>
            </a:r>
            <a:endParaRPr sz="2667" kern="0">
              <a:solidFill>
                <a:srgbClr val="000000"/>
              </a:solidFill>
              <a:highlight>
                <a:srgbClr val="FFFF00"/>
              </a:highlight>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that ____________.</a:t>
            </a:r>
            <a:endParaRPr sz="2667" kern="0">
              <a:solidFill>
                <a:srgbClr val="000000"/>
              </a:solidFill>
              <a:latin typeface="Arial"/>
              <a:cs typeface="Arial"/>
              <a:sym typeface="Arial"/>
            </a:endParaRPr>
          </a:p>
          <a:p>
            <a:pPr algn="ctr" defTabSz="1219170">
              <a:buClr>
                <a:srgbClr val="000000"/>
              </a:buClr>
              <a:buSzPts val="1100"/>
            </a:pPr>
            <a:endParaRPr sz="2667" kern="0">
              <a:solidFill>
                <a:srgbClr val="000000"/>
              </a:solidFill>
              <a:latin typeface="Arial"/>
              <a:cs typeface="Arial"/>
              <a:sym typeface="Arial"/>
            </a:endParaRPr>
          </a:p>
        </p:txBody>
      </p:sp>
      <p:sp>
        <p:nvSpPr>
          <p:cNvPr id="1793" name="Google Shape;1793;g8998350c2c_0_190"/>
          <p:cNvSpPr txBox="1"/>
          <p:nvPr/>
        </p:nvSpPr>
        <p:spPr>
          <a:xfrm>
            <a:off x="6379367" y="146367"/>
            <a:ext cx="5687200" cy="61888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100"/>
            </a:pPr>
            <a:r>
              <a:rPr lang="en-GB" sz="2667" kern="0">
                <a:solidFill>
                  <a:srgbClr val="000000"/>
                </a:solidFill>
                <a:latin typeface="Arial"/>
                <a:cs typeface="Arial"/>
                <a:sym typeface="Arial"/>
              </a:rPr>
              <a:t>If I had gills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breathe deep and sniff</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the _________.</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gills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gaze at ______</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who _________.</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If I had gills</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I would dream of ________</a:t>
            </a: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and ___________.</a:t>
            </a:r>
            <a:endParaRPr sz="2667" kern="0">
              <a:solidFill>
                <a:srgbClr val="000000"/>
              </a:solidFill>
              <a:latin typeface="Arial"/>
              <a:cs typeface="Arial"/>
              <a:sym typeface="Arial"/>
            </a:endParaRPr>
          </a:p>
          <a:p>
            <a:pPr algn="ctr" defTabSz="1219170">
              <a:buClr>
                <a:srgbClr val="000000"/>
              </a:buClr>
            </a:pPr>
            <a:endParaRPr sz="2667" kern="0">
              <a:solidFill>
                <a:srgbClr val="000000"/>
              </a:solidFill>
              <a:latin typeface="Arial"/>
              <a:cs typeface="Arial"/>
              <a:sym typeface="Arial"/>
            </a:endParaRPr>
          </a:p>
          <a:p>
            <a:pPr algn="ctr" defTabSz="1219170">
              <a:buClr>
                <a:srgbClr val="000000"/>
              </a:buClr>
            </a:pPr>
            <a:r>
              <a:rPr lang="en-GB" sz="2667" kern="0">
                <a:solidFill>
                  <a:srgbClr val="000000"/>
                </a:solidFill>
                <a:latin typeface="Arial"/>
                <a:cs typeface="Arial"/>
                <a:sym typeface="Arial"/>
              </a:rPr>
              <a:t>By Pie Corbett</a:t>
            </a:r>
            <a:endParaRPr sz="2667" kern="0">
              <a:solidFill>
                <a:srgbClr val="000000"/>
              </a:solidFill>
              <a:latin typeface="Arial"/>
              <a:cs typeface="Arial"/>
              <a:sym typeface="Arial"/>
            </a:endParaRPr>
          </a:p>
          <a:p>
            <a:pPr algn="ctr" defTabSz="1219170">
              <a:buClr>
                <a:srgbClr val="000000"/>
              </a:buClr>
              <a:buSzPts val="1100"/>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5447163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797"/>
        <p:cNvGrpSpPr/>
        <p:nvPr/>
      </p:nvGrpSpPr>
      <p:grpSpPr>
        <a:xfrm>
          <a:off x="0" y="0"/>
          <a:ext cx="0" cy="0"/>
          <a:chOff x="0" y="0"/>
          <a:chExt cx="0" cy="0"/>
        </a:xfrm>
      </p:grpSpPr>
      <p:pic>
        <p:nvPicPr>
          <p:cNvPr id="1798" name="Google Shape;1798;g897093a373_0_424"/>
          <p:cNvPicPr preferRelativeResize="0"/>
          <p:nvPr/>
        </p:nvPicPr>
        <p:blipFill>
          <a:blip r:embed="rId3">
            <a:alphaModFix/>
          </a:blip>
          <a:stretch>
            <a:fillRect/>
          </a:stretch>
        </p:blipFill>
        <p:spPr>
          <a:xfrm>
            <a:off x="135601" y="139900"/>
            <a:ext cx="1335167" cy="1338600"/>
          </a:xfrm>
          <a:prstGeom prst="rect">
            <a:avLst/>
          </a:prstGeom>
          <a:noFill/>
          <a:ln>
            <a:noFill/>
          </a:ln>
        </p:spPr>
      </p:pic>
      <p:sp>
        <p:nvSpPr>
          <p:cNvPr id="1799" name="Google Shape;1799;g897093a373_0_424"/>
          <p:cNvSpPr txBox="1"/>
          <p:nvPr/>
        </p:nvSpPr>
        <p:spPr>
          <a:xfrm>
            <a:off x="2232333" y="421700"/>
            <a:ext cx="8763600" cy="105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15 minute Spelling Activity</a:t>
            </a:r>
            <a:endParaRPr sz="3733" kern="0">
              <a:solidFill>
                <a:srgbClr val="000000"/>
              </a:solidFill>
              <a:latin typeface="Arial"/>
              <a:cs typeface="Arial"/>
              <a:sym typeface="Arial"/>
            </a:endParaRPr>
          </a:p>
        </p:txBody>
      </p:sp>
      <p:sp>
        <p:nvSpPr>
          <p:cNvPr id="1800" name="Google Shape;1800;g897093a373_0_424"/>
          <p:cNvSpPr txBox="1"/>
          <p:nvPr/>
        </p:nvSpPr>
        <p:spPr>
          <a:xfrm>
            <a:off x="320000" y="1202000"/>
            <a:ext cx="11552000" cy="544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Comic Sans MS"/>
                <a:ea typeface="Comic Sans MS"/>
                <a:cs typeface="Comic Sans MS"/>
                <a:sym typeface="Comic Sans MS"/>
              </a:rPr>
              <a:t>The suffix ly with root words ending in ‘le’ and ‘ic’</a:t>
            </a:r>
            <a:endParaRPr sz="3200" kern="0">
              <a:solidFill>
                <a:srgbClr val="000000"/>
              </a:solidFill>
              <a:latin typeface="Comic Sans MS"/>
              <a:ea typeface="Comic Sans MS"/>
              <a:cs typeface="Comic Sans MS"/>
              <a:sym typeface="Comic Sans MS"/>
            </a:endParaRPr>
          </a:p>
          <a:p>
            <a:pPr algn="ctr" defTabSz="1219170">
              <a:buClr>
                <a:srgbClr val="000000"/>
              </a:buClr>
            </a:pPr>
            <a:r>
              <a:rPr lang="en-GB" sz="2933" kern="0">
                <a:solidFill>
                  <a:srgbClr val="000000"/>
                </a:solidFill>
                <a:latin typeface="Comic Sans MS"/>
                <a:ea typeface="Comic Sans MS"/>
                <a:cs typeface="Comic Sans MS"/>
                <a:sym typeface="Comic Sans MS"/>
              </a:rPr>
              <a:t>Use these rules to complete the table on the next slide.</a:t>
            </a:r>
            <a:endParaRPr sz="2933" kern="0">
              <a:solidFill>
                <a:srgbClr val="000000"/>
              </a:solidFill>
              <a:latin typeface="Comic Sans MS"/>
              <a:ea typeface="Comic Sans MS"/>
              <a:cs typeface="Comic Sans MS"/>
              <a:sym typeface="Comic Sans MS"/>
            </a:endParaRPr>
          </a:p>
          <a:p>
            <a:pPr defTabSz="1219170">
              <a:buClr>
                <a:srgbClr val="000000"/>
              </a:buClr>
            </a:pPr>
            <a:endParaRPr sz="2933"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Remember the suffix </a:t>
            </a:r>
            <a:r>
              <a:rPr lang="en-GB" sz="2400" b="1" kern="0">
                <a:solidFill>
                  <a:srgbClr val="000000"/>
                </a:solidFill>
                <a:latin typeface="Comic Sans MS"/>
                <a:ea typeface="Comic Sans MS"/>
                <a:cs typeface="Comic Sans MS"/>
                <a:sym typeface="Comic Sans MS"/>
              </a:rPr>
              <a:t>ly</a:t>
            </a:r>
            <a:r>
              <a:rPr lang="en-GB" sz="2400" kern="0">
                <a:solidFill>
                  <a:srgbClr val="000000"/>
                </a:solidFill>
                <a:latin typeface="Comic Sans MS"/>
                <a:ea typeface="Comic Sans MS"/>
                <a:cs typeface="Comic Sans MS"/>
                <a:sym typeface="Comic Sans MS"/>
              </a:rPr>
              <a:t> starts with a consonant letter so it is added straight on to most root words. (e.g) friend + ly = friendly</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root word has more than one syllable and ends in the consonant y the y is changed to an i before adding the ly. (e.g) happy becomes happi + ly = happily</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root words ends in le the le is changed to ly. (e.g) gentle becomes gently</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root word ends with ic then ally is added not just ly. (e.g) basic becomes basically</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63490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804"/>
        <p:cNvGrpSpPr/>
        <p:nvPr/>
      </p:nvGrpSpPr>
      <p:grpSpPr>
        <a:xfrm>
          <a:off x="0" y="0"/>
          <a:ext cx="0" cy="0"/>
          <a:chOff x="0" y="0"/>
          <a:chExt cx="0" cy="0"/>
        </a:xfrm>
      </p:grpSpPr>
      <p:sp>
        <p:nvSpPr>
          <p:cNvPr id="1805" name="Google Shape;1805;g897093a373_0_430"/>
          <p:cNvSpPr txBox="1"/>
          <p:nvPr/>
        </p:nvSpPr>
        <p:spPr>
          <a:xfrm>
            <a:off x="3680267" y="294100"/>
            <a:ext cx="7778000" cy="148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Sort these words into groups and explain the spelling rule for when we add the suffix ly to the root word</a:t>
            </a:r>
            <a:endParaRPr sz="1867" kern="0">
              <a:solidFill>
                <a:srgbClr val="000000"/>
              </a:solidFill>
              <a:latin typeface="Arial"/>
              <a:cs typeface="Arial"/>
              <a:sym typeface="Arial"/>
            </a:endParaRPr>
          </a:p>
        </p:txBody>
      </p:sp>
      <p:graphicFrame>
        <p:nvGraphicFramePr>
          <p:cNvPr id="1806" name="Google Shape;1806;g897093a373_0_430"/>
          <p:cNvGraphicFramePr/>
          <p:nvPr/>
        </p:nvGraphicFramePr>
        <p:xfrm>
          <a:off x="291133" y="358400"/>
          <a:ext cx="2594600" cy="6075160"/>
        </p:xfrm>
        <a:graphic>
          <a:graphicData uri="http://schemas.openxmlformats.org/drawingml/2006/table">
            <a:tbl>
              <a:tblPr>
                <a:noFill/>
              </a:tblPr>
              <a:tblGrid>
                <a:gridCol w="2594600">
                  <a:extLst>
                    <a:ext uri="{9D8B030D-6E8A-4147-A177-3AD203B41FA5}">
                      <a16:colId xmlns:a16="http://schemas.microsoft.com/office/drawing/2014/main" val="20000"/>
                    </a:ext>
                  </a:extLst>
                </a:gridCol>
              </a:tblGrid>
              <a:tr h="467320">
                <a:tc>
                  <a:txBody>
                    <a:bodyPr/>
                    <a:lstStyle/>
                    <a:p>
                      <a:pPr marL="0" lvl="0" indent="0" algn="l" rtl="0">
                        <a:spcBef>
                          <a:spcPts val="0"/>
                        </a:spcBef>
                        <a:spcAft>
                          <a:spcPts val="0"/>
                        </a:spcAft>
                        <a:buNone/>
                      </a:pPr>
                      <a:r>
                        <a:rPr lang="en-GB" sz="1500"/>
                        <a:t>quick</a:t>
                      </a:r>
                      <a:endParaRPr sz="1500"/>
                    </a:p>
                  </a:txBody>
                  <a:tcPr marL="121900" marR="121900" marT="121900" marB="121900"/>
                </a:tc>
                <a:extLst>
                  <a:ext uri="{0D108BD9-81ED-4DB2-BD59-A6C34878D82A}">
                    <a16:rowId xmlns:a16="http://schemas.microsoft.com/office/drawing/2014/main" val="10000"/>
                  </a:ext>
                </a:extLst>
              </a:tr>
              <a:tr h="467320">
                <a:tc>
                  <a:txBody>
                    <a:bodyPr/>
                    <a:lstStyle/>
                    <a:p>
                      <a:pPr marL="0" lvl="0" indent="0" algn="l" rtl="0">
                        <a:spcBef>
                          <a:spcPts val="0"/>
                        </a:spcBef>
                        <a:spcAft>
                          <a:spcPts val="0"/>
                        </a:spcAft>
                        <a:buNone/>
                      </a:pPr>
                      <a:r>
                        <a:rPr lang="en-GB" sz="1500"/>
                        <a:t>basic</a:t>
                      </a:r>
                      <a:endParaRPr sz="1500"/>
                    </a:p>
                  </a:txBody>
                  <a:tcPr marL="121900" marR="121900" marT="121900" marB="121900"/>
                </a:tc>
                <a:extLst>
                  <a:ext uri="{0D108BD9-81ED-4DB2-BD59-A6C34878D82A}">
                    <a16:rowId xmlns:a16="http://schemas.microsoft.com/office/drawing/2014/main" val="10001"/>
                  </a:ext>
                </a:extLst>
              </a:tr>
              <a:tr h="467320">
                <a:tc>
                  <a:txBody>
                    <a:bodyPr/>
                    <a:lstStyle/>
                    <a:p>
                      <a:pPr marL="0" lvl="0" indent="0" algn="l" rtl="0">
                        <a:spcBef>
                          <a:spcPts val="0"/>
                        </a:spcBef>
                        <a:spcAft>
                          <a:spcPts val="0"/>
                        </a:spcAft>
                        <a:buNone/>
                      </a:pPr>
                      <a:r>
                        <a:rPr lang="en-GB" sz="1500"/>
                        <a:t>late</a:t>
                      </a:r>
                      <a:endParaRPr sz="1500"/>
                    </a:p>
                  </a:txBody>
                  <a:tcPr marL="121900" marR="121900" marT="121900" marB="121900"/>
                </a:tc>
                <a:extLst>
                  <a:ext uri="{0D108BD9-81ED-4DB2-BD59-A6C34878D82A}">
                    <a16:rowId xmlns:a16="http://schemas.microsoft.com/office/drawing/2014/main" val="10002"/>
                  </a:ext>
                </a:extLst>
              </a:tr>
              <a:tr h="467320">
                <a:tc>
                  <a:txBody>
                    <a:bodyPr/>
                    <a:lstStyle/>
                    <a:p>
                      <a:pPr marL="0" lvl="0" indent="0" algn="l" rtl="0">
                        <a:spcBef>
                          <a:spcPts val="0"/>
                        </a:spcBef>
                        <a:spcAft>
                          <a:spcPts val="0"/>
                        </a:spcAft>
                        <a:buNone/>
                      </a:pPr>
                      <a:r>
                        <a:rPr lang="en-GB" sz="1500"/>
                        <a:t>happy</a:t>
                      </a:r>
                      <a:endParaRPr sz="1500"/>
                    </a:p>
                  </a:txBody>
                  <a:tcPr marL="121900" marR="121900" marT="121900" marB="121900"/>
                </a:tc>
                <a:extLst>
                  <a:ext uri="{0D108BD9-81ED-4DB2-BD59-A6C34878D82A}">
                    <a16:rowId xmlns:a16="http://schemas.microsoft.com/office/drawing/2014/main" val="10003"/>
                  </a:ext>
                </a:extLst>
              </a:tr>
              <a:tr h="467320">
                <a:tc>
                  <a:txBody>
                    <a:bodyPr/>
                    <a:lstStyle/>
                    <a:p>
                      <a:pPr marL="0" lvl="0" indent="0" algn="l" rtl="0">
                        <a:spcBef>
                          <a:spcPts val="0"/>
                        </a:spcBef>
                        <a:spcAft>
                          <a:spcPts val="0"/>
                        </a:spcAft>
                        <a:buNone/>
                      </a:pPr>
                      <a:r>
                        <a:rPr lang="en-GB" sz="1500"/>
                        <a:t>simple</a:t>
                      </a:r>
                      <a:endParaRPr sz="1500"/>
                    </a:p>
                  </a:txBody>
                  <a:tcPr marL="121900" marR="121900" marT="121900" marB="121900"/>
                </a:tc>
                <a:extLst>
                  <a:ext uri="{0D108BD9-81ED-4DB2-BD59-A6C34878D82A}">
                    <a16:rowId xmlns:a16="http://schemas.microsoft.com/office/drawing/2014/main" val="10004"/>
                  </a:ext>
                </a:extLst>
              </a:tr>
              <a:tr h="467320">
                <a:tc>
                  <a:txBody>
                    <a:bodyPr/>
                    <a:lstStyle/>
                    <a:p>
                      <a:pPr marL="0" lvl="0" indent="0" algn="l" rtl="0">
                        <a:spcBef>
                          <a:spcPts val="0"/>
                        </a:spcBef>
                        <a:spcAft>
                          <a:spcPts val="0"/>
                        </a:spcAft>
                        <a:buNone/>
                      </a:pPr>
                      <a:r>
                        <a:rPr lang="en-GB" sz="1500"/>
                        <a:t>frantic</a:t>
                      </a:r>
                      <a:endParaRPr sz="1500"/>
                    </a:p>
                  </a:txBody>
                  <a:tcPr marL="121900" marR="121900" marT="121900" marB="121900"/>
                </a:tc>
                <a:extLst>
                  <a:ext uri="{0D108BD9-81ED-4DB2-BD59-A6C34878D82A}">
                    <a16:rowId xmlns:a16="http://schemas.microsoft.com/office/drawing/2014/main" val="10005"/>
                  </a:ext>
                </a:extLst>
              </a:tr>
              <a:tr h="467320">
                <a:tc>
                  <a:txBody>
                    <a:bodyPr/>
                    <a:lstStyle/>
                    <a:p>
                      <a:pPr marL="0" lvl="0" indent="0" algn="l" rtl="0">
                        <a:spcBef>
                          <a:spcPts val="0"/>
                        </a:spcBef>
                        <a:spcAft>
                          <a:spcPts val="0"/>
                        </a:spcAft>
                        <a:buNone/>
                      </a:pPr>
                      <a:r>
                        <a:rPr lang="en-GB" sz="1500"/>
                        <a:t>nice</a:t>
                      </a:r>
                      <a:endParaRPr sz="1500"/>
                    </a:p>
                  </a:txBody>
                  <a:tcPr marL="121900" marR="121900" marT="121900" marB="121900"/>
                </a:tc>
                <a:extLst>
                  <a:ext uri="{0D108BD9-81ED-4DB2-BD59-A6C34878D82A}">
                    <a16:rowId xmlns:a16="http://schemas.microsoft.com/office/drawing/2014/main" val="10006"/>
                  </a:ext>
                </a:extLst>
              </a:tr>
              <a:tr h="467320">
                <a:tc>
                  <a:txBody>
                    <a:bodyPr/>
                    <a:lstStyle/>
                    <a:p>
                      <a:pPr marL="0" lvl="0" indent="0" algn="l" rtl="0">
                        <a:spcBef>
                          <a:spcPts val="0"/>
                        </a:spcBef>
                        <a:spcAft>
                          <a:spcPts val="0"/>
                        </a:spcAft>
                        <a:buNone/>
                      </a:pPr>
                      <a:r>
                        <a:rPr lang="en-GB" sz="1500"/>
                        <a:t>funny</a:t>
                      </a:r>
                      <a:endParaRPr sz="1500"/>
                    </a:p>
                  </a:txBody>
                  <a:tcPr marL="121900" marR="121900" marT="121900" marB="121900"/>
                </a:tc>
                <a:extLst>
                  <a:ext uri="{0D108BD9-81ED-4DB2-BD59-A6C34878D82A}">
                    <a16:rowId xmlns:a16="http://schemas.microsoft.com/office/drawing/2014/main" val="10007"/>
                  </a:ext>
                </a:extLst>
              </a:tr>
              <a:tr h="467320">
                <a:tc>
                  <a:txBody>
                    <a:bodyPr/>
                    <a:lstStyle/>
                    <a:p>
                      <a:pPr marL="0" lvl="0" indent="0" algn="l" rtl="0">
                        <a:spcBef>
                          <a:spcPts val="0"/>
                        </a:spcBef>
                        <a:spcAft>
                          <a:spcPts val="0"/>
                        </a:spcAft>
                        <a:buNone/>
                      </a:pPr>
                      <a:r>
                        <a:rPr lang="en-GB" sz="1500"/>
                        <a:t>humble</a:t>
                      </a:r>
                      <a:endParaRPr sz="1500"/>
                    </a:p>
                  </a:txBody>
                  <a:tcPr marL="121900" marR="121900" marT="121900" marB="121900"/>
                </a:tc>
                <a:extLst>
                  <a:ext uri="{0D108BD9-81ED-4DB2-BD59-A6C34878D82A}">
                    <a16:rowId xmlns:a16="http://schemas.microsoft.com/office/drawing/2014/main" val="10008"/>
                  </a:ext>
                </a:extLst>
              </a:tr>
              <a:tr h="467320">
                <a:tc>
                  <a:txBody>
                    <a:bodyPr/>
                    <a:lstStyle/>
                    <a:p>
                      <a:pPr marL="0" lvl="0" indent="0" algn="l" rtl="0">
                        <a:spcBef>
                          <a:spcPts val="0"/>
                        </a:spcBef>
                        <a:spcAft>
                          <a:spcPts val="0"/>
                        </a:spcAft>
                        <a:buNone/>
                      </a:pPr>
                      <a:r>
                        <a:rPr lang="en-GB" sz="1500"/>
                        <a:t>lucky</a:t>
                      </a:r>
                      <a:endParaRPr sz="1500"/>
                    </a:p>
                  </a:txBody>
                  <a:tcPr marL="121900" marR="121900" marT="121900" marB="121900"/>
                </a:tc>
                <a:extLst>
                  <a:ext uri="{0D108BD9-81ED-4DB2-BD59-A6C34878D82A}">
                    <a16:rowId xmlns:a16="http://schemas.microsoft.com/office/drawing/2014/main" val="10009"/>
                  </a:ext>
                </a:extLst>
              </a:tr>
              <a:tr h="467320">
                <a:tc>
                  <a:txBody>
                    <a:bodyPr/>
                    <a:lstStyle/>
                    <a:p>
                      <a:pPr marL="0" lvl="0" indent="0" algn="l" rtl="0">
                        <a:spcBef>
                          <a:spcPts val="0"/>
                        </a:spcBef>
                        <a:spcAft>
                          <a:spcPts val="0"/>
                        </a:spcAft>
                        <a:buNone/>
                      </a:pPr>
                      <a:r>
                        <a:rPr lang="en-GB" sz="1500"/>
                        <a:t>close</a:t>
                      </a:r>
                      <a:endParaRPr sz="1500"/>
                    </a:p>
                  </a:txBody>
                  <a:tcPr marL="121900" marR="121900" marT="121900" marB="121900"/>
                </a:tc>
                <a:extLst>
                  <a:ext uri="{0D108BD9-81ED-4DB2-BD59-A6C34878D82A}">
                    <a16:rowId xmlns:a16="http://schemas.microsoft.com/office/drawing/2014/main" val="10010"/>
                  </a:ext>
                </a:extLst>
              </a:tr>
              <a:tr h="467320">
                <a:tc>
                  <a:txBody>
                    <a:bodyPr/>
                    <a:lstStyle/>
                    <a:p>
                      <a:pPr marL="0" lvl="0" indent="0" algn="l" rtl="0">
                        <a:spcBef>
                          <a:spcPts val="0"/>
                        </a:spcBef>
                        <a:spcAft>
                          <a:spcPts val="0"/>
                        </a:spcAft>
                        <a:buNone/>
                      </a:pPr>
                      <a:r>
                        <a:rPr lang="en-GB" sz="1500"/>
                        <a:t>gentle</a:t>
                      </a:r>
                      <a:endParaRPr sz="1500"/>
                    </a:p>
                  </a:txBody>
                  <a:tcPr marL="121900" marR="121900" marT="121900" marB="121900"/>
                </a:tc>
                <a:extLst>
                  <a:ext uri="{0D108BD9-81ED-4DB2-BD59-A6C34878D82A}">
                    <a16:rowId xmlns:a16="http://schemas.microsoft.com/office/drawing/2014/main" val="10011"/>
                  </a:ext>
                </a:extLst>
              </a:tr>
              <a:tr h="467320">
                <a:tc>
                  <a:txBody>
                    <a:bodyPr/>
                    <a:lstStyle/>
                    <a:p>
                      <a:pPr marL="0" lvl="0" indent="0" algn="l" rtl="0">
                        <a:spcBef>
                          <a:spcPts val="0"/>
                        </a:spcBef>
                        <a:spcAft>
                          <a:spcPts val="0"/>
                        </a:spcAft>
                        <a:buNone/>
                      </a:pPr>
                      <a:r>
                        <a:rPr lang="en-GB" sz="1500"/>
                        <a:t>dramatic</a:t>
                      </a:r>
                      <a:endParaRPr sz="1500"/>
                    </a:p>
                  </a:txBody>
                  <a:tcPr marL="121900" marR="121900" marT="121900" marB="121900"/>
                </a:tc>
                <a:extLst>
                  <a:ext uri="{0D108BD9-81ED-4DB2-BD59-A6C34878D82A}">
                    <a16:rowId xmlns:a16="http://schemas.microsoft.com/office/drawing/2014/main" val="10012"/>
                  </a:ext>
                </a:extLst>
              </a:tr>
            </a:tbl>
          </a:graphicData>
        </a:graphic>
      </p:graphicFrame>
      <p:graphicFrame>
        <p:nvGraphicFramePr>
          <p:cNvPr id="1807" name="Google Shape;1807;g897093a373_0_430"/>
          <p:cNvGraphicFramePr/>
          <p:nvPr/>
        </p:nvGraphicFramePr>
        <p:xfrm>
          <a:off x="3524800" y="1775700"/>
          <a:ext cx="8088933" cy="4073200"/>
        </p:xfrm>
        <a:graphic>
          <a:graphicData uri="http://schemas.openxmlformats.org/drawingml/2006/table">
            <a:tbl>
              <a:tblPr>
                <a:noFill/>
              </a:tblPr>
              <a:tblGrid>
                <a:gridCol w="2022233">
                  <a:extLst>
                    <a:ext uri="{9D8B030D-6E8A-4147-A177-3AD203B41FA5}">
                      <a16:colId xmlns:a16="http://schemas.microsoft.com/office/drawing/2014/main" val="20000"/>
                    </a:ext>
                  </a:extLst>
                </a:gridCol>
                <a:gridCol w="2022233">
                  <a:extLst>
                    <a:ext uri="{9D8B030D-6E8A-4147-A177-3AD203B41FA5}">
                      <a16:colId xmlns:a16="http://schemas.microsoft.com/office/drawing/2014/main" val="20001"/>
                    </a:ext>
                  </a:extLst>
                </a:gridCol>
                <a:gridCol w="2022233">
                  <a:extLst>
                    <a:ext uri="{9D8B030D-6E8A-4147-A177-3AD203B41FA5}">
                      <a16:colId xmlns:a16="http://schemas.microsoft.com/office/drawing/2014/main" val="20002"/>
                    </a:ext>
                  </a:extLst>
                </a:gridCol>
                <a:gridCol w="2022233">
                  <a:extLst>
                    <a:ext uri="{9D8B030D-6E8A-4147-A177-3AD203B41FA5}">
                      <a16:colId xmlns:a16="http://schemas.microsoft.com/office/drawing/2014/main" val="20003"/>
                    </a:ext>
                  </a:extLst>
                </a:gridCol>
              </a:tblGrid>
              <a:tr h="740800">
                <a:tc>
                  <a:txBody>
                    <a:bodyPr/>
                    <a:lstStyle/>
                    <a:p>
                      <a:pPr marL="0" lvl="0" indent="0" algn="l" rtl="0">
                        <a:spcBef>
                          <a:spcPts val="0"/>
                        </a:spcBef>
                        <a:spcAft>
                          <a:spcPts val="0"/>
                        </a:spcAft>
                        <a:buNone/>
                      </a:pPr>
                      <a:r>
                        <a:rPr lang="en-GB" sz="2500"/>
                        <a:t>Group 1</a:t>
                      </a:r>
                      <a:endParaRPr sz="2500"/>
                    </a:p>
                  </a:txBody>
                  <a:tcPr marL="121900" marR="121900" marT="121900" marB="121900"/>
                </a:tc>
                <a:tc>
                  <a:txBody>
                    <a:bodyPr/>
                    <a:lstStyle/>
                    <a:p>
                      <a:pPr marL="0" lvl="0" indent="0" algn="l" rtl="0">
                        <a:spcBef>
                          <a:spcPts val="0"/>
                        </a:spcBef>
                        <a:spcAft>
                          <a:spcPts val="0"/>
                        </a:spcAft>
                        <a:buNone/>
                      </a:pPr>
                      <a:r>
                        <a:rPr lang="en-GB" sz="2500"/>
                        <a:t>Group 2</a:t>
                      </a:r>
                      <a:endParaRPr sz="2500"/>
                    </a:p>
                  </a:txBody>
                  <a:tcPr marL="121900" marR="121900" marT="121900" marB="121900"/>
                </a:tc>
                <a:tc>
                  <a:txBody>
                    <a:bodyPr/>
                    <a:lstStyle/>
                    <a:p>
                      <a:pPr marL="0" lvl="0" indent="0" algn="l" rtl="0">
                        <a:spcBef>
                          <a:spcPts val="0"/>
                        </a:spcBef>
                        <a:spcAft>
                          <a:spcPts val="0"/>
                        </a:spcAft>
                        <a:buNone/>
                      </a:pPr>
                      <a:r>
                        <a:rPr lang="en-GB" sz="2500"/>
                        <a:t>Group 3</a:t>
                      </a:r>
                      <a:endParaRPr sz="2500"/>
                    </a:p>
                  </a:txBody>
                  <a:tcPr marL="121900" marR="121900" marT="121900" marB="121900"/>
                </a:tc>
                <a:tc>
                  <a:txBody>
                    <a:bodyPr/>
                    <a:lstStyle/>
                    <a:p>
                      <a:pPr marL="0" lvl="0" indent="0" algn="l" rtl="0">
                        <a:spcBef>
                          <a:spcPts val="0"/>
                        </a:spcBef>
                        <a:spcAft>
                          <a:spcPts val="0"/>
                        </a:spcAft>
                        <a:buNone/>
                      </a:pPr>
                      <a:r>
                        <a:rPr lang="en-GB" sz="2500"/>
                        <a:t>Group 4</a:t>
                      </a:r>
                      <a:endParaRPr sz="2500"/>
                    </a:p>
                  </a:txBody>
                  <a:tcPr marL="121900" marR="121900" marT="121900" marB="121900"/>
                </a:tc>
                <a:extLst>
                  <a:ext uri="{0D108BD9-81ED-4DB2-BD59-A6C34878D82A}">
                    <a16:rowId xmlns:a16="http://schemas.microsoft.com/office/drawing/2014/main" val="10000"/>
                  </a:ext>
                </a:extLst>
              </a:tr>
              <a:tr h="2140757">
                <a:tc>
                  <a:txBody>
                    <a:bodyPr/>
                    <a:lstStyle/>
                    <a:p>
                      <a:pPr marL="0" lvl="0" indent="0" algn="l" rtl="0">
                        <a:spcBef>
                          <a:spcPts val="0"/>
                        </a:spcBef>
                        <a:spcAft>
                          <a:spcPts val="0"/>
                        </a:spcAft>
                        <a:buNone/>
                      </a:pPr>
                      <a:r>
                        <a:rPr lang="en-GB" sz="2500"/>
                        <a:t>Words are:</a:t>
                      </a:r>
                      <a:endParaRPr sz="2500"/>
                    </a:p>
                  </a:txBody>
                  <a:tcPr marL="121900" marR="121900" marT="121900" marB="121900"/>
                </a:tc>
                <a:tc>
                  <a:txBody>
                    <a:bodyPr/>
                    <a:lstStyle/>
                    <a:p>
                      <a:pPr marL="0" lvl="0" indent="0" algn="l" rtl="0">
                        <a:spcBef>
                          <a:spcPts val="0"/>
                        </a:spcBef>
                        <a:spcAft>
                          <a:spcPts val="0"/>
                        </a:spcAft>
                        <a:buNone/>
                      </a:pPr>
                      <a:r>
                        <a:rPr lang="en-GB" sz="2500"/>
                        <a:t>Words are:</a:t>
                      </a:r>
                      <a:endParaRPr sz="2500"/>
                    </a:p>
                  </a:txBody>
                  <a:tcPr marL="121900" marR="121900" marT="121900" marB="121900"/>
                </a:tc>
                <a:tc>
                  <a:txBody>
                    <a:bodyPr/>
                    <a:lstStyle/>
                    <a:p>
                      <a:pPr marL="0" lvl="0" indent="0" algn="l" rtl="0">
                        <a:spcBef>
                          <a:spcPts val="0"/>
                        </a:spcBef>
                        <a:spcAft>
                          <a:spcPts val="0"/>
                        </a:spcAft>
                        <a:buNone/>
                      </a:pPr>
                      <a:r>
                        <a:rPr lang="en-GB" sz="2500"/>
                        <a:t>Words are:</a:t>
                      </a:r>
                      <a:endParaRPr sz="2500"/>
                    </a:p>
                  </a:txBody>
                  <a:tcPr marL="121900" marR="121900" marT="121900" marB="121900"/>
                </a:tc>
                <a:tc>
                  <a:txBody>
                    <a:bodyPr/>
                    <a:lstStyle/>
                    <a:p>
                      <a:pPr marL="0" lvl="0" indent="0" algn="l" rtl="0">
                        <a:spcBef>
                          <a:spcPts val="0"/>
                        </a:spcBef>
                        <a:spcAft>
                          <a:spcPts val="0"/>
                        </a:spcAft>
                        <a:buNone/>
                      </a:pPr>
                      <a:r>
                        <a:rPr lang="en-GB" sz="2500"/>
                        <a:t>Words are:</a:t>
                      </a: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r h="2140757">
                <a:tc>
                  <a:txBody>
                    <a:bodyPr/>
                    <a:lstStyle/>
                    <a:p>
                      <a:pPr marL="0" lvl="0" indent="0" algn="l" rtl="0">
                        <a:spcBef>
                          <a:spcPts val="0"/>
                        </a:spcBef>
                        <a:spcAft>
                          <a:spcPts val="0"/>
                        </a:spcAft>
                        <a:buNone/>
                      </a:pPr>
                      <a:r>
                        <a:rPr lang="en-GB" sz="2500"/>
                        <a:t>Rule is</a:t>
                      </a: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t>Rule is</a:t>
                      </a:r>
                      <a:endParaRPr sz="2500"/>
                    </a:p>
                  </a:txBody>
                  <a:tcPr marL="121900" marR="121900" marT="121900" marB="121900"/>
                </a:tc>
                <a:tc>
                  <a:txBody>
                    <a:bodyPr/>
                    <a:lstStyle/>
                    <a:p>
                      <a:pPr marL="0" lvl="0" indent="0" algn="l" rtl="0">
                        <a:spcBef>
                          <a:spcPts val="0"/>
                        </a:spcBef>
                        <a:spcAft>
                          <a:spcPts val="0"/>
                        </a:spcAft>
                        <a:buNone/>
                      </a:pPr>
                      <a:r>
                        <a:rPr lang="en-GB" sz="2500"/>
                        <a:t>Rule is</a:t>
                      </a:r>
                      <a:endParaRPr sz="2500"/>
                    </a:p>
                  </a:txBody>
                  <a:tcPr marL="121900" marR="121900" marT="121900" marB="121900"/>
                </a:tc>
                <a:tc>
                  <a:txBody>
                    <a:bodyPr/>
                    <a:lstStyle/>
                    <a:p>
                      <a:pPr marL="0" lvl="0" indent="0" algn="l" rtl="0">
                        <a:spcBef>
                          <a:spcPts val="0"/>
                        </a:spcBef>
                        <a:spcAft>
                          <a:spcPts val="0"/>
                        </a:spcAft>
                        <a:buNone/>
                      </a:pPr>
                      <a:r>
                        <a:rPr lang="en-GB" sz="2500"/>
                        <a:t>Rule is</a:t>
                      </a:r>
                      <a:endParaRPr sz="2500"/>
                    </a:p>
                  </a:txBody>
                  <a:tcPr marL="121900" marR="121900" marT="121900" marB="12190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87801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11"/>
        <p:cNvGrpSpPr/>
        <p:nvPr/>
      </p:nvGrpSpPr>
      <p:grpSpPr>
        <a:xfrm>
          <a:off x="0" y="0"/>
          <a:ext cx="0" cy="0"/>
          <a:chOff x="0" y="0"/>
          <a:chExt cx="0" cy="0"/>
        </a:xfrm>
      </p:grpSpPr>
      <p:graphicFrame>
        <p:nvGraphicFramePr>
          <p:cNvPr id="1812" name="Google Shape;1812;g897093a373_0_436"/>
          <p:cNvGraphicFramePr/>
          <p:nvPr/>
        </p:nvGraphicFramePr>
        <p:xfrm>
          <a:off x="291133" y="358400"/>
          <a:ext cx="2594600" cy="6075160"/>
        </p:xfrm>
        <a:graphic>
          <a:graphicData uri="http://schemas.openxmlformats.org/drawingml/2006/table">
            <a:tbl>
              <a:tblPr>
                <a:noFill/>
              </a:tblPr>
              <a:tblGrid>
                <a:gridCol w="2594600">
                  <a:extLst>
                    <a:ext uri="{9D8B030D-6E8A-4147-A177-3AD203B41FA5}">
                      <a16:colId xmlns:a16="http://schemas.microsoft.com/office/drawing/2014/main" val="20000"/>
                    </a:ext>
                  </a:extLst>
                </a:gridCol>
              </a:tblGrid>
              <a:tr h="467320">
                <a:tc>
                  <a:txBody>
                    <a:bodyPr/>
                    <a:lstStyle/>
                    <a:p>
                      <a:pPr marL="0" lvl="0" indent="0" algn="l" rtl="0">
                        <a:spcBef>
                          <a:spcPts val="0"/>
                        </a:spcBef>
                        <a:spcAft>
                          <a:spcPts val="0"/>
                        </a:spcAft>
                        <a:buNone/>
                      </a:pPr>
                      <a:r>
                        <a:rPr lang="en-GB" sz="1500"/>
                        <a:t>quick</a:t>
                      </a:r>
                      <a:endParaRPr sz="1500"/>
                    </a:p>
                  </a:txBody>
                  <a:tcPr marL="121900" marR="121900" marT="121900" marB="121900"/>
                </a:tc>
                <a:extLst>
                  <a:ext uri="{0D108BD9-81ED-4DB2-BD59-A6C34878D82A}">
                    <a16:rowId xmlns:a16="http://schemas.microsoft.com/office/drawing/2014/main" val="10000"/>
                  </a:ext>
                </a:extLst>
              </a:tr>
              <a:tr h="467320">
                <a:tc>
                  <a:txBody>
                    <a:bodyPr/>
                    <a:lstStyle/>
                    <a:p>
                      <a:pPr marL="0" lvl="0" indent="0" algn="l" rtl="0">
                        <a:spcBef>
                          <a:spcPts val="0"/>
                        </a:spcBef>
                        <a:spcAft>
                          <a:spcPts val="0"/>
                        </a:spcAft>
                        <a:buNone/>
                      </a:pPr>
                      <a:r>
                        <a:rPr lang="en-GB" sz="1500"/>
                        <a:t>basic</a:t>
                      </a:r>
                      <a:endParaRPr sz="1500"/>
                    </a:p>
                  </a:txBody>
                  <a:tcPr marL="121900" marR="121900" marT="121900" marB="121900"/>
                </a:tc>
                <a:extLst>
                  <a:ext uri="{0D108BD9-81ED-4DB2-BD59-A6C34878D82A}">
                    <a16:rowId xmlns:a16="http://schemas.microsoft.com/office/drawing/2014/main" val="10001"/>
                  </a:ext>
                </a:extLst>
              </a:tr>
              <a:tr h="467320">
                <a:tc>
                  <a:txBody>
                    <a:bodyPr/>
                    <a:lstStyle/>
                    <a:p>
                      <a:pPr marL="0" lvl="0" indent="0" algn="l" rtl="0">
                        <a:spcBef>
                          <a:spcPts val="0"/>
                        </a:spcBef>
                        <a:spcAft>
                          <a:spcPts val="0"/>
                        </a:spcAft>
                        <a:buNone/>
                      </a:pPr>
                      <a:r>
                        <a:rPr lang="en-GB" sz="1500"/>
                        <a:t>late</a:t>
                      </a:r>
                      <a:endParaRPr sz="1500"/>
                    </a:p>
                  </a:txBody>
                  <a:tcPr marL="121900" marR="121900" marT="121900" marB="121900"/>
                </a:tc>
                <a:extLst>
                  <a:ext uri="{0D108BD9-81ED-4DB2-BD59-A6C34878D82A}">
                    <a16:rowId xmlns:a16="http://schemas.microsoft.com/office/drawing/2014/main" val="10002"/>
                  </a:ext>
                </a:extLst>
              </a:tr>
              <a:tr h="467320">
                <a:tc>
                  <a:txBody>
                    <a:bodyPr/>
                    <a:lstStyle/>
                    <a:p>
                      <a:pPr marL="0" lvl="0" indent="0" algn="l" rtl="0">
                        <a:spcBef>
                          <a:spcPts val="0"/>
                        </a:spcBef>
                        <a:spcAft>
                          <a:spcPts val="0"/>
                        </a:spcAft>
                        <a:buNone/>
                      </a:pPr>
                      <a:r>
                        <a:rPr lang="en-GB" sz="1500"/>
                        <a:t>happy</a:t>
                      </a:r>
                      <a:endParaRPr sz="1500"/>
                    </a:p>
                  </a:txBody>
                  <a:tcPr marL="121900" marR="121900" marT="121900" marB="121900"/>
                </a:tc>
                <a:extLst>
                  <a:ext uri="{0D108BD9-81ED-4DB2-BD59-A6C34878D82A}">
                    <a16:rowId xmlns:a16="http://schemas.microsoft.com/office/drawing/2014/main" val="10003"/>
                  </a:ext>
                </a:extLst>
              </a:tr>
              <a:tr h="467320">
                <a:tc>
                  <a:txBody>
                    <a:bodyPr/>
                    <a:lstStyle/>
                    <a:p>
                      <a:pPr marL="0" lvl="0" indent="0" algn="l" rtl="0">
                        <a:spcBef>
                          <a:spcPts val="0"/>
                        </a:spcBef>
                        <a:spcAft>
                          <a:spcPts val="0"/>
                        </a:spcAft>
                        <a:buNone/>
                      </a:pPr>
                      <a:r>
                        <a:rPr lang="en-GB" sz="1500"/>
                        <a:t>simple</a:t>
                      </a:r>
                      <a:endParaRPr sz="1500"/>
                    </a:p>
                  </a:txBody>
                  <a:tcPr marL="121900" marR="121900" marT="121900" marB="121900"/>
                </a:tc>
                <a:extLst>
                  <a:ext uri="{0D108BD9-81ED-4DB2-BD59-A6C34878D82A}">
                    <a16:rowId xmlns:a16="http://schemas.microsoft.com/office/drawing/2014/main" val="10004"/>
                  </a:ext>
                </a:extLst>
              </a:tr>
              <a:tr h="467320">
                <a:tc>
                  <a:txBody>
                    <a:bodyPr/>
                    <a:lstStyle/>
                    <a:p>
                      <a:pPr marL="0" lvl="0" indent="0" algn="l" rtl="0">
                        <a:spcBef>
                          <a:spcPts val="0"/>
                        </a:spcBef>
                        <a:spcAft>
                          <a:spcPts val="0"/>
                        </a:spcAft>
                        <a:buNone/>
                      </a:pPr>
                      <a:r>
                        <a:rPr lang="en-GB" sz="1500"/>
                        <a:t>frantic</a:t>
                      </a:r>
                      <a:endParaRPr sz="1500"/>
                    </a:p>
                  </a:txBody>
                  <a:tcPr marL="121900" marR="121900" marT="121900" marB="121900"/>
                </a:tc>
                <a:extLst>
                  <a:ext uri="{0D108BD9-81ED-4DB2-BD59-A6C34878D82A}">
                    <a16:rowId xmlns:a16="http://schemas.microsoft.com/office/drawing/2014/main" val="10005"/>
                  </a:ext>
                </a:extLst>
              </a:tr>
              <a:tr h="467320">
                <a:tc>
                  <a:txBody>
                    <a:bodyPr/>
                    <a:lstStyle/>
                    <a:p>
                      <a:pPr marL="0" lvl="0" indent="0" algn="l" rtl="0">
                        <a:spcBef>
                          <a:spcPts val="0"/>
                        </a:spcBef>
                        <a:spcAft>
                          <a:spcPts val="0"/>
                        </a:spcAft>
                        <a:buNone/>
                      </a:pPr>
                      <a:r>
                        <a:rPr lang="en-GB" sz="1500"/>
                        <a:t>nice</a:t>
                      </a:r>
                      <a:endParaRPr sz="1500"/>
                    </a:p>
                  </a:txBody>
                  <a:tcPr marL="121900" marR="121900" marT="121900" marB="121900"/>
                </a:tc>
                <a:extLst>
                  <a:ext uri="{0D108BD9-81ED-4DB2-BD59-A6C34878D82A}">
                    <a16:rowId xmlns:a16="http://schemas.microsoft.com/office/drawing/2014/main" val="10006"/>
                  </a:ext>
                </a:extLst>
              </a:tr>
              <a:tr h="467320">
                <a:tc>
                  <a:txBody>
                    <a:bodyPr/>
                    <a:lstStyle/>
                    <a:p>
                      <a:pPr marL="0" lvl="0" indent="0" algn="l" rtl="0">
                        <a:spcBef>
                          <a:spcPts val="0"/>
                        </a:spcBef>
                        <a:spcAft>
                          <a:spcPts val="0"/>
                        </a:spcAft>
                        <a:buNone/>
                      </a:pPr>
                      <a:r>
                        <a:rPr lang="en-GB" sz="1500"/>
                        <a:t>funny</a:t>
                      </a:r>
                      <a:endParaRPr sz="1500"/>
                    </a:p>
                  </a:txBody>
                  <a:tcPr marL="121900" marR="121900" marT="121900" marB="121900"/>
                </a:tc>
                <a:extLst>
                  <a:ext uri="{0D108BD9-81ED-4DB2-BD59-A6C34878D82A}">
                    <a16:rowId xmlns:a16="http://schemas.microsoft.com/office/drawing/2014/main" val="10007"/>
                  </a:ext>
                </a:extLst>
              </a:tr>
              <a:tr h="467320">
                <a:tc>
                  <a:txBody>
                    <a:bodyPr/>
                    <a:lstStyle/>
                    <a:p>
                      <a:pPr marL="0" lvl="0" indent="0" algn="l" rtl="0">
                        <a:spcBef>
                          <a:spcPts val="0"/>
                        </a:spcBef>
                        <a:spcAft>
                          <a:spcPts val="0"/>
                        </a:spcAft>
                        <a:buNone/>
                      </a:pPr>
                      <a:r>
                        <a:rPr lang="en-GB" sz="1500"/>
                        <a:t>humble</a:t>
                      </a:r>
                      <a:endParaRPr sz="1500"/>
                    </a:p>
                  </a:txBody>
                  <a:tcPr marL="121900" marR="121900" marT="121900" marB="121900"/>
                </a:tc>
                <a:extLst>
                  <a:ext uri="{0D108BD9-81ED-4DB2-BD59-A6C34878D82A}">
                    <a16:rowId xmlns:a16="http://schemas.microsoft.com/office/drawing/2014/main" val="10008"/>
                  </a:ext>
                </a:extLst>
              </a:tr>
              <a:tr h="467320">
                <a:tc>
                  <a:txBody>
                    <a:bodyPr/>
                    <a:lstStyle/>
                    <a:p>
                      <a:pPr marL="0" lvl="0" indent="0" algn="l" rtl="0">
                        <a:spcBef>
                          <a:spcPts val="0"/>
                        </a:spcBef>
                        <a:spcAft>
                          <a:spcPts val="0"/>
                        </a:spcAft>
                        <a:buNone/>
                      </a:pPr>
                      <a:r>
                        <a:rPr lang="en-GB" sz="1500"/>
                        <a:t>lucky</a:t>
                      </a:r>
                      <a:endParaRPr sz="1500"/>
                    </a:p>
                  </a:txBody>
                  <a:tcPr marL="121900" marR="121900" marT="121900" marB="121900"/>
                </a:tc>
                <a:extLst>
                  <a:ext uri="{0D108BD9-81ED-4DB2-BD59-A6C34878D82A}">
                    <a16:rowId xmlns:a16="http://schemas.microsoft.com/office/drawing/2014/main" val="10009"/>
                  </a:ext>
                </a:extLst>
              </a:tr>
              <a:tr h="467320">
                <a:tc>
                  <a:txBody>
                    <a:bodyPr/>
                    <a:lstStyle/>
                    <a:p>
                      <a:pPr marL="0" lvl="0" indent="0" algn="l" rtl="0">
                        <a:spcBef>
                          <a:spcPts val="0"/>
                        </a:spcBef>
                        <a:spcAft>
                          <a:spcPts val="0"/>
                        </a:spcAft>
                        <a:buNone/>
                      </a:pPr>
                      <a:r>
                        <a:rPr lang="en-GB" sz="1500"/>
                        <a:t>close</a:t>
                      </a:r>
                      <a:endParaRPr sz="1500"/>
                    </a:p>
                  </a:txBody>
                  <a:tcPr marL="121900" marR="121900" marT="121900" marB="121900"/>
                </a:tc>
                <a:extLst>
                  <a:ext uri="{0D108BD9-81ED-4DB2-BD59-A6C34878D82A}">
                    <a16:rowId xmlns:a16="http://schemas.microsoft.com/office/drawing/2014/main" val="10010"/>
                  </a:ext>
                </a:extLst>
              </a:tr>
              <a:tr h="467320">
                <a:tc>
                  <a:txBody>
                    <a:bodyPr/>
                    <a:lstStyle/>
                    <a:p>
                      <a:pPr marL="0" lvl="0" indent="0" algn="l" rtl="0">
                        <a:spcBef>
                          <a:spcPts val="0"/>
                        </a:spcBef>
                        <a:spcAft>
                          <a:spcPts val="0"/>
                        </a:spcAft>
                        <a:buNone/>
                      </a:pPr>
                      <a:r>
                        <a:rPr lang="en-GB" sz="1500"/>
                        <a:t>gentle</a:t>
                      </a:r>
                      <a:endParaRPr sz="1500"/>
                    </a:p>
                  </a:txBody>
                  <a:tcPr marL="121900" marR="121900" marT="121900" marB="121900"/>
                </a:tc>
                <a:extLst>
                  <a:ext uri="{0D108BD9-81ED-4DB2-BD59-A6C34878D82A}">
                    <a16:rowId xmlns:a16="http://schemas.microsoft.com/office/drawing/2014/main" val="10011"/>
                  </a:ext>
                </a:extLst>
              </a:tr>
              <a:tr h="467320">
                <a:tc>
                  <a:txBody>
                    <a:bodyPr/>
                    <a:lstStyle/>
                    <a:p>
                      <a:pPr marL="0" lvl="0" indent="0" algn="l" rtl="0">
                        <a:spcBef>
                          <a:spcPts val="0"/>
                        </a:spcBef>
                        <a:spcAft>
                          <a:spcPts val="0"/>
                        </a:spcAft>
                        <a:buNone/>
                      </a:pPr>
                      <a:r>
                        <a:rPr lang="en-GB" sz="1500"/>
                        <a:t>dramatic</a:t>
                      </a:r>
                      <a:endParaRPr sz="1500"/>
                    </a:p>
                  </a:txBody>
                  <a:tcPr marL="121900" marR="121900" marT="121900" marB="121900"/>
                </a:tc>
                <a:extLst>
                  <a:ext uri="{0D108BD9-81ED-4DB2-BD59-A6C34878D82A}">
                    <a16:rowId xmlns:a16="http://schemas.microsoft.com/office/drawing/2014/main" val="10012"/>
                  </a:ext>
                </a:extLst>
              </a:tr>
            </a:tbl>
          </a:graphicData>
        </a:graphic>
      </p:graphicFrame>
      <p:graphicFrame>
        <p:nvGraphicFramePr>
          <p:cNvPr id="1813" name="Google Shape;1813;g897093a373_0_436"/>
          <p:cNvGraphicFramePr/>
          <p:nvPr/>
        </p:nvGraphicFramePr>
        <p:xfrm>
          <a:off x="3285700" y="165767"/>
          <a:ext cx="8088933" cy="5617520"/>
        </p:xfrm>
        <a:graphic>
          <a:graphicData uri="http://schemas.openxmlformats.org/drawingml/2006/table">
            <a:tbl>
              <a:tblPr>
                <a:noFill/>
              </a:tblPr>
              <a:tblGrid>
                <a:gridCol w="2022233">
                  <a:extLst>
                    <a:ext uri="{9D8B030D-6E8A-4147-A177-3AD203B41FA5}">
                      <a16:colId xmlns:a16="http://schemas.microsoft.com/office/drawing/2014/main" val="20000"/>
                    </a:ext>
                  </a:extLst>
                </a:gridCol>
                <a:gridCol w="2022233">
                  <a:extLst>
                    <a:ext uri="{9D8B030D-6E8A-4147-A177-3AD203B41FA5}">
                      <a16:colId xmlns:a16="http://schemas.microsoft.com/office/drawing/2014/main" val="20001"/>
                    </a:ext>
                  </a:extLst>
                </a:gridCol>
                <a:gridCol w="2022233">
                  <a:extLst>
                    <a:ext uri="{9D8B030D-6E8A-4147-A177-3AD203B41FA5}">
                      <a16:colId xmlns:a16="http://schemas.microsoft.com/office/drawing/2014/main" val="20002"/>
                    </a:ext>
                  </a:extLst>
                </a:gridCol>
                <a:gridCol w="2022233">
                  <a:extLst>
                    <a:ext uri="{9D8B030D-6E8A-4147-A177-3AD203B41FA5}">
                      <a16:colId xmlns:a16="http://schemas.microsoft.com/office/drawing/2014/main" val="20003"/>
                    </a:ext>
                  </a:extLst>
                </a:gridCol>
              </a:tblGrid>
              <a:tr h="740800">
                <a:tc>
                  <a:txBody>
                    <a:bodyPr/>
                    <a:lstStyle/>
                    <a:p>
                      <a:pPr marL="0" lvl="0" indent="0" algn="l" rtl="0">
                        <a:spcBef>
                          <a:spcPts val="0"/>
                        </a:spcBef>
                        <a:spcAft>
                          <a:spcPts val="0"/>
                        </a:spcAft>
                        <a:buNone/>
                      </a:pPr>
                      <a:r>
                        <a:rPr lang="en-GB" sz="2500"/>
                        <a:t>Group 1</a:t>
                      </a:r>
                      <a:endParaRPr sz="2500"/>
                    </a:p>
                  </a:txBody>
                  <a:tcPr marL="121900" marR="121900" marT="121900" marB="121900"/>
                </a:tc>
                <a:tc>
                  <a:txBody>
                    <a:bodyPr/>
                    <a:lstStyle/>
                    <a:p>
                      <a:pPr marL="0" lvl="0" indent="0" algn="l" rtl="0">
                        <a:spcBef>
                          <a:spcPts val="0"/>
                        </a:spcBef>
                        <a:spcAft>
                          <a:spcPts val="0"/>
                        </a:spcAft>
                        <a:buNone/>
                      </a:pPr>
                      <a:r>
                        <a:rPr lang="en-GB" sz="2500"/>
                        <a:t>Group 2</a:t>
                      </a:r>
                      <a:endParaRPr sz="2500"/>
                    </a:p>
                  </a:txBody>
                  <a:tcPr marL="121900" marR="121900" marT="121900" marB="121900"/>
                </a:tc>
                <a:tc>
                  <a:txBody>
                    <a:bodyPr/>
                    <a:lstStyle/>
                    <a:p>
                      <a:pPr marL="0" lvl="0" indent="0" algn="l" rtl="0">
                        <a:spcBef>
                          <a:spcPts val="0"/>
                        </a:spcBef>
                        <a:spcAft>
                          <a:spcPts val="0"/>
                        </a:spcAft>
                        <a:buNone/>
                      </a:pPr>
                      <a:r>
                        <a:rPr lang="en-GB" sz="2500"/>
                        <a:t>Group 3</a:t>
                      </a:r>
                      <a:endParaRPr sz="2500"/>
                    </a:p>
                  </a:txBody>
                  <a:tcPr marL="121900" marR="121900" marT="121900" marB="121900"/>
                </a:tc>
                <a:tc>
                  <a:txBody>
                    <a:bodyPr/>
                    <a:lstStyle/>
                    <a:p>
                      <a:pPr marL="0" lvl="0" indent="0" algn="l" rtl="0">
                        <a:spcBef>
                          <a:spcPts val="0"/>
                        </a:spcBef>
                        <a:spcAft>
                          <a:spcPts val="0"/>
                        </a:spcAft>
                        <a:buNone/>
                      </a:pPr>
                      <a:r>
                        <a:rPr lang="en-GB" sz="2500"/>
                        <a:t>Group 4</a:t>
                      </a:r>
                      <a:endParaRPr sz="2500"/>
                    </a:p>
                  </a:txBody>
                  <a:tcPr marL="121900" marR="121900" marT="121900" marB="121900"/>
                </a:tc>
                <a:extLst>
                  <a:ext uri="{0D108BD9-81ED-4DB2-BD59-A6C34878D82A}">
                    <a16:rowId xmlns:a16="http://schemas.microsoft.com/office/drawing/2014/main" val="10000"/>
                  </a:ext>
                </a:extLst>
              </a:tr>
              <a:tr h="2899540">
                <a:tc>
                  <a:txBody>
                    <a:bodyPr/>
                    <a:lstStyle/>
                    <a:p>
                      <a:pPr marL="0" lvl="0" indent="0" algn="l" rtl="0">
                        <a:spcBef>
                          <a:spcPts val="0"/>
                        </a:spcBef>
                        <a:spcAft>
                          <a:spcPts val="0"/>
                        </a:spcAft>
                        <a:buNone/>
                      </a:pPr>
                      <a:r>
                        <a:rPr lang="en-GB" sz="2500"/>
                        <a:t>Words are:</a:t>
                      </a:r>
                      <a:endParaRPr sz="2500"/>
                    </a:p>
                    <a:p>
                      <a:pPr marL="0" lvl="0" indent="0" algn="l" rtl="0">
                        <a:spcBef>
                          <a:spcPts val="0"/>
                        </a:spcBef>
                        <a:spcAft>
                          <a:spcPts val="0"/>
                        </a:spcAft>
                        <a:buNone/>
                      </a:pPr>
                      <a:r>
                        <a:rPr lang="en-GB" sz="2500">
                          <a:solidFill>
                            <a:srgbClr val="FF0000"/>
                          </a:solidFill>
                        </a:rPr>
                        <a:t>quick</a:t>
                      </a:r>
                      <a:endParaRPr sz="2500">
                        <a:solidFill>
                          <a:srgbClr val="FF0000"/>
                        </a:solidFill>
                      </a:endParaRPr>
                    </a:p>
                    <a:p>
                      <a:pPr marL="0" lvl="0" indent="0" algn="l" rtl="0">
                        <a:spcBef>
                          <a:spcPts val="0"/>
                        </a:spcBef>
                        <a:spcAft>
                          <a:spcPts val="0"/>
                        </a:spcAft>
                        <a:buNone/>
                      </a:pPr>
                      <a:r>
                        <a:rPr lang="en-GB" sz="2500">
                          <a:solidFill>
                            <a:srgbClr val="FF0000"/>
                          </a:solidFill>
                        </a:rPr>
                        <a:t>late</a:t>
                      </a:r>
                      <a:endParaRPr sz="2500">
                        <a:solidFill>
                          <a:srgbClr val="FF0000"/>
                        </a:solidFill>
                      </a:endParaRPr>
                    </a:p>
                    <a:p>
                      <a:pPr marL="0" lvl="0" indent="0" algn="l" rtl="0">
                        <a:spcBef>
                          <a:spcPts val="0"/>
                        </a:spcBef>
                        <a:spcAft>
                          <a:spcPts val="0"/>
                        </a:spcAft>
                        <a:buNone/>
                      </a:pPr>
                      <a:r>
                        <a:rPr lang="en-GB" sz="2500">
                          <a:solidFill>
                            <a:srgbClr val="FF0000"/>
                          </a:solidFill>
                        </a:rPr>
                        <a:t>nice</a:t>
                      </a:r>
                      <a:endParaRPr sz="2500">
                        <a:solidFill>
                          <a:srgbClr val="FF0000"/>
                        </a:solidFill>
                      </a:endParaRPr>
                    </a:p>
                    <a:p>
                      <a:pPr marL="0" lvl="0" indent="0" algn="l" rtl="0">
                        <a:spcBef>
                          <a:spcPts val="0"/>
                        </a:spcBef>
                        <a:spcAft>
                          <a:spcPts val="0"/>
                        </a:spcAft>
                        <a:buNone/>
                      </a:pPr>
                      <a:r>
                        <a:rPr lang="en-GB" sz="2500">
                          <a:solidFill>
                            <a:srgbClr val="FF0000"/>
                          </a:solidFill>
                        </a:rPr>
                        <a:t>close</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t>Words are:</a:t>
                      </a:r>
                      <a:endParaRPr sz="2500"/>
                    </a:p>
                    <a:p>
                      <a:pPr marL="0" lvl="0" indent="0" algn="l" rtl="0">
                        <a:spcBef>
                          <a:spcPts val="0"/>
                        </a:spcBef>
                        <a:spcAft>
                          <a:spcPts val="0"/>
                        </a:spcAft>
                        <a:buNone/>
                      </a:pPr>
                      <a:r>
                        <a:rPr lang="en-GB" sz="2500">
                          <a:solidFill>
                            <a:srgbClr val="FF0000"/>
                          </a:solidFill>
                        </a:rPr>
                        <a:t>basic</a:t>
                      </a:r>
                      <a:endParaRPr sz="2500">
                        <a:solidFill>
                          <a:srgbClr val="FF0000"/>
                        </a:solidFill>
                      </a:endParaRPr>
                    </a:p>
                    <a:p>
                      <a:pPr marL="0" lvl="0" indent="0" algn="l" rtl="0">
                        <a:spcBef>
                          <a:spcPts val="0"/>
                        </a:spcBef>
                        <a:spcAft>
                          <a:spcPts val="0"/>
                        </a:spcAft>
                        <a:buNone/>
                      </a:pPr>
                      <a:r>
                        <a:rPr lang="en-GB" sz="2500">
                          <a:solidFill>
                            <a:srgbClr val="FF0000"/>
                          </a:solidFill>
                        </a:rPr>
                        <a:t>frantic</a:t>
                      </a:r>
                      <a:endParaRPr sz="2500">
                        <a:solidFill>
                          <a:srgbClr val="FF0000"/>
                        </a:solidFill>
                      </a:endParaRPr>
                    </a:p>
                    <a:p>
                      <a:pPr marL="0" lvl="0" indent="0" algn="l" rtl="0">
                        <a:spcBef>
                          <a:spcPts val="0"/>
                        </a:spcBef>
                        <a:spcAft>
                          <a:spcPts val="0"/>
                        </a:spcAft>
                        <a:buNone/>
                      </a:pPr>
                      <a:r>
                        <a:rPr lang="en-GB" sz="2500">
                          <a:solidFill>
                            <a:srgbClr val="FF0000"/>
                          </a:solidFill>
                        </a:rPr>
                        <a:t>dramatic</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t>Words are:</a:t>
                      </a:r>
                      <a:endParaRPr sz="2500"/>
                    </a:p>
                    <a:p>
                      <a:pPr marL="0" lvl="0" indent="0" algn="l" rtl="0">
                        <a:spcBef>
                          <a:spcPts val="0"/>
                        </a:spcBef>
                        <a:spcAft>
                          <a:spcPts val="0"/>
                        </a:spcAft>
                        <a:buNone/>
                      </a:pPr>
                      <a:r>
                        <a:rPr lang="en-GB" sz="2500">
                          <a:solidFill>
                            <a:srgbClr val="FF0000"/>
                          </a:solidFill>
                        </a:rPr>
                        <a:t>happy</a:t>
                      </a:r>
                      <a:endParaRPr sz="2500">
                        <a:solidFill>
                          <a:srgbClr val="FF0000"/>
                        </a:solidFill>
                      </a:endParaRPr>
                    </a:p>
                    <a:p>
                      <a:pPr marL="0" lvl="0" indent="0" algn="l" rtl="0">
                        <a:spcBef>
                          <a:spcPts val="0"/>
                        </a:spcBef>
                        <a:spcAft>
                          <a:spcPts val="0"/>
                        </a:spcAft>
                        <a:buNone/>
                      </a:pPr>
                      <a:r>
                        <a:rPr lang="en-GB" sz="2500">
                          <a:solidFill>
                            <a:srgbClr val="FF0000"/>
                          </a:solidFill>
                        </a:rPr>
                        <a:t>funny</a:t>
                      </a:r>
                      <a:endParaRPr sz="2500">
                        <a:solidFill>
                          <a:srgbClr val="FF0000"/>
                        </a:solidFill>
                      </a:endParaRPr>
                    </a:p>
                    <a:p>
                      <a:pPr marL="0" lvl="0" indent="0" algn="l" rtl="0">
                        <a:spcBef>
                          <a:spcPts val="0"/>
                        </a:spcBef>
                        <a:spcAft>
                          <a:spcPts val="0"/>
                        </a:spcAft>
                        <a:buNone/>
                      </a:pPr>
                      <a:r>
                        <a:rPr lang="en-GB" sz="2500">
                          <a:solidFill>
                            <a:srgbClr val="FF0000"/>
                          </a:solidFill>
                        </a:rPr>
                        <a:t>lucky</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t>Words are:</a:t>
                      </a:r>
                      <a:endParaRPr sz="2500"/>
                    </a:p>
                    <a:p>
                      <a:pPr marL="0" lvl="0" indent="0" algn="l" rtl="0">
                        <a:spcBef>
                          <a:spcPts val="0"/>
                        </a:spcBef>
                        <a:spcAft>
                          <a:spcPts val="0"/>
                        </a:spcAft>
                        <a:buNone/>
                      </a:pPr>
                      <a:r>
                        <a:rPr lang="en-GB" sz="2500">
                          <a:solidFill>
                            <a:srgbClr val="FF0000"/>
                          </a:solidFill>
                        </a:rPr>
                        <a:t>simple</a:t>
                      </a:r>
                      <a:endParaRPr sz="2500">
                        <a:solidFill>
                          <a:srgbClr val="FF0000"/>
                        </a:solidFill>
                      </a:endParaRPr>
                    </a:p>
                    <a:p>
                      <a:pPr marL="0" lvl="0" indent="0" algn="l" rtl="0">
                        <a:spcBef>
                          <a:spcPts val="0"/>
                        </a:spcBef>
                        <a:spcAft>
                          <a:spcPts val="0"/>
                        </a:spcAft>
                        <a:buNone/>
                      </a:pPr>
                      <a:r>
                        <a:rPr lang="en-GB" sz="2500">
                          <a:solidFill>
                            <a:srgbClr val="FF0000"/>
                          </a:solidFill>
                        </a:rPr>
                        <a:t>humble</a:t>
                      </a:r>
                      <a:endParaRPr sz="2500">
                        <a:solidFill>
                          <a:srgbClr val="FF0000"/>
                        </a:solidFill>
                      </a:endParaRPr>
                    </a:p>
                    <a:p>
                      <a:pPr marL="0" lvl="0" indent="0" algn="l" rtl="0">
                        <a:spcBef>
                          <a:spcPts val="0"/>
                        </a:spcBef>
                        <a:spcAft>
                          <a:spcPts val="0"/>
                        </a:spcAft>
                        <a:buNone/>
                      </a:pPr>
                      <a:r>
                        <a:rPr lang="en-GB" sz="2500">
                          <a:solidFill>
                            <a:srgbClr val="FF0000"/>
                          </a:solidFill>
                        </a:rPr>
                        <a:t>gentle</a:t>
                      </a:r>
                      <a:endParaRPr sz="2500">
                        <a:solidFill>
                          <a:srgbClr val="FF0000"/>
                        </a:solidFill>
                      </a:endParaRPr>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r h="3658323">
                <a:tc>
                  <a:txBody>
                    <a:bodyPr/>
                    <a:lstStyle/>
                    <a:p>
                      <a:pPr marL="0" lvl="0" indent="0" algn="l" rtl="0">
                        <a:spcBef>
                          <a:spcPts val="0"/>
                        </a:spcBef>
                        <a:spcAft>
                          <a:spcPts val="0"/>
                        </a:spcAft>
                        <a:buNone/>
                      </a:pPr>
                      <a:r>
                        <a:rPr lang="en-GB" sz="2500"/>
                        <a:t>Rule is</a:t>
                      </a:r>
                      <a:endParaRPr sz="2500"/>
                    </a:p>
                    <a:p>
                      <a:pPr marL="0" lvl="0" indent="0" algn="l" rtl="0">
                        <a:spcBef>
                          <a:spcPts val="0"/>
                        </a:spcBef>
                        <a:spcAft>
                          <a:spcPts val="0"/>
                        </a:spcAft>
                        <a:buNone/>
                      </a:pPr>
                      <a:r>
                        <a:rPr lang="en-GB" sz="2500">
                          <a:solidFill>
                            <a:srgbClr val="FF0000"/>
                          </a:solidFill>
                        </a:rPr>
                        <a:t>The suffix is added straight on to the root word.</a:t>
                      </a:r>
                      <a:endParaRPr sz="2500">
                        <a:solidFill>
                          <a:srgbClr val="FF0000"/>
                        </a:solidFill>
                      </a:endParaRPr>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r>
                        <a:rPr lang="en-GB" sz="2500"/>
                        <a:t>Rule is</a:t>
                      </a:r>
                      <a:endParaRPr sz="2500"/>
                    </a:p>
                    <a:p>
                      <a:pPr marL="0" lvl="0" indent="0" algn="l" rtl="0">
                        <a:spcBef>
                          <a:spcPts val="0"/>
                        </a:spcBef>
                        <a:spcAft>
                          <a:spcPts val="0"/>
                        </a:spcAft>
                        <a:buNone/>
                      </a:pPr>
                      <a:r>
                        <a:rPr lang="en-GB" sz="2500">
                          <a:solidFill>
                            <a:srgbClr val="FF0000"/>
                          </a:solidFill>
                          <a:latin typeface="Comic Sans MS"/>
                          <a:ea typeface="Comic Sans MS"/>
                          <a:cs typeface="Comic Sans MS"/>
                          <a:sym typeface="Comic Sans MS"/>
                        </a:rPr>
                        <a:t>When the root word ends with ic then ally is added.</a:t>
                      </a:r>
                      <a:endParaRPr sz="13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t>Rule is</a:t>
                      </a:r>
                      <a:endParaRPr sz="2500"/>
                    </a:p>
                    <a:p>
                      <a:pPr marL="0" lvl="0" indent="0" algn="l" rtl="0">
                        <a:spcBef>
                          <a:spcPts val="0"/>
                        </a:spcBef>
                        <a:spcAft>
                          <a:spcPts val="0"/>
                        </a:spcAft>
                        <a:buNone/>
                      </a:pPr>
                      <a:r>
                        <a:rPr lang="en-GB" sz="1700">
                          <a:solidFill>
                            <a:srgbClr val="FF0000"/>
                          </a:solidFill>
                          <a:latin typeface="Comic Sans MS"/>
                          <a:ea typeface="Comic Sans MS"/>
                          <a:cs typeface="Comic Sans MS"/>
                          <a:sym typeface="Comic Sans MS"/>
                        </a:rPr>
                        <a:t>When the root word has more than one syllable and ends in the consonant y the y is changed to an i before adding the ly.</a:t>
                      </a:r>
                      <a:endParaRPr sz="12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t>Rule is</a:t>
                      </a:r>
                      <a:endParaRPr sz="2500"/>
                    </a:p>
                    <a:p>
                      <a:pPr marL="0" lvl="0" indent="0" algn="l" rtl="0">
                        <a:spcBef>
                          <a:spcPts val="0"/>
                        </a:spcBef>
                        <a:spcAft>
                          <a:spcPts val="0"/>
                        </a:spcAft>
                        <a:buNone/>
                      </a:pPr>
                      <a:r>
                        <a:rPr lang="en-GB" sz="2500">
                          <a:solidFill>
                            <a:srgbClr val="FF0000"/>
                          </a:solidFill>
                          <a:latin typeface="Comic Sans MS"/>
                          <a:ea typeface="Comic Sans MS"/>
                          <a:cs typeface="Comic Sans MS"/>
                          <a:sym typeface="Comic Sans MS"/>
                        </a:rPr>
                        <a:t>When the root words ends in le the le is changed to ly.</a:t>
                      </a:r>
                      <a:endParaRPr sz="1300">
                        <a:solidFill>
                          <a:srgbClr val="FF0000"/>
                        </a:solidFill>
                      </a:endParaRPr>
                    </a:p>
                  </a:txBody>
                  <a:tcPr marL="121900" marR="121900" marT="121900" marB="12190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43319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817"/>
        <p:cNvGrpSpPr/>
        <p:nvPr/>
      </p:nvGrpSpPr>
      <p:grpSpPr>
        <a:xfrm>
          <a:off x="0" y="0"/>
          <a:ext cx="0" cy="0"/>
          <a:chOff x="0" y="0"/>
          <a:chExt cx="0" cy="0"/>
        </a:xfrm>
      </p:grpSpPr>
      <p:sp>
        <p:nvSpPr>
          <p:cNvPr id="1818" name="Google Shape;1818;g897093a373_0_441"/>
          <p:cNvSpPr txBox="1"/>
          <p:nvPr/>
        </p:nvSpPr>
        <p:spPr>
          <a:xfrm>
            <a:off x="293067" y="273167"/>
            <a:ext cx="11583200" cy="591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Choose the correct word for the sentence then add the suffix to the root word to make the spelling correct.</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The mother ________ laid the baby in the cot so that he would sleep.</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In his panic he _________ scrambled to grab hold of a tree root.</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“Follow me _________ and you won’t lose your way,” stated the guide.</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____________, the weather has been beautiful but next week rain is forecast.</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“You are _______ the best at football and you deserve the award,” said the commentator.</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__________ walking to the beach, the family looked forward to their day.</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The thief ______ stuffed the jewels into the bag, before he was seen.</a:t>
            </a:r>
            <a:endParaRPr sz="2400" kern="0">
              <a:solidFill>
                <a:srgbClr val="000000"/>
              </a:solidFill>
              <a:latin typeface="Comic Sans MS"/>
              <a:ea typeface="Comic Sans MS"/>
              <a:cs typeface="Comic Sans MS"/>
              <a:sym typeface="Comic Sans MS"/>
            </a:endParaRPr>
          </a:p>
        </p:txBody>
      </p:sp>
      <p:sp>
        <p:nvSpPr>
          <p:cNvPr id="1819" name="Google Shape;1819;g897093a373_0_441"/>
          <p:cNvSpPr/>
          <p:nvPr/>
        </p:nvSpPr>
        <p:spPr>
          <a:xfrm>
            <a:off x="439433" y="1193167"/>
            <a:ext cx="10956000" cy="7944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20" name="Google Shape;1820;g897093a373_0_441"/>
          <p:cNvSpPr txBox="1"/>
          <p:nvPr/>
        </p:nvSpPr>
        <p:spPr>
          <a:xfrm>
            <a:off x="502167" y="1276800"/>
            <a:ext cx="10768000" cy="585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b="1" kern="0">
                <a:solidFill>
                  <a:srgbClr val="000000"/>
                </a:solidFill>
                <a:latin typeface="Arial"/>
                <a:cs typeface="Arial"/>
                <a:sym typeface="Arial"/>
              </a:rPr>
              <a:t>nice   close  simple    late   frantic  lucky   happily  quick    gentle    </a:t>
            </a:r>
            <a:endParaRPr sz="2400" b="1" kern="0">
              <a:solidFill>
                <a:srgbClr val="000000"/>
              </a:solidFill>
              <a:latin typeface="Arial"/>
              <a:cs typeface="Arial"/>
              <a:sym typeface="Arial"/>
            </a:endParaRPr>
          </a:p>
        </p:txBody>
      </p:sp>
    </p:spTree>
    <p:extLst>
      <p:ext uri="{BB962C8B-B14F-4D97-AF65-F5344CB8AC3E}">
        <p14:creationId xmlns:p14="http://schemas.microsoft.com/office/powerpoint/2010/main" val="1545259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24"/>
        <p:cNvGrpSpPr/>
        <p:nvPr/>
      </p:nvGrpSpPr>
      <p:grpSpPr>
        <a:xfrm>
          <a:off x="0" y="0"/>
          <a:ext cx="0" cy="0"/>
          <a:chOff x="0" y="0"/>
          <a:chExt cx="0" cy="0"/>
        </a:xfrm>
      </p:grpSpPr>
      <p:sp>
        <p:nvSpPr>
          <p:cNvPr id="1825" name="Google Shape;1825;g897093a373_0_447"/>
          <p:cNvSpPr txBox="1"/>
          <p:nvPr/>
        </p:nvSpPr>
        <p:spPr>
          <a:xfrm>
            <a:off x="293067" y="273167"/>
            <a:ext cx="11583200" cy="591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Choose the correct word for the sentence then add the suffix to the root word to make the spelling correct.</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The mother </a:t>
            </a:r>
            <a:r>
              <a:rPr lang="en-GB" sz="2400" kern="0">
                <a:solidFill>
                  <a:srgbClr val="FF0000"/>
                </a:solidFill>
                <a:latin typeface="Comic Sans MS"/>
                <a:ea typeface="Comic Sans MS"/>
                <a:cs typeface="Comic Sans MS"/>
                <a:sym typeface="Comic Sans MS"/>
              </a:rPr>
              <a:t>gently</a:t>
            </a:r>
            <a:r>
              <a:rPr lang="en-GB" sz="2400" kern="0">
                <a:solidFill>
                  <a:srgbClr val="000000"/>
                </a:solidFill>
                <a:latin typeface="Comic Sans MS"/>
                <a:ea typeface="Comic Sans MS"/>
                <a:cs typeface="Comic Sans MS"/>
                <a:sym typeface="Comic Sans MS"/>
              </a:rPr>
              <a:t> laid the baby in the cot so that he would sleep.</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In his panic he </a:t>
            </a:r>
            <a:r>
              <a:rPr lang="en-GB" sz="2400" kern="0">
                <a:solidFill>
                  <a:srgbClr val="FF0000"/>
                </a:solidFill>
                <a:latin typeface="Comic Sans MS"/>
                <a:ea typeface="Comic Sans MS"/>
                <a:cs typeface="Comic Sans MS"/>
                <a:sym typeface="Comic Sans MS"/>
              </a:rPr>
              <a:t>frantically</a:t>
            </a:r>
            <a:r>
              <a:rPr lang="en-GB" sz="2400" kern="0">
                <a:solidFill>
                  <a:srgbClr val="000000"/>
                </a:solidFill>
                <a:latin typeface="Comic Sans MS"/>
                <a:ea typeface="Comic Sans MS"/>
                <a:cs typeface="Comic Sans MS"/>
                <a:sym typeface="Comic Sans MS"/>
              </a:rPr>
              <a:t> scrambled to grab hold of a tree root.</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“Follow me </a:t>
            </a:r>
            <a:r>
              <a:rPr lang="en-GB" sz="2400" kern="0">
                <a:solidFill>
                  <a:srgbClr val="FF0000"/>
                </a:solidFill>
                <a:latin typeface="Comic Sans MS"/>
                <a:ea typeface="Comic Sans MS"/>
                <a:cs typeface="Comic Sans MS"/>
                <a:sym typeface="Comic Sans MS"/>
              </a:rPr>
              <a:t>closely</a:t>
            </a:r>
            <a:r>
              <a:rPr lang="en-GB" sz="2400" kern="0">
                <a:solidFill>
                  <a:srgbClr val="000000"/>
                </a:solidFill>
                <a:latin typeface="Comic Sans MS"/>
                <a:ea typeface="Comic Sans MS"/>
                <a:cs typeface="Comic Sans MS"/>
                <a:sym typeface="Comic Sans MS"/>
              </a:rPr>
              <a:t> and you won’t lose your way,” stated the guide.</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FF0000"/>
                </a:solidFill>
                <a:latin typeface="Comic Sans MS"/>
                <a:ea typeface="Comic Sans MS"/>
                <a:cs typeface="Comic Sans MS"/>
                <a:sym typeface="Comic Sans MS"/>
              </a:rPr>
              <a:t>Lately/luckily</a:t>
            </a:r>
            <a:r>
              <a:rPr lang="en-GB" sz="2400" kern="0">
                <a:solidFill>
                  <a:srgbClr val="000000"/>
                </a:solidFill>
                <a:latin typeface="Comic Sans MS"/>
                <a:ea typeface="Comic Sans MS"/>
                <a:cs typeface="Comic Sans MS"/>
                <a:sym typeface="Comic Sans MS"/>
              </a:rPr>
              <a:t>, the weather has been beautiful but next week rain is forecast.</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“You are </a:t>
            </a:r>
            <a:r>
              <a:rPr lang="en-GB" sz="2400" kern="0">
                <a:solidFill>
                  <a:srgbClr val="FF0000"/>
                </a:solidFill>
                <a:latin typeface="Comic Sans MS"/>
                <a:ea typeface="Comic Sans MS"/>
                <a:cs typeface="Comic Sans MS"/>
                <a:sym typeface="Comic Sans MS"/>
              </a:rPr>
              <a:t>simply</a:t>
            </a:r>
            <a:r>
              <a:rPr lang="en-GB" sz="2400" kern="0">
                <a:solidFill>
                  <a:srgbClr val="000000"/>
                </a:solidFill>
                <a:latin typeface="Comic Sans MS"/>
                <a:ea typeface="Comic Sans MS"/>
                <a:cs typeface="Comic Sans MS"/>
                <a:sym typeface="Comic Sans MS"/>
              </a:rPr>
              <a:t> the best at football and you deserve the award,” said the commentator.</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FF0000"/>
                </a:solidFill>
                <a:latin typeface="Comic Sans MS"/>
                <a:ea typeface="Comic Sans MS"/>
                <a:cs typeface="Comic Sans MS"/>
                <a:sym typeface="Comic Sans MS"/>
              </a:rPr>
              <a:t>Happily</a:t>
            </a:r>
            <a:r>
              <a:rPr lang="en-GB" sz="2400" kern="0">
                <a:solidFill>
                  <a:srgbClr val="000000"/>
                </a:solidFill>
                <a:latin typeface="Comic Sans MS"/>
                <a:ea typeface="Comic Sans MS"/>
                <a:cs typeface="Comic Sans MS"/>
                <a:sym typeface="Comic Sans MS"/>
              </a:rPr>
              <a:t> walking to the beach, the family looked forward to their day.</a:t>
            </a:r>
            <a:endParaRPr sz="2400" kern="0">
              <a:solidFill>
                <a:srgbClr val="000000"/>
              </a:solidFill>
              <a:latin typeface="Comic Sans MS"/>
              <a:ea typeface="Comic Sans MS"/>
              <a:cs typeface="Comic Sans MS"/>
              <a:sym typeface="Comic Sans MS"/>
            </a:endParaRPr>
          </a:p>
          <a:p>
            <a:pPr marL="609585" indent="-457189" defTabSz="1219170">
              <a:buClr>
                <a:srgbClr val="000000"/>
              </a:buClr>
              <a:buSzPts val="1800"/>
              <a:buFont typeface="Comic Sans MS"/>
              <a:buAutoNum type="arabicPeriod"/>
            </a:pPr>
            <a:r>
              <a:rPr lang="en-GB" sz="2400" kern="0">
                <a:solidFill>
                  <a:srgbClr val="000000"/>
                </a:solidFill>
                <a:latin typeface="Comic Sans MS"/>
                <a:ea typeface="Comic Sans MS"/>
                <a:cs typeface="Comic Sans MS"/>
                <a:sym typeface="Comic Sans MS"/>
              </a:rPr>
              <a:t>The thief </a:t>
            </a:r>
            <a:r>
              <a:rPr lang="en-GB" sz="2400" kern="0">
                <a:solidFill>
                  <a:srgbClr val="FF0000"/>
                </a:solidFill>
                <a:latin typeface="Comic Sans MS"/>
                <a:ea typeface="Comic Sans MS"/>
                <a:cs typeface="Comic Sans MS"/>
                <a:sym typeface="Comic Sans MS"/>
              </a:rPr>
              <a:t>quickly</a:t>
            </a:r>
            <a:r>
              <a:rPr lang="en-GB" sz="2400" kern="0">
                <a:solidFill>
                  <a:srgbClr val="000000"/>
                </a:solidFill>
                <a:latin typeface="Comic Sans MS"/>
                <a:ea typeface="Comic Sans MS"/>
                <a:cs typeface="Comic Sans MS"/>
                <a:sym typeface="Comic Sans MS"/>
              </a:rPr>
              <a:t> stuffed the jewels into the bag, before he was seen.</a:t>
            </a:r>
            <a:endParaRPr sz="2400" kern="0">
              <a:solidFill>
                <a:srgbClr val="000000"/>
              </a:solidFill>
              <a:latin typeface="Comic Sans MS"/>
              <a:ea typeface="Comic Sans MS"/>
              <a:cs typeface="Comic Sans MS"/>
              <a:sym typeface="Comic Sans MS"/>
            </a:endParaRPr>
          </a:p>
        </p:txBody>
      </p:sp>
      <p:sp>
        <p:nvSpPr>
          <p:cNvPr id="1826" name="Google Shape;1826;g897093a373_0_447"/>
          <p:cNvSpPr/>
          <p:nvPr/>
        </p:nvSpPr>
        <p:spPr>
          <a:xfrm>
            <a:off x="439433" y="1193167"/>
            <a:ext cx="10956000" cy="7944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27" name="Google Shape;1827;g897093a373_0_447"/>
          <p:cNvSpPr txBox="1"/>
          <p:nvPr/>
        </p:nvSpPr>
        <p:spPr>
          <a:xfrm>
            <a:off x="502167" y="1276800"/>
            <a:ext cx="10768000" cy="585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b="1" kern="0">
                <a:solidFill>
                  <a:srgbClr val="000000"/>
                </a:solidFill>
                <a:latin typeface="Arial"/>
                <a:cs typeface="Arial"/>
                <a:sym typeface="Arial"/>
              </a:rPr>
              <a:t>nice   close  simple    late   frantic  lucky   happily  quick    gentle    </a:t>
            </a:r>
            <a:endParaRPr sz="2400" b="1" kern="0">
              <a:solidFill>
                <a:srgbClr val="000000"/>
              </a:solidFill>
              <a:latin typeface="Arial"/>
              <a:cs typeface="Arial"/>
              <a:sym typeface="Arial"/>
            </a:endParaRPr>
          </a:p>
        </p:txBody>
      </p:sp>
    </p:spTree>
    <p:extLst>
      <p:ext uri="{BB962C8B-B14F-4D97-AF65-F5344CB8AC3E}">
        <p14:creationId xmlns:p14="http://schemas.microsoft.com/office/powerpoint/2010/main" val="27748703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831"/>
        <p:cNvGrpSpPr/>
        <p:nvPr/>
      </p:nvGrpSpPr>
      <p:grpSpPr>
        <a:xfrm>
          <a:off x="0" y="0"/>
          <a:ext cx="0" cy="0"/>
          <a:chOff x="0" y="0"/>
          <a:chExt cx="0" cy="0"/>
        </a:xfrm>
      </p:grpSpPr>
      <p:sp>
        <p:nvSpPr>
          <p:cNvPr id="1832" name="Google Shape;1832;p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833" name="Google Shape;1833;p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834" name="Google Shape;1834;p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797758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38"/>
        <p:cNvGrpSpPr/>
        <p:nvPr/>
      </p:nvGrpSpPr>
      <p:grpSpPr>
        <a:xfrm>
          <a:off x="0" y="0"/>
          <a:ext cx="0" cy="0"/>
          <a:chOff x="0" y="0"/>
          <a:chExt cx="0" cy="0"/>
        </a:xfrm>
      </p:grpSpPr>
      <p:pic>
        <p:nvPicPr>
          <p:cNvPr id="1839" name="Google Shape;1839;g88d8c5ac5f_0_0"/>
          <p:cNvPicPr preferRelativeResize="0"/>
          <p:nvPr/>
        </p:nvPicPr>
        <p:blipFill>
          <a:blip r:embed="rId3">
            <a:alphaModFix/>
          </a:blip>
          <a:stretch>
            <a:fillRect/>
          </a:stretch>
        </p:blipFill>
        <p:spPr>
          <a:xfrm>
            <a:off x="1909085" y="203200"/>
            <a:ext cx="8373823" cy="6451600"/>
          </a:xfrm>
          <a:prstGeom prst="rect">
            <a:avLst/>
          </a:prstGeom>
          <a:noFill/>
          <a:ln>
            <a:noFill/>
          </a:ln>
        </p:spPr>
      </p:pic>
    </p:spTree>
    <p:extLst>
      <p:ext uri="{BB962C8B-B14F-4D97-AF65-F5344CB8AC3E}">
        <p14:creationId xmlns:p14="http://schemas.microsoft.com/office/powerpoint/2010/main" val="3814405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43"/>
        <p:cNvGrpSpPr/>
        <p:nvPr/>
      </p:nvGrpSpPr>
      <p:grpSpPr>
        <a:xfrm>
          <a:off x="0" y="0"/>
          <a:ext cx="0" cy="0"/>
          <a:chOff x="0" y="0"/>
          <a:chExt cx="0" cy="0"/>
        </a:xfrm>
      </p:grpSpPr>
      <p:pic>
        <p:nvPicPr>
          <p:cNvPr id="1844" name="Google Shape;1844;g88d8c5ac5f_0_8"/>
          <p:cNvPicPr preferRelativeResize="0"/>
          <p:nvPr/>
        </p:nvPicPr>
        <p:blipFill>
          <a:blip r:embed="rId3">
            <a:alphaModFix/>
          </a:blip>
          <a:stretch>
            <a:fillRect/>
          </a:stretch>
        </p:blipFill>
        <p:spPr>
          <a:xfrm>
            <a:off x="5973833" y="203200"/>
            <a:ext cx="4216400" cy="2946400"/>
          </a:xfrm>
          <a:prstGeom prst="rect">
            <a:avLst/>
          </a:prstGeom>
          <a:noFill/>
          <a:ln>
            <a:noFill/>
          </a:ln>
        </p:spPr>
      </p:pic>
      <p:pic>
        <p:nvPicPr>
          <p:cNvPr id="1845" name="Google Shape;1845;g88d8c5ac5f_0_8"/>
          <p:cNvPicPr preferRelativeResize="0"/>
          <p:nvPr/>
        </p:nvPicPr>
        <p:blipFill>
          <a:blip r:embed="rId4">
            <a:alphaModFix/>
          </a:blip>
          <a:stretch>
            <a:fillRect/>
          </a:stretch>
        </p:blipFill>
        <p:spPr>
          <a:xfrm>
            <a:off x="2723501" y="3869633"/>
            <a:ext cx="3372500" cy="2841800"/>
          </a:xfrm>
          <a:prstGeom prst="rect">
            <a:avLst/>
          </a:prstGeom>
          <a:noFill/>
          <a:ln>
            <a:noFill/>
          </a:ln>
        </p:spPr>
      </p:pic>
      <p:pic>
        <p:nvPicPr>
          <p:cNvPr id="1846" name="Google Shape;1846;g88d8c5ac5f_0_8"/>
          <p:cNvPicPr preferRelativeResize="0"/>
          <p:nvPr/>
        </p:nvPicPr>
        <p:blipFill>
          <a:blip r:embed="rId5">
            <a:alphaModFix/>
          </a:blip>
          <a:stretch>
            <a:fillRect/>
          </a:stretch>
        </p:blipFill>
        <p:spPr>
          <a:xfrm>
            <a:off x="7040816" y="3284000"/>
            <a:ext cx="3922376" cy="3302000"/>
          </a:xfrm>
          <a:prstGeom prst="rect">
            <a:avLst/>
          </a:prstGeom>
          <a:noFill/>
          <a:ln>
            <a:noFill/>
          </a:ln>
        </p:spPr>
      </p:pic>
      <p:pic>
        <p:nvPicPr>
          <p:cNvPr id="1847" name="Google Shape;1847;g88d8c5ac5f_0_8"/>
          <p:cNvPicPr preferRelativeResize="0"/>
          <p:nvPr/>
        </p:nvPicPr>
        <p:blipFill>
          <a:blip r:embed="rId6">
            <a:alphaModFix/>
          </a:blip>
          <a:stretch>
            <a:fillRect/>
          </a:stretch>
        </p:blipFill>
        <p:spPr>
          <a:xfrm>
            <a:off x="203201" y="203201"/>
            <a:ext cx="5473044" cy="3463233"/>
          </a:xfrm>
          <a:prstGeom prst="rect">
            <a:avLst/>
          </a:prstGeom>
          <a:noFill/>
          <a:ln>
            <a:noFill/>
          </a:ln>
        </p:spPr>
      </p:pic>
      <p:cxnSp>
        <p:nvCxnSpPr>
          <p:cNvPr id="1848" name="Google Shape;1848;g88d8c5ac5f_0_8"/>
          <p:cNvCxnSpPr/>
          <p:nvPr/>
        </p:nvCxnSpPr>
        <p:spPr>
          <a:xfrm>
            <a:off x="2781200" y="1318600"/>
            <a:ext cx="5248000" cy="418000"/>
          </a:xfrm>
          <a:prstGeom prst="straightConnector1">
            <a:avLst/>
          </a:prstGeom>
          <a:noFill/>
          <a:ln w="28575" cap="flat" cmpd="sng">
            <a:solidFill>
              <a:srgbClr val="FF0000"/>
            </a:solidFill>
            <a:prstDash val="solid"/>
            <a:round/>
            <a:headEnd type="none" w="med" len="med"/>
            <a:tailEnd type="none" w="med" len="med"/>
          </a:ln>
        </p:spPr>
      </p:cxnSp>
      <p:cxnSp>
        <p:nvCxnSpPr>
          <p:cNvPr id="1849" name="Google Shape;1849;g88d8c5ac5f_0_8"/>
          <p:cNvCxnSpPr/>
          <p:nvPr/>
        </p:nvCxnSpPr>
        <p:spPr>
          <a:xfrm flipH="1">
            <a:off x="3554700" y="2175867"/>
            <a:ext cx="4913600" cy="2718000"/>
          </a:xfrm>
          <a:prstGeom prst="straightConnector1">
            <a:avLst/>
          </a:prstGeom>
          <a:noFill/>
          <a:ln w="28575" cap="flat" cmpd="sng">
            <a:solidFill>
              <a:srgbClr val="FF0000"/>
            </a:solidFill>
            <a:prstDash val="solid"/>
            <a:round/>
            <a:headEnd type="none" w="med" len="med"/>
            <a:tailEnd type="none" w="med" len="med"/>
          </a:ln>
        </p:spPr>
      </p:cxnSp>
      <p:cxnSp>
        <p:nvCxnSpPr>
          <p:cNvPr id="1850" name="Google Shape;1850;g88d8c5ac5f_0_8"/>
          <p:cNvCxnSpPr/>
          <p:nvPr/>
        </p:nvCxnSpPr>
        <p:spPr>
          <a:xfrm rot="10800000" flipH="1">
            <a:off x="3847533" y="4852167"/>
            <a:ext cx="4808800" cy="83600"/>
          </a:xfrm>
          <a:prstGeom prst="straightConnector1">
            <a:avLst/>
          </a:prstGeom>
          <a:noFill/>
          <a:ln w="19050" cap="flat" cmpd="sng">
            <a:solidFill>
              <a:srgbClr val="FF0000"/>
            </a:solidFill>
            <a:prstDash val="solid"/>
            <a:round/>
            <a:headEnd type="none" w="med" len="med"/>
            <a:tailEnd type="none" w="med" len="med"/>
          </a:ln>
        </p:spPr>
      </p:cxnSp>
      <p:sp>
        <p:nvSpPr>
          <p:cNvPr id="1851" name="Google Shape;1851;g88d8c5ac5f_0_8"/>
          <p:cNvSpPr txBox="1"/>
          <p:nvPr/>
        </p:nvSpPr>
        <p:spPr>
          <a:xfrm>
            <a:off x="209433" y="3932167"/>
            <a:ext cx="2070000" cy="165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kern="0">
                <a:solidFill>
                  <a:srgbClr val="000000"/>
                </a:solidFill>
                <a:latin typeface="Arial"/>
                <a:cs typeface="Arial"/>
                <a:sym typeface="Arial"/>
              </a:rPr>
              <a:t>Where is London?</a:t>
            </a:r>
            <a:endParaRPr sz="3333" kern="0">
              <a:solidFill>
                <a:srgbClr val="000000"/>
              </a:solidFill>
              <a:latin typeface="Arial"/>
              <a:cs typeface="Arial"/>
              <a:sym typeface="Arial"/>
            </a:endParaRPr>
          </a:p>
        </p:txBody>
      </p:sp>
    </p:spTree>
    <p:extLst>
      <p:ext uri="{BB962C8B-B14F-4D97-AF65-F5344CB8AC3E}">
        <p14:creationId xmlns:p14="http://schemas.microsoft.com/office/powerpoint/2010/main" val="3362904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55"/>
        <p:cNvGrpSpPr/>
        <p:nvPr/>
      </p:nvGrpSpPr>
      <p:grpSpPr>
        <a:xfrm>
          <a:off x="0" y="0"/>
          <a:ext cx="0" cy="0"/>
          <a:chOff x="0" y="0"/>
          <a:chExt cx="0" cy="0"/>
        </a:xfrm>
      </p:grpSpPr>
      <p:pic>
        <p:nvPicPr>
          <p:cNvPr id="1856" name="Google Shape;1856;g88d8c5ac5f_0_12"/>
          <p:cNvPicPr preferRelativeResize="0"/>
          <p:nvPr/>
        </p:nvPicPr>
        <p:blipFill>
          <a:blip r:embed="rId3">
            <a:alphaModFix/>
          </a:blip>
          <a:stretch>
            <a:fillRect/>
          </a:stretch>
        </p:blipFill>
        <p:spPr>
          <a:xfrm>
            <a:off x="1269534" y="98667"/>
            <a:ext cx="9226901" cy="6399300"/>
          </a:xfrm>
          <a:prstGeom prst="rect">
            <a:avLst/>
          </a:prstGeom>
          <a:noFill/>
          <a:ln>
            <a:noFill/>
          </a:ln>
        </p:spPr>
      </p:pic>
    </p:spTree>
    <p:extLst>
      <p:ext uri="{BB962C8B-B14F-4D97-AF65-F5344CB8AC3E}">
        <p14:creationId xmlns:p14="http://schemas.microsoft.com/office/powerpoint/2010/main" val="1536006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60"/>
        <p:cNvGrpSpPr/>
        <p:nvPr/>
      </p:nvGrpSpPr>
      <p:grpSpPr>
        <a:xfrm>
          <a:off x="0" y="0"/>
          <a:ext cx="0" cy="0"/>
          <a:chOff x="0" y="0"/>
          <a:chExt cx="0" cy="0"/>
        </a:xfrm>
      </p:grpSpPr>
      <p:pic>
        <p:nvPicPr>
          <p:cNvPr id="1861" name="Google Shape;1861;g88d8c5ac5f_0_5"/>
          <p:cNvPicPr preferRelativeResize="0"/>
          <p:nvPr/>
        </p:nvPicPr>
        <p:blipFill>
          <a:blip r:embed="rId3">
            <a:alphaModFix/>
          </a:blip>
          <a:stretch>
            <a:fillRect/>
          </a:stretch>
        </p:blipFill>
        <p:spPr>
          <a:xfrm>
            <a:off x="1478634" y="203200"/>
            <a:ext cx="8902700" cy="6451600"/>
          </a:xfrm>
          <a:prstGeom prst="rect">
            <a:avLst/>
          </a:prstGeom>
          <a:noFill/>
          <a:ln>
            <a:noFill/>
          </a:ln>
        </p:spPr>
      </p:pic>
    </p:spTree>
    <p:extLst>
      <p:ext uri="{BB962C8B-B14F-4D97-AF65-F5344CB8AC3E}">
        <p14:creationId xmlns:p14="http://schemas.microsoft.com/office/powerpoint/2010/main" val="3658699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65"/>
        <p:cNvGrpSpPr/>
        <p:nvPr/>
      </p:nvGrpSpPr>
      <p:grpSpPr>
        <a:xfrm>
          <a:off x="0" y="0"/>
          <a:ext cx="0" cy="0"/>
          <a:chOff x="0" y="0"/>
          <a:chExt cx="0" cy="0"/>
        </a:xfrm>
      </p:grpSpPr>
      <p:pic>
        <p:nvPicPr>
          <p:cNvPr id="1866" name="Google Shape;1866;g88d8c5ac5f_0_28"/>
          <p:cNvPicPr preferRelativeResize="0"/>
          <p:nvPr/>
        </p:nvPicPr>
        <p:blipFill>
          <a:blip r:embed="rId3">
            <a:alphaModFix/>
          </a:blip>
          <a:stretch>
            <a:fillRect/>
          </a:stretch>
        </p:blipFill>
        <p:spPr>
          <a:xfrm>
            <a:off x="1549400" y="203200"/>
            <a:ext cx="9093200" cy="6451600"/>
          </a:xfrm>
          <a:prstGeom prst="rect">
            <a:avLst/>
          </a:prstGeom>
          <a:noFill/>
          <a:ln>
            <a:noFill/>
          </a:ln>
        </p:spPr>
      </p:pic>
    </p:spTree>
    <p:extLst>
      <p:ext uri="{BB962C8B-B14F-4D97-AF65-F5344CB8AC3E}">
        <p14:creationId xmlns:p14="http://schemas.microsoft.com/office/powerpoint/2010/main" val="2326395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70"/>
        <p:cNvGrpSpPr/>
        <p:nvPr/>
      </p:nvGrpSpPr>
      <p:grpSpPr>
        <a:xfrm>
          <a:off x="0" y="0"/>
          <a:ext cx="0" cy="0"/>
          <a:chOff x="0" y="0"/>
          <a:chExt cx="0" cy="0"/>
        </a:xfrm>
      </p:grpSpPr>
      <p:pic>
        <p:nvPicPr>
          <p:cNvPr id="1871" name="Google Shape;1871;g88d8c5ac5f_0_25"/>
          <p:cNvPicPr preferRelativeResize="0"/>
          <p:nvPr/>
        </p:nvPicPr>
        <p:blipFill>
          <a:blip r:embed="rId3">
            <a:alphaModFix/>
          </a:blip>
          <a:stretch>
            <a:fillRect/>
          </a:stretch>
        </p:blipFill>
        <p:spPr>
          <a:xfrm>
            <a:off x="1697751" y="203200"/>
            <a:ext cx="8796485" cy="6451600"/>
          </a:xfrm>
          <a:prstGeom prst="rect">
            <a:avLst/>
          </a:prstGeom>
          <a:noFill/>
          <a:ln>
            <a:noFill/>
          </a:ln>
        </p:spPr>
      </p:pic>
    </p:spTree>
    <p:extLst>
      <p:ext uri="{BB962C8B-B14F-4D97-AF65-F5344CB8AC3E}">
        <p14:creationId xmlns:p14="http://schemas.microsoft.com/office/powerpoint/2010/main" val="1169412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75"/>
        <p:cNvGrpSpPr/>
        <p:nvPr/>
      </p:nvGrpSpPr>
      <p:grpSpPr>
        <a:xfrm>
          <a:off x="0" y="0"/>
          <a:ext cx="0" cy="0"/>
          <a:chOff x="0" y="0"/>
          <a:chExt cx="0" cy="0"/>
        </a:xfrm>
      </p:grpSpPr>
      <p:pic>
        <p:nvPicPr>
          <p:cNvPr id="1876" name="Google Shape;1876;g88d8c5ac5f_0_36"/>
          <p:cNvPicPr preferRelativeResize="0"/>
          <p:nvPr/>
        </p:nvPicPr>
        <p:blipFill>
          <a:blip r:embed="rId3">
            <a:alphaModFix/>
          </a:blip>
          <a:stretch>
            <a:fillRect/>
          </a:stretch>
        </p:blipFill>
        <p:spPr>
          <a:xfrm>
            <a:off x="1681751" y="203201"/>
            <a:ext cx="8828504" cy="6451599"/>
          </a:xfrm>
          <a:prstGeom prst="rect">
            <a:avLst/>
          </a:prstGeom>
          <a:noFill/>
          <a:ln>
            <a:noFill/>
          </a:ln>
        </p:spPr>
      </p:pic>
    </p:spTree>
    <p:extLst>
      <p:ext uri="{BB962C8B-B14F-4D97-AF65-F5344CB8AC3E}">
        <p14:creationId xmlns:p14="http://schemas.microsoft.com/office/powerpoint/2010/main" val="10182605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80"/>
        <p:cNvGrpSpPr/>
        <p:nvPr/>
      </p:nvGrpSpPr>
      <p:grpSpPr>
        <a:xfrm>
          <a:off x="0" y="0"/>
          <a:ext cx="0" cy="0"/>
          <a:chOff x="0" y="0"/>
          <a:chExt cx="0" cy="0"/>
        </a:xfrm>
      </p:grpSpPr>
      <p:pic>
        <p:nvPicPr>
          <p:cNvPr id="1881" name="Google Shape;1881;g88d8c5ac5f_0_33"/>
          <p:cNvPicPr preferRelativeResize="0"/>
          <p:nvPr/>
        </p:nvPicPr>
        <p:blipFill>
          <a:blip r:embed="rId3">
            <a:alphaModFix/>
          </a:blip>
          <a:stretch>
            <a:fillRect/>
          </a:stretch>
        </p:blipFill>
        <p:spPr>
          <a:xfrm>
            <a:off x="1670051" y="454100"/>
            <a:ext cx="8851900" cy="6172200"/>
          </a:xfrm>
          <a:prstGeom prst="rect">
            <a:avLst/>
          </a:prstGeom>
          <a:noFill/>
          <a:ln>
            <a:noFill/>
          </a:ln>
        </p:spPr>
      </p:pic>
    </p:spTree>
    <p:extLst>
      <p:ext uri="{BB962C8B-B14F-4D97-AF65-F5344CB8AC3E}">
        <p14:creationId xmlns:p14="http://schemas.microsoft.com/office/powerpoint/2010/main" val="41561362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85"/>
        <p:cNvGrpSpPr/>
        <p:nvPr/>
      </p:nvGrpSpPr>
      <p:grpSpPr>
        <a:xfrm>
          <a:off x="0" y="0"/>
          <a:ext cx="0" cy="0"/>
          <a:chOff x="0" y="0"/>
          <a:chExt cx="0" cy="0"/>
        </a:xfrm>
      </p:grpSpPr>
      <p:pic>
        <p:nvPicPr>
          <p:cNvPr id="1886" name="Google Shape;1886;g88d8c5ac5f_0_44"/>
          <p:cNvPicPr preferRelativeResize="0"/>
          <p:nvPr/>
        </p:nvPicPr>
        <p:blipFill>
          <a:blip r:embed="rId3">
            <a:alphaModFix/>
          </a:blip>
          <a:stretch>
            <a:fillRect/>
          </a:stretch>
        </p:blipFill>
        <p:spPr>
          <a:xfrm>
            <a:off x="1612900" y="241300"/>
            <a:ext cx="8966200" cy="6375400"/>
          </a:xfrm>
          <a:prstGeom prst="rect">
            <a:avLst/>
          </a:prstGeom>
          <a:noFill/>
          <a:ln>
            <a:noFill/>
          </a:ln>
        </p:spPr>
      </p:pic>
    </p:spTree>
    <p:extLst>
      <p:ext uri="{BB962C8B-B14F-4D97-AF65-F5344CB8AC3E}">
        <p14:creationId xmlns:p14="http://schemas.microsoft.com/office/powerpoint/2010/main" val="19744470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90"/>
        <p:cNvGrpSpPr/>
        <p:nvPr/>
      </p:nvGrpSpPr>
      <p:grpSpPr>
        <a:xfrm>
          <a:off x="0" y="0"/>
          <a:ext cx="0" cy="0"/>
          <a:chOff x="0" y="0"/>
          <a:chExt cx="0" cy="0"/>
        </a:xfrm>
      </p:grpSpPr>
      <p:pic>
        <p:nvPicPr>
          <p:cNvPr id="1891" name="Google Shape;1891;g88d8c5ac5f_0_41"/>
          <p:cNvPicPr preferRelativeResize="0"/>
          <p:nvPr/>
        </p:nvPicPr>
        <p:blipFill>
          <a:blip r:embed="rId3">
            <a:alphaModFix/>
          </a:blip>
          <a:stretch>
            <a:fillRect/>
          </a:stretch>
        </p:blipFill>
        <p:spPr>
          <a:xfrm>
            <a:off x="1866900" y="412751"/>
            <a:ext cx="8458200" cy="6032500"/>
          </a:xfrm>
          <a:prstGeom prst="rect">
            <a:avLst/>
          </a:prstGeom>
          <a:noFill/>
          <a:ln>
            <a:noFill/>
          </a:ln>
        </p:spPr>
      </p:pic>
    </p:spTree>
    <p:extLst>
      <p:ext uri="{BB962C8B-B14F-4D97-AF65-F5344CB8AC3E}">
        <p14:creationId xmlns:p14="http://schemas.microsoft.com/office/powerpoint/2010/main" val="838263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895"/>
        <p:cNvGrpSpPr/>
        <p:nvPr/>
      </p:nvGrpSpPr>
      <p:grpSpPr>
        <a:xfrm>
          <a:off x="0" y="0"/>
          <a:ext cx="0" cy="0"/>
          <a:chOff x="0" y="0"/>
          <a:chExt cx="0" cy="0"/>
        </a:xfrm>
      </p:grpSpPr>
      <p:pic>
        <p:nvPicPr>
          <p:cNvPr id="1896" name="Google Shape;1896;g88d8c5ac5f_0_52"/>
          <p:cNvPicPr preferRelativeResize="0"/>
          <p:nvPr/>
        </p:nvPicPr>
        <p:blipFill>
          <a:blip r:embed="rId3">
            <a:alphaModFix/>
          </a:blip>
          <a:stretch>
            <a:fillRect/>
          </a:stretch>
        </p:blipFill>
        <p:spPr>
          <a:xfrm>
            <a:off x="1612900" y="215900"/>
            <a:ext cx="8966200" cy="6426200"/>
          </a:xfrm>
          <a:prstGeom prst="rect">
            <a:avLst/>
          </a:prstGeom>
          <a:noFill/>
          <a:ln>
            <a:noFill/>
          </a:ln>
        </p:spPr>
      </p:pic>
    </p:spTree>
    <p:extLst>
      <p:ext uri="{BB962C8B-B14F-4D97-AF65-F5344CB8AC3E}">
        <p14:creationId xmlns:p14="http://schemas.microsoft.com/office/powerpoint/2010/main" val="5004841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00"/>
        <p:cNvGrpSpPr/>
        <p:nvPr/>
      </p:nvGrpSpPr>
      <p:grpSpPr>
        <a:xfrm>
          <a:off x="0" y="0"/>
          <a:ext cx="0" cy="0"/>
          <a:chOff x="0" y="0"/>
          <a:chExt cx="0" cy="0"/>
        </a:xfrm>
      </p:grpSpPr>
      <p:pic>
        <p:nvPicPr>
          <p:cNvPr id="1901" name="Google Shape;1901;g88d8c5ac5f_0_49"/>
          <p:cNvPicPr preferRelativeResize="0"/>
          <p:nvPr/>
        </p:nvPicPr>
        <p:blipFill>
          <a:blip r:embed="rId3">
            <a:alphaModFix/>
          </a:blip>
          <a:stretch>
            <a:fillRect/>
          </a:stretch>
        </p:blipFill>
        <p:spPr>
          <a:xfrm>
            <a:off x="1612584" y="203201"/>
            <a:ext cx="8966843" cy="6451599"/>
          </a:xfrm>
          <a:prstGeom prst="rect">
            <a:avLst/>
          </a:prstGeom>
          <a:noFill/>
          <a:ln>
            <a:noFill/>
          </a:ln>
        </p:spPr>
      </p:pic>
    </p:spTree>
    <p:extLst>
      <p:ext uri="{BB962C8B-B14F-4D97-AF65-F5344CB8AC3E}">
        <p14:creationId xmlns:p14="http://schemas.microsoft.com/office/powerpoint/2010/main" val="13545831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05"/>
        <p:cNvGrpSpPr/>
        <p:nvPr/>
      </p:nvGrpSpPr>
      <p:grpSpPr>
        <a:xfrm>
          <a:off x="0" y="0"/>
          <a:ext cx="0" cy="0"/>
          <a:chOff x="0" y="0"/>
          <a:chExt cx="0" cy="0"/>
        </a:xfrm>
      </p:grpSpPr>
      <p:pic>
        <p:nvPicPr>
          <p:cNvPr id="1906" name="Google Shape;1906;g88d8c5ac5f_0_60"/>
          <p:cNvPicPr preferRelativeResize="0"/>
          <p:nvPr/>
        </p:nvPicPr>
        <p:blipFill>
          <a:blip r:embed="rId3">
            <a:alphaModFix/>
          </a:blip>
          <a:stretch>
            <a:fillRect/>
          </a:stretch>
        </p:blipFill>
        <p:spPr>
          <a:xfrm>
            <a:off x="1663700" y="266700"/>
            <a:ext cx="8864600" cy="6324600"/>
          </a:xfrm>
          <a:prstGeom prst="rect">
            <a:avLst/>
          </a:prstGeom>
          <a:noFill/>
          <a:ln>
            <a:noFill/>
          </a:ln>
        </p:spPr>
      </p:pic>
    </p:spTree>
    <p:extLst>
      <p:ext uri="{BB962C8B-B14F-4D97-AF65-F5344CB8AC3E}">
        <p14:creationId xmlns:p14="http://schemas.microsoft.com/office/powerpoint/2010/main" val="204229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10"/>
        <p:cNvGrpSpPr/>
        <p:nvPr/>
      </p:nvGrpSpPr>
      <p:grpSpPr>
        <a:xfrm>
          <a:off x="0" y="0"/>
          <a:ext cx="0" cy="0"/>
          <a:chOff x="0" y="0"/>
          <a:chExt cx="0" cy="0"/>
        </a:xfrm>
      </p:grpSpPr>
      <p:pic>
        <p:nvPicPr>
          <p:cNvPr id="1911" name="Google Shape;1911;g88d8c5ac5f_0_57"/>
          <p:cNvPicPr preferRelativeResize="0"/>
          <p:nvPr/>
        </p:nvPicPr>
        <p:blipFill>
          <a:blip r:embed="rId3">
            <a:alphaModFix/>
          </a:blip>
          <a:stretch>
            <a:fillRect/>
          </a:stretch>
        </p:blipFill>
        <p:spPr>
          <a:xfrm>
            <a:off x="1714500" y="203200"/>
            <a:ext cx="8763000" cy="6451600"/>
          </a:xfrm>
          <a:prstGeom prst="rect">
            <a:avLst/>
          </a:prstGeom>
          <a:noFill/>
          <a:ln>
            <a:noFill/>
          </a:ln>
        </p:spPr>
      </p:pic>
    </p:spTree>
    <p:extLst>
      <p:ext uri="{BB962C8B-B14F-4D97-AF65-F5344CB8AC3E}">
        <p14:creationId xmlns:p14="http://schemas.microsoft.com/office/powerpoint/2010/main" val="6337721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15"/>
        <p:cNvGrpSpPr/>
        <p:nvPr/>
      </p:nvGrpSpPr>
      <p:grpSpPr>
        <a:xfrm>
          <a:off x="0" y="0"/>
          <a:ext cx="0" cy="0"/>
          <a:chOff x="0" y="0"/>
          <a:chExt cx="0" cy="0"/>
        </a:xfrm>
      </p:grpSpPr>
      <p:pic>
        <p:nvPicPr>
          <p:cNvPr id="1916" name="Google Shape;1916;g88d8c5ac5f_0_74"/>
          <p:cNvPicPr preferRelativeResize="0"/>
          <p:nvPr/>
        </p:nvPicPr>
        <p:blipFill>
          <a:blip r:embed="rId3">
            <a:alphaModFix/>
          </a:blip>
          <a:stretch>
            <a:fillRect/>
          </a:stretch>
        </p:blipFill>
        <p:spPr>
          <a:xfrm>
            <a:off x="1593851" y="254000"/>
            <a:ext cx="9004300" cy="6350000"/>
          </a:xfrm>
          <a:prstGeom prst="rect">
            <a:avLst/>
          </a:prstGeom>
          <a:noFill/>
          <a:ln>
            <a:noFill/>
          </a:ln>
        </p:spPr>
      </p:pic>
    </p:spTree>
    <p:extLst>
      <p:ext uri="{BB962C8B-B14F-4D97-AF65-F5344CB8AC3E}">
        <p14:creationId xmlns:p14="http://schemas.microsoft.com/office/powerpoint/2010/main" val="23836131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20"/>
        <p:cNvGrpSpPr/>
        <p:nvPr/>
      </p:nvGrpSpPr>
      <p:grpSpPr>
        <a:xfrm>
          <a:off x="0" y="0"/>
          <a:ext cx="0" cy="0"/>
          <a:chOff x="0" y="0"/>
          <a:chExt cx="0" cy="0"/>
        </a:xfrm>
      </p:grpSpPr>
      <p:pic>
        <p:nvPicPr>
          <p:cNvPr id="1921" name="Google Shape;1921;g88d8c5ac5f_0_71"/>
          <p:cNvPicPr preferRelativeResize="0"/>
          <p:nvPr/>
        </p:nvPicPr>
        <p:blipFill>
          <a:blip r:embed="rId3">
            <a:alphaModFix/>
          </a:blip>
          <a:stretch>
            <a:fillRect/>
          </a:stretch>
        </p:blipFill>
        <p:spPr>
          <a:xfrm>
            <a:off x="1663700" y="241300"/>
            <a:ext cx="8864600" cy="6375400"/>
          </a:xfrm>
          <a:prstGeom prst="rect">
            <a:avLst/>
          </a:prstGeom>
          <a:noFill/>
          <a:ln>
            <a:noFill/>
          </a:ln>
        </p:spPr>
      </p:pic>
    </p:spTree>
    <p:extLst>
      <p:ext uri="{BB962C8B-B14F-4D97-AF65-F5344CB8AC3E}">
        <p14:creationId xmlns:p14="http://schemas.microsoft.com/office/powerpoint/2010/main" val="1252057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25"/>
        <p:cNvGrpSpPr/>
        <p:nvPr/>
      </p:nvGrpSpPr>
      <p:grpSpPr>
        <a:xfrm>
          <a:off x="0" y="0"/>
          <a:ext cx="0" cy="0"/>
          <a:chOff x="0" y="0"/>
          <a:chExt cx="0" cy="0"/>
        </a:xfrm>
      </p:grpSpPr>
      <p:sp>
        <p:nvSpPr>
          <p:cNvPr id="1926" name="Google Shape;1926;g88d8c5ac5f_0_68"/>
          <p:cNvSpPr txBox="1"/>
          <p:nvPr/>
        </p:nvSpPr>
        <p:spPr>
          <a:xfrm>
            <a:off x="272167" y="294100"/>
            <a:ext cx="11541600" cy="280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kern="0">
                <a:solidFill>
                  <a:srgbClr val="000000"/>
                </a:solidFill>
                <a:latin typeface="Arial"/>
                <a:cs typeface="Arial"/>
                <a:sym typeface="Arial"/>
              </a:rPr>
              <a:t>You could make your own timeline of how London has changed.</a:t>
            </a:r>
            <a:endParaRPr sz="3600" kern="0">
              <a:solidFill>
                <a:srgbClr val="000000"/>
              </a:solidFill>
              <a:latin typeface="Arial"/>
              <a:cs typeface="Arial"/>
              <a:sym typeface="Arial"/>
            </a:endParaRPr>
          </a:p>
          <a:p>
            <a:pPr defTabSz="1219170">
              <a:buClr>
                <a:srgbClr val="000000"/>
              </a:buClr>
            </a:pPr>
            <a:r>
              <a:rPr lang="en-GB" sz="3600" kern="0">
                <a:solidFill>
                  <a:srgbClr val="000000"/>
                </a:solidFill>
                <a:latin typeface="Arial"/>
                <a:cs typeface="Arial"/>
                <a:sym typeface="Arial"/>
              </a:rPr>
              <a:t>You could research more about London today and make your own poster.</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493492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930"/>
        <p:cNvGrpSpPr/>
        <p:nvPr/>
      </p:nvGrpSpPr>
      <p:grpSpPr>
        <a:xfrm>
          <a:off x="0" y="0"/>
          <a:ext cx="0" cy="0"/>
          <a:chOff x="0" y="0"/>
          <a:chExt cx="0" cy="0"/>
        </a:xfrm>
      </p:grpSpPr>
      <p:sp>
        <p:nvSpPr>
          <p:cNvPr id="1931" name="Google Shape;1931;p30"/>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Well Done 3S and 3M!</a:t>
            </a:r>
            <a:endParaRPr sz="4000"/>
          </a:p>
          <a:p>
            <a:r>
              <a:rPr lang="en-GB" sz="4000"/>
              <a:t>Time for a well deserved weekend so enjoy yourselves and we will meet up with you again on Monday.</a:t>
            </a:r>
            <a:endParaRPr sz="4000"/>
          </a:p>
        </p:txBody>
      </p:sp>
    </p:spTree>
    <p:extLst>
      <p:ext uri="{BB962C8B-B14F-4D97-AF65-F5344CB8AC3E}">
        <p14:creationId xmlns:p14="http://schemas.microsoft.com/office/powerpoint/2010/main" val="2880962945"/>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1381</Words>
  <Application>Microsoft Office PowerPoint</Application>
  <PresentationFormat>Widescreen</PresentationFormat>
  <Paragraphs>319</Paragraphs>
  <Slides>36</Slides>
  <Notes>36</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36</vt:i4>
      </vt:variant>
    </vt:vector>
  </HeadingPairs>
  <TitlesOfParts>
    <vt:vector size="42" baseType="lpstr">
      <vt:lpstr>Arial</vt:lpstr>
      <vt:lpstr>Calibri</vt:lpstr>
      <vt:lpstr>Comic Sans MS</vt:lpstr>
      <vt:lpstr>Simple Light</vt:lpstr>
      <vt:lpstr>1_Simple Light</vt:lpstr>
      <vt:lpstr>5_Simple Light</vt:lpstr>
      <vt:lpstr>Friday 26th June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Well Done 3S and 3M! Time for a well deserved weekend so enjoy yourselves and we will meet up with you again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5</cp:revision>
  <dcterms:created xsi:type="dcterms:W3CDTF">2020-06-19T09:10:49Z</dcterms:created>
  <dcterms:modified xsi:type="dcterms:W3CDTF">2020-06-19T09:16:08Z</dcterms:modified>
</cp:coreProperties>
</file>