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7" r:id="rId11"/>
    <p:sldId id="273" r:id="rId12"/>
    <p:sldId id="268" r:id="rId13"/>
    <p:sldId id="274" r:id="rId14"/>
    <p:sldId id="269" r:id="rId15"/>
    <p:sldId id="275" r:id="rId16"/>
    <p:sldId id="279" r:id="rId17"/>
    <p:sldId id="270" r:id="rId18"/>
    <p:sldId id="271" r:id="rId19"/>
    <p:sldId id="272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B7CDC-62F0-4BEE-9407-F9811A58A8E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735FC-AA90-45B9-81C3-13C1CF3B3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83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2189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395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rgbClr val="FFFFFF">
              <a:alpha val="80000"/>
            </a:srgbClr>
          </a:solidFill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solidFill>
            <a:srgbClr val="FFFFFF">
              <a:alpha val="80000"/>
            </a:srgb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121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9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228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42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60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03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58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75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92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443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2104E-8A37-4561-90C1-E2A2FA2C4A6E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91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980728"/>
            <a:ext cx="7772400" cy="2448272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Year 1 </a:t>
            </a:r>
            <a:br>
              <a:rPr lang="en-GB" sz="5400" b="1" dirty="0" smtClean="0">
                <a:latin typeface="Comic Sans MS" panose="030F0702030302020204" pitchFamily="66" charset="0"/>
              </a:rPr>
            </a:br>
            <a:r>
              <a:rPr lang="en-GB" sz="5400" b="1" dirty="0" smtClean="0">
                <a:latin typeface="Comic Sans MS" panose="030F0702030302020204" pitchFamily="66" charset="0"/>
              </a:rPr>
              <a:t>Reading and Writing 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Week 1 and Week 2</a:t>
            </a: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20/4/20 – 1/5/20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2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884" y="625289"/>
            <a:ext cx="8229600" cy="47745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Hello Year 1!</a:t>
            </a: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Over the next two weeks we are going to be learning about instructions.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This PowerPoint includes ten sessions for you to complete over the next two weeks.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Instructions are written for someone who needs to know how to do something. </a:t>
            </a:r>
          </a:p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Here are some examples…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07" y="5052909"/>
            <a:ext cx="1448682" cy="1049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7884" y="6128477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How to play a game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322837" y="6142952"/>
            <a:ext cx="2520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How to make a craft</a:t>
            </a:r>
            <a:r>
              <a:rPr lang="en-GB" sz="1600" dirty="0" smtClean="0">
                <a:latin typeface="Comic Sans MS" panose="030F0702030302020204" pitchFamily="66" charset="0"/>
              </a:rPr>
              <a:t>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030" name="Picture 6" descr="Paper Sun | Kids' Crafts | Fun Craft Ideas | FirstPalette.c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895" y="4914104"/>
            <a:ext cx="1150691" cy="115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aking Clipart | Clipart Panda - Free Clipart Images | Cute baking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106" y="4965704"/>
            <a:ext cx="1684298" cy="134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11833" y="6220810"/>
            <a:ext cx="1757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Recipes.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4" name="Picture 10" descr="Safety Instructions Free Vector Art - (42 Free Downloads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626" y="4813217"/>
            <a:ext cx="1796098" cy="125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330000" y="6065954"/>
            <a:ext cx="2435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Safety procedures.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01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1 – </a:t>
            </a:r>
            <a:r>
              <a:rPr lang="en-GB" sz="2700" dirty="0" smtClean="0">
                <a:latin typeface="Comic Sans MS" panose="030F0702030302020204" pitchFamily="66" charset="0"/>
              </a:rPr>
              <a:t>Reading and following </a:t>
            </a:r>
            <a:r>
              <a:rPr lang="en-GB" sz="2700" dirty="0" smtClean="0">
                <a:latin typeface="Comic Sans MS" panose="030F0702030302020204" pitchFamily="66" charset="0"/>
              </a:rPr>
              <a:t>instructions.</a:t>
            </a:r>
            <a:endParaRPr lang="en-GB" sz="27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9885" y="1268760"/>
            <a:ext cx="800323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Read and </a:t>
            </a:r>
            <a:r>
              <a:rPr lang="en-GB" sz="2400" u="sng" dirty="0" smtClean="0">
                <a:latin typeface="Comic Sans MS" panose="030F0702030302020204" pitchFamily="66" charset="0"/>
              </a:rPr>
              <a:t>re-read</a:t>
            </a:r>
            <a:r>
              <a:rPr lang="en-GB" sz="2400" dirty="0" smtClean="0">
                <a:latin typeface="Comic Sans MS" panose="030F0702030302020204" pitchFamily="66" charset="0"/>
              </a:rPr>
              <a:t> the instructions </a:t>
            </a:r>
            <a:r>
              <a:rPr lang="en-GB" sz="2400" dirty="0">
                <a:latin typeface="Comic Sans MS" panose="030F0702030302020204" pitchFamily="66" charset="0"/>
              </a:rPr>
              <a:t>‘How to </a:t>
            </a:r>
            <a:r>
              <a:rPr lang="en-GB" sz="2400" dirty="0" smtClean="0">
                <a:latin typeface="Comic Sans MS" panose="030F0702030302020204" pitchFamily="66" charset="0"/>
              </a:rPr>
              <a:t>Make a Jam </a:t>
            </a:r>
            <a:r>
              <a:rPr lang="en-GB" sz="2400" dirty="0">
                <a:latin typeface="Comic Sans MS" panose="030F0702030302020204" pitchFamily="66" charset="0"/>
              </a:rPr>
              <a:t>S</a:t>
            </a:r>
            <a:r>
              <a:rPr lang="en-GB" sz="2400" dirty="0" smtClean="0">
                <a:latin typeface="Comic Sans MS" panose="030F0702030302020204" pitchFamily="66" charset="0"/>
              </a:rPr>
              <a:t>andwich’ on the next few slides. With your adult talk about…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Are the instructions easy to follow? 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What makes them easy to follow? 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Have a go at acting out the instructions. Or, if you are able to, have a go at following the instructions and make your own jam sandwich with your adult </a:t>
            </a:r>
            <a:r>
              <a:rPr lang="en-GB" sz="24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</a:p>
          <a:p>
            <a:pPr algn="ctr"/>
            <a:r>
              <a:rPr lang="en-GB" sz="2400" b="1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Don’t forget to wash your hands. 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Jam Sandwich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38357"/>
            <a:ext cx="2294966" cy="180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9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96336" y="404664"/>
            <a:ext cx="1077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Lesson 1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3435" t="27360" r="23989" b="30312"/>
          <a:stretch/>
        </p:blipFill>
        <p:spPr>
          <a:xfrm>
            <a:off x="2555776" y="404664"/>
            <a:ext cx="4032448" cy="182521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2882" t="22438" r="61622" b="50000"/>
          <a:stretch/>
        </p:blipFill>
        <p:spPr>
          <a:xfrm>
            <a:off x="870395" y="2420888"/>
            <a:ext cx="2016224" cy="2016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1698" t="22438" r="42806" b="50000"/>
          <a:stretch/>
        </p:blipFill>
        <p:spPr>
          <a:xfrm>
            <a:off x="870395" y="4628124"/>
            <a:ext cx="2016224" cy="20162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0529" y="3000746"/>
            <a:ext cx="5905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3200" dirty="0" smtClean="0">
                <a:latin typeface="Comic Sans MS" panose="030F0702030302020204" pitchFamily="66" charset="0"/>
              </a:rPr>
              <a:t>Wash your hands and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get two slices of bread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2886619" y="4941168"/>
            <a:ext cx="596990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2. Get some jam, some butter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   and a knife.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1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0515" t="22439" r="23989" b="49999"/>
          <a:stretch/>
        </p:blipFill>
        <p:spPr>
          <a:xfrm>
            <a:off x="971600" y="620688"/>
            <a:ext cx="2016224" cy="20162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2328" t="65750" r="61622" b="5704"/>
          <a:stretch/>
        </p:blipFill>
        <p:spPr>
          <a:xfrm>
            <a:off x="935596" y="2636912"/>
            <a:ext cx="2088232" cy="20882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1698" t="66734" r="42252" b="5704"/>
          <a:stretch/>
        </p:blipFill>
        <p:spPr>
          <a:xfrm>
            <a:off x="971600" y="4725144"/>
            <a:ext cx="2088232" cy="20162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740352" y="436022"/>
            <a:ext cx="1077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Lesson 1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987824" y="1090191"/>
            <a:ext cx="595066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. Spread the butter onto one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slice of bread.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59832" y="3284984"/>
            <a:ext cx="550182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  <a:r>
              <a:rPr lang="en-GB" sz="3200" dirty="0" smtClean="0">
                <a:latin typeface="Comic Sans MS" panose="030F0702030302020204" pitchFamily="66" charset="0"/>
              </a:rPr>
              <a:t>. Spread the jam onto the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other slice of bread.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95836" y="5157192"/>
            <a:ext cx="5864106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5. Place one slice of bread on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top of the other, to make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a sandwich.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30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68344" y="476672"/>
            <a:ext cx="1077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Lesson 1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60515" t="65750" r="23435" b="5704"/>
          <a:stretch/>
        </p:blipFill>
        <p:spPr>
          <a:xfrm>
            <a:off x="971600" y="3573016"/>
            <a:ext cx="2088233" cy="2088232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1812685" cy="1368152"/>
          </a:xfrm>
          <a:prstGeom prst="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59833" y="1890746"/>
            <a:ext cx="539602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6. Cut the sandwich in half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   with the knife.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59833" y="4078523"/>
            <a:ext cx="4221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7. Eat your sandwich.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90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2 – Bossy verbs.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Little Miss Bossy (Little Miss Classic Library): Amazon.co.uk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1" t="38440" r="21494" b="3900"/>
          <a:stretch/>
        </p:blipFill>
        <p:spPr bwMode="auto">
          <a:xfrm>
            <a:off x="7498758" y="1052736"/>
            <a:ext cx="136815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1570782"/>
            <a:ext cx="82296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Bossy verbs are words that tell you what to do.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For example: </a:t>
            </a:r>
            <a:r>
              <a:rPr lang="en-GB" sz="2400" b="1" u="sng" dirty="0" smtClean="0">
                <a:latin typeface="Comic Sans MS" panose="030F0702030302020204" pitchFamily="66" charset="0"/>
              </a:rPr>
              <a:t>Turn</a:t>
            </a:r>
            <a:r>
              <a:rPr lang="en-GB" sz="2400" dirty="0" smtClean="0">
                <a:latin typeface="Comic Sans MS" panose="030F0702030302020204" pitchFamily="66" charset="0"/>
              </a:rPr>
              <a:t> off the light. </a:t>
            </a:r>
            <a:r>
              <a:rPr lang="en-GB" sz="2400" b="1" u="sng" dirty="0" smtClean="0">
                <a:latin typeface="Comic Sans MS" panose="030F0702030302020204" pitchFamily="66" charset="0"/>
              </a:rPr>
              <a:t>Shut</a:t>
            </a:r>
            <a:r>
              <a:rPr lang="en-GB" sz="2400" dirty="0" smtClean="0">
                <a:latin typeface="Comic Sans MS" panose="030F0702030302020204" pitchFamily="66" charset="0"/>
              </a:rPr>
              <a:t> the window.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We use bossy verbs at the beginning of a sentence to change it into a command (telling someone what to do).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Look back through the instructions on ‘How to Make a Jam Sandwich’. How many bossy verbs can you find?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algn="r"/>
            <a:r>
              <a:rPr lang="en-GB" sz="1600" dirty="0" smtClean="0">
                <a:latin typeface="Comic Sans MS" panose="030F0702030302020204" pitchFamily="66" charset="0"/>
              </a:rPr>
              <a:t>Answers are on the next slide </a:t>
            </a:r>
            <a:r>
              <a:rPr lang="en-GB" sz="16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2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17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ttle Miss Bossy (Little Miss Classic Library): Amazon.co.uk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1" t="38440" r="21494" b="3900"/>
          <a:stretch/>
        </p:blipFill>
        <p:spPr bwMode="auto">
          <a:xfrm>
            <a:off x="7164288" y="764704"/>
            <a:ext cx="136815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971600" y="476672"/>
            <a:ext cx="5976664" cy="2088232"/>
          </a:xfrm>
          <a:prstGeom prst="wedgeRoundRectCallout">
            <a:avLst>
              <a:gd name="adj1" fmla="val 55665"/>
              <a:gd name="adj2" fmla="val -2985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Hopefully you found the following bossy verbs: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</a:t>
            </a:r>
            <a:r>
              <a:rPr lang="en-GB" sz="3200" dirty="0" smtClean="0">
                <a:latin typeface="Comic Sans MS" panose="030F0702030302020204" pitchFamily="66" charset="0"/>
              </a:rPr>
              <a:t>ash    get      spread    place    cut       eat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2708920"/>
            <a:ext cx="756613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Pretend to be Mr or Little Miss Bossy! </a:t>
            </a:r>
            <a:r>
              <a:rPr lang="en-GB" sz="2000" dirty="0" smtClean="0">
                <a:latin typeface="Comic Sans MS" panose="030F0702030302020204" pitchFamily="66" charset="0"/>
              </a:rPr>
              <a:t>Pick a bossy verb from below and instruct your adult to do something (just pretend by acting it out). For example: </a:t>
            </a:r>
            <a:r>
              <a:rPr lang="en-GB" sz="2000" dirty="0" smtClean="0">
                <a:latin typeface="Comic Sans MS" panose="030F0702030302020204" pitchFamily="66" charset="0"/>
              </a:rPr>
              <a:t>‘</a:t>
            </a:r>
            <a:r>
              <a:rPr lang="en-GB" sz="2000" b="1" u="sng" dirty="0" smtClean="0">
                <a:latin typeface="Comic Sans MS" panose="030F0702030302020204" pitchFamily="66" charset="0"/>
              </a:rPr>
              <a:t>Wash</a:t>
            </a:r>
            <a:r>
              <a:rPr lang="en-GB" sz="2000" dirty="0" smtClean="0">
                <a:latin typeface="Comic Sans MS" panose="030F0702030302020204" pitchFamily="66" charset="0"/>
              </a:rPr>
              <a:t> your hands’. </a:t>
            </a:r>
            <a:r>
              <a:rPr lang="en-GB" sz="2000" dirty="0" smtClean="0">
                <a:latin typeface="Comic Sans MS" panose="030F0702030302020204" pitchFamily="66" charset="0"/>
              </a:rPr>
              <a:t>‘</a:t>
            </a:r>
            <a:r>
              <a:rPr lang="en-GB" sz="2000" b="1" u="sng" dirty="0" smtClean="0">
                <a:latin typeface="Comic Sans MS" panose="030F0702030302020204" pitchFamily="66" charset="0"/>
              </a:rPr>
              <a:t>Pick</a:t>
            </a:r>
            <a:r>
              <a:rPr lang="en-GB" sz="2000" dirty="0" smtClean="0">
                <a:latin typeface="Comic Sans MS" panose="030F0702030302020204" pitchFamily="66" charset="0"/>
              </a:rPr>
              <a:t> the apples from the tree’. Take it in turns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      </a:t>
            </a:r>
          </a:p>
          <a:p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0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0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0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endParaRPr lang="en-GB" sz="20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Can you think of any others? </a:t>
            </a:r>
          </a:p>
        </p:txBody>
      </p:sp>
      <p:pic>
        <p:nvPicPr>
          <p:cNvPr id="2050" name="Picture 2" descr="Imperative Verbs | Teaching Resource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7" t="49473" r="64722" b="-3280"/>
          <a:stretch/>
        </p:blipFill>
        <p:spPr bwMode="auto">
          <a:xfrm>
            <a:off x="611560" y="4509120"/>
            <a:ext cx="1267341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2406646" y="4257092"/>
            <a:ext cx="5915062" cy="1692188"/>
          </a:xfrm>
          <a:prstGeom prst="wedgeRoundRectCallout">
            <a:avLst>
              <a:gd name="adj1" fmla="val -62483"/>
              <a:gd name="adj2" fmla="val 1473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just"/>
            <a:r>
              <a:rPr lang="en-GB" sz="3200" dirty="0" smtClean="0">
                <a:latin typeface="Comic Sans MS" panose="030F0702030302020204" pitchFamily="66" charset="0"/>
              </a:rPr>
              <a:t>brush          pick          put</a:t>
            </a:r>
          </a:p>
          <a:p>
            <a:pPr algn="just"/>
            <a:r>
              <a:rPr lang="en-GB" sz="3200" dirty="0">
                <a:latin typeface="Comic Sans MS" panose="030F0702030302020204" pitchFamily="66" charset="0"/>
              </a:rPr>
              <a:t>w</a:t>
            </a:r>
            <a:r>
              <a:rPr lang="en-GB" sz="3200" dirty="0" smtClean="0">
                <a:latin typeface="Comic Sans MS" panose="030F0702030302020204" pitchFamily="66" charset="0"/>
              </a:rPr>
              <a:t>ash           fold          pour</a:t>
            </a:r>
          </a:p>
          <a:p>
            <a:pPr algn="just"/>
            <a:r>
              <a:rPr lang="en-GB" sz="3200" dirty="0">
                <a:latin typeface="Comic Sans MS" panose="030F0702030302020204" pitchFamily="66" charset="0"/>
              </a:rPr>
              <a:t>s</a:t>
            </a:r>
            <a:r>
              <a:rPr lang="en-GB" sz="3200" dirty="0" smtClean="0">
                <a:latin typeface="Comic Sans MS" panose="030F0702030302020204" pitchFamily="66" charset="0"/>
              </a:rPr>
              <a:t>tir            sprinkle    spread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11986" y="323364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Lesson </a:t>
            </a:r>
            <a:r>
              <a:rPr lang="en-GB" dirty="0" smtClean="0">
                <a:latin typeface="Comic Sans MS" panose="030F0702030302020204" pitchFamily="66" charset="0"/>
              </a:rPr>
              <a:t>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10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3568" y="620688"/>
            <a:ext cx="8229600" cy="72008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Lesson 3 – Bossy verbs.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Little Miss Bossy (Little Miss Classic Library): Amazon.co.uk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1" t="38440" r="21494" b="3900"/>
          <a:stretch/>
        </p:blipFill>
        <p:spPr bwMode="auto">
          <a:xfrm flipH="1">
            <a:off x="347459" y="5373216"/>
            <a:ext cx="1080120" cy="102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1465763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Read the commands below. Which bossy verb is missing?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1691680" y="5589240"/>
            <a:ext cx="6696744" cy="504056"/>
          </a:xfrm>
          <a:prstGeom prst="wedgeRoundRectCallout">
            <a:avLst>
              <a:gd name="adj1" fmla="val -54333"/>
              <a:gd name="adj2" fmla="val -23026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Turn      Spread       Cut      Pour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2204864"/>
            <a:ext cx="903649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 smtClean="0">
                <a:latin typeface="Comic Sans MS" panose="030F0702030302020204" pitchFamily="66" charset="0"/>
              </a:rPr>
              <a:t>_________ the milk into the glass.</a:t>
            </a:r>
          </a:p>
          <a:p>
            <a:pPr algn="just"/>
            <a:endParaRPr lang="en-GB" sz="2400" dirty="0" smtClean="0">
              <a:latin typeface="Comic Sans MS" panose="030F0702030302020204" pitchFamily="66" charset="0"/>
            </a:endParaRPr>
          </a:p>
          <a:p>
            <a:pPr algn="just"/>
            <a:r>
              <a:rPr lang="en-GB" sz="2800" dirty="0" smtClean="0">
                <a:latin typeface="Comic Sans MS" panose="030F0702030302020204" pitchFamily="66" charset="0"/>
              </a:rPr>
              <a:t>_________ the butter onto the bread.</a:t>
            </a:r>
          </a:p>
          <a:p>
            <a:pPr algn="just"/>
            <a:endParaRPr lang="en-GB" sz="2800" dirty="0">
              <a:latin typeface="Comic Sans MS" panose="030F0702030302020204" pitchFamily="66" charset="0"/>
            </a:endParaRPr>
          </a:p>
          <a:p>
            <a:pPr algn="just"/>
            <a:r>
              <a:rPr lang="en-GB" sz="2800" dirty="0" smtClean="0">
                <a:latin typeface="Comic Sans MS" panose="030F0702030302020204" pitchFamily="66" charset="0"/>
              </a:rPr>
              <a:t>_________ off the lights off please. </a:t>
            </a:r>
          </a:p>
          <a:p>
            <a:pPr algn="just"/>
            <a:endParaRPr lang="en-GB" sz="2800" dirty="0">
              <a:latin typeface="Comic Sans MS" panose="030F0702030302020204" pitchFamily="66" charset="0"/>
            </a:endParaRPr>
          </a:p>
          <a:p>
            <a:pPr algn="just"/>
            <a:r>
              <a:rPr lang="en-GB" sz="2800" dirty="0" smtClean="0">
                <a:latin typeface="Comic Sans MS" panose="030F0702030302020204" pitchFamily="66" charset="0"/>
              </a:rPr>
              <a:t>_________ the sandwich in half.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write down two of your own commands?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94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4 – Ordering instructions. 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340768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It is important for instructions to be written and followed in the right order. 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Some instructions use numbers to help you follow the commands. Some use ‘time connectives’. These are words or phrases that tell you WHEN to do something. Here are some examples.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01216" y="4018424"/>
            <a:ext cx="7931224" cy="26509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First</a:t>
            </a:r>
            <a:r>
              <a:rPr lang="en-GB" sz="3600" dirty="0" smtClean="0">
                <a:latin typeface="Comic Sans MS" panose="030F0702030302020204" pitchFamily="66" charset="0"/>
              </a:rPr>
              <a:t>   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            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Then</a:t>
            </a:r>
            <a:r>
              <a:rPr lang="en-GB" sz="3600" dirty="0" smtClean="0">
                <a:latin typeface="Comic Sans MS" panose="030F0702030302020204" pitchFamily="66" charset="0"/>
              </a:rPr>
              <a:t> 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After that              </a:t>
            </a:r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Next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Last</a:t>
            </a:r>
            <a:r>
              <a:rPr lang="en-GB" sz="3600" dirty="0" smtClean="0">
                <a:latin typeface="Comic Sans MS" panose="030F0702030302020204" pitchFamily="66" charset="0"/>
              </a:rPr>
              <a:t>                </a:t>
            </a:r>
            <a:r>
              <a:rPr lang="en-GB" sz="36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Finally </a:t>
            </a:r>
            <a:endParaRPr lang="en-GB" sz="36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02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11986" y="323364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Lesson 4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435" t="27360" r="23989" b="30312"/>
          <a:stretch/>
        </p:blipFill>
        <p:spPr>
          <a:xfrm>
            <a:off x="3759518" y="1516926"/>
            <a:ext cx="1512168" cy="68445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Mr. Muddle | Mr. Men Wiki | Fan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3364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84292" y="557779"/>
            <a:ext cx="70067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Mr Muddle has muddled the instructions for ‘How to Make a Jam Sandwich’. Can you help him put them in the right order?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Look out for those time connectives. They may help you 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7190" y="3549587"/>
            <a:ext cx="7416824" cy="830997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Then spread the butter onto one slice of bread and spread the jam onto the other slice of bread.  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7190" y="6128556"/>
            <a:ext cx="7416824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Next get some jam, butter and a knife.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0472" y="4535190"/>
            <a:ext cx="7416824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First wash your hands and get two slices of bread. 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7190" y="5157906"/>
            <a:ext cx="7416824" cy="830997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After that place one slice of bread on top of the other, to make a sandwich. 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8350" y="2941825"/>
            <a:ext cx="7416824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Next cut your sandwich in half with a knife. 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190" y="2357717"/>
            <a:ext cx="7416824" cy="46166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Finally eat your sandwich. 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81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5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5 – Writing instructions.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73177" y="1150310"/>
            <a:ext cx="72592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Let’s have a go at writing the instructions for ‘How to Make a Jam Sandwich’. Use the pictures to help you with your ideas. Remember to say your sentence before you write it. 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Challenge: Try using a time connective too.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For example…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2882" t="22438" r="61622" b="50000"/>
          <a:stretch/>
        </p:blipFill>
        <p:spPr>
          <a:xfrm>
            <a:off x="560040" y="3367710"/>
            <a:ext cx="1450504" cy="14505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2286" y="4099718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1. First wash your hands and get two slices of bread.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Paper, Pencil, Writing, Stationery, Lined, Note, Page - Writing 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3" t="4725" r="7700" b="4556"/>
          <a:stretch/>
        </p:blipFill>
        <p:spPr bwMode="auto">
          <a:xfrm>
            <a:off x="469315" y="1350412"/>
            <a:ext cx="815977" cy="79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2512215" y="4461086"/>
            <a:ext cx="2416" cy="40807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619672" y="4858622"/>
            <a:ext cx="2160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Time connective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131840" y="3579805"/>
            <a:ext cx="0" cy="65517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512215" y="3210473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Bossy verb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40152" y="4724246"/>
            <a:ext cx="4176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Comic Sans MS" panose="030F0702030302020204" pitchFamily="66" charset="0"/>
              </a:rPr>
              <a:t>Please find the pictures on the next slide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457200" y="5317997"/>
            <a:ext cx="8291264" cy="1477328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If your child is finding sentence writing difficult, please don’t worry! We would encourage you to simplify the task by asking your child to record simple commands. For example: 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Get the bread. Spread the butter. Cut it.               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This is great too 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49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05628" y="39404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5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5974" t="29531" r="36354" b="21252"/>
          <a:stretch/>
        </p:blipFill>
        <p:spPr>
          <a:xfrm>
            <a:off x="1259632" y="404665"/>
            <a:ext cx="6345996" cy="62694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35611" t="86421" r="36718" b="6688"/>
          <a:stretch/>
        </p:blipFill>
        <p:spPr>
          <a:xfrm>
            <a:off x="2483768" y="6353944"/>
            <a:ext cx="4896544" cy="5040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442752" y="763374"/>
            <a:ext cx="1440160" cy="1277273"/>
          </a:xfrm>
          <a:prstGeom prst="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Comic Sans MS" panose="030F0702030302020204" pitchFamily="66" charset="0"/>
              </a:rPr>
              <a:t>We have uploaded a printable version of this writing frame onto the school website  if you should wish to use it. </a:t>
            </a:r>
            <a:endParaRPr lang="en-GB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44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6 – Improving sentences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45506" y="2996952"/>
            <a:ext cx="78488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Mr Rush had a go at writing the instructions too, but accidentally missed some important things!</a:t>
            </a: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Help Mr Rush improve his sentences. Each sentence has </a:t>
            </a:r>
            <a:r>
              <a:rPr lang="en-GB" sz="2400" b="1" u="sng" dirty="0" smtClean="0">
                <a:latin typeface="Comic Sans MS" panose="030F0702030302020204" pitchFamily="66" charset="0"/>
              </a:rPr>
              <a:t>two</a:t>
            </a:r>
            <a:r>
              <a:rPr lang="en-GB" sz="2400" dirty="0" smtClean="0">
                <a:latin typeface="Comic Sans MS" panose="030F0702030302020204" pitchFamily="66" charset="0"/>
              </a:rPr>
              <a:t> mistakes. Can you find them? </a:t>
            </a:r>
          </a:p>
          <a:p>
            <a:pPr algn="ctr"/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Look carefully at the capital letters, full stops, finger spaces and spellings!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Mr. Rush by Roger Hargreav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29" t="22040" r="27544" b="4493"/>
          <a:stretch/>
        </p:blipFill>
        <p:spPr bwMode="auto">
          <a:xfrm>
            <a:off x="3851920" y="1513562"/>
            <a:ext cx="1543298" cy="140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91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52320" y="548680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6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2204864"/>
            <a:ext cx="871296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latin typeface="Comic Sans MS" panose="030F0702030302020204" pitchFamily="66" charset="0"/>
              </a:rPr>
              <a:t>1. first wash your hands and get </a:t>
            </a:r>
            <a:r>
              <a:rPr lang="en-GB" sz="2600" dirty="0" err="1" smtClean="0">
                <a:latin typeface="Comic Sans MS" panose="030F0702030302020204" pitchFamily="66" charset="0"/>
              </a:rPr>
              <a:t>th</a:t>
            </a:r>
            <a:r>
              <a:rPr lang="en-GB" sz="2600" dirty="0" smtClean="0">
                <a:latin typeface="Comic Sans MS" panose="030F0702030302020204" pitchFamily="66" charset="0"/>
              </a:rPr>
              <a:t> bread.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2. Spread the butter onto one slice off bread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3. then spread the jam onto the other slice of Bread. 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4. put the pieces </a:t>
            </a:r>
            <a:r>
              <a:rPr lang="en-GB" sz="2600" dirty="0" err="1" smtClean="0">
                <a:latin typeface="Comic Sans MS" panose="030F0702030302020204" pitchFamily="66" charset="0"/>
              </a:rPr>
              <a:t>ofbread</a:t>
            </a:r>
            <a:r>
              <a:rPr lang="en-GB" sz="2600" dirty="0" smtClean="0">
                <a:latin typeface="Comic Sans MS" panose="030F0702030302020204" pitchFamily="66" charset="0"/>
              </a:rPr>
              <a:t> together. </a:t>
            </a:r>
            <a:endParaRPr lang="en-GB" sz="26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4" descr="Mr. Rush by Roger Hargreav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29" t="22040" r="27544" b="4493"/>
          <a:stretch/>
        </p:blipFill>
        <p:spPr bwMode="auto">
          <a:xfrm>
            <a:off x="6361376" y="428345"/>
            <a:ext cx="1077268" cy="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99592" y="730441"/>
            <a:ext cx="51204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Each sentence has </a:t>
            </a:r>
            <a:r>
              <a:rPr lang="en-GB" sz="2400" b="1" u="sng" dirty="0">
                <a:latin typeface="Comic Sans MS" panose="030F0702030302020204" pitchFamily="66" charset="0"/>
              </a:rPr>
              <a:t>two</a:t>
            </a:r>
            <a:r>
              <a:rPr lang="en-GB" sz="2400" dirty="0">
                <a:latin typeface="Comic Sans MS" panose="030F0702030302020204" pitchFamily="66" charset="0"/>
              </a:rPr>
              <a:t> mistakes.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Can </a:t>
            </a:r>
            <a:r>
              <a:rPr lang="en-GB" sz="2400" dirty="0">
                <a:latin typeface="Comic Sans MS" panose="030F0702030302020204" pitchFamily="66" charset="0"/>
              </a:rPr>
              <a:t>you find them? </a:t>
            </a:r>
          </a:p>
        </p:txBody>
      </p:sp>
    </p:spTree>
    <p:extLst>
      <p:ext uri="{BB962C8B-B14F-4D97-AF65-F5344CB8AC3E}">
        <p14:creationId xmlns:p14="http://schemas.microsoft.com/office/powerpoint/2010/main" val="287389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52320" y="548680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6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31032" y="1628800"/>
            <a:ext cx="871296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latin typeface="Comic Sans MS" panose="030F0702030302020204" pitchFamily="66" charset="0"/>
              </a:rPr>
              <a:t>1. first wash your hands and get </a:t>
            </a:r>
            <a:r>
              <a:rPr lang="en-GB" sz="2600" dirty="0" err="1" smtClean="0">
                <a:latin typeface="Comic Sans MS" panose="030F0702030302020204" pitchFamily="66" charset="0"/>
              </a:rPr>
              <a:t>th</a:t>
            </a:r>
            <a:r>
              <a:rPr lang="en-GB" sz="2600" dirty="0" smtClean="0">
                <a:latin typeface="Comic Sans MS" panose="030F0702030302020204" pitchFamily="66" charset="0"/>
              </a:rPr>
              <a:t> bread.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2. Spread the butter onto one slice off bread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3. then spread the jam onto the other slice of Bread. </a:t>
            </a: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4. put the pieces </a:t>
            </a:r>
            <a:r>
              <a:rPr lang="en-GB" sz="2600" dirty="0" err="1" smtClean="0">
                <a:latin typeface="Comic Sans MS" panose="030F0702030302020204" pitchFamily="66" charset="0"/>
              </a:rPr>
              <a:t>ofbread</a:t>
            </a:r>
            <a:r>
              <a:rPr lang="en-GB" sz="2600" dirty="0" smtClean="0">
                <a:latin typeface="Comic Sans MS" panose="030F0702030302020204" pitchFamily="66" charset="0"/>
              </a:rPr>
              <a:t> together. </a:t>
            </a:r>
            <a:endParaRPr lang="en-GB" sz="26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4" descr="Mr. Rush by Roger Hargreav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29" t="22040" r="27544" b="4493"/>
          <a:stretch/>
        </p:blipFill>
        <p:spPr bwMode="auto">
          <a:xfrm>
            <a:off x="6361376" y="428345"/>
            <a:ext cx="1077268" cy="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576" y="5024795"/>
            <a:ext cx="7632848" cy="1200329"/>
          </a:xfrm>
          <a:prstGeom prst="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Now take a look at your piece of instruction writing. Is there anything you could improve on?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904074"/>
            <a:ext cx="5592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Did you spot the mistakes? Here are the answers</a:t>
            </a:r>
            <a:r>
              <a:rPr lang="en-GB" dirty="0" smtClean="0"/>
              <a:t>: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755576" y="1556792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436096" y="1407678"/>
            <a:ext cx="695580" cy="7971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014058" y="2292716"/>
            <a:ext cx="574165" cy="7042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506071" y="2280852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82153" y="3026651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7648352" y="3150045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40590" y="3942877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348337" y="3953341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09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7 – Labelling.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9082" y="1268760"/>
            <a:ext cx="822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Jam sandwiches may not be for you! What do you normally have on a sandwich (roll, wrap, baguette </a:t>
            </a:r>
            <a:r>
              <a:rPr lang="en-GB" sz="2000" dirty="0" err="1" smtClean="0">
                <a:latin typeface="Comic Sans MS" panose="030F0702030302020204" pitchFamily="66" charset="0"/>
              </a:rPr>
              <a:t>etc</a:t>
            </a:r>
            <a:r>
              <a:rPr lang="en-GB" sz="2000" dirty="0" smtClean="0">
                <a:latin typeface="Comic Sans MS" panose="030F0702030302020204" pitchFamily="66" charset="0"/>
              </a:rPr>
              <a:t>)? 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Draw, colour and label a sandwich that you normally eat at home.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is Mrs Ross’s favourite sandwich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Free Cliparts Cheese Sandwiches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501008"/>
            <a:ext cx="424541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V="1">
            <a:off x="2915816" y="5517233"/>
            <a:ext cx="720080" cy="50405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6164560" y="3509392"/>
            <a:ext cx="1080120" cy="50405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6518882" y="4930642"/>
            <a:ext cx="1002391" cy="58659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979712" y="4365104"/>
            <a:ext cx="936104" cy="43204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5148064" y="5517233"/>
            <a:ext cx="1370818" cy="92664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78587" y="3896925"/>
            <a:ext cx="1968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Lettuce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73200" y="3041213"/>
            <a:ext cx="20912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White bread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59996" y="5947645"/>
            <a:ext cx="1968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Cheese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439966" y="5495276"/>
            <a:ext cx="1968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Ham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536932" y="6335741"/>
            <a:ext cx="1968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Tomatoes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47573" y="5110788"/>
            <a:ext cx="1968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Butter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1765891" y="5328954"/>
            <a:ext cx="1149925" cy="434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618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8 – Make a sandwich.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628800"/>
            <a:ext cx="784827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If possible have a go at making your sandwich with an adult. If this is not possible you could act it out.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In lesson 10 we will be having a go at writing instructions for making our chosen sandwich. If possible ask your adult to take pictures of you making your sandwich, or even a video. You could draw a few pictures of what you would do if you were to make your sandwich. These will help you with your writing in lesson 10.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Can you make a list of the equipment and ingredients you need to make your sandwich?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Christmas Hand Writing Wish List Celebration Vector Illustration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6" t="4169" r="17514" b="8275"/>
          <a:stretch/>
        </p:blipFill>
        <p:spPr bwMode="auto">
          <a:xfrm>
            <a:off x="0" y="4689911"/>
            <a:ext cx="954794" cy="133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artoon light bulb Royalty Free Vector Image - VectorStoc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63"/>
          <a:stretch/>
        </p:blipFill>
        <p:spPr bwMode="auto">
          <a:xfrm>
            <a:off x="332393" y="2564904"/>
            <a:ext cx="588484" cy="75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31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Lesson 9 – Bossy verbs.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417638"/>
            <a:ext cx="822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We now know that bossy verbs are words that tell you what to do. Read the bossy verbs below. Choose the ones that you did when you made/acted making your sandwich.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Make a list of these on a piece of paper.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Little Miss Bossy (Little Miss Classic Library): Amazon.co.uk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1" t="38440" r="21494" b="3900"/>
          <a:stretch/>
        </p:blipFill>
        <p:spPr bwMode="auto">
          <a:xfrm>
            <a:off x="8028384" y="2309028"/>
            <a:ext cx="91210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457199" y="2741076"/>
            <a:ext cx="7317499" cy="3856275"/>
          </a:xfrm>
          <a:prstGeom prst="wedgeRoundRectCallout">
            <a:avLst>
              <a:gd name="adj1" fmla="val 55624"/>
              <a:gd name="adj2" fmla="val -39197"/>
              <a:gd name="adj3" fmla="val 16667"/>
            </a:avLst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spread            cut             slice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mix                 grate          place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roll                 chop           scoop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eat                  wash          sprinkle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02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10 – Writing instructions.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39505" y="1417637"/>
            <a:ext cx="7812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Think about the sandwich you made or pretended to make in lesson 8. If you took or drew pictures have a look at them to remind yourself of what you did. Talk it through with your adult.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Paper, Pencil, Writing, Stationery, Lined, Note, Page - Writing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3" t="4725" r="7700" b="4556"/>
          <a:stretch/>
        </p:blipFill>
        <p:spPr bwMode="auto">
          <a:xfrm>
            <a:off x="323528" y="1525807"/>
            <a:ext cx="815977" cy="79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r. Forgetful transparent PNG - Stick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4" t="25267" r="27006" b="4547"/>
          <a:stretch/>
        </p:blipFill>
        <p:spPr bwMode="auto">
          <a:xfrm>
            <a:off x="517356" y="3573016"/>
            <a:ext cx="124429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75509" y="3429000"/>
            <a:ext cx="6770786" cy="2246769"/>
          </a:xfrm>
          <a:prstGeom prst="rect">
            <a:avLst/>
          </a:prstGeom>
          <a:noFill/>
          <a:ln w="571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Mr Forgetful is hungry, but he has forgotten how to make a sandwich! Can you help him by writing down the instructions for how to make your sandwich?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59832" y="6093296"/>
            <a:ext cx="5626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Please find some helpful hints on the next page </a:t>
            </a:r>
            <a:r>
              <a:rPr lang="en-GB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23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52320" y="548680"/>
            <a:ext cx="1218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Lesson 10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156645" y="2079433"/>
            <a:ext cx="79873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Say your sentence </a:t>
            </a:r>
            <a:r>
              <a:rPr lang="en-GB" sz="2400" dirty="0">
                <a:latin typeface="Comic Sans MS" panose="030F0702030302020204" pitchFamily="66" charset="0"/>
              </a:rPr>
              <a:t>before you write it</a:t>
            </a:r>
            <a:r>
              <a:rPr lang="en-GB" sz="2400" dirty="0" smtClean="0">
                <a:latin typeface="Comic Sans MS" panose="030F0702030302020204" pitchFamily="66" charset="0"/>
              </a:rPr>
              <a:t>.  </a:t>
            </a:r>
          </a:p>
        </p:txBody>
      </p:sp>
      <p:pic>
        <p:nvPicPr>
          <p:cNvPr id="2050" name="Picture 2" descr="Little Miss Helpful | Mr. Men Wiki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193017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23728" y="829797"/>
            <a:ext cx="58326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This is Little Miss Helpful. She has made a list of things that may help you write your instructions.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2077" y="2703699"/>
            <a:ext cx="79873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Start each sentence with a bossy verb. Use the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list you made in lesson 9.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Use a capital letter at the beginning of your sentence and a full stop at the end.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1142076" y="4805292"/>
            <a:ext cx="79873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Reread your sentence to check it makes sense. </a:t>
            </a:r>
          </a:p>
        </p:txBody>
      </p:sp>
      <p:sp>
        <p:nvSpPr>
          <p:cNvPr id="5" name="5-Point Star 4"/>
          <p:cNvSpPr/>
          <p:nvPr/>
        </p:nvSpPr>
        <p:spPr>
          <a:xfrm>
            <a:off x="693020" y="1976318"/>
            <a:ext cx="449056" cy="432048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707589" y="2657936"/>
            <a:ext cx="449056" cy="432048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693020" y="3731614"/>
            <a:ext cx="449056" cy="432048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693020" y="4747482"/>
            <a:ext cx="449056" cy="432048"/>
          </a:xfrm>
          <a:prstGeom prst="star5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716016" y="5492649"/>
            <a:ext cx="3954907" cy="1077218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Challenge: Try using a time </a:t>
            </a:r>
            <a:r>
              <a:rPr lang="en-GB" sz="1600" dirty="0" smtClean="0">
                <a:latin typeface="Comic Sans MS" panose="030F0702030302020204" pitchFamily="66" charset="0"/>
              </a:rPr>
              <a:t>connective.</a:t>
            </a:r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 smtClean="0">
              <a:latin typeface="Comic Sans MS" panose="030F0702030302020204" pitchFamily="66" charset="0"/>
            </a:endParaRPr>
          </a:p>
          <a:p>
            <a:r>
              <a:rPr lang="en-GB" sz="1600" u="sng" dirty="0" smtClean="0">
                <a:latin typeface="Comic Sans MS" panose="030F0702030302020204" pitchFamily="66" charset="0"/>
              </a:rPr>
              <a:t>Next </a:t>
            </a:r>
            <a:r>
              <a:rPr lang="en-GB" sz="1600" dirty="0" smtClean="0">
                <a:latin typeface="Comic Sans MS" panose="030F0702030302020204" pitchFamily="66" charset="0"/>
              </a:rPr>
              <a:t>spread the butter onto the bread.  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8403" y="5486910"/>
            <a:ext cx="3744416" cy="1077218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Please simplify the task if you need to. Simple commands are great too. For example…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Get the ham. Cut it. Eat it.            </a:t>
            </a:r>
            <a:r>
              <a:rPr lang="en-GB" sz="16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03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806489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If you have had a go at some or all of the tasks…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Well done!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 are really proud of you.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Have a lovely weekend.</a:t>
            </a:r>
          </a:p>
        </p:txBody>
      </p:sp>
      <p:sp>
        <p:nvSpPr>
          <p:cNvPr id="3" name="6-Point Star 2"/>
          <p:cNvSpPr/>
          <p:nvPr/>
        </p:nvSpPr>
        <p:spPr>
          <a:xfrm>
            <a:off x="3419872" y="3212976"/>
            <a:ext cx="2592288" cy="2376264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7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5AA70"/>
      </a:accent1>
      <a:accent2>
        <a:srgbClr val="73C2FB"/>
      </a:accent2>
      <a:accent3>
        <a:srgbClr val="7FFFD4"/>
      </a:accent3>
      <a:accent4>
        <a:srgbClr val="6495ED"/>
      </a:accent4>
      <a:accent5>
        <a:srgbClr val="EEDC82"/>
      </a:accent5>
      <a:accent6>
        <a:srgbClr val="F0808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979</TotalTime>
  <Words>1474</Words>
  <Application>Microsoft Office PowerPoint</Application>
  <PresentationFormat>On-screen Show (4:3)</PresentationFormat>
  <Paragraphs>198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Comic Sans MS</vt:lpstr>
      <vt:lpstr>Wingdings</vt:lpstr>
      <vt:lpstr>Office Theme</vt:lpstr>
      <vt:lpstr>Year 1  Reading and Writing </vt:lpstr>
      <vt:lpstr>PowerPoint Presentation</vt:lpstr>
      <vt:lpstr>Lesson 1 – Reading and following instructions.</vt:lpstr>
      <vt:lpstr>PowerPoint Presentation</vt:lpstr>
      <vt:lpstr>PowerPoint Presentation</vt:lpstr>
      <vt:lpstr>PowerPoint Presentation</vt:lpstr>
      <vt:lpstr>Lesson 2 – Bossy verbs.</vt:lpstr>
      <vt:lpstr>PowerPoint Presentation</vt:lpstr>
      <vt:lpstr>PowerPoint Presentation</vt:lpstr>
      <vt:lpstr>Lesson 4 – Ordering instructions.  </vt:lpstr>
      <vt:lpstr>PowerPoint Presentation</vt:lpstr>
      <vt:lpstr>Lesson 5 – Writing instructions.</vt:lpstr>
      <vt:lpstr>PowerPoint Presentation</vt:lpstr>
      <vt:lpstr>Lesson 6 – Improving sentences. </vt:lpstr>
      <vt:lpstr>PowerPoint Presentation</vt:lpstr>
      <vt:lpstr>PowerPoint Presentation</vt:lpstr>
      <vt:lpstr>Lesson 7 – Labelling. </vt:lpstr>
      <vt:lpstr>Lesson 8 – Make a sandwich. </vt:lpstr>
      <vt:lpstr>Lesson 9 – Bossy verbs. </vt:lpstr>
      <vt:lpstr>Lesson 10 – Writing instructions.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jontypearce</dc:creator>
  <cp:lastModifiedBy>Ross G</cp:lastModifiedBy>
  <cp:revision>85</cp:revision>
  <dcterms:created xsi:type="dcterms:W3CDTF">2012-04-28T17:18:27Z</dcterms:created>
  <dcterms:modified xsi:type="dcterms:W3CDTF">2020-04-19T12:25:43Z</dcterms:modified>
</cp:coreProperties>
</file>