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37"/>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193B3B-6ED0-4F28-80AD-ABC20CC12D75}" type="datetimeFigureOut">
              <a:rPr lang="en-US" smtClean="0"/>
              <a:t>6/19/2020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4C998B-A191-4E4B-8520-16AAE1755D00}" type="slidenum">
              <a:rPr lang="en-US" smtClean="0"/>
              <a:t>‹#›</a:t>
            </a:fld>
            <a:endParaRPr lang="en-US"/>
          </a:p>
        </p:txBody>
      </p:sp>
    </p:spTree>
    <p:extLst>
      <p:ext uri="{BB962C8B-B14F-4D97-AF65-F5344CB8AC3E}">
        <p14:creationId xmlns:p14="http://schemas.microsoft.com/office/powerpoint/2010/main" val="2249251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2"/>
        <p:cNvGrpSpPr/>
        <p:nvPr/>
      </p:nvGrpSpPr>
      <p:grpSpPr>
        <a:xfrm>
          <a:off x="0" y="0"/>
          <a:ext cx="0" cy="0"/>
          <a:chOff x="0" y="0"/>
          <a:chExt cx="0" cy="0"/>
        </a:xfrm>
      </p:grpSpPr>
      <p:sp>
        <p:nvSpPr>
          <p:cNvPr id="983" name="Google Shape;98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84" name="Google Shape;98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354620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8"/>
        <p:cNvGrpSpPr/>
        <p:nvPr/>
      </p:nvGrpSpPr>
      <p:grpSpPr>
        <a:xfrm>
          <a:off x="0" y="0"/>
          <a:ext cx="0" cy="0"/>
          <a:chOff x="0" y="0"/>
          <a:chExt cx="0" cy="0"/>
        </a:xfrm>
      </p:grpSpPr>
      <p:sp>
        <p:nvSpPr>
          <p:cNvPr id="989" name="Google Shape;989;p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90" name="Google Shape;990;p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356176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0"/>
        <p:cNvGrpSpPr/>
        <p:nvPr/>
      </p:nvGrpSpPr>
      <p:grpSpPr>
        <a:xfrm>
          <a:off x="0" y="0"/>
          <a:ext cx="0" cy="0"/>
          <a:chOff x="0" y="0"/>
          <a:chExt cx="0" cy="0"/>
        </a:xfrm>
      </p:grpSpPr>
      <p:sp>
        <p:nvSpPr>
          <p:cNvPr id="1001" name="Google Shape;1001;g865108e490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2" name="Google Shape;1002;g865108e490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614487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7"/>
        <p:cNvGrpSpPr/>
        <p:nvPr/>
      </p:nvGrpSpPr>
      <p:grpSpPr>
        <a:xfrm>
          <a:off x="0" y="0"/>
          <a:ext cx="0" cy="0"/>
          <a:chOff x="0" y="0"/>
          <a:chExt cx="0" cy="0"/>
        </a:xfrm>
      </p:grpSpPr>
      <p:sp>
        <p:nvSpPr>
          <p:cNvPr id="1008" name="Google Shape;1008;p2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09" name="Google Shape;1009;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532651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5"/>
        <p:cNvGrpSpPr/>
        <p:nvPr/>
      </p:nvGrpSpPr>
      <p:grpSpPr>
        <a:xfrm>
          <a:off x="0" y="0"/>
          <a:ext cx="0" cy="0"/>
          <a:chOff x="0" y="0"/>
          <a:chExt cx="0" cy="0"/>
        </a:xfrm>
      </p:grpSpPr>
      <p:sp>
        <p:nvSpPr>
          <p:cNvPr id="1016" name="Google Shape;1016;g891042b179_0_15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17" name="Google Shape;1017;g891042b179_0_1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20042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0"/>
        <p:cNvGrpSpPr/>
        <p:nvPr/>
      </p:nvGrpSpPr>
      <p:grpSpPr>
        <a:xfrm>
          <a:off x="0" y="0"/>
          <a:ext cx="0" cy="0"/>
          <a:chOff x="0" y="0"/>
          <a:chExt cx="0" cy="0"/>
        </a:xfrm>
      </p:grpSpPr>
      <p:sp>
        <p:nvSpPr>
          <p:cNvPr id="1021" name="Google Shape;1021;g891042b179_0_16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22" name="Google Shape;1022;g891042b179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865849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5"/>
        <p:cNvGrpSpPr/>
        <p:nvPr/>
      </p:nvGrpSpPr>
      <p:grpSpPr>
        <a:xfrm>
          <a:off x="0" y="0"/>
          <a:ext cx="0" cy="0"/>
          <a:chOff x="0" y="0"/>
          <a:chExt cx="0" cy="0"/>
        </a:xfrm>
      </p:grpSpPr>
      <p:sp>
        <p:nvSpPr>
          <p:cNvPr id="1026" name="Google Shape;1026;g891042b179_0_15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27" name="Google Shape;1027;g891042b179_0_1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610446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1"/>
        <p:cNvGrpSpPr/>
        <p:nvPr/>
      </p:nvGrpSpPr>
      <p:grpSpPr>
        <a:xfrm>
          <a:off x="0" y="0"/>
          <a:ext cx="0" cy="0"/>
          <a:chOff x="0" y="0"/>
          <a:chExt cx="0" cy="0"/>
        </a:xfrm>
      </p:grpSpPr>
      <p:sp>
        <p:nvSpPr>
          <p:cNvPr id="1032" name="Google Shape;1032;g891042b179_0_17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33" name="Google Shape;1033;g891042b179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864167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8"/>
        <p:cNvGrpSpPr/>
        <p:nvPr/>
      </p:nvGrpSpPr>
      <p:grpSpPr>
        <a:xfrm>
          <a:off x="0" y="0"/>
          <a:ext cx="0" cy="0"/>
          <a:chOff x="0" y="0"/>
          <a:chExt cx="0" cy="0"/>
        </a:xfrm>
      </p:grpSpPr>
      <p:sp>
        <p:nvSpPr>
          <p:cNvPr id="1049" name="Google Shape;1049;g891042b179_0_16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50" name="Google Shape;1050;g891042b179_0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364417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9"/>
        <p:cNvGrpSpPr/>
        <p:nvPr/>
      </p:nvGrpSpPr>
      <p:grpSpPr>
        <a:xfrm>
          <a:off x="0" y="0"/>
          <a:ext cx="0" cy="0"/>
          <a:chOff x="0" y="0"/>
          <a:chExt cx="0" cy="0"/>
        </a:xfrm>
      </p:grpSpPr>
      <p:sp>
        <p:nvSpPr>
          <p:cNvPr id="1060" name="Google Shape;1060;g891042b179_0_20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61" name="Google Shape;1061;g891042b179_0_2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449307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6"/>
        <p:cNvGrpSpPr/>
        <p:nvPr/>
      </p:nvGrpSpPr>
      <p:grpSpPr>
        <a:xfrm>
          <a:off x="0" y="0"/>
          <a:ext cx="0" cy="0"/>
          <a:chOff x="0" y="0"/>
          <a:chExt cx="0" cy="0"/>
        </a:xfrm>
      </p:grpSpPr>
      <p:sp>
        <p:nvSpPr>
          <p:cNvPr id="1067" name="Google Shape;1067;g891042b179_0_20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68" name="Google Shape;1068;g891042b179_0_2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243469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5"/>
        <p:cNvGrpSpPr/>
        <p:nvPr/>
      </p:nvGrpSpPr>
      <p:grpSpPr>
        <a:xfrm>
          <a:off x="0" y="0"/>
          <a:ext cx="0" cy="0"/>
          <a:chOff x="0" y="0"/>
          <a:chExt cx="0" cy="0"/>
        </a:xfrm>
      </p:grpSpPr>
      <p:sp>
        <p:nvSpPr>
          <p:cNvPr id="1076" name="Google Shape;1076;g891042b179_0_21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77" name="Google Shape;1077;g891042b179_0_2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28115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0"/>
        <p:cNvGrpSpPr/>
        <p:nvPr/>
      </p:nvGrpSpPr>
      <p:grpSpPr>
        <a:xfrm>
          <a:off x="0" y="0"/>
          <a:ext cx="0" cy="0"/>
          <a:chOff x="0" y="0"/>
          <a:chExt cx="0" cy="0"/>
        </a:xfrm>
      </p:grpSpPr>
      <p:sp>
        <p:nvSpPr>
          <p:cNvPr id="1081" name="Google Shape;1081;g891042b179_0_22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82" name="Google Shape;1082;g891042b179_0_2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303275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8"/>
        <p:cNvGrpSpPr/>
        <p:nvPr/>
      </p:nvGrpSpPr>
      <p:grpSpPr>
        <a:xfrm>
          <a:off x="0" y="0"/>
          <a:ext cx="0" cy="0"/>
          <a:chOff x="0" y="0"/>
          <a:chExt cx="0" cy="0"/>
        </a:xfrm>
      </p:grpSpPr>
      <p:sp>
        <p:nvSpPr>
          <p:cNvPr id="1089" name="Google Shape;1089;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90" name="Google Shape;1090;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509262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5"/>
        <p:cNvGrpSpPr/>
        <p:nvPr/>
      </p:nvGrpSpPr>
      <p:grpSpPr>
        <a:xfrm>
          <a:off x="0" y="0"/>
          <a:ext cx="0" cy="0"/>
          <a:chOff x="0" y="0"/>
          <a:chExt cx="0" cy="0"/>
        </a:xfrm>
      </p:grpSpPr>
      <p:sp>
        <p:nvSpPr>
          <p:cNvPr id="1096" name="Google Shape;1096;g81dc1f8f80_0_3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7" name="Google Shape;1097;g81dc1f8f80_0_3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655302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0"/>
        <p:cNvGrpSpPr/>
        <p:nvPr/>
      </p:nvGrpSpPr>
      <p:grpSpPr>
        <a:xfrm>
          <a:off x="0" y="0"/>
          <a:ext cx="0" cy="0"/>
          <a:chOff x="0" y="0"/>
          <a:chExt cx="0" cy="0"/>
        </a:xfrm>
      </p:grpSpPr>
      <p:sp>
        <p:nvSpPr>
          <p:cNvPr id="1101" name="Google Shape;1101;g81dc1f8f80_0_3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2" name="Google Shape;1102;g81dc1f8f80_0_3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23168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6"/>
        <p:cNvGrpSpPr/>
        <p:nvPr/>
      </p:nvGrpSpPr>
      <p:grpSpPr>
        <a:xfrm>
          <a:off x="0" y="0"/>
          <a:ext cx="0" cy="0"/>
          <a:chOff x="0" y="0"/>
          <a:chExt cx="0" cy="0"/>
        </a:xfrm>
      </p:grpSpPr>
      <p:sp>
        <p:nvSpPr>
          <p:cNvPr id="1107" name="Google Shape;1107;g81dc1f8f80_0_3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8" name="Google Shape;1108;g81dc1f8f80_0_3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72466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9"/>
        <p:cNvGrpSpPr/>
        <p:nvPr/>
      </p:nvGrpSpPr>
      <p:grpSpPr>
        <a:xfrm>
          <a:off x="0" y="0"/>
          <a:ext cx="0" cy="0"/>
          <a:chOff x="0" y="0"/>
          <a:chExt cx="0" cy="0"/>
        </a:xfrm>
      </p:grpSpPr>
      <p:sp>
        <p:nvSpPr>
          <p:cNvPr id="1120" name="Google Shape;1120;g81dc1f8f80_0_3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1" name="Google Shape;1121;g81dc1f8f80_0_3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417994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6"/>
        <p:cNvGrpSpPr/>
        <p:nvPr/>
      </p:nvGrpSpPr>
      <p:grpSpPr>
        <a:xfrm>
          <a:off x="0" y="0"/>
          <a:ext cx="0" cy="0"/>
          <a:chOff x="0" y="0"/>
          <a:chExt cx="0" cy="0"/>
        </a:xfrm>
      </p:grpSpPr>
      <p:sp>
        <p:nvSpPr>
          <p:cNvPr id="1127" name="Google Shape;1127;g81dc1f8f80_0_4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8" name="Google Shape;1128;g81dc1f8f80_0_4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06189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2"/>
        <p:cNvGrpSpPr/>
        <p:nvPr/>
      </p:nvGrpSpPr>
      <p:grpSpPr>
        <a:xfrm>
          <a:off x="0" y="0"/>
          <a:ext cx="0" cy="0"/>
          <a:chOff x="0" y="0"/>
          <a:chExt cx="0" cy="0"/>
        </a:xfrm>
      </p:grpSpPr>
      <p:sp>
        <p:nvSpPr>
          <p:cNvPr id="1133" name="Google Shape;1133;g81dc1f8f80_0_4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4" name="Google Shape;1134;g81dc1f8f80_0_4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477173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2"/>
        <p:cNvGrpSpPr/>
        <p:nvPr/>
      </p:nvGrpSpPr>
      <p:grpSpPr>
        <a:xfrm>
          <a:off x="0" y="0"/>
          <a:ext cx="0" cy="0"/>
          <a:chOff x="0" y="0"/>
          <a:chExt cx="0" cy="0"/>
        </a:xfrm>
      </p:grpSpPr>
      <p:sp>
        <p:nvSpPr>
          <p:cNvPr id="1143" name="Google Shape;1143;g81dc1f8f80_0_4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4" name="Google Shape;1144;g81dc1f8f80_0_4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13033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2"/>
        <p:cNvGrpSpPr/>
        <p:nvPr/>
      </p:nvGrpSpPr>
      <p:grpSpPr>
        <a:xfrm>
          <a:off x="0" y="0"/>
          <a:ext cx="0" cy="0"/>
          <a:chOff x="0" y="0"/>
          <a:chExt cx="0" cy="0"/>
        </a:xfrm>
      </p:grpSpPr>
      <p:sp>
        <p:nvSpPr>
          <p:cNvPr id="1153" name="Google Shape;1153;g89bb98d5df_0_4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4" name="Google Shape;1154;g89bb98d5df_0_4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92000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89bb98d5df_0_4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89bb98d5df_0_4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64408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6"/>
        <p:cNvGrpSpPr/>
        <p:nvPr/>
      </p:nvGrpSpPr>
      <p:grpSpPr>
        <a:xfrm>
          <a:off x="0" y="0"/>
          <a:ext cx="0" cy="0"/>
          <a:chOff x="0" y="0"/>
          <a:chExt cx="0" cy="0"/>
        </a:xfrm>
      </p:grpSpPr>
      <p:sp>
        <p:nvSpPr>
          <p:cNvPr id="1167" name="Google Shape;1167;g89bb98d5df_0_4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8" name="Google Shape;1168;g89bb98d5df_0_4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153665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1"/>
        <p:cNvGrpSpPr/>
        <p:nvPr/>
      </p:nvGrpSpPr>
      <p:grpSpPr>
        <a:xfrm>
          <a:off x="0" y="0"/>
          <a:ext cx="0" cy="0"/>
          <a:chOff x="0" y="0"/>
          <a:chExt cx="0" cy="0"/>
        </a:xfrm>
      </p:grpSpPr>
      <p:sp>
        <p:nvSpPr>
          <p:cNvPr id="1172" name="Google Shape;1172;g89bb98d5df_0_4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3" name="Google Shape;1173;g89bb98d5df_0_4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74482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6"/>
        <p:cNvGrpSpPr/>
        <p:nvPr/>
      </p:nvGrpSpPr>
      <p:grpSpPr>
        <a:xfrm>
          <a:off x="0" y="0"/>
          <a:ext cx="0" cy="0"/>
          <a:chOff x="0" y="0"/>
          <a:chExt cx="0" cy="0"/>
        </a:xfrm>
      </p:grpSpPr>
      <p:sp>
        <p:nvSpPr>
          <p:cNvPr id="1177" name="Google Shape;117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78" name="Google Shape;1178;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235958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3"/>
        <p:cNvGrpSpPr/>
        <p:nvPr/>
      </p:nvGrpSpPr>
      <p:grpSpPr>
        <a:xfrm>
          <a:off x="0" y="0"/>
          <a:ext cx="0" cy="0"/>
          <a:chOff x="0" y="0"/>
          <a:chExt cx="0" cy="0"/>
        </a:xfrm>
      </p:grpSpPr>
      <p:sp>
        <p:nvSpPr>
          <p:cNvPr id="1184" name="Google Shape;1184;g89c7664ed4_0_4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5" name="Google Shape;1185;g89c7664ed4_0_4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04377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1"/>
        <p:cNvGrpSpPr/>
        <p:nvPr/>
      </p:nvGrpSpPr>
      <p:grpSpPr>
        <a:xfrm>
          <a:off x="0" y="0"/>
          <a:ext cx="0" cy="0"/>
          <a:chOff x="0" y="0"/>
          <a:chExt cx="0" cy="0"/>
        </a:xfrm>
      </p:grpSpPr>
      <p:sp>
        <p:nvSpPr>
          <p:cNvPr id="1192" name="Google Shape;1192;g89c7664ed4_0_4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3" name="Google Shape;1193;g89c7664ed4_0_4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13326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8"/>
        <p:cNvGrpSpPr/>
        <p:nvPr/>
      </p:nvGrpSpPr>
      <p:grpSpPr>
        <a:xfrm>
          <a:off x="0" y="0"/>
          <a:ext cx="0" cy="0"/>
          <a:chOff x="0" y="0"/>
          <a:chExt cx="0" cy="0"/>
        </a:xfrm>
      </p:grpSpPr>
      <p:sp>
        <p:nvSpPr>
          <p:cNvPr id="1199" name="Google Shape;1199;g89c7664ed4_0_4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0" name="Google Shape;1200;g89c7664ed4_0_4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65649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4"/>
        <p:cNvGrpSpPr/>
        <p:nvPr/>
      </p:nvGrpSpPr>
      <p:grpSpPr>
        <a:xfrm>
          <a:off x="0" y="0"/>
          <a:ext cx="0" cy="0"/>
          <a:chOff x="0" y="0"/>
          <a:chExt cx="0" cy="0"/>
        </a:xfrm>
      </p:grpSpPr>
      <p:sp>
        <p:nvSpPr>
          <p:cNvPr id="1205" name="Google Shape;1205;g89c7664ed4_0_4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6" name="Google Shape;1206;g89c7664ed4_0_4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168802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9"/>
        <p:cNvGrpSpPr/>
        <p:nvPr/>
      </p:nvGrpSpPr>
      <p:grpSpPr>
        <a:xfrm>
          <a:off x="0" y="0"/>
          <a:ext cx="0" cy="0"/>
          <a:chOff x="0" y="0"/>
          <a:chExt cx="0" cy="0"/>
        </a:xfrm>
      </p:grpSpPr>
      <p:sp>
        <p:nvSpPr>
          <p:cNvPr id="1210" name="Google Shape;1210;g89c7664ed4_0_5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1" name="Google Shape;1211;g89c7664ed4_0_5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972771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5"/>
        <p:cNvGrpSpPr/>
        <p:nvPr/>
      </p:nvGrpSpPr>
      <p:grpSpPr>
        <a:xfrm>
          <a:off x="0" y="0"/>
          <a:ext cx="0" cy="0"/>
          <a:chOff x="0" y="0"/>
          <a:chExt cx="0" cy="0"/>
        </a:xfrm>
      </p:grpSpPr>
      <p:sp>
        <p:nvSpPr>
          <p:cNvPr id="1216" name="Google Shape;1216;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17" name="Google Shape;1217;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37880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410633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345129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707995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487830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3BB6BE4-8609-4983-BECC-BCFE72B2CBBF}" type="datetimeFigureOut">
              <a:rPr lang="en-US" smtClean="0"/>
              <a:t>6/19/2020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11941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3BB6BE4-8609-4983-BECC-BCFE72B2CBBF}" type="datetimeFigureOut">
              <a:rPr lang="en-US" smtClean="0"/>
              <a:t>6/19/2020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557542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BB6BE4-8609-4983-BECC-BCFE72B2CBBF}" type="datetimeFigureOut">
              <a:rPr lang="en-US" smtClean="0"/>
              <a:t>6/19/2020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512707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56007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499329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754127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33822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573760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857915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667630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695927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57014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558161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398109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279910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439517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149870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9491086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45"/>
        <p:cNvGrpSpPr/>
        <p:nvPr/>
      </p:nvGrpSpPr>
      <p:grpSpPr>
        <a:xfrm>
          <a:off x="0" y="0"/>
          <a:ext cx="0" cy="0"/>
          <a:chOff x="0" y="0"/>
          <a:chExt cx="0" cy="0"/>
        </a:xfrm>
      </p:grpSpPr>
      <p:sp>
        <p:nvSpPr>
          <p:cNvPr id="146" name="Google Shape;146;p8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47" name="Google Shape;147;p8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48" name="Google Shape;148;p8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717849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49"/>
        <p:cNvGrpSpPr/>
        <p:nvPr/>
      </p:nvGrpSpPr>
      <p:grpSpPr>
        <a:xfrm>
          <a:off x="0" y="0"/>
          <a:ext cx="0" cy="0"/>
          <a:chOff x="0" y="0"/>
          <a:chExt cx="0" cy="0"/>
        </a:xfrm>
      </p:grpSpPr>
      <p:sp>
        <p:nvSpPr>
          <p:cNvPr id="150" name="Google Shape;150;p10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151" name="Google Shape;151;p10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905104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52"/>
        <p:cNvGrpSpPr/>
        <p:nvPr/>
      </p:nvGrpSpPr>
      <p:grpSpPr>
        <a:xfrm>
          <a:off x="0" y="0"/>
          <a:ext cx="0" cy="0"/>
          <a:chOff x="0" y="0"/>
          <a:chExt cx="0" cy="0"/>
        </a:xfrm>
      </p:grpSpPr>
      <p:sp>
        <p:nvSpPr>
          <p:cNvPr id="153" name="Google Shape;153;p11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4" name="Google Shape;154;p11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55" name="Google Shape;155;p1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707757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56"/>
        <p:cNvGrpSpPr/>
        <p:nvPr/>
      </p:nvGrpSpPr>
      <p:grpSpPr>
        <a:xfrm>
          <a:off x="0" y="0"/>
          <a:ext cx="0" cy="0"/>
          <a:chOff x="0" y="0"/>
          <a:chExt cx="0" cy="0"/>
        </a:xfrm>
      </p:grpSpPr>
      <p:sp>
        <p:nvSpPr>
          <p:cNvPr id="157" name="Google Shape;157;p11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8" name="Google Shape;158;p11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59" name="Google Shape;159;p11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60" name="Google Shape;160;p1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738334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61"/>
        <p:cNvGrpSpPr/>
        <p:nvPr/>
      </p:nvGrpSpPr>
      <p:grpSpPr>
        <a:xfrm>
          <a:off x="0" y="0"/>
          <a:ext cx="0" cy="0"/>
          <a:chOff x="0" y="0"/>
          <a:chExt cx="0" cy="0"/>
        </a:xfrm>
      </p:grpSpPr>
      <p:sp>
        <p:nvSpPr>
          <p:cNvPr id="162" name="Google Shape;162;p11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3" name="Google Shape;163;p1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796776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64"/>
        <p:cNvGrpSpPr/>
        <p:nvPr/>
      </p:nvGrpSpPr>
      <p:grpSpPr>
        <a:xfrm>
          <a:off x="0" y="0"/>
          <a:ext cx="0" cy="0"/>
          <a:chOff x="0" y="0"/>
          <a:chExt cx="0" cy="0"/>
        </a:xfrm>
      </p:grpSpPr>
      <p:sp>
        <p:nvSpPr>
          <p:cNvPr id="165" name="Google Shape;165;p11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66" name="Google Shape;166;p11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67" name="Google Shape;167;p11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113724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68"/>
        <p:cNvGrpSpPr/>
        <p:nvPr/>
      </p:nvGrpSpPr>
      <p:grpSpPr>
        <a:xfrm>
          <a:off x="0" y="0"/>
          <a:ext cx="0" cy="0"/>
          <a:chOff x="0" y="0"/>
          <a:chExt cx="0" cy="0"/>
        </a:xfrm>
      </p:grpSpPr>
      <p:sp>
        <p:nvSpPr>
          <p:cNvPr id="169" name="Google Shape;169;p11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170" name="Google Shape;170;p11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800541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71"/>
        <p:cNvGrpSpPr/>
        <p:nvPr/>
      </p:nvGrpSpPr>
      <p:grpSpPr>
        <a:xfrm>
          <a:off x="0" y="0"/>
          <a:ext cx="0" cy="0"/>
          <a:chOff x="0" y="0"/>
          <a:chExt cx="0" cy="0"/>
        </a:xfrm>
      </p:grpSpPr>
      <p:sp>
        <p:nvSpPr>
          <p:cNvPr id="172" name="Google Shape;172;p11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73" name="Google Shape;173;p11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174" name="Google Shape;174;p11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175" name="Google Shape;175;p11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76" name="Google Shape;176;p11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522909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77"/>
        <p:cNvGrpSpPr/>
        <p:nvPr/>
      </p:nvGrpSpPr>
      <p:grpSpPr>
        <a:xfrm>
          <a:off x="0" y="0"/>
          <a:ext cx="0" cy="0"/>
          <a:chOff x="0" y="0"/>
          <a:chExt cx="0" cy="0"/>
        </a:xfrm>
      </p:grpSpPr>
      <p:sp>
        <p:nvSpPr>
          <p:cNvPr id="178" name="Google Shape;178;p11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79" name="Google Shape;179;p11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734251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80"/>
        <p:cNvGrpSpPr/>
        <p:nvPr/>
      </p:nvGrpSpPr>
      <p:grpSpPr>
        <a:xfrm>
          <a:off x="0" y="0"/>
          <a:ext cx="0" cy="0"/>
          <a:chOff x="0" y="0"/>
          <a:chExt cx="0" cy="0"/>
        </a:xfrm>
      </p:grpSpPr>
      <p:sp>
        <p:nvSpPr>
          <p:cNvPr id="181" name="Google Shape;181;p11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182" name="Google Shape;182;p11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183" name="Google Shape;183;p11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649008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84"/>
        <p:cNvGrpSpPr/>
        <p:nvPr/>
      </p:nvGrpSpPr>
      <p:grpSpPr>
        <a:xfrm>
          <a:off x="0" y="0"/>
          <a:ext cx="0" cy="0"/>
          <a:chOff x="0" y="0"/>
          <a:chExt cx="0" cy="0"/>
        </a:xfrm>
      </p:grpSpPr>
      <p:sp>
        <p:nvSpPr>
          <p:cNvPr id="185" name="Google Shape;185;p11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7376181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0"/>
        <p:cNvGrpSpPr/>
        <p:nvPr/>
      </p:nvGrpSpPr>
      <p:grpSpPr>
        <a:xfrm>
          <a:off x="0" y="0"/>
          <a:ext cx="0" cy="0"/>
          <a:chOff x="0" y="0"/>
          <a:chExt cx="0" cy="0"/>
        </a:xfrm>
      </p:grpSpPr>
      <p:sp>
        <p:nvSpPr>
          <p:cNvPr id="281" name="Google Shape;281;g81dc1f8f80_0_587"/>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282" name="Google Shape;282;g81dc1f8f80_0_587"/>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283" name="Google Shape;283;g81dc1f8f80_0_58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33944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84"/>
        <p:cNvGrpSpPr/>
        <p:nvPr/>
      </p:nvGrpSpPr>
      <p:grpSpPr>
        <a:xfrm>
          <a:off x="0" y="0"/>
          <a:ext cx="0" cy="0"/>
          <a:chOff x="0" y="0"/>
          <a:chExt cx="0" cy="0"/>
        </a:xfrm>
      </p:grpSpPr>
      <p:sp>
        <p:nvSpPr>
          <p:cNvPr id="285" name="Google Shape;285;g81dc1f8f80_0_591"/>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286" name="Google Shape;286;g81dc1f8f80_0_59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621649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87"/>
        <p:cNvGrpSpPr/>
        <p:nvPr/>
      </p:nvGrpSpPr>
      <p:grpSpPr>
        <a:xfrm>
          <a:off x="0" y="0"/>
          <a:ext cx="0" cy="0"/>
          <a:chOff x="0" y="0"/>
          <a:chExt cx="0" cy="0"/>
        </a:xfrm>
      </p:grpSpPr>
      <p:sp>
        <p:nvSpPr>
          <p:cNvPr id="288" name="Google Shape;288;g81dc1f8f80_0_59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89" name="Google Shape;289;g81dc1f8f80_0_59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290" name="Google Shape;290;g81dc1f8f80_0_59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7455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91"/>
        <p:cNvGrpSpPr/>
        <p:nvPr/>
      </p:nvGrpSpPr>
      <p:grpSpPr>
        <a:xfrm>
          <a:off x="0" y="0"/>
          <a:ext cx="0" cy="0"/>
          <a:chOff x="0" y="0"/>
          <a:chExt cx="0" cy="0"/>
        </a:xfrm>
      </p:grpSpPr>
      <p:sp>
        <p:nvSpPr>
          <p:cNvPr id="292" name="Google Shape;292;g81dc1f8f80_0_598"/>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3" name="Google Shape;293;g81dc1f8f80_0_598"/>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294" name="Google Shape;294;g81dc1f8f80_0_598"/>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295" name="Google Shape;295;g81dc1f8f80_0_59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376694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96"/>
        <p:cNvGrpSpPr/>
        <p:nvPr/>
      </p:nvGrpSpPr>
      <p:grpSpPr>
        <a:xfrm>
          <a:off x="0" y="0"/>
          <a:ext cx="0" cy="0"/>
          <a:chOff x="0" y="0"/>
          <a:chExt cx="0" cy="0"/>
        </a:xfrm>
      </p:grpSpPr>
      <p:sp>
        <p:nvSpPr>
          <p:cNvPr id="297" name="Google Shape;297;g81dc1f8f80_0_603"/>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8" name="Google Shape;298;g81dc1f8f80_0_60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9459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99"/>
        <p:cNvGrpSpPr/>
        <p:nvPr/>
      </p:nvGrpSpPr>
      <p:grpSpPr>
        <a:xfrm>
          <a:off x="0" y="0"/>
          <a:ext cx="0" cy="0"/>
          <a:chOff x="0" y="0"/>
          <a:chExt cx="0" cy="0"/>
        </a:xfrm>
      </p:grpSpPr>
      <p:sp>
        <p:nvSpPr>
          <p:cNvPr id="300" name="Google Shape;300;g81dc1f8f80_0_606"/>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301" name="Google Shape;301;g81dc1f8f80_0_606"/>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02" name="Google Shape;302;g81dc1f8f80_0_60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830013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03"/>
        <p:cNvGrpSpPr/>
        <p:nvPr/>
      </p:nvGrpSpPr>
      <p:grpSpPr>
        <a:xfrm>
          <a:off x="0" y="0"/>
          <a:ext cx="0" cy="0"/>
          <a:chOff x="0" y="0"/>
          <a:chExt cx="0" cy="0"/>
        </a:xfrm>
      </p:grpSpPr>
      <p:sp>
        <p:nvSpPr>
          <p:cNvPr id="304" name="Google Shape;304;g81dc1f8f80_0_610"/>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305" name="Google Shape;305;g81dc1f8f80_0_6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200731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06"/>
        <p:cNvGrpSpPr/>
        <p:nvPr/>
      </p:nvGrpSpPr>
      <p:grpSpPr>
        <a:xfrm>
          <a:off x="0" y="0"/>
          <a:ext cx="0" cy="0"/>
          <a:chOff x="0" y="0"/>
          <a:chExt cx="0" cy="0"/>
        </a:xfrm>
      </p:grpSpPr>
      <p:sp>
        <p:nvSpPr>
          <p:cNvPr id="307" name="Google Shape;307;g81dc1f8f80_0_61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08" name="Google Shape;308;g81dc1f8f80_0_613"/>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309" name="Google Shape;309;g81dc1f8f80_0_613"/>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310" name="Google Shape;310;g81dc1f8f80_0_613"/>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11" name="Google Shape;311;g81dc1f8f80_0_61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7255732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12"/>
        <p:cNvGrpSpPr/>
        <p:nvPr/>
      </p:nvGrpSpPr>
      <p:grpSpPr>
        <a:xfrm>
          <a:off x="0" y="0"/>
          <a:ext cx="0" cy="0"/>
          <a:chOff x="0" y="0"/>
          <a:chExt cx="0" cy="0"/>
        </a:xfrm>
      </p:grpSpPr>
      <p:sp>
        <p:nvSpPr>
          <p:cNvPr id="313" name="Google Shape;313;g81dc1f8f80_0_619"/>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314" name="Google Shape;314;g81dc1f8f80_0_61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574855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15"/>
        <p:cNvGrpSpPr/>
        <p:nvPr/>
      </p:nvGrpSpPr>
      <p:grpSpPr>
        <a:xfrm>
          <a:off x="0" y="0"/>
          <a:ext cx="0" cy="0"/>
          <a:chOff x="0" y="0"/>
          <a:chExt cx="0" cy="0"/>
        </a:xfrm>
      </p:grpSpPr>
      <p:sp>
        <p:nvSpPr>
          <p:cNvPr id="316" name="Google Shape;316;g81dc1f8f80_0_622"/>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317" name="Google Shape;317;g81dc1f8f80_0_622"/>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318" name="Google Shape;318;g81dc1f8f80_0_62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1251911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19"/>
        <p:cNvGrpSpPr/>
        <p:nvPr/>
      </p:nvGrpSpPr>
      <p:grpSpPr>
        <a:xfrm>
          <a:off x="0" y="0"/>
          <a:ext cx="0" cy="0"/>
          <a:chOff x="0" y="0"/>
          <a:chExt cx="0" cy="0"/>
        </a:xfrm>
      </p:grpSpPr>
      <p:sp>
        <p:nvSpPr>
          <p:cNvPr id="320" name="Google Shape;320;g81dc1f8f80_0_6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85629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321"/>
        <p:cNvGrpSpPr/>
        <p:nvPr/>
      </p:nvGrpSpPr>
      <p:grpSpPr>
        <a:xfrm>
          <a:off x="0" y="0"/>
          <a:ext cx="0" cy="0"/>
          <a:chOff x="0" y="0"/>
          <a:chExt cx="0" cy="0"/>
        </a:xfrm>
      </p:grpSpPr>
      <p:sp>
        <p:nvSpPr>
          <p:cNvPr id="322" name="Google Shape;322;g81dc1f8f80_0_628"/>
          <p:cNvSpPr>
            <a:spLocks noGrp="1"/>
          </p:cNvSpPr>
          <p:nvPr>
            <p:ph type="title"/>
          </p:nvPr>
        </p:nvSpPr>
        <p:spPr>
          <a:xfrm>
            <a:off x="609597" y="478895"/>
            <a:ext cx="10960000" cy="9940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Tree>
    <p:extLst>
      <p:ext uri="{BB962C8B-B14F-4D97-AF65-F5344CB8AC3E}">
        <p14:creationId xmlns:p14="http://schemas.microsoft.com/office/powerpoint/2010/main" val="3147785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BB6BE4-8609-4983-BECC-BCFE72B2CBBF}" type="datetimeFigureOut">
              <a:rPr lang="en-US" smtClean="0"/>
              <a:t>6/19/2020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9F9117-23C4-46F7-B6AE-01AD87BE7C1D}" type="slidenum">
              <a:rPr lang="en-US" smtClean="0"/>
              <a:t>‹#›</a:t>
            </a:fld>
            <a:endParaRPr lang="en-US"/>
          </a:p>
        </p:txBody>
      </p:sp>
    </p:spTree>
    <p:extLst>
      <p:ext uri="{BB962C8B-B14F-4D97-AF65-F5344CB8AC3E}">
        <p14:creationId xmlns:p14="http://schemas.microsoft.com/office/powerpoint/2010/main" val="25429773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8871286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1"/>
        <p:cNvGrpSpPr/>
        <p:nvPr/>
      </p:nvGrpSpPr>
      <p:grpSpPr>
        <a:xfrm>
          <a:off x="0" y="0"/>
          <a:ext cx="0" cy="0"/>
          <a:chOff x="0" y="0"/>
          <a:chExt cx="0" cy="0"/>
        </a:xfrm>
      </p:grpSpPr>
      <p:sp>
        <p:nvSpPr>
          <p:cNvPr id="142" name="Google Shape;142;p8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143" name="Google Shape;143;p8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144" name="Google Shape;144;p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36937941"/>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6"/>
        <p:cNvGrpSpPr/>
        <p:nvPr/>
      </p:nvGrpSpPr>
      <p:grpSpPr>
        <a:xfrm>
          <a:off x="0" y="0"/>
          <a:ext cx="0" cy="0"/>
          <a:chOff x="0" y="0"/>
          <a:chExt cx="0" cy="0"/>
        </a:xfrm>
      </p:grpSpPr>
      <p:sp>
        <p:nvSpPr>
          <p:cNvPr id="277" name="Google Shape;277;g81dc1f8f80_0_58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278" name="Google Shape;278;g81dc1f8f80_0_58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279" name="Google Shape;279;g81dc1f8f80_0_5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76008196"/>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hyperlink" Target="https://mathsbot.com/manipulatives/placeValueCounter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34.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4.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85"/>
        <p:cNvGrpSpPr/>
        <p:nvPr/>
      </p:nvGrpSpPr>
      <p:grpSpPr>
        <a:xfrm>
          <a:off x="0" y="0"/>
          <a:ext cx="0" cy="0"/>
          <a:chOff x="0" y="0"/>
          <a:chExt cx="0" cy="0"/>
        </a:xfrm>
      </p:grpSpPr>
      <p:sp>
        <p:nvSpPr>
          <p:cNvPr id="986" name="Google Shape;986;p18"/>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Wednesday 1st July</a:t>
            </a:r>
            <a:endParaRPr u="sng"/>
          </a:p>
          <a:p>
            <a:endParaRPr sz="3200"/>
          </a:p>
          <a:p>
            <a:endParaRPr sz="3200"/>
          </a:p>
          <a:p>
            <a:r>
              <a:rPr lang="en-GB" sz="3200" b="1"/>
              <a:t>Ready to crunch some numbers?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987" name="Google Shape;987;p18"/>
          <p:cNvPicPr preferRelativeResize="0"/>
          <p:nvPr/>
        </p:nvPicPr>
        <p:blipFill rotWithShape="1">
          <a:blip r:embed="rId3">
            <a:alphaModFix/>
          </a:blip>
          <a:srcRect/>
          <a:stretch/>
        </p:blipFill>
        <p:spPr>
          <a:xfrm>
            <a:off x="9510133" y="874285"/>
            <a:ext cx="2514600" cy="2349500"/>
          </a:xfrm>
          <a:prstGeom prst="rect">
            <a:avLst/>
          </a:prstGeom>
          <a:noFill/>
          <a:ln>
            <a:noFill/>
          </a:ln>
        </p:spPr>
      </p:pic>
    </p:spTree>
    <p:extLst>
      <p:ext uri="{BB962C8B-B14F-4D97-AF65-F5344CB8AC3E}">
        <p14:creationId xmlns:p14="http://schemas.microsoft.com/office/powerpoint/2010/main" val="383973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1"/>
        <p:cNvGrpSpPr/>
        <p:nvPr/>
      </p:nvGrpSpPr>
      <p:grpSpPr>
        <a:xfrm>
          <a:off x="0" y="0"/>
          <a:ext cx="0" cy="0"/>
          <a:chOff x="0" y="0"/>
          <a:chExt cx="0" cy="0"/>
        </a:xfrm>
      </p:grpSpPr>
      <p:sp>
        <p:nvSpPr>
          <p:cNvPr id="992" name="Google Shape;992;p76"/>
          <p:cNvSpPr/>
          <p:nvPr/>
        </p:nvSpPr>
        <p:spPr>
          <a:xfrm>
            <a:off x="198800" y="523200"/>
            <a:ext cx="6138800" cy="38888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993" name="Google Shape;993;p76"/>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ea typeface="Arial"/>
                <a:cs typeface="Arial"/>
                <a:sym typeface="Arial"/>
              </a:rPr>
              <a:t>Put these in ascending order:</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320  230  23  302  203  320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2. 1m - 33cm</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3. I’m thinking of a number. If I halve it, I get 29. What is my number?</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4.          ➗ 8 =6</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5. Half of 150</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6. How many right angles in the </a:t>
            </a:r>
            <a:endParaRPr sz="1867" kern="0">
              <a:solidFill>
                <a:srgbClr val="000000"/>
              </a:solidFill>
              <a:latin typeface="Arial"/>
              <a:ea typeface="Arial"/>
              <a:cs typeface="Arial"/>
              <a:sym typeface="Arial"/>
            </a:endParaRPr>
          </a:p>
          <a:p>
            <a:pPr marL="1219170" defTabSz="1219170">
              <a:buClr>
                <a:srgbClr val="000000"/>
              </a:buClr>
              <a:buSzPts val="1400"/>
            </a:pPr>
            <a:r>
              <a:rPr lang="en-GB" sz="1867" kern="0">
                <a:solidFill>
                  <a:srgbClr val="000000"/>
                </a:solidFill>
                <a:latin typeface="Arial"/>
                <a:ea typeface="Arial"/>
                <a:cs typeface="Arial"/>
                <a:sym typeface="Arial"/>
              </a:rPr>
              <a:t>inside of this shape?</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7. 155 + 255</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p:txBody>
      </p:sp>
      <p:sp>
        <p:nvSpPr>
          <p:cNvPr id="994" name="Google Shape;994;p76"/>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u="sng" kern="0">
                <a:solidFill>
                  <a:srgbClr val="000000"/>
                </a:solidFill>
                <a:latin typeface="Arial"/>
                <a:ea typeface="Arial"/>
                <a:cs typeface="Arial"/>
                <a:sym typeface="Arial"/>
              </a:rPr>
              <a:t>Morning  Maths 01.07.20</a:t>
            </a:r>
            <a:endParaRPr sz="2400" b="1" u="sng" kern="0">
              <a:solidFill>
                <a:srgbClr val="000000"/>
              </a:solidFill>
              <a:latin typeface="Arial"/>
              <a:ea typeface="Arial"/>
              <a:cs typeface="Arial"/>
              <a:sym typeface="Arial"/>
            </a:endParaRPr>
          </a:p>
        </p:txBody>
      </p:sp>
      <p:sp>
        <p:nvSpPr>
          <p:cNvPr id="995" name="Google Shape;995;p76"/>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 </a:t>
            </a:r>
            <a:r>
              <a:rPr lang="en-GB" sz="1867" kern="0">
                <a:solidFill>
                  <a:srgbClr val="000000"/>
                </a:solidFill>
                <a:latin typeface="Arial"/>
                <a:ea typeface="Arial"/>
                <a:cs typeface="Arial"/>
                <a:sym typeface="Arial"/>
              </a:rPr>
              <a:t>8. How much change</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from £10?</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Draw two parallel lines. Both should be 4.5 cm long.</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How many cannon balls there are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here?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Explain how you know.</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996" name="Google Shape;996;p76"/>
          <p:cNvSpPr txBox="1"/>
          <p:nvPr/>
        </p:nvSpPr>
        <p:spPr>
          <a:xfrm>
            <a:off x="725500" y="2963000"/>
            <a:ext cx="500800" cy="5520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997" name="Google Shape;997;p76"/>
          <p:cNvPicPr preferRelativeResize="0"/>
          <p:nvPr/>
        </p:nvPicPr>
        <p:blipFill rotWithShape="1">
          <a:blip r:embed="rId3">
            <a:alphaModFix/>
          </a:blip>
          <a:srcRect/>
          <a:stretch/>
        </p:blipFill>
        <p:spPr>
          <a:xfrm>
            <a:off x="4651133" y="4083734"/>
            <a:ext cx="1686467" cy="2191567"/>
          </a:xfrm>
          <a:prstGeom prst="rect">
            <a:avLst/>
          </a:prstGeom>
          <a:noFill/>
          <a:ln>
            <a:noFill/>
          </a:ln>
        </p:spPr>
      </p:pic>
      <p:pic>
        <p:nvPicPr>
          <p:cNvPr id="998" name="Google Shape;998;p76"/>
          <p:cNvPicPr preferRelativeResize="0"/>
          <p:nvPr/>
        </p:nvPicPr>
        <p:blipFill rotWithShape="1">
          <a:blip r:embed="rId4">
            <a:alphaModFix/>
          </a:blip>
          <a:srcRect/>
          <a:stretch/>
        </p:blipFill>
        <p:spPr>
          <a:xfrm>
            <a:off x="9345731" y="4726067"/>
            <a:ext cx="2846267" cy="2131933"/>
          </a:xfrm>
          <a:prstGeom prst="rect">
            <a:avLst/>
          </a:prstGeom>
          <a:noFill/>
          <a:ln>
            <a:noFill/>
          </a:ln>
        </p:spPr>
      </p:pic>
      <p:pic>
        <p:nvPicPr>
          <p:cNvPr id="999" name="Google Shape;999;p76"/>
          <p:cNvPicPr preferRelativeResize="0"/>
          <p:nvPr/>
        </p:nvPicPr>
        <p:blipFill rotWithShape="1">
          <a:blip r:embed="rId5">
            <a:alphaModFix/>
          </a:blip>
          <a:srcRect/>
          <a:stretch/>
        </p:blipFill>
        <p:spPr>
          <a:xfrm>
            <a:off x="8252501" y="792897"/>
            <a:ext cx="3775100" cy="1679000"/>
          </a:xfrm>
          <a:prstGeom prst="rect">
            <a:avLst/>
          </a:prstGeom>
          <a:noFill/>
          <a:ln>
            <a:noFill/>
          </a:ln>
        </p:spPr>
      </p:pic>
    </p:spTree>
    <p:extLst>
      <p:ext uri="{BB962C8B-B14F-4D97-AF65-F5344CB8AC3E}">
        <p14:creationId xmlns:p14="http://schemas.microsoft.com/office/powerpoint/2010/main" val="1775342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03"/>
        <p:cNvGrpSpPr/>
        <p:nvPr/>
      </p:nvGrpSpPr>
      <p:grpSpPr>
        <a:xfrm>
          <a:off x="0" y="0"/>
          <a:ext cx="0" cy="0"/>
          <a:chOff x="0" y="0"/>
          <a:chExt cx="0" cy="0"/>
        </a:xfrm>
      </p:grpSpPr>
      <p:sp>
        <p:nvSpPr>
          <p:cNvPr id="1004" name="Google Shape;1004;g865108e490_1_0"/>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123,203,230,302,320</a:t>
            </a:r>
            <a:endParaRPr sz="2000" kern="0">
              <a:solidFill>
                <a:srgbClr val="000000"/>
              </a:solidFill>
              <a:latin typeface="Arial"/>
              <a:cs typeface="Arial"/>
              <a:sym typeface="Arial"/>
            </a:endParaRPr>
          </a:p>
          <a:p>
            <a:pPr marL="609585" defTabSz="1219170">
              <a:buClr>
                <a:srgbClr val="000000"/>
              </a:buClr>
            </a:pPr>
            <a:r>
              <a:rPr lang="en-GB" sz="2000" kern="0">
                <a:solidFill>
                  <a:srgbClr val="000000"/>
                </a:solidFill>
                <a:latin typeface="Arial"/>
                <a:cs typeface="Arial"/>
                <a:sym typeface="Arial"/>
              </a:rPr>
              <a:t>			  320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67</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58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48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75</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13</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410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£3.91</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55. Because there is 1 balls, then 2 rows of 2 balls = 4, 3 rows of 3 balls = 9, 4 rows of 4 balls = 16, 5 rows of 5 balls = 25. Added altogether = 55</a:t>
            </a:r>
            <a:endParaRPr sz="20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cxnSp>
        <p:nvCxnSpPr>
          <p:cNvPr id="1005" name="Google Shape;1005;g865108e490_1_0"/>
          <p:cNvCxnSpPr/>
          <p:nvPr/>
        </p:nvCxnSpPr>
        <p:spPr>
          <a:xfrm rot="10800000" flipH="1">
            <a:off x="941967" y="5337833"/>
            <a:ext cx="1735200" cy="16400"/>
          </a:xfrm>
          <a:prstGeom prst="straightConnector1">
            <a:avLst/>
          </a:prstGeom>
          <a:noFill/>
          <a:ln w="9525" cap="flat" cmpd="sng">
            <a:solidFill>
              <a:schemeClr val="dk2"/>
            </a:solidFill>
            <a:prstDash val="solid"/>
            <a:round/>
            <a:headEnd type="none" w="med" len="med"/>
            <a:tailEnd type="none" w="med" len="med"/>
          </a:ln>
        </p:spPr>
      </p:cxnSp>
      <p:cxnSp>
        <p:nvCxnSpPr>
          <p:cNvPr id="1006" name="Google Shape;1006;g865108e490_1_0"/>
          <p:cNvCxnSpPr/>
          <p:nvPr/>
        </p:nvCxnSpPr>
        <p:spPr>
          <a:xfrm rot="10800000" flipH="1">
            <a:off x="933767" y="5717900"/>
            <a:ext cx="1751600" cy="16400"/>
          </a:xfrm>
          <a:prstGeom prst="straightConnector1">
            <a:avLst/>
          </a:prstGeom>
          <a:noFill/>
          <a:ln w="9525"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2455153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10"/>
        <p:cNvGrpSpPr/>
        <p:nvPr/>
      </p:nvGrpSpPr>
      <p:grpSpPr>
        <a:xfrm>
          <a:off x="0" y="0"/>
          <a:ext cx="0" cy="0"/>
          <a:chOff x="0" y="0"/>
          <a:chExt cx="0" cy="0"/>
        </a:xfrm>
      </p:grpSpPr>
      <p:sp>
        <p:nvSpPr>
          <p:cNvPr id="1011" name="Google Shape;1011;p20"/>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012" name="Google Shape;1012;p20"/>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013" name="Google Shape;1013;p20"/>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014" name="Google Shape;1014;p20"/>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698689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18"/>
        <p:cNvGrpSpPr/>
        <p:nvPr/>
      </p:nvGrpSpPr>
      <p:grpSpPr>
        <a:xfrm>
          <a:off x="0" y="0"/>
          <a:ext cx="0" cy="0"/>
          <a:chOff x="0" y="0"/>
          <a:chExt cx="0" cy="0"/>
        </a:xfrm>
      </p:grpSpPr>
      <p:sp>
        <p:nvSpPr>
          <p:cNvPr id="1019" name="Google Shape;1019;g891042b179_0_150"/>
          <p:cNvSpPr txBox="1"/>
          <p:nvPr/>
        </p:nvSpPr>
        <p:spPr>
          <a:xfrm>
            <a:off x="877400" y="2345700"/>
            <a:ext cx="10260000" cy="220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667" u="sng" kern="0">
                <a:solidFill>
                  <a:srgbClr val="000000"/>
                </a:solidFill>
                <a:latin typeface="Arial"/>
                <a:cs typeface="Arial"/>
                <a:sym typeface="Arial"/>
              </a:rPr>
              <a:t>WALT: divide two digit numbers by one digit numbers.</a:t>
            </a:r>
            <a:endParaRPr sz="4667" u="sng" kern="0">
              <a:solidFill>
                <a:srgbClr val="000000"/>
              </a:solidFill>
              <a:latin typeface="Arial"/>
              <a:cs typeface="Arial"/>
              <a:sym typeface="Arial"/>
            </a:endParaRPr>
          </a:p>
        </p:txBody>
      </p:sp>
    </p:spTree>
    <p:extLst>
      <p:ext uri="{BB962C8B-B14F-4D97-AF65-F5344CB8AC3E}">
        <p14:creationId xmlns:p14="http://schemas.microsoft.com/office/powerpoint/2010/main" val="4118014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23"/>
        <p:cNvGrpSpPr/>
        <p:nvPr/>
      </p:nvGrpSpPr>
      <p:grpSpPr>
        <a:xfrm>
          <a:off x="0" y="0"/>
          <a:ext cx="0" cy="0"/>
          <a:chOff x="0" y="0"/>
          <a:chExt cx="0" cy="0"/>
        </a:xfrm>
      </p:grpSpPr>
      <p:pic>
        <p:nvPicPr>
          <p:cNvPr id="1024" name="Google Shape;1024;g891042b179_0_167"/>
          <p:cNvPicPr preferRelativeResize="0"/>
          <p:nvPr/>
        </p:nvPicPr>
        <p:blipFill>
          <a:blip r:embed="rId3">
            <a:alphaModFix/>
          </a:blip>
          <a:stretch>
            <a:fillRect/>
          </a:stretch>
        </p:blipFill>
        <p:spPr>
          <a:xfrm>
            <a:off x="923085" y="185301"/>
            <a:ext cx="10345833" cy="4398633"/>
          </a:xfrm>
          <a:prstGeom prst="rect">
            <a:avLst/>
          </a:prstGeom>
          <a:noFill/>
          <a:ln>
            <a:noFill/>
          </a:ln>
        </p:spPr>
      </p:pic>
    </p:spTree>
    <p:extLst>
      <p:ext uri="{BB962C8B-B14F-4D97-AF65-F5344CB8AC3E}">
        <p14:creationId xmlns:p14="http://schemas.microsoft.com/office/powerpoint/2010/main" val="6818786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28"/>
        <p:cNvGrpSpPr/>
        <p:nvPr/>
      </p:nvGrpSpPr>
      <p:grpSpPr>
        <a:xfrm>
          <a:off x="0" y="0"/>
          <a:ext cx="0" cy="0"/>
          <a:chOff x="0" y="0"/>
          <a:chExt cx="0" cy="0"/>
        </a:xfrm>
      </p:grpSpPr>
      <p:sp>
        <p:nvSpPr>
          <p:cNvPr id="1029" name="Google Shape;1029;g891042b179_0_157"/>
          <p:cNvSpPr txBox="1"/>
          <p:nvPr/>
        </p:nvSpPr>
        <p:spPr>
          <a:xfrm>
            <a:off x="1522000" y="250700"/>
            <a:ext cx="7646000" cy="164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Here is another example. We are going to work out 52 ÷ 4 = </a:t>
            </a:r>
            <a:endParaRPr sz="3067" kern="0">
              <a:solidFill>
                <a:srgbClr val="000000"/>
              </a:solidFill>
              <a:latin typeface="Arial"/>
              <a:cs typeface="Arial"/>
              <a:sym typeface="Arial"/>
            </a:endParaRPr>
          </a:p>
          <a:p>
            <a:pPr defTabSz="1219170">
              <a:buClr>
                <a:srgbClr val="000000"/>
              </a:buClr>
            </a:pPr>
            <a:r>
              <a:rPr lang="en-GB" sz="3067" kern="0">
                <a:solidFill>
                  <a:srgbClr val="000000"/>
                </a:solidFill>
                <a:latin typeface="Arial"/>
                <a:cs typeface="Arial"/>
                <a:sym typeface="Arial"/>
              </a:rPr>
              <a:t>What do you notice?</a:t>
            </a:r>
            <a:endParaRPr sz="3067" kern="0">
              <a:solidFill>
                <a:srgbClr val="000000"/>
              </a:solidFill>
              <a:latin typeface="Arial"/>
              <a:cs typeface="Arial"/>
              <a:sym typeface="Arial"/>
            </a:endParaRPr>
          </a:p>
        </p:txBody>
      </p:sp>
      <p:pic>
        <p:nvPicPr>
          <p:cNvPr id="1030" name="Google Shape;1030;g891042b179_0_157"/>
          <p:cNvPicPr preferRelativeResize="0"/>
          <p:nvPr/>
        </p:nvPicPr>
        <p:blipFill>
          <a:blip r:embed="rId3">
            <a:alphaModFix/>
          </a:blip>
          <a:stretch>
            <a:fillRect/>
          </a:stretch>
        </p:blipFill>
        <p:spPr>
          <a:xfrm>
            <a:off x="2083300" y="1897900"/>
            <a:ext cx="2088800" cy="4669067"/>
          </a:xfrm>
          <a:prstGeom prst="rect">
            <a:avLst/>
          </a:prstGeom>
          <a:noFill/>
          <a:ln>
            <a:noFill/>
          </a:ln>
        </p:spPr>
      </p:pic>
    </p:spTree>
    <p:extLst>
      <p:ext uri="{BB962C8B-B14F-4D97-AF65-F5344CB8AC3E}">
        <p14:creationId xmlns:p14="http://schemas.microsoft.com/office/powerpoint/2010/main" val="1377030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34"/>
        <p:cNvGrpSpPr/>
        <p:nvPr/>
      </p:nvGrpSpPr>
      <p:grpSpPr>
        <a:xfrm>
          <a:off x="0" y="0"/>
          <a:ext cx="0" cy="0"/>
          <a:chOff x="0" y="0"/>
          <a:chExt cx="0" cy="0"/>
        </a:xfrm>
      </p:grpSpPr>
      <p:sp>
        <p:nvSpPr>
          <p:cNvPr id="1035" name="Google Shape;1035;g891042b179_0_170"/>
          <p:cNvSpPr txBox="1"/>
          <p:nvPr/>
        </p:nvSpPr>
        <p:spPr>
          <a:xfrm>
            <a:off x="358100" y="197000"/>
            <a:ext cx="11442000" cy="1164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If we split the place value counters into 4 groups, the groups won’t be equal. </a:t>
            </a:r>
            <a:endParaRPr sz="3067" kern="0">
              <a:solidFill>
                <a:srgbClr val="000000"/>
              </a:solidFill>
              <a:latin typeface="Arial"/>
              <a:cs typeface="Arial"/>
              <a:sym typeface="Arial"/>
            </a:endParaRPr>
          </a:p>
        </p:txBody>
      </p:sp>
      <p:cxnSp>
        <p:nvCxnSpPr>
          <p:cNvPr id="1036" name="Google Shape;1036;g891042b179_0_170"/>
          <p:cNvCxnSpPr/>
          <p:nvPr/>
        </p:nvCxnSpPr>
        <p:spPr>
          <a:xfrm>
            <a:off x="2900767" y="2908233"/>
            <a:ext cx="2381600" cy="18000"/>
          </a:xfrm>
          <a:prstGeom prst="straightConnector1">
            <a:avLst/>
          </a:prstGeom>
          <a:noFill/>
          <a:ln w="38100" cap="flat" cmpd="sng">
            <a:solidFill>
              <a:schemeClr val="dk2"/>
            </a:solidFill>
            <a:prstDash val="solid"/>
            <a:round/>
            <a:headEnd type="none" w="med" len="med"/>
            <a:tailEnd type="triangle" w="med" len="med"/>
          </a:ln>
        </p:spPr>
      </p:cxnSp>
      <p:pic>
        <p:nvPicPr>
          <p:cNvPr id="1037" name="Google Shape;1037;g891042b179_0_170"/>
          <p:cNvPicPr preferRelativeResize="0"/>
          <p:nvPr/>
        </p:nvPicPr>
        <p:blipFill>
          <a:blip r:embed="rId3">
            <a:alphaModFix/>
          </a:blip>
          <a:stretch>
            <a:fillRect/>
          </a:stretch>
        </p:blipFill>
        <p:spPr>
          <a:xfrm>
            <a:off x="637934" y="1517800"/>
            <a:ext cx="1943100" cy="4343400"/>
          </a:xfrm>
          <a:prstGeom prst="rect">
            <a:avLst/>
          </a:prstGeom>
          <a:noFill/>
          <a:ln>
            <a:noFill/>
          </a:ln>
        </p:spPr>
      </p:pic>
      <p:sp>
        <p:nvSpPr>
          <p:cNvPr id="1038" name="Google Shape;1038;g891042b179_0_170"/>
          <p:cNvSpPr/>
          <p:nvPr/>
        </p:nvSpPr>
        <p:spPr>
          <a:xfrm flipH="1">
            <a:off x="515881" y="1661067"/>
            <a:ext cx="2187200" cy="8056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39" name="Google Shape;1039;g891042b179_0_170"/>
          <p:cNvSpPr/>
          <p:nvPr/>
        </p:nvSpPr>
        <p:spPr>
          <a:xfrm flipH="1">
            <a:off x="515881" y="2466667"/>
            <a:ext cx="2187200" cy="8056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40" name="Google Shape;1040;g891042b179_0_170"/>
          <p:cNvSpPr/>
          <p:nvPr/>
        </p:nvSpPr>
        <p:spPr>
          <a:xfrm flipH="1">
            <a:off x="515881" y="3286700"/>
            <a:ext cx="2187200" cy="8056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41" name="Google Shape;1041;g891042b179_0_170"/>
          <p:cNvSpPr/>
          <p:nvPr/>
        </p:nvSpPr>
        <p:spPr>
          <a:xfrm flipH="1">
            <a:off x="515881" y="4092300"/>
            <a:ext cx="2187200" cy="8056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pic>
        <p:nvPicPr>
          <p:cNvPr id="1042" name="Google Shape;1042;g891042b179_0_170"/>
          <p:cNvPicPr preferRelativeResize="0"/>
          <p:nvPr/>
        </p:nvPicPr>
        <p:blipFill>
          <a:blip r:embed="rId4">
            <a:alphaModFix/>
          </a:blip>
          <a:stretch>
            <a:fillRect/>
          </a:stretch>
        </p:blipFill>
        <p:spPr>
          <a:xfrm>
            <a:off x="5515901" y="1517800"/>
            <a:ext cx="3594100" cy="3606800"/>
          </a:xfrm>
          <a:prstGeom prst="rect">
            <a:avLst/>
          </a:prstGeom>
          <a:noFill/>
          <a:ln>
            <a:noFill/>
          </a:ln>
        </p:spPr>
      </p:pic>
      <p:sp>
        <p:nvSpPr>
          <p:cNvPr id="1043" name="Google Shape;1043;g891042b179_0_170"/>
          <p:cNvSpPr/>
          <p:nvPr/>
        </p:nvSpPr>
        <p:spPr>
          <a:xfrm flipH="1">
            <a:off x="7272800" y="1661067"/>
            <a:ext cx="1716000" cy="3236800"/>
          </a:xfrm>
          <a:prstGeom prst="roundRect">
            <a:avLst>
              <a:gd name="adj" fmla="val 16667"/>
            </a:avLst>
          </a:prstGeom>
          <a:noFill/>
          <a:ln w="38100"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44" name="Google Shape;1044;g891042b179_0_170"/>
          <p:cNvSpPr/>
          <p:nvPr/>
        </p:nvSpPr>
        <p:spPr>
          <a:xfrm rot="5400000" flipH="1">
            <a:off x="6051400" y="3702367"/>
            <a:ext cx="1637200" cy="805600"/>
          </a:xfrm>
          <a:prstGeom prst="roundRect">
            <a:avLst>
              <a:gd name="adj" fmla="val 16667"/>
            </a:avLst>
          </a:prstGeom>
          <a:noFill/>
          <a:ln w="38100"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cxnSp>
        <p:nvCxnSpPr>
          <p:cNvPr id="1045" name="Google Shape;1045;g891042b179_0_170"/>
          <p:cNvCxnSpPr/>
          <p:nvPr/>
        </p:nvCxnSpPr>
        <p:spPr>
          <a:xfrm rot="10800000" flipH="1">
            <a:off x="2077100" y="5031000"/>
            <a:ext cx="5389600" cy="340400"/>
          </a:xfrm>
          <a:prstGeom prst="straightConnector1">
            <a:avLst/>
          </a:prstGeom>
          <a:noFill/>
          <a:ln w="38100" cap="flat" cmpd="sng">
            <a:solidFill>
              <a:schemeClr val="dk2"/>
            </a:solidFill>
            <a:prstDash val="solid"/>
            <a:round/>
            <a:headEnd type="none" w="med" len="med"/>
            <a:tailEnd type="triangle" w="med" len="med"/>
          </a:ln>
        </p:spPr>
      </p:cxnSp>
      <p:sp>
        <p:nvSpPr>
          <p:cNvPr id="1046" name="Google Shape;1046;g891042b179_0_170"/>
          <p:cNvSpPr/>
          <p:nvPr/>
        </p:nvSpPr>
        <p:spPr>
          <a:xfrm rot="5400000" flipH="1">
            <a:off x="818267" y="4927033"/>
            <a:ext cx="835200" cy="805600"/>
          </a:xfrm>
          <a:prstGeom prst="roundRect">
            <a:avLst>
              <a:gd name="adj" fmla="val 16667"/>
            </a:avLst>
          </a:prstGeom>
          <a:noFill/>
          <a:ln w="38100"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47" name="Google Shape;1047;g891042b179_0_170"/>
          <p:cNvSpPr txBox="1"/>
          <p:nvPr/>
        </p:nvSpPr>
        <p:spPr>
          <a:xfrm>
            <a:off x="5515900" y="5228167"/>
            <a:ext cx="6159600" cy="1325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533" kern="0">
                <a:solidFill>
                  <a:srgbClr val="000000"/>
                </a:solidFill>
                <a:latin typeface="Arial"/>
                <a:cs typeface="Arial"/>
                <a:sym typeface="Arial"/>
              </a:rPr>
              <a:t>We need to exchange the ten that doesn’t fit and exchange it for 10 ones. Then we can sort them into 4 groups.</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3803017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51"/>
        <p:cNvGrpSpPr/>
        <p:nvPr/>
      </p:nvGrpSpPr>
      <p:grpSpPr>
        <a:xfrm>
          <a:off x="0" y="0"/>
          <a:ext cx="0" cy="0"/>
          <a:chOff x="0" y="0"/>
          <a:chExt cx="0" cy="0"/>
        </a:xfrm>
      </p:grpSpPr>
      <p:pic>
        <p:nvPicPr>
          <p:cNvPr id="1052" name="Google Shape;1052;g891042b179_0_161"/>
          <p:cNvPicPr preferRelativeResize="0"/>
          <p:nvPr/>
        </p:nvPicPr>
        <p:blipFill>
          <a:blip r:embed="rId3">
            <a:alphaModFix/>
          </a:blip>
          <a:stretch>
            <a:fillRect/>
          </a:stretch>
        </p:blipFill>
        <p:spPr>
          <a:xfrm>
            <a:off x="358967" y="354300"/>
            <a:ext cx="3594100" cy="3606800"/>
          </a:xfrm>
          <a:prstGeom prst="rect">
            <a:avLst/>
          </a:prstGeom>
          <a:noFill/>
          <a:ln>
            <a:noFill/>
          </a:ln>
        </p:spPr>
      </p:pic>
      <p:sp>
        <p:nvSpPr>
          <p:cNvPr id="1053" name="Google Shape;1053;g891042b179_0_161"/>
          <p:cNvSpPr/>
          <p:nvPr/>
        </p:nvSpPr>
        <p:spPr>
          <a:xfrm flipH="1">
            <a:off x="480092" y="551267"/>
            <a:ext cx="3387600" cy="8056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54" name="Google Shape;1054;g891042b179_0_161"/>
          <p:cNvSpPr/>
          <p:nvPr/>
        </p:nvSpPr>
        <p:spPr>
          <a:xfrm flipH="1">
            <a:off x="480092" y="1356867"/>
            <a:ext cx="3387600" cy="8056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55" name="Google Shape;1055;g891042b179_0_161"/>
          <p:cNvSpPr/>
          <p:nvPr/>
        </p:nvSpPr>
        <p:spPr>
          <a:xfrm flipH="1">
            <a:off x="462208" y="2162467"/>
            <a:ext cx="3387600" cy="8056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56" name="Google Shape;1056;g891042b179_0_161"/>
          <p:cNvSpPr/>
          <p:nvPr/>
        </p:nvSpPr>
        <p:spPr>
          <a:xfrm flipH="1">
            <a:off x="462208" y="2968067"/>
            <a:ext cx="3387600" cy="805600"/>
          </a:xfrm>
          <a:prstGeom prst="roundRect">
            <a:avLst>
              <a:gd name="adj" fmla="val 16667"/>
            </a:avLst>
          </a:prstGeom>
          <a:noFill/>
          <a:ln w="28575" cap="flat" cmpd="sng">
            <a:solidFill>
              <a:srgbClr val="0000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57" name="Google Shape;1057;g891042b179_0_161"/>
          <p:cNvSpPr txBox="1"/>
          <p:nvPr/>
        </p:nvSpPr>
        <p:spPr>
          <a:xfrm>
            <a:off x="4243733" y="519267"/>
            <a:ext cx="4226000" cy="2448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Now we can see that each part has 13. The answer to our question 52 ÷ 4 = 13 </a:t>
            </a:r>
            <a:endParaRPr sz="3067" kern="0">
              <a:solidFill>
                <a:srgbClr val="000000"/>
              </a:solidFill>
              <a:latin typeface="Arial"/>
              <a:cs typeface="Arial"/>
              <a:sym typeface="Arial"/>
            </a:endParaRPr>
          </a:p>
        </p:txBody>
      </p:sp>
      <p:sp>
        <p:nvSpPr>
          <p:cNvPr id="1058" name="Google Shape;1058;g891042b179_0_161"/>
          <p:cNvSpPr/>
          <p:nvPr/>
        </p:nvSpPr>
        <p:spPr>
          <a:xfrm>
            <a:off x="7717233" y="4042267"/>
            <a:ext cx="4226000" cy="26008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267" kern="0">
                <a:solidFill>
                  <a:srgbClr val="000000"/>
                </a:solidFill>
                <a:latin typeface="Arial"/>
                <a:cs typeface="Arial"/>
                <a:sym typeface="Arial"/>
              </a:rPr>
              <a:t>If you have found this confusing, go back to the start of the lesson and read through the slides again. It might make sense to draw the counters out to help you. </a:t>
            </a:r>
            <a:endParaRPr sz="2267" kern="0">
              <a:solidFill>
                <a:srgbClr val="000000"/>
              </a:solidFill>
              <a:latin typeface="Arial"/>
              <a:cs typeface="Arial"/>
              <a:sym typeface="Arial"/>
            </a:endParaRPr>
          </a:p>
        </p:txBody>
      </p:sp>
    </p:spTree>
    <p:extLst>
      <p:ext uri="{BB962C8B-B14F-4D97-AF65-F5344CB8AC3E}">
        <p14:creationId xmlns:p14="http://schemas.microsoft.com/office/powerpoint/2010/main" val="25370505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62"/>
        <p:cNvGrpSpPr/>
        <p:nvPr/>
      </p:nvGrpSpPr>
      <p:grpSpPr>
        <a:xfrm>
          <a:off x="0" y="0"/>
          <a:ext cx="0" cy="0"/>
          <a:chOff x="0" y="0"/>
          <a:chExt cx="0" cy="0"/>
        </a:xfrm>
      </p:grpSpPr>
      <p:pic>
        <p:nvPicPr>
          <p:cNvPr id="1063" name="Google Shape;1063;g891042b179_0_204"/>
          <p:cNvPicPr preferRelativeResize="0"/>
          <p:nvPr/>
        </p:nvPicPr>
        <p:blipFill>
          <a:blip r:embed="rId3">
            <a:alphaModFix/>
          </a:blip>
          <a:stretch>
            <a:fillRect/>
          </a:stretch>
        </p:blipFill>
        <p:spPr>
          <a:xfrm>
            <a:off x="203200" y="203200"/>
            <a:ext cx="10833032" cy="1014400"/>
          </a:xfrm>
          <a:prstGeom prst="rect">
            <a:avLst/>
          </a:prstGeom>
          <a:noFill/>
          <a:ln>
            <a:noFill/>
          </a:ln>
        </p:spPr>
      </p:pic>
      <p:sp>
        <p:nvSpPr>
          <p:cNvPr id="1064" name="Google Shape;1064;g891042b179_0_204"/>
          <p:cNvSpPr txBox="1"/>
          <p:nvPr/>
        </p:nvSpPr>
        <p:spPr>
          <a:xfrm>
            <a:off x="376000" y="2882867"/>
            <a:ext cx="5720000" cy="91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u="sng" kern="0">
                <a:solidFill>
                  <a:srgbClr val="0097A7"/>
                </a:solidFill>
                <a:latin typeface="Arial"/>
                <a:cs typeface="Arial"/>
                <a:sym typeface="Arial"/>
                <a:hlinkClick r:id="rId4"/>
              </a:rPr>
              <a:t>https://mathsbot.com/manipulatives/placeValueCounters</a:t>
            </a:r>
            <a:endParaRPr sz="2533" kern="0">
              <a:solidFill>
                <a:srgbClr val="000000"/>
              </a:solidFill>
              <a:latin typeface="Arial"/>
              <a:cs typeface="Arial"/>
              <a:sym typeface="Arial"/>
            </a:endParaRPr>
          </a:p>
        </p:txBody>
      </p:sp>
      <p:sp>
        <p:nvSpPr>
          <p:cNvPr id="1065" name="Google Shape;1065;g891042b179_0_204"/>
          <p:cNvSpPr txBox="1"/>
          <p:nvPr/>
        </p:nvSpPr>
        <p:spPr>
          <a:xfrm>
            <a:off x="268600" y="1450400"/>
            <a:ext cx="10833200" cy="1092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533" kern="0">
                <a:solidFill>
                  <a:srgbClr val="000000"/>
                </a:solidFill>
                <a:latin typeface="Arial"/>
                <a:cs typeface="Arial"/>
                <a:sym typeface="Arial"/>
              </a:rPr>
              <a:t>If you can’t draw them or are finding it difficult, it might be easier if you use the website bellow. It allows you to use place value counters and exchange them a lot easier.</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900055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69"/>
        <p:cNvGrpSpPr/>
        <p:nvPr/>
      </p:nvGrpSpPr>
      <p:grpSpPr>
        <a:xfrm>
          <a:off x="0" y="0"/>
          <a:ext cx="0" cy="0"/>
          <a:chOff x="0" y="0"/>
          <a:chExt cx="0" cy="0"/>
        </a:xfrm>
      </p:grpSpPr>
      <p:grpSp>
        <p:nvGrpSpPr>
          <p:cNvPr id="1070" name="Google Shape;1070;g891042b179_0_200"/>
          <p:cNvGrpSpPr/>
          <p:nvPr/>
        </p:nvGrpSpPr>
        <p:grpSpPr>
          <a:xfrm>
            <a:off x="752101" y="1796800"/>
            <a:ext cx="1378767" cy="3043200"/>
            <a:chOff x="752075" y="1334150"/>
            <a:chExt cx="1034075" cy="2282400"/>
          </a:xfrm>
        </p:grpSpPr>
        <p:pic>
          <p:nvPicPr>
            <p:cNvPr id="1071" name="Google Shape;1071;g891042b179_0_200"/>
            <p:cNvPicPr preferRelativeResize="0"/>
            <p:nvPr/>
          </p:nvPicPr>
          <p:blipFill rotWithShape="1">
            <a:blip r:embed="rId3">
              <a:alphaModFix/>
            </a:blip>
            <a:srcRect l="50192" r="37080"/>
            <a:stretch/>
          </p:blipFill>
          <p:spPr>
            <a:xfrm>
              <a:off x="752075" y="1334150"/>
              <a:ext cx="1034075" cy="760800"/>
            </a:xfrm>
            <a:prstGeom prst="rect">
              <a:avLst/>
            </a:prstGeom>
            <a:noFill/>
            <a:ln>
              <a:noFill/>
            </a:ln>
          </p:spPr>
        </p:pic>
        <p:pic>
          <p:nvPicPr>
            <p:cNvPr id="1072" name="Google Shape;1072;g891042b179_0_200"/>
            <p:cNvPicPr preferRelativeResize="0"/>
            <p:nvPr/>
          </p:nvPicPr>
          <p:blipFill rotWithShape="1">
            <a:blip r:embed="rId3">
              <a:alphaModFix/>
            </a:blip>
            <a:srcRect l="64679" r="22593"/>
            <a:stretch/>
          </p:blipFill>
          <p:spPr>
            <a:xfrm>
              <a:off x="752075" y="2094950"/>
              <a:ext cx="1034075" cy="760800"/>
            </a:xfrm>
            <a:prstGeom prst="rect">
              <a:avLst/>
            </a:prstGeom>
            <a:noFill/>
            <a:ln>
              <a:noFill/>
            </a:ln>
          </p:spPr>
        </p:pic>
        <p:pic>
          <p:nvPicPr>
            <p:cNvPr id="1073" name="Google Shape;1073;g891042b179_0_200"/>
            <p:cNvPicPr preferRelativeResize="0"/>
            <p:nvPr/>
          </p:nvPicPr>
          <p:blipFill rotWithShape="1">
            <a:blip r:embed="rId3">
              <a:alphaModFix/>
            </a:blip>
            <a:srcRect l="84786" r="2485"/>
            <a:stretch/>
          </p:blipFill>
          <p:spPr>
            <a:xfrm>
              <a:off x="752075" y="2855750"/>
              <a:ext cx="1034075" cy="760800"/>
            </a:xfrm>
            <a:prstGeom prst="rect">
              <a:avLst/>
            </a:prstGeom>
            <a:noFill/>
            <a:ln>
              <a:noFill/>
            </a:ln>
          </p:spPr>
        </p:pic>
      </p:grpSp>
      <p:sp>
        <p:nvSpPr>
          <p:cNvPr id="1074" name="Google Shape;1074;g891042b179_0_200"/>
          <p:cNvSpPr txBox="1"/>
          <p:nvPr/>
        </p:nvSpPr>
        <p:spPr>
          <a:xfrm>
            <a:off x="2166633" y="1808500"/>
            <a:ext cx="2112800" cy="304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600" kern="0">
                <a:solidFill>
                  <a:srgbClr val="000000"/>
                </a:solidFill>
                <a:latin typeface="Arial"/>
                <a:cs typeface="Arial"/>
                <a:sym typeface="Arial"/>
              </a:rPr>
              <a:t>= 16</a:t>
            </a:r>
            <a:endParaRPr sz="3600" kern="0">
              <a:solidFill>
                <a:srgbClr val="000000"/>
              </a:solidFill>
              <a:latin typeface="Arial"/>
              <a:cs typeface="Arial"/>
              <a:sym typeface="Arial"/>
            </a:endParaRPr>
          </a:p>
          <a:p>
            <a:pPr defTabSz="1219170">
              <a:buClr>
                <a:srgbClr val="000000"/>
              </a:buClr>
            </a:pPr>
            <a:endParaRPr sz="3600" kern="0">
              <a:solidFill>
                <a:srgbClr val="000000"/>
              </a:solidFill>
              <a:latin typeface="Arial"/>
              <a:cs typeface="Arial"/>
              <a:sym typeface="Arial"/>
            </a:endParaRPr>
          </a:p>
          <a:p>
            <a:pPr defTabSz="1219170">
              <a:buClr>
                <a:srgbClr val="000000"/>
              </a:buClr>
            </a:pPr>
            <a:r>
              <a:rPr lang="en-GB" sz="3600" kern="0">
                <a:solidFill>
                  <a:srgbClr val="000000"/>
                </a:solidFill>
                <a:latin typeface="Arial"/>
                <a:cs typeface="Arial"/>
                <a:sym typeface="Arial"/>
              </a:rPr>
              <a:t>= 13</a:t>
            </a:r>
            <a:endParaRPr sz="3600" kern="0">
              <a:solidFill>
                <a:srgbClr val="000000"/>
              </a:solidFill>
              <a:latin typeface="Arial"/>
              <a:cs typeface="Arial"/>
              <a:sym typeface="Arial"/>
            </a:endParaRPr>
          </a:p>
          <a:p>
            <a:pPr defTabSz="1219170">
              <a:buClr>
                <a:srgbClr val="000000"/>
              </a:buClr>
            </a:pPr>
            <a:endParaRPr sz="3600" kern="0">
              <a:solidFill>
                <a:srgbClr val="000000"/>
              </a:solidFill>
              <a:latin typeface="Arial"/>
              <a:cs typeface="Arial"/>
              <a:sym typeface="Arial"/>
            </a:endParaRPr>
          </a:p>
          <a:p>
            <a:pPr defTabSz="1219170">
              <a:buClr>
                <a:srgbClr val="000000"/>
              </a:buClr>
            </a:pPr>
            <a:r>
              <a:rPr lang="en-GB" sz="3600" kern="0">
                <a:solidFill>
                  <a:srgbClr val="000000"/>
                </a:solidFill>
                <a:latin typeface="Arial"/>
                <a:cs typeface="Arial"/>
                <a:sym typeface="Arial"/>
              </a:rPr>
              <a:t>= 10 r 4</a:t>
            </a:r>
            <a:endParaRPr sz="3600" kern="0">
              <a:solidFill>
                <a:srgbClr val="000000"/>
              </a:solidFill>
              <a:latin typeface="Arial"/>
              <a:cs typeface="Arial"/>
              <a:sym typeface="Arial"/>
            </a:endParaRPr>
          </a:p>
        </p:txBody>
      </p:sp>
    </p:spTree>
    <p:extLst>
      <p:ext uri="{BB962C8B-B14F-4D97-AF65-F5344CB8AC3E}">
        <p14:creationId xmlns:p14="http://schemas.microsoft.com/office/powerpoint/2010/main" val="1395007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78"/>
        <p:cNvGrpSpPr/>
        <p:nvPr/>
      </p:nvGrpSpPr>
      <p:grpSpPr>
        <a:xfrm>
          <a:off x="0" y="0"/>
          <a:ext cx="0" cy="0"/>
          <a:chOff x="0" y="0"/>
          <a:chExt cx="0" cy="0"/>
        </a:xfrm>
      </p:grpSpPr>
      <p:pic>
        <p:nvPicPr>
          <p:cNvPr id="1079" name="Google Shape;1079;g891042b179_0_211"/>
          <p:cNvPicPr preferRelativeResize="0"/>
          <p:nvPr/>
        </p:nvPicPr>
        <p:blipFill>
          <a:blip r:embed="rId3">
            <a:alphaModFix/>
          </a:blip>
          <a:stretch>
            <a:fillRect/>
          </a:stretch>
        </p:blipFill>
        <p:spPr>
          <a:xfrm>
            <a:off x="239001" y="1363967"/>
            <a:ext cx="5539300" cy="4130067"/>
          </a:xfrm>
          <a:prstGeom prst="rect">
            <a:avLst/>
          </a:prstGeom>
          <a:noFill/>
          <a:ln>
            <a:noFill/>
          </a:ln>
        </p:spPr>
      </p:pic>
    </p:spTree>
    <p:extLst>
      <p:ext uri="{BB962C8B-B14F-4D97-AF65-F5344CB8AC3E}">
        <p14:creationId xmlns:p14="http://schemas.microsoft.com/office/powerpoint/2010/main" val="22752396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83"/>
        <p:cNvGrpSpPr/>
        <p:nvPr/>
      </p:nvGrpSpPr>
      <p:grpSpPr>
        <a:xfrm>
          <a:off x="0" y="0"/>
          <a:ext cx="0" cy="0"/>
          <a:chOff x="0" y="0"/>
          <a:chExt cx="0" cy="0"/>
        </a:xfrm>
      </p:grpSpPr>
      <p:pic>
        <p:nvPicPr>
          <p:cNvPr id="1084" name="Google Shape;1084;g891042b179_0_220"/>
          <p:cNvPicPr preferRelativeResize="0"/>
          <p:nvPr/>
        </p:nvPicPr>
        <p:blipFill>
          <a:blip r:embed="rId3">
            <a:alphaModFix/>
          </a:blip>
          <a:stretch>
            <a:fillRect/>
          </a:stretch>
        </p:blipFill>
        <p:spPr>
          <a:xfrm>
            <a:off x="239001" y="1363967"/>
            <a:ext cx="5539300" cy="4130067"/>
          </a:xfrm>
          <a:prstGeom prst="rect">
            <a:avLst/>
          </a:prstGeom>
          <a:noFill/>
          <a:ln>
            <a:noFill/>
          </a:ln>
        </p:spPr>
      </p:pic>
      <p:sp>
        <p:nvSpPr>
          <p:cNvPr id="1085" name="Google Shape;1085;g891042b179_0_220"/>
          <p:cNvSpPr txBox="1"/>
          <p:nvPr/>
        </p:nvSpPr>
        <p:spPr>
          <a:xfrm>
            <a:off x="2650451" y="3429000"/>
            <a:ext cx="716400" cy="84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kern="0">
                <a:solidFill>
                  <a:srgbClr val="000000"/>
                </a:solidFill>
                <a:latin typeface="Arial"/>
                <a:cs typeface="Arial"/>
                <a:sym typeface="Arial"/>
              </a:rPr>
              <a:t>&lt;</a:t>
            </a:r>
            <a:endParaRPr sz="3733" kern="0">
              <a:solidFill>
                <a:srgbClr val="000000"/>
              </a:solidFill>
              <a:latin typeface="Arial"/>
              <a:cs typeface="Arial"/>
              <a:sym typeface="Arial"/>
            </a:endParaRPr>
          </a:p>
        </p:txBody>
      </p:sp>
      <p:sp>
        <p:nvSpPr>
          <p:cNvPr id="1086" name="Google Shape;1086;g891042b179_0_220"/>
          <p:cNvSpPr txBox="1"/>
          <p:nvPr/>
        </p:nvSpPr>
        <p:spPr>
          <a:xfrm>
            <a:off x="2650433" y="4527467"/>
            <a:ext cx="716400" cy="84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kern="0">
                <a:solidFill>
                  <a:srgbClr val="000000"/>
                </a:solidFill>
                <a:latin typeface="Arial"/>
                <a:cs typeface="Arial"/>
                <a:sym typeface="Arial"/>
              </a:rPr>
              <a:t>&gt;</a:t>
            </a:r>
            <a:endParaRPr sz="3733" kern="0">
              <a:solidFill>
                <a:srgbClr val="000000"/>
              </a:solidFill>
              <a:latin typeface="Arial"/>
              <a:cs typeface="Arial"/>
              <a:sym typeface="Arial"/>
            </a:endParaRPr>
          </a:p>
        </p:txBody>
      </p:sp>
      <p:sp>
        <p:nvSpPr>
          <p:cNvPr id="1087" name="Google Shape;1087;g891042b179_0_220"/>
          <p:cNvSpPr txBox="1"/>
          <p:nvPr/>
        </p:nvSpPr>
        <p:spPr>
          <a:xfrm>
            <a:off x="2650451" y="2462067"/>
            <a:ext cx="716400" cy="84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kern="0">
                <a:solidFill>
                  <a:srgbClr val="000000"/>
                </a:solidFill>
                <a:latin typeface="Arial"/>
                <a:cs typeface="Arial"/>
                <a:sym typeface="Arial"/>
              </a:rPr>
              <a:t>=</a:t>
            </a:r>
            <a:endParaRPr sz="3733" kern="0">
              <a:solidFill>
                <a:srgbClr val="000000"/>
              </a:solidFill>
              <a:latin typeface="Arial"/>
              <a:cs typeface="Arial"/>
              <a:sym typeface="Arial"/>
            </a:endParaRPr>
          </a:p>
        </p:txBody>
      </p:sp>
    </p:spTree>
    <p:extLst>
      <p:ext uri="{BB962C8B-B14F-4D97-AF65-F5344CB8AC3E}">
        <p14:creationId xmlns:p14="http://schemas.microsoft.com/office/powerpoint/2010/main" val="31435420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091"/>
        <p:cNvGrpSpPr/>
        <p:nvPr/>
      </p:nvGrpSpPr>
      <p:grpSpPr>
        <a:xfrm>
          <a:off x="0" y="0"/>
          <a:ext cx="0" cy="0"/>
          <a:chOff x="0" y="0"/>
          <a:chExt cx="0" cy="0"/>
        </a:xfrm>
      </p:grpSpPr>
      <p:sp>
        <p:nvSpPr>
          <p:cNvPr id="1092" name="Google Shape;1092;p21"/>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093" name="Google Shape;1093;p21"/>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094" name="Google Shape;1094;p21"/>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8007430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098"/>
        <p:cNvGrpSpPr/>
        <p:nvPr/>
      </p:nvGrpSpPr>
      <p:grpSpPr>
        <a:xfrm>
          <a:off x="0" y="0"/>
          <a:ext cx="0" cy="0"/>
          <a:chOff x="0" y="0"/>
          <a:chExt cx="0" cy="0"/>
        </a:xfrm>
      </p:grpSpPr>
      <p:sp>
        <p:nvSpPr>
          <p:cNvPr id="1099" name="Google Shape;1099;g81dc1f8f80_0_373"/>
          <p:cNvSpPr txBox="1"/>
          <p:nvPr/>
        </p:nvSpPr>
        <p:spPr>
          <a:xfrm>
            <a:off x="355800" y="356800"/>
            <a:ext cx="11228000" cy="345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b="1" u="sng" kern="0">
                <a:solidFill>
                  <a:srgbClr val="000000"/>
                </a:solidFill>
                <a:latin typeface="Arial"/>
                <a:cs typeface="Arial"/>
                <a:sym typeface="Arial"/>
              </a:rPr>
              <a:t>WALT: identify the language used in instructions.</a:t>
            </a:r>
            <a:endParaRPr sz="2667" b="1" u="sng" kern="0">
              <a:solidFill>
                <a:srgbClr val="000000"/>
              </a:solidFill>
              <a:latin typeface="Arial"/>
              <a:cs typeface="Arial"/>
              <a:sym typeface="Arial"/>
            </a:endParaRPr>
          </a:p>
          <a:p>
            <a:pPr defTabSz="1219170">
              <a:buClr>
                <a:srgbClr val="000000"/>
              </a:buClr>
            </a:pPr>
            <a:endParaRPr sz="2667" b="1" u="sng"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When you read or write a set of instructions they have to tell someone what to do. When you do something we call this an action.</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Action words are doing words or verbs.</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Each time we read or an write an instruction it includes an imperative verb that tells the person who is following the instruction exactly what to do.</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We sometimes call these imperative verbs ‘bossy’ verbs because it is an instruction or command that we must follow.</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41881617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103"/>
        <p:cNvGrpSpPr/>
        <p:nvPr/>
      </p:nvGrpSpPr>
      <p:grpSpPr>
        <a:xfrm>
          <a:off x="0" y="0"/>
          <a:ext cx="0" cy="0"/>
          <a:chOff x="0" y="0"/>
          <a:chExt cx="0" cy="0"/>
        </a:xfrm>
      </p:grpSpPr>
      <p:pic>
        <p:nvPicPr>
          <p:cNvPr id="1104" name="Google Shape;1104;g81dc1f8f80_0_377"/>
          <p:cNvPicPr preferRelativeResize="0"/>
          <p:nvPr/>
        </p:nvPicPr>
        <p:blipFill>
          <a:blip r:embed="rId3">
            <a:alphaModFix/>
          </a:blip>
          <a:stretch>
            <a:fillRect/>
          </a:stretch>
        </p:blipFill>
        <p:spPr>
          <a:xfrm>
            <a:off x="4426734" y="433201"/>
            <a:ext cx="7277100" cy="6235700"/>
          </a:xfrm>
          <a:prstGeom prst="rect">
            <a:avLst/>
          </a:prstGeom>
          <a:noFill/>
          <a:ln>
            <a:noFill/>
          </a:ln>
        </p:spPr>
      </p:pic>
      <p:graphicFrame>
        <p:nvGraphicFramePr>
          <p:cNvPr id="1105" name="Google Shape;1105;g81dc1f8f80_0_377"/>
          <p:cNvGraphicFramePr/>
          <p:nvPr/>
        </p:nvGraphicFramePr>
        <p:xfrm>
          <a:off x="402667" y="267785"/>
          <a:ext cx="3452967" cy="6337673"/>
        </p:xfrm>
        <a:graphic>
          <a:graphicData uri="http://schemas.openxmlformats.org/drawingml/2006/table">
            <a:tbl>
              <a:tblPr>
                <a:noFill/>
              </a:tblPr>
              <a:tblGrid>
                <a:gridCol w="3452967">
                  <a:extLst>
                    <a:ext uri="{9D8B030D-6E8A-4147-A177-3AD203B41FA5}">
                      <a16:colId xmlns:a16="http://schemas.microsoft.com/office/drawing/2014/main" val="20000"/>
                    </a:ext>
                  </a:extLst>
                </a:gridCol>
              </a:tblGrid>
              <a:tr h="1706840">
                <a:tc>
                  <a:txBody>
                    <a:bodyPr/>
                    <a:lstStyle/>
                    <a:p>
                      <a:pPr marL="0" lvl="0" indent="0" algn="l" rtl="0">
                        <a:spcBef>
                          <a:spcPts val="0"/>
                        </a:spcBef>
                        <a:spcAft>
                          <a:spcPts val="0"/>
                        </a:spcAft>
                        <a:buNone/>
                      </a:pPr>
                      <a:r>
                        <a:rPr lang="en-GB" sz="3200"/>
                        <a:t>Where do these imperative verbs go?</a:t>
                      </a:r>
                      <a:endParaRPr sz="3200"/>
                    </a:p>
                  </a:txBody>
                  <a:tcPr marL="121900" marR="121900" marT="121900" marB="121900"/>
                </a:tc>
                <a:extLst>
                  <a:ext uri="{0D108BD9-81ED-4DB2-BD59-A6C34878D82A}">
                    <a16:rowId xmlns:a16="http://schemas.microsoft.com/office/drawing/2014/main" val="10000"/>
                  </a:ext>
                </a:extLst>
              </a:tr>
              <a:tr h="926167">
                <a:tc>
                  <a:txBody>
                    <a:bodyPr/>
                    <a:lstStyle/>
                    <a:p>
                      <a:pPr marL="0" lvl="0" indent="0" algn="l" rtl="0">
                        <a:spcBef>
                          <a:spcPts val="0"/>
                        </a:spcBef>
                        <a:spcAft>
                          <a:spcPts val="0"/>
                        </a:spcAft>
                        <a:buNone/>
                      </a:pPr>
                      <a:r>
                        <a:rPr lang="en-GB" sz="3200"/>
                        <a:t>Dig</a:t>
                      </a:r>
                      <a:endParaRPr sz="3200"/>
                    </a:p>
                  </a:txBody>
                  <a:tcPr marL="121900" marR="121900" marT="121900" marB="121900"/>
                </a:tc>
                <a:extLst>
                  <a:ext uri="{0D108BD9-81ED-4DB2-BD59-A6C34878D82A}">
                    <a16:rowId xmlns:a16="http://schemas.microsoft.com/office/drawing/2014/main" val="10001"/>
                  </a:ext>
                </a:extLst>
              </a:tr>
              <a:tr h="926167">
                <a:tc>
                  <a:txBody>
                    <a:bodyPr/>
                    <a:lstStyle/>
                    <a:p>
                      <a:pPr marL="0" lvl="0" indent="0" algn="l" rtl="0">
                        <a:spcBef>
                          <a:spcPts val="0"/>
                        </a:spcBef>
                        <a:spcAft>
                          <a:spcPts val="0"/>
                        </a:spcAft>
                        <a:buNone/>
                      </a:pPr>
                      <a:r>
                        <a:rPr lang="en-GB" sz="3200"/>
                        <a:t>Cover</a:t>
                      </a:r>
                      <a:endParaRPr sz="3200"/>
                    </a:p>
                  </a:txBody>
                  <a:tcPr marL="121900" marR="121900" marT="121900" marB="121900"/>
                </a:tc>
                <a:extLst>
                  <a:ext uri="{0D108BD9-81ED-4DB2-BD59-A6C34878D82A}">
                    <a16:rowId xmlns:a16="http://schemas.microsoft.com/office/drawing/2014/main" val="10002"/>
                  </a:ext>
                </a:extLst>
              </a:tr>
              <a:tr h="926167">
                <a:tc>
                  <a:txBody>
                    <a:bodyPr/>
                    <a:lstStyle/>
                    <a:p>
                      <a:pPr marL="0" lvl="0" indent="0" algn="l" rtl="0">
                        <a:spcBef>
                          <a:spcPts val="0"/>
                        </a:spcBef>
                        <a:spcAft>
                          <a:spcPts val="0"/>
                        </a:spcAft>
                        <a:buNone/>
                      </a:pPr>
                      <a:r>
                        <a:rPr lang="en-GB" sz="3200"/>
                        <a:t>Water</a:t>
                      </a:r>
                      <a:endParaRPr sz="3200"/>
                    </a:p>
                  </a:txBody>
                  <a:tcPr marL="121900" marR="121900" marT="121900" marB="121900"/>
                </a:tc>
                <a:extLst>
                  <a:ext uri="{0D108BD9-81ED-4DB2-BD59-A6C34878D82A}">
                    <a16:rowId xmlns:a16="http://schemas.microsoft.com/office/drawing/2014/main" val="10003"/>
                  </a:ext>
                </a:extLst>
              </a:tr>
              <a:tr h="926167">
                <a:tc>
                  <a:txBody>
                    <a:bodyPr/>
                    <a:lstStyle/>
                    <a:p>
                      <a:pPr marL="0" lvl="0" indent="0" algn="l" rtl="0">
                        <a:spcBef>
                          <a:spcPts val="0"/>
                        </a:spcBef>
                        <a:spcAft>
                          <a:spcPts val="0"/>
                        </a:spcAft>
                        <a:buNone/>
                      </a:pPr>
                      <a:r>
                        <a:rPr lang="en-GB" sz="3200"/>
                        <a:t>Drop</a:t>
                      </a:r>
                      <a:endParaRPr sz="3200"/>
                    </a:p>
                  </a:txBody>
                  <a:tcPr marL="121900" marR="121900" marT="121900" marB="121900"/>
                </a:tc>
                <a:extLst>
                  <a:ext uri="{0D108BD9-81ED-4DB2-BD59-A6C34878D82A}">
                    <a16:rowId xmlns:a16="http://schemas.microsoft.com/office/drawing/2014/main" val="10004"/>
                  </a:ext>
                </a:extLst>
              </a:tr>
              <a:tr h="926167">
                <a:tc>
                  <a:txBody>
                    <a:bodyPr/>
                    <a:lstStyle/>
                    <a:p>
                      <a:pPr marL="0" lvl="0" indent="0" algn="l" rtl="0">
                        <a:spcBef>
                          <a:spcPts val="0"/>
                        </a:spcBef>
                        <a:spcAft>
                          <a:spcPts val="0"/>
                        </a:spcAft>
                        <a:buNone/>
                      </a:pPr>
                      <a:r>
                        <a:rPr lang="en-GB" sz="3200"/>
                        <a:t>Place</a:t>
                      </a:r>
                      <a:endParaRPr sz="3200"/>
                    </a:p>
                  </a:txBody>
                  <a:tcPr marL="121900" marR="121900" marT="121900" marB="12190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3975864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09"/>
        <p:cNvGrpSpPr/>
        <p:nvPr/>
      </p:nvGrpSpPr>
      <p:grpSpPr>
        <a:xfrm>
          <a:off x="0" y="0"/>
          <a:ext cx="0" cy="0"/>
          <a:chOff x="0" y="0"/>
          <a:chExt cx="0" cy="0"/>
        </a:xfrm>
      </p:grpSpPr>
      <p:pic>
        <p:nvPicPr>
          <p:cNvPr id="1110" name="Google Shape;1110;g81dc1f8f80_0_382"/>
          <p:cNvPicPr preferRelativeResize="0"/>
          <p:nvPr/>
        </p:nvPicPr>
        <p:blipFill>
          <a:blip r:embed="rId3">
            <a:alphaModFix/>
          </a:blip>
          <a:stretch>
            <a:fillRect/>
          </a:stretch>
        </p:blipFill>
        <p:spPr>
          <a:xfrm>
            <a:off x="4405833" y="1209967"/>
            <a:ext cx="6278800" cy="5380267"/>
          </a:xfrm>
          <a:prstGeom prst="rect">
            <a:avLst/>
          </a:prstGeom>
          <a:noFill/>
          <a:ln>
            <a:noFill/>
          </a:ln>
        </p:spPr>
      </p:pic>
      <p:graphicFrame>
        <p:nvGraphicFramePr>
          <p:cNvPr id="1111" name="Google Shape;1111;g81dc1f8f80_0_382"/>
          <p:cNvGraphicFramePr/>
          <p:nvPr/>
        </p:nvGraphicFramePr>
        <p:xfrm>
          <a:off x="402667" y="267785"/>
          <a:ext cx="3452967" cy="6442207"/>
        </p:xfrm>
        <a:graphic>
          <a:graphicData uri="http://schemas.openxmlformats.org/drawingml/2006/table">
            <a:tbl>
              <a:tblPr>
                <a:noFill/>
              </a:tblPr>
              <a:tblGrid>
                <a:gridCol w="3452967">
                  <a:extLst>
                    <a:ext uri="{9D8B030D-6E8A-4147-A177-3AD203B41FA5}">
                      <a16:colId xmlns:a16="http://schemas.microsoft.com/office/drawing/2014/main" val="20000"/>
                    </a:ext>
                  </a:extLst>
                </a:gridCol>
              </a:tblGrid>
              <a:tr h="1706840">
                <a:tc>
                  <a:txBody>
                    <a:bodyPr/>
                    <a:lstStyle/>
                    <a:p>
                      <a:pPr marL="0" lvl="0" indent="0" algn="l" rtl="0">
                        <a:spcBef>
                          <a:spcPts val="0"/>
                        </a:spcBef>
                        <a:spcAft>
                          <a:spcPts val="0"/>
                        </a:spcAft>
                        <a:buNone/>
                      </a:pPr>
                      <a:r>
                        <a:rPr lang="en-GB" sz="3200"/>
                        <a:t>Where do these imperative verbs go?</a:t>
                      </a:r>
                      <a:endParaRPr sz="3200"/>
                    </a:p>
                  </a:txBody>
                  <a:tcPr marL="121900" marR="121900" marT="121900" marB="121900"/>
                </a:tc>
                <a:extLst>
                  <a:ext uri="{0D108BD9-81ED-4DB2-BD59-A6C34878D82A}">
                    <a16:rowId xmlns:a16="http://schemas.microsoft.com/office/drawing/2014/main" val="10000"/>
                  </a:ext>
                </a:extLst>
              </a:tr>
              <a:tr h="1030700">
                <a:tc>
                  <a:txBody>
                    <a:bodyPr/>
                    <a:lstStyle/>
                    <a:p>
                      <a:pPr marL="0" lvl="0" indent="0" algn="l" rtl="0">
                        <a:spcBef>
                          <a:spcPts val="0"/>
                        </a:spcBef>
                        <a:spcAft>
                          <a:spcPts val="0"/>
                        </a:spcAft>
                        <a:buNone/>
                      </a:pPr>
                      <a:r>
                        <a:rPr lang="en-GB" sz="3200"/>
                        <a:t>Dig</a:t>
                      </a:r>
                      <a:endParaRPr sz="3200"/>
                    </a:p>
                  </a:txBody>
                  <a:tcPr marL="121900" marR="121900" marT="121900" marB="121900"/>
                </a:tc>
                <a:extLst>
                  <a:ext uri="{0D108BD9-81ED-4DB2-BD59-A6C34878D82A}">
                    <a16:rowId xmlns:a16="http://schemas.microsoft.com/office/drawing/2014/main" val="10001"/>
                  </a:ext>
                </a:extLst>
              </a:tr>
              <a:tr h="926167">
                <a:tc>
                  <a:txBody>
                    <a:bodyPr/>
                    <a:lstStyle/>
                    <a:p>
                      <a:pPr marL="0" lvl="0" indent="0" algn="l" rtl="0">
                        <a:spcBef>
                          <a:spcPts val="0"/>
                        </a:spcBef>
                        <a:spcAft>
                          <a:spcPts val="0"/>
                        </a:spcAft>
                        <a:buNone/>
                      </a:pPr>
                      <a:r>
                        <a:rPr lang="en-GB" sz="3200"/>
                        <a:t>Cover</a:t>
                      </a:r>
                      <a:endParaRPr sz="3200"/>
                    </a:p>
                  </a:txBody>
                  <a:tcPr marL="121900" marR="121900" marT="121900" marB="121900"/>
                </a:tc>
                <a:extLst>
                  <a:ext uri="{0D108BD9-81ED-4DB2-BD59-A6C34878D82A}">
                    <a16:rowId xmlns:a16="http://schemas.microsoft.com/office/drawing/2014/main" val="10002"/>
                  </a:ext>
                </a:extLst>
              </a:tr>
              <a:tr h="926167">
                <a:tc>
                  <a:txBody>
                    <a:bodyPr/>
                    <a:lstStyle/>
                    <a:p>
                      <a:pPr marL="0" lvl="0" indent="0" algn="l" rtl="0">
                        <a:spcBef>
                          <a:spcPts val="0"/>
                        </a:spcBef>
                        <a:spcAft>
                          <a:spcPts val="0"/>
                        </a:spcAft>
                        <a:buNone/>
                      </a:pPr>
                      <a:r>
                        <a:rPr lang="en-GB" sz="3200"/>
                        <a:t>Water</a:t>
                      </a:r>
                      <a:endParaRPr sz="3200"/>
                    </a:p>
                  </a:txBody>
                  <a:tcPr marL="121900" marR="121900" marT="121900" marB="121900"/>
                </a:tc>
                <a:extLst>
                  <a:ext uri="{0D108BD9-81ED-4DB2-BD59-A6C34878D82A}">
                    <a16:rowId xmlns:a16="http://schemas.microsoft.com/office/drawing/2014/main" val="10003"/>
                  </a:ext>
                </a:extLst>
              </a:tr>
              <a:tr h="926167">
                <a:tc>
                  <a:txBody>
                    <a:bodyPr/>
                    <a:lstStyle/>
                    <a:p>
                      <a:pPr marL="0" lvl="0" indent="0" algn="l" rtl="0">
                        <a:spcBef>
                          <a:spcPts val="0"/>
                        </a:spcBef>
                        <a:spcAft>
                          <a:spcPts val="0"/>
                        </a:spcAft>
                        <a:buNone/>
                      </a:pPr>
                      <a:r>
                        <a:rPr lang="en-GB" sz="3200"/>
                        <a:t>Push</a:t>
                      </a:r>
                      <a:endParaRPr sz="3200"/>
                    </a:p>
                  </a:txBody>
                  <a:tcPr marL="121900" marR="121900" marT="121900" marB="121900"/>
                </a:tc>
                <a:extLst>
                  <a:ext uri="{0D108BD9-81ED-4DB2-BD59-A6C34878D82A}">
                    <a16:rowId xmlns:a16="http://schemas.microsoft.com/office/drawing/2014/main" val="10004"/>
                  </a:ext>
                </a:extLst>
              </a:tr>
              <a:tr h="926167">
                <a:tc>
                  <a:txBody>
                    <a:bodyPr/>
                    <a:lstStyle/>
                    <a:p>
                      <a:pPr marL="0" lvl="0" indent="0" algn="l" rtl="0">
                        <a:spcBef>
                          <a:spcPts val="0"/>
                        </a:spcBef>
                        <a:spcAft>
                          <a:spcPts val="0"/>
                        </a:spcAft>
                        <a:buNone/>
                      </a:pPr>
                      <a:r>
                        <a:rPr lang="en-GB" sz="3200"/>
                        <a:t>Place</a:t>
                      </a:r>
                      <a:endParaRPr sz="3200"/>
                    </a:p>
                  </a:txBody>
                  <a:tcPr marL="121900" marR="121900" marT="121900" marB="121900"/>
                </a:tc>
                <a:extLst>
                  <a:ext uri="{0D108BD9-81ED-4DB2-BD59-A6C34878D82A}">
                    <a16:rowId xmlns:a16="http://schemas.microsoft.com/office/drawing/2014/main" val="10005"/>
                  </a:ext>
                </a:extLst>
              </a:tr>
            </a:tbl>
          </a:graphicData>
        </a:graphic>
      </p:graphicFrame>
      <p:cxnSp>
        <p:nvCxnSpPr>
          <p:cNvPr id="1112" name="Google Shape;1112;g81dc1f8f80_0_382"/>
          <p:cNvCxnSpPr/>
          <p:nvPr/>
        </p:nvCxnSpPr>
        <p:spPr>
          <a:xfrm>
            <a:off x="1526667" y="2343133"/>
            <a:ext cx="4997200" cy="230000"/>
          </a:xfrm>
          <a:prstGeom prst="straightConnector1">
            <a:avLst/>
          </a:prstGeom>
          <a:noFill/>
          <a:ln w="38100" cap="flat" cmpd="sng">
            <a:solidFill>
              <a:srgbClr val="FF0000"/>
            </a:solidFill>
            <a:prstDash val="solid"/>
            <a:round/>
            <a:headEnd type="none" w="med" len="med"/>
            <a:tailEnd type="none" w="med" len="med"/>
          </a:ln>
        </p:spPr>
      </p:cxnSp>
      <p:cxnSp>
        <p:nvCxnSpPr>
          <p:cNvPr id="1113" name="Google Shape;1113;g81dc1f8f80_0_382"/>
          <p:cNvCxnSpPr/>
          <p:nvPr/>
        </p:nvCxnSpPr>
        <p:spPr>
          <a:xfrm>
            <a:off x="1855333" y="3314017"/>
            <a:ext cx="4710400" cy="806400"/>
          </a:xfrm>
          <a:prstGeom prst="straightConnector1">
            <a:avLst/>
          </a:prstGeom>
          <a:noFill/>
          <a:ln w="38100" cap="flat" cmpd="sng">
            <a:solidFill>
              <a:srgbClr val="FF0000"/>
            </a:solidFill>
            <a:prstDash val="solid"/>
            <a:round/>
            <a:headEnd type="none" w="med" len="med"/>
            <a:tailEnd type="none" w="med" len="med"/>
          </a:ln>
        </p:spPr>
      </p:cxnSp>
      <p:cxnSp>
        <p:nvCxnSpPr>
          <p:cNvPr id="1114" name="Google Shape;1114;g81dc1f8f80_0_382"/>
          <p:cNvCxnSpPr/>
          <p:nvPr/>
        </p:nvCxnSpPr>
        <p:spPr>
          <a:xfrm>
            <a:off x="1855333" y="4234033"/>
            <a:ext cx="4543200" cy="1705200"/>
          </a:xfrm>
          <a:prstGeom prst="straightConnector1">
            <a:avLst/>
          </a:prstGeom>
          <a:noFill/>
          <a:ln w="38100" cap="flat" cmpd="sng">
            <a:solidFill>
              <a:srgbClr val="FF0000"/>
            </a:solidFill>
            <a:prstDash val="solid"/>
            <a:round/>
            <a:headEnd type="none" w="med" len="med"/>
            <a:tailEnd type="none" w="med" len="med"/>
          </a:ln>
        </p:spPr>
      </p:cxnSp>
      <p:cxnSp>
        <p:nvCxnSpPr>
          <p:cNvPr id="1115" name="Google Shape;1115;g81dc1f8f80_0_382"/>
          <p:cNvCxnSpPr/>
          <p:nvPr/>
        </p:nvCxnSpPr>
        <p:spPr>
          <a:xfrm rot="10800000" flipH="1">
            <a:off x="2112133" y="3263100"/>
            <a:ext cx="4600000" cy="2927200"/>
          </a:xfrm>
          <a:prstGeom prst="straightConnector1">
            <a:avLst/>
          </a:prstGeom>
          <a:noFill/>
          <a:ln w="38100" cap="flat" cmpd="sng">
            <a:solidFill>
              <a:srgbClr val="FF0000"/>
            </a:solidFill>
            <a:prstDash val="solid"/>
            <a:round/>
            <a:headEnd type="none" w="med" len="med"/>
            <a:tailEnd type="none" w="med" len="med"/>
          </a:ln>
        </p:spPr>
      </p:cxnSp>
      <p:cxnSp>
        <p:nvCxnSpPr>
          <p:cNvPr id="1116" name="Google Shape;1116;g81dc1f8f80_0_382"/>
          <p:cNvCxnSpPr/>
          <p:nvPr/>
        </p:nvCxnSpPr>
        <p:spPr>
          <a:xfrm rot="10800000" flipH="1">
            <a:off x="2133033" y="4852067"/>
            <a:ext cx="4516400" cy="522800"/>
          </a:xfrm>
          <a:prstGeom prst="straightConnector1">
            <a:avLst/>
          </a:prstGeom>
          <a:noFill/>
          <a:ln w="38100" cap="flat" cmpd="sng">
            <a:solidFill>
              <a:srgbClr val="FF0000"/>
            </a:solidFill>
            <a:prstDash val="solid"/>
            <a:round/>
            <a:headEnd type="none" w="med" len="med"/>
            <a:tailEnd type="none" w="med" len="med"/>
          </a:ln>
        </p:spPr>
      </p:cxnSp>
      <p:sp>
        <p:nvSpPr>
          <p:cNvPr id="1117" name="Google Shape;1117;g81dc1f8f80_0_382"/>
          <p:cNvSpPr txBox="1"/>
          <p:nvPr/>
        </p:nvSpPr>
        <p:spPr>
          <a:xfrm>
            <a:off x="4579333" y="189533"/>
            <a:ext cx="7130000" cy="80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Did you notice there was a missing word? It is not an imperative verb. Did you work out you would need the noun -sunflower?</a:t>
            </a:r>
            <a:endParaRPr sz="1867" kern="0">
              <a:solidFill>
                <a:srgbClr val="000000"/>
              </a:solidFill>
              <a:latin typeface="Arial"/>
              <a:cs typeface="Arial"/>
              <a:sym typeface="Arial"/>
            </a:endParaRPr>
          </a:p>
        </p:txBody>
      </p:sp>
      <p:cxnSp>
        <p:nvCxnSpPr>
          <p:cNvPr id="1118" name="Google Shape;1118;g81dc1f8f80_0_382"/>
          <p:cNvCxnSpPr/>
          <p:nvPr/>
        </p:nvCxnSpPr>
        <p:spPr>
          <a:xfrm flipH="1">
            <a:off x="8468233" y="942267"/>
            <a:ext cx="1756400" cy="857200"/>
          </a:xfrm>
          <a:prstGeom prst="straightConnector1">
            <a:avLst/>
          </a:prstGeom>
          <a:noFill/>
          <a:ln w="38100" cap="flat" cmpd="sng">
            <a:solidFill>
              <a:srgbClr val="FFFF00"/>
            </a:solidFill>
            <a:prstDash val="solid"/>
            <a:round/>
            <a:headEnd type="none" w="med" len="med"/>
            <a:tailEnd type="none" w="med" len="med"/>
          </a:ln>
        </p:spPr>
      </p:cxnSp>
    </p:spTree>
    <p:extLst>
      <p:ext uri="{BB962C8B-B14F-4D97-AF65-F5344CB8AC3E}">
        <p14:creationId xmlns:p14="http://schemas.microsoft.com/office/powerpoint/2010/main" val="38024872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122"/>
        <p:cNvGrpSpPr/>
        <p:nvPr/>
      </p:nvGrpSpPr>
      <p:grpSpPr>
        <a:xfrm>
          <a:off x="0" y="0"/>
          <a:ext cx="0" cy="0"/>
          <a:chOff x="0" y="0"/>
          <a:chExt cx="0" cy="0"/>
        </a:xfrm>
      </p:grpSpPr>
      <p:pic>
        <p:nvPicPr>
          <p:cNvPr id="1123" name="Google Shape;1123;g81dc1f8f80_0_394"/>
          <p:cNvPicPr preferRelativeResize="0"/>
          <p:nvPr/>
        </p:nvPicPr>
        <p:blipFill>
          <a:blip r:embed="rId3">
            <a:alphaModFix/>
          </a:blip>
          <a:stretch>
            <a:fillRect/>
          </a:stretch>
        </p:blipFill>
        <p:spPr>
          <a:xfrm>
            <a:off x="4958067" y="140468"/>
            <a:ext cx="5442467" cy="2179633"/>
          </a:xfrm>
          <a:prstGeom prst="rect">
            <a:avLst/>
          </a:prstGeom>
          <a:noFill/>
          <a:ln>
            <a:noFill/>
          </a:ln>
        </p:spPr>
      </p:pic>
      <p:pic>
        <p:nvPicPr>
          <p:cNvPr id="1124" name="Google Shape;1124;g81dc1f8f80_0_394"/>
          <p:cNvPicPr preferRelativeResize="0"/>
          <p:nvPr/>
        </p:nvPicPr>
        <p:blipFill>
          <a:blip r:embed="rId4">
            <a:alphaModFix/>
          </a:blip>
          <a:stretch>
            <a:fillRect/>
          </a:stretch>
        </p:blipFill>
        <p:spPr>
          <a:xfrm>
            <a:off x="4958067" y="2230101"/>
            <a:ext cx="6918355" cy="4152900"/>
          </a:xfrm>
          <a:prstGeom prst="rect">
            <a:avLst/>
          </a:prstGeom>
          <a:noFill/>
          <a:ln>
            <a:noFill/>
          </a:ln>
        </p:spPr>
      </p:pic>
      <p:sp>
        <p:nvSpPr>
          <p:cNvPr id="1125" name="Google Shape;1125;g81dc1f8f80_0_394"/>
          <p:cNvSpPr txBox="1"/>
          <p:nvPr/>
        </p:nvSpPr>
        <p:spPr>
          <a:xfrm>
            <a:off x="230367" y="252267"/>
            <a:ext cx="4140000" cy="58964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Some of these sentences are recount and some of them are instructions.</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Copy JUST the instructions.</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Remember to look for imperative verbs.</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What are the instructions for?</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32932818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29"/>
        <p:cNvGrpSpPr/>
        <p:nvPr/>
      </p:nvGrpSpPr>
      <p:grpSpPr>
        <a:xfrm>
          <a:off x="0" y="0"/>
          <a:ext cx="0" cy="0"/>
          <a:chOff x="0" y="0"/>
          <a:chExt cx="0" cy="0"/>
        </a:xfrm>
      </p:grpSpPr>
      <p:sp>
        <p:nvSpPr>
          <p:cNvPr id="1130" name="Google Shape;1130;g81dc1f8f80_0_400"/>
          <p:cNvSpPr txBox="1"/>
          <p:nvPr/>
        </p:nvSpPr>
        <p:spPr>
          <a:xfrm>
            <a:off x="230367" y="252267"/>
            <a:ext cx="4140000" cy="56244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Answers.</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These are JUST the instructions.</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What are the instructions for?</a:t>
            </a:r>
            <a:endParaRPr sz="2800" kern="0">
              <a:solidFill>
                <a:srgbClr val="000000"/>
              </a:solidFill>
              <a:latin typeface="Arial"/>
              <a:cs typeface="Arial"/>
              <a:sym typeface="Arial"/>
            </a:endParaRPr>
          </a:p>
        </p:txBody>
      </p:sp>
      <p:sp>
        <p:nvSpPr>
          <p:cNvPr id="1131" name="Google Shape;1131;g81dc1f8f80_0_400"/>
          <p:cNvSpPr txBox="1"/>
          <p:nvPr/>
        </p:nvSpPr>
        <p:spPr>
          <a:xfrm>
            <a:off x="5060233" y="294100"/>
            <a:ext cx="6502400" cy="5958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Instructions for sending a letter.</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2 - Write your letter.</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3 - Put the letter in an envelope.</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6 - Write the address on the envelope.</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8 - Put a stamp on the envelope.</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10 - Take the letter to a postbox.</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19327958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135"/>
        <p:cNvGrpSpPr/>
        <p:nvPr/>
      </p:nvGrpSpPr>
      <p:grpSpPr>
        <a:xfrm>
          <a:off x="0" y="0"/>
          <a:ext cx="0" cy="0"/>
          <a:chOff x="0" y="0"/>
          <a:chExt cx="0" cy="0"/>
        </a:xfrm>
      </p:grpSpPr>
      <p:sp>
        <p:nvSpPr>
          <p:cNvPr id="1136" name="Google Shape;1136;g81dc1f8f80_0_405"/>
          <p:cNvSpPr txBox="1"/>
          <p:nvPr/>
        </p:nvSpPr>
        <p:spPr>
          <a:xfrm>
            <a:off x="543633" y="376400"/>
            <a:ext cx="11478800" cy="6105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This is a recount. </a:t>
            </a:r>
            <a:endParaRPr sz="2800" kern="0">
              <a:solidFill>
                <a:srgbClr val="000000"/>
              </a:solidFill>
              <a:latin typeface="Arial"/>
              <a:cs typeface="Arial"/>
              <a:sym typeface="Arial"/>
            </a:endParaRPr>
          </a:p>
          <a:p>
            <a:pPr algn="ctr" defTabSz="1219170">
              <a:buClr>
                <a:srgbClr val="000000"/>
              </a:buClr>
            </a:pPr>
            <a:endParaRPr sz="2800" kern="0">
              <a:solidFill>
                <a:srgbClr val="000000"/>
              </a:solidFill>
              <a:latin typeface="Arial"/>
              <a:cs typeface="Arial"/>
              <a:sym typeface="Arial"/>
            </a:endParaRPr>
          </a:p>
          <a:p>
            <a:pPr algn="ctr" defTabSz="1219170">
              <a:buClr>
                <a:srgbClr val="000000"/>
              </a:buClr>
            </a:pPr>
            <a:r>
              <a:rPr lang="en-GB" sz="2800" kern="0">
                <a:solidFill>
                  <a:srgbClr val="000000"/>
                </a:solidFill>
                <a:latin typeface="Arial"/>
                <a:cs typeface="Arial"/>
                <a:sym typeface="Arial"/>
              </a:rPr>
              <a:t>Change the sentences into instructions. </a:t>
            </a:r>
            <a:endParaRPr sz="2800" kern="0">
              <a:solidFill>
                <a:srgbClr val="000000"/>
              </a:solidFill>
              <a:latin typeface="Arial"/>
              <a:cs typeface="Arial"/>
              <a:sym typeface="Arial"/>
            </a:endParaRPr>
          </a:p>
          <a:p>
            <a:pPr algn="ctr" defTabSz="1219170">
              <a:buClr>
                <a:srgbClr val="000000"/>
              </a:buClr>
            </a:pPr>
            <a:r>
              <a:rPr lang="en-GB" sz="2800" kern="0">
                <a:solidFill>
                  <a:srgbClr val="000000"/>
                </a:solidFill>
                <a:latin typeface="Arial"/>
                <a:cs typeface="Arial"/>
                <a:sym typeface="Arial"/>
              </a:rPr>
              <a:t>Think about imperative verbs!</a:t>
            </a:r>
            <a:endParaRPr sz="2800" kern="0">
              <a:solidFill>
                <a:srgbClr val="000000"/>
              </a:solidFill>
              <a:latin typeface="Arial"/>
              <a:cs typeface="Arial"/>
              <a:sym typeface="Arial"/>
            </a:endParaRPr>
          </a:p>
          <a:p>
            <a:pPr defTabSz="1219170">
              <a:buClr>
                <a:srgbClr val="000000"/>
              </a:buClr>
            </a:pPr>
            <a:endParaRPr sz="3333" kern="0">
              <a:solidFill>
                <a:srgbClr val="000000"/>
              </a:solidFill>
              <a:latin typeface="Arial"/>
              <a:cs typeface="Arial"/>
              <a:sym typeface="Arial"/>
            </a:endParaRPr>
          </a:p>
          <a:p>
            <a:pPr defTabSz="1219170">
              <a:buClr>
                <a:srgbClr val="000000"/>
              </a:buClr>
            </a:pPr>
            <a:r>
              <a:rPr lang="en-GB" sz="3333" kern="0">
                <a:solidFill>
                  <a:srgbClr val="000000"/>
                </a:solidFill>
                <a:latin typeface="Arial"/>
                <a:cs typeface="Arial"/>
                <a:sym typeface="Arial"/>
              </a:rPr>
              <a:t>We got an empty jam jar. We put a spoonful of jam and sugar into it. We filled it with water. We put a lid on it. We made some big holes in the lid. We left it in the garden for a few days.</a:t>
            </a:r>
            <a:endParaRPr sz="3333" kern="0">
              <a:solidFill>
                <a:srgbClr val="000000"/>
              </a:solidFill>
              <a:latin typeface="Arial"/>
              <a:cs typeface="Arial"/>
              <a:sym typeface="Arial"/>
            </a:endParaRPr>
          </a:p>
        </p:txBody>
      </p:sp>
      <p:pic>
        <p:nvPicPr>
          <p:cNvPr id="1137" name="Google Shape;1137;g81dc1f8f80_0_405"/>
          <p:cNvPicPr preferRelativeResize="0"/>
          <p:nvPr/>
        </p:nvPicPr>
        <p:blipFill>
          <a:blip r:embed="rId3">
            <a:alphaModFix/>
          </a:blip>
          <a:stretch>
            <a:fillRect/>
          </a:stretch>
        </p:blipFill>
        <p:spPr>
          <a:xfrm>
            <a:off x="10565633" y="38100"/>
            <a:ext cx="1473200" cy="2692400"/>
          </a:xfrm>
          <a:prstGeom prst="rect">
            <a:avLst/>
          </a:prstGeom>
          <a:noFill/>
          <a:ln>
            <a:noFill/>
          </a:ln>
        </p:spPr>
      </p:pic>
      <p:pic>
        <p:nvPicPr>
          <p:cNvPr id="1138" name="Google Shape;1138;g81dc1f8f80_0_405"/>
          <p:cNvPicPr preferRelativeResize="0"/>
          <p:nvPr/>
        </p:nvPicPr>
        <p:blipFill>
          <a:blip r:embed="rId4">
            <a:alphaModFix/>
          </a:blip>
          <a:stretch>
            <a:fillRect/>
          </a:stretch>
        </p:blipFill>
        <p:spPr>
          <a:xfrm>
            <a:off x="543633" y="4825685"/>
            <a:ext cx="1346200" cy="1562100"/>
          </a:xfrm>
          <a:prstGeom prst="rect">
            <a:avLst/>
          </a:prstGeom>
          <a:noFill/>
          <a:ln>
            <a:noFill/>
          </a:ln>
        </p:spPr>
      </p:pic>
      <p:pic>
        <p:nvPicPr>
          <p:cNvPr id="1139" name="Google Shape;1139;g81dc1f8f80_0_405"/>
          <p:cNvPicPr preferRelativeResize="0"/>
          <p:nvPr/>
        </p:nvPicPr>
        <p:blipFill>
          <a:blip r:embed="rId5">
            <a:alphaModFix/>
          </a:blip>
          <a:stretch>
            <a:fillRect/>
          </a:stretch>
        </p:blipFill>
        <p:spPr>
          <a:xfrm>
            <a:off x="374701" y="376400"/>
            <a:ext cx="2324100" cy="1397000"/>
          </a:xfrm>
          <a:prstGeom prst="rect">
            <a:avLst/>
          </a:prstGeom>
          <a:noFill/>
          <a:ln>
            <a:noFill/>
          </a:ln>
        </p:spPr>
      </p:pic>
      <p:pic>
        <p:nvPicPr>
          <p:cNvPr id="1140" name="Google Shape;1140;g81dc1f8f80_0_405"/>
          <p:cNvPicPr preferRelativeResize="0"/>
          <p:nvPr/>
        </p:nvPicPr>
        <p:blipFill>
          <a:blip r:embed="rId6">
            <a:alphaModFix/>
          </a:blip>
          <a:stretch>
            <a:fillRect/>
          </a:stretch>
        </p:blipFill>
        <p:spPr>
          <a:xfrm>
            <a:off x="4997434" y="4641533"/>
            <a:ext cx="2197100" cy="1930400"/>
          </a:xfrm>
          <a:prstGeom prst="rect">
            <a:avLst/>
          </a:prstGeom>
          <a:noFill/>
          <a:ln>
            <a:noFill/>
          </a:ln>
        </p:spPr>
      </p:pic>
      <p:pic>
        <p:nvPicPr>
          <p:cNvPr id="1141" name="Google Shape;1141;g81dc1f8f80_0_405"/>
          <p:cNvPicPr preferRelativeResize="0"/>
          <p:nvPr/>
        </p:nvPicPr>
        <p:blipFill>
          <a:blip r:embed="rId7">
            <a:alphaModFix/>
          </a:blip>
          <a:stretch>
            <a:fillRect/>
          </a:stretch>
        </p:blipFill>
        <p:spPr>
          <a:xfrm>
            <a:off x="9128367" y="4705033"/>
            <a:ext cx="2209800" cy="1803400"/>
          </a:xfrm>
          <a:prstGeom prst="rect">
            <a:avLst/>
          </a:prstGeom>
          <a:noFill/>
          <a:ln>
            <a:noFill/>
          </a:ln>
        </p:spPr>
      </p:pic>
    </p:spTree>
    <p:extLst>
      <p:ext uri="{BB962C8B-B14F-4D97-AF65-F5344CB8AC3E}">
        <p14:creationId xmlns:p14="http://schemas.microsoft.com/office/powerpoint/2010/main" val="1536423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45"/>
        <p:cNvGrpSpPr/>
        <p:nvPr/>
      </p:nvGrpSpPr>
      <p:grpSpPr>
        <a:xfrm>
          <a:off x="0" y="0"/>
          <a:ext cx="0" cy="0"/>
          <a:chOff x="0" y="0"/>
          <a:chExt cx="0" cy="0"/>
        </a:xfrm>
      </p:grpSpPr>
      <p:sp>
        <p:nvSpPr>
          <p:cNvPr id="1146" name="Google Shape;1146;g81dc1f8f80_0_414"/>
          <p:cNvSpPr txBox="1"/>
          <p:nvPr/>
        </p:nvSpPr>
        <p:spPr>
          <a:xfrm>
            <a:off x="543633" y="376400"/>
            <a:ext cx="11478800" cy="6105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Attracting Bees to your Garden.</a:t>
            </a:r>
            <a:endParaRPr sz="2800" kern="0">
              <a:solidFill>
                <a:srgbClr val="000000"/>
              </a:solidFill>
              <a:latin typeface="Arial"/>
              <a:cs typeface="Arial"/>
              <a:sym typeface="Arial"/>
            </a:endParaRPr>
          </a:p>
          <a:p>
            <a:pPr defTabSz="1219170">
              <a:buClr>
                <a:srgbClr val="000000"/>
              </a:buClr>
            </a:pPr>
            <a:r>
              <a:rPr lang="en-GB" sz="3333" kern="0">
                <a:solidFill>
                  <a:srgbClr val="000000"/>
                </a:solidFill>
                <a:latin typeface="Arial"/>
                <a:cs typeface="Arial"/>
                <a:sym typeface="Arial"/>
              </a:rPr>
              <a:t>Get/Take/Use an empty jam jar. </a:t>
            </a:r>
            <a:endParaRPr sz="3333" kern="0">
              <a:solidFill>
                <a:srgbClr val="000000"/>
              </a:solidFill>
              <a:latin typeface="Arial"/>
              <a:cs typeface="Arial"/>
              <a:sym typeface="Arial"/>
            </a:endParaRPr>
          </a:p>
          <a:p>
            <a:pPr defTabSz="1219170">
              <a:buClr>
                <a:srgbClr val="000000"/>
              </a:buClr>
            </a:pPr>
            <a:r>
              <a:rPr lang="en-GB" sz="3333" kern="0">
                <a:solidFill>
                  <a:srgbClr val="000000"/>
                </a:solidFill>
                <a:latin typeface="Arial"/>
                <a:cs typeface="Arial"/>
                <a:sym typeface="Arial"/>
              </a:rPr>
              <a:t>Put/Place a spoonful of jam and sugar into it.</a:t>
            </a:r>
            <a:endParaRPr sz="3333" kern="0">
              <a:solidFill>
                <a:srgbClr val="000000"/>
              </a:solidFill>
              <a:latin typeface="Arial"/>
              <a:cs typeface="Arial"/>
              <a:sym typeface="Arial"/>
            </a:endParaRPr>
          </a:p>
          <a:p>
            <a:pPr defTabSz="1219170">
              <a:buClr>
                <a:srgbClr val="000000"/>
              </a:buClr>
            </a:pPr>
            <a:r>
              <a:rPr lang="en-GB" sz="3333" kern="0">
                <a:solidFill>
                  <a:srgbClr val="000000"/>
                </a:solidFill>
                <a:latin typeface="Arial"/>
                <a:cs typeface="Arial"/>
                <a:sym typeface="Arial"/>
              </a:rPr>
              <a:t>Fill it with water.</a:t>
            </a:r>
            <a:endParaRPr sz="3333" kern="0">
              <a:solidFill>
                <a:srgbClr val="000000"/>
              </a:solidFill>
              <a:latin typeface="Arial"/>
              <a:cs typeface="Arial"/>
              <a:sym typeface="Arial"/>
            </a:endParaRPr>
          </a:p>
          <a:p>
            <a:pPr defTabSz="1219170">
              <a:buClr>
                <a:srgbClr val="000000"/>
              </a:buClr>
            </a:pPr>
            <a:r>
              <a:rPr lang="en-GB" sz="3333" kern="0">
                <a:solidFill>
                  <a:srgbClr val="000000"/>
                </a:solidFill>
                <a:latin typeface="Arial"/>
                <a:cs typeface="Arial"/>
                <a:sym typeface="Arial"/>
              </a:rPr>
              <a:t>Put/Screw/Place a lid on it.</a:t>
            </a:r>
            <a:endParaRPr sz="3333" kern="0">
              <a:solidFill>
                <a:srgbClr val="000000"/>
              </a:solidFill>
              <a:latin typeface="Arial"/>
              <a:cs typeface="Arial"/>
              <a:sym typeface="Arial"/>
            </a:endParaRPr>
          </a:p>
          <a:p>
            <a:pPr defTabSz="1219170">
              <a:buClr>
                <a:srgbClr val="000000"/>
              </a:buClr>
            </a:pPr>
            <a:r>
              <a:rPr lang="en-GB" sz="3333" kern="0">
                <a:solidFill>
                  <a:srgbClr val="000000"/>
                </a:solidFill>
                <a:latin typeface="Arial"/>
                <a:cs typeface="Arial"/>
                <a:sym typeface="Arial"/>
              </a:rPr>
              <a:t>Make/Pierce/Drill some big holes in the lid.</a:t>
            </a:r>
            <a:endParaRPr sz="3333" kern="0">
              <a:solidFill>
                <a:srgbClr val="000000"/>
              </a:solidFill>
              <a:latin typeface="Arial"/>
              <a:cs typeface="Arial"/>
              <a:sym typeface="Arial"/>
            </a:endParaRPr>
          </a:p>
          <a:p>
            <a:pPr defTabSz="1219170">
              <a:buClr>
                <a:srgbClr val="000000"/>
              </a:buClr>
            </a:pPr>
            <a:r>
              <a:rPr lang="en-GB" sz="3333" kern="0">
                <a:solidFill>
                  <a:srgbClr val="000000"/>
                </a:solidFill>
                <a:latin typeface="Arial"/>
                <a:cs typeface="Arial"/>
                <a:sym typeface="Arial"/>
              </a:rPr>
              <a:t>Leave/Place/House it in the garden for a few days.</a:t>
            </a:r>
            <a:endParaRPr sz="3333" kern="0">
              <a:solidFill>
                <a:srgbClr val="000000"/>
              </a:solidFill>
              <a:latin typeface="Arial"/>
              <a:cs typeface="Arial"/>
              <a:sym typeface="Arial"/>
            </a:endParaRPr>
          </a:p>
        </p:txBody>
      </p:sp>
      <p:pic>
        <p:nvPicPr>
          <p:cNvPr id="1147" name="Google Shape;1147;g81dc1f8f80_0_414"/>
          <p:cNvPicPr preferRelativeResize="0"/>
          <p:nvPr/>
        </p:nvPicPr>
        <p:blipFill>
          <a:blip r:embed="rId3">
            <a:alphaModFix/>
          </a:blip>
          <a:stretch>
            <a:fillRect/>
          </a:stretch>
        </p:blipFill>
        <p:spPr>
          <a:xfrm>
            <a:off x="717733" y="4052533"/>
            <a:ext cx="1473200" cy="2692400"/>
          </a:xfrm>
          <a:prstGeom prst="rect">
            <a:avLst/>
          </a:prstGeom>
          <a:noFill/>
          <a:ln>
            <a:noFill/>
          </a:ln>
        </p:spPr>
      </p:pic>
      <p:pic>
        <p:nvPicPr>
          <p:cNvPr id="1148" name="Google Shape;1148;g81dc1f8f80_0_414"/>
          <p:cNvPicPr preferRelativeResize="0"/>
          <p:nvPr/>
        </p:nvPicPr>
        <p:blipFill>
          <a:blip r:embed="rId4">
            <a:alphaModFix/>
          </a:blip>
          <a:stretch>
            <a:fillRect/>
          </a:stretch>
        </p:blipFill>
        <p:spPr>
          <a:xfrm>
            <a:off x="2509000" y="5182834"/>
            <a:ext cx="1346200" cy="1562100"/>
          </a:xfrm>
          <a:prstGeom prst="rect">
            <a:avLst/>
          </a:prstGeom>
          <a:noFill/>
          <a:ln>
            <a:noFill/>
          </a:ln>
        </p:spPr>
      </p:pic>
      <p:pic>
        <p:nvPicPr>
          <p:cNvPr id="1149" name="Google Shape;1149;g81dc1f8f80_0_414"/>
          <p:cNvPicPr preferRelativeResize="0"/>
          <p:nvPr/>
        </p:nvPicPr>
        <p:blipFill>
          <a:blip r:embed="rId5">
            <a:alphaModFix/>
          </a:blip>
          <a:stretch>
            <a:fillRect/>
          </a:stretch>
        </p:blipFill>
        <p:spPr>
          <a:xfrm>
            <a:off x="4173267" y="5347933"/>
            <a:ext cx="2324100" cy="1397000"/>
          </a:xfrm>
          <a:prstGeom prst="rect">
            <a:avLst/>
          </a:prstGeom>
          <a:noFill/>
          <a:ln>
            <a:noFill/>
          </a:ln>
        </p:spPr>
      </p:pic>
      <p:pic>
        <p:nvPicPr>
          <p:cNvPr id="1150" name="Google Shape;1150;g81dc1f8f80_0_414"/>
          <p:cNvPicPr preferRelativeResize="0"/>
          <p:nvPr/>
        </p:nvPicPr>
        <p:blipFill>
          <a:blip r:embed="rId6">
            <a:alphaModFix/>
          </a:blip>
          <a:stretch>
            <a:fillRect/>
          </a:stretch>
        </p:blipFill>
        <p:spPr>
          <a:xfrm>
            <a:off x="6931267" y="4814517"/>
            <a:ext cx="2197100" cy="1930400"/>
          </a:xfrm>
          <a:prstGeom prst="rect">
            <a:avLst/>
          </a:prstGeom>
          <a:noFill/>
          <a:ln>
            <a:noFill/>
          </a:ln>
        </p:spPr>
      </p:pic>
      <p:pic>
        <p:nvPicPr>
          <p:cNvPr id="1151" name="Google Shape;1151;g81dc1f8f80_0_414"/>
          <p:cNvPicPr preferRelativeResize="0"/>
          <p:nvPr/>
        </p:nvPicPr>
        <p:blipFill>
          <a:blip r:embed="rId7">
            <a:alphaModFix/>
          </a:blip>
          <a:stretch>
            <a:fillRect/>
          </a:stretch>
        </p:blipFill>
        <p:spPr>
          <a:xfrm>
            <a:off x="9562267" y="4878033"/>
            <a:ext cx="2209800" cy="1803400"/>
          </a:xfrm>
          <a:prstGeom prst="rect">
            <a:avLst/>
          </a:prstGeom>
          <a:noFill/>
          <a:ln>
            <a:noFill/>
          </a:ln>
        </p:spPr>
      </p:pic>
    </p:spTree>
    <p:extLst>
      <p:ext uri="{BB962C8B-B14F-4D97-AF65-F5344CB8AC3E}">
        <p14:creationId xmlns:p14="http://schemas.microsoft.com/office/powerpoint/2010/main" val="30626049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155"/>
        <p:cNvGrpSpPr/>
        <p:nvPr/>
      </p:nvGrpSpPr>
      <p:grpSpPr>
        <a:xfrm>
          <a:off x="0" y="0"/>
          <a:ext cx="0" cy="0"/>
          <a:chOff x="0" y="0"/>
          <a:chExt cx="0" cy="0"/>
        </a:xfrm>
      </p:grpSpPr>
      <p:sp>
        <p:nvSpPr>
          <p:cNvPr id="1156" name="Google Shape;1156;g89bb98d5df_0_415"/>
          <p:cNvSpPr txBox="1">
            <a:spLocks noGrp="1"/>
          </p:cNvSpPr>
          <p:nvPr>
            <p:ph type="ctrTitle"/>
          </p:nvPr>
        </p:nvSpPr>
        <p:spPr>
          <a:xfrm>
            <a:off x="51000" y="1756333"/>
            <a:ext cx="12090000" cy="3173600"/>
          </a:xfrm>
          <a:prstGeom prst="rect">
            <a:avLst/>
          </a:prstGeom>
        </p:spPr>
        <p:txBody>
          <a:bodyPr spcFirstLastPara="1" wrap="square" lIns="121900" tIns="121900" rIns="121900" bIns="121900" anchor="b" anchorCtr="0">
            <a:noAutofit/>
          </a:bodyPr>
          <a:lstStyle/>
          <a:p>
            <a:r>
              <a:rPr lang="en-GB" sz="4000"/>
              <a:t>Spell the short vowel sound ‘i’.</a:t>
            </a:r>
            <a:endParaRPr sz="4000"/>
          </a:p>
          <a:p>
            <a:endParaRPr sz="4000"/>
          </a:p>
          <a:p>
            <a:pPr algn="l"/>
            <a:r>
              <a:rPr lang="en-GB" sz="3200"/>
              <a:t>Today we will use the words we practised yesterday in our spellings.</a:t>
            </a:r>
            <a:endParaRPr sz="3200"/>
          </a:p>
        </p:txBody>
      </p:sp>
      <p:sp>
        <p:nvSpPr>
          <p:cNvPr id="1157" name="Google Shape;1157;g89bb98d5df_0_415"/>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158" name="Google Shape;1158;g89bb98d5df_0_415"/>
          <p:cNvPicPr preferRelativeResize="0"/>
          <p:nvPr/>
        </p:nvPicPr>
        <p:blipFill>
          <a:blip r:embed="rId3">
            <a:alphaModFix/>
          </a:blip>
          <a:stretch>
            <a:fillRect/>
          </a:stretch>
        </p:blipFill>
        <p:spPr>
          <a:xfrm>
            <a:off x="211400" y="116900"/>
            <a:ext cx="1502800" cy="1506667"/>
          </a:xfrm>
          <a:prstGeom prst="rect">
            <a:avLst/>
          </a:prstGeom>
          <a:noFill/>
          <a:ln>
            <a:noFill/>
          </a:ln>
        </p:spPr>
      </p:pic>
    </p:spTree>
    <p:extLst>
      <p:ext uri="{BB962C8B-B14F-4D97-AF65-F5344CB8AC3E}">
        <p14:creationId xmlns:p14="http://schemas.microsoft.com/office/powerpoint/2010/main" val="28102696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162"/>
        <p:cNvGrpSpPr/>
        <p:nvPr/>
      </p:nvGrpSpPr>
      <p:grpSpPr>
        <a:xfrm>
          <a:off x="0" y="0"/>
          <a:ext cx="0" cy="0"/>
          <a:chOff x="0" y="0"/>
          <a:chExt cx="0" cy="0"/>
        </a:xfrm>
      </p:grpSpPr>
      <p:graphicFrame>
        <p:nvGraphicFramePr>
          <p:cNvPr id="1163" name="Google Shape;1163;g89bb98d5df_0_421"/>
          <p:cNvGraphicFramePr/>
          <p:nvPr/>
        </p:nvGraphicFramePr>
        <p:xfrm>
          <a:off x="350000" y="611667"/>
          <a:ext cx="2701733" cy="5770200"/>
        </p:xfrm>
        <a:graphic>
          <a:graphicData uri="http://schemas.openxmlformats.org/drawingml/2006/table">
            <a:tbl>
              <a:tblPr>
                <a:noFill/>
              </a:tblPr>
              <a:tblGrid>
                <a:gridCol w="2701733">
                  <a:extLst>
                    <a:ext uri="{9D8B030D-6E8A-4147-A177-3AD203B41FA5}">
                      <a16:colId xmlns:a16="http://schemas.microsoft.com/office/drawing/2014/main" val="20000"/>
                    </a:ext>
                  </a:extLst>
                </a:gridCol>
              </a:tblGrid>
              <a:tr h="641133">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women</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0"/>
                  </a:ext>
                </a:extLst>
              </a:tr>
              <a:tr h="641133">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cygnet</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1"/>
                  </a:ext>
                </a:extLst>
              </a:tr>
              <a:tr h="641133">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pyramid</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2"/>
                  </a:ext>
                </a:extLst>
              </a:tr>
              <a:tr h="641133">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build</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3"/>
                  </a:ext>
                </a:extLst>
              </a:tr>
              <a:tr h="641133">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Egypt</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4"/>
                  </a:ext>
                </a:extLst>
              </a:tr>
              <a:tr h="641133">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gym</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5"/>
                  </a:ext>
                </a:extLst>
              </a:tr>
              <a:tr h="641133">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myth</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6"/>
                  </a:ext>
                </a:extLst>
              </a:tr>
              <a:tr h="641133">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mystery</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7"/>
                  </a:ext>
                </a:extLst>
              </a:tr>
              <a:tr h="641133">
                <a:tc>
                  <a:txBody>
                    <a:bodyPr/>
                    <a:lstStyle/>
                    <a:p>
                      <a:pPr marL="0" lvl="0" indent="0" algn="ctr" rtl="0">
                        <a:spcBef>
                          <a:spcPts val="0"/>
                        </a:spcBef>
                        <a:spcAft>
                          <a:spcPts val="0"/>
                        </a:spcAft>
                        <a:buNone/>
                      </a:pPr>
                      <a:r>
                        <a:rPr lang="en-GB" sz="2300">
                          <a:latin typeface="Comic Sans MS"/>
                          <a:ea typeface="Comic Sans MS"/>
                          <a:cs typeface="Comic Sans MS"/>
                          <a:sym typeface="Comic Sans MS"/>
                        </a:rPr>
                        <a:t>pretty</a:t>
                      </a:r>
                      <a:endParaRPr sz="23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8"/>
                  </a:ext>
                </a:extLst>
              </a:tr>
            </a:tbl>
          </a:graphicData>
        </a:graphic>
      </p:graphicFrame>
      <p:pic>
        <p:nvPicPr>
          <p:cNvPr id="1164" name="Google Shape;1164;g89bb98d5df_0_421"/>
          <p:cNvPicPr preferRelativeResize="0"/>
          <p:nvPr/>
        </p:nvPicPr>
        <p:blipFill>
          <a:blip r:embed="rId3">
            <a:alphaModFix/>
          </a:blip>
          <a:stretch>
            <a:fillRect/>
          </a:stretch>
        </p:blipFill>
        <p:spPr>
          <a:xfrm>
            <a:off x="4402403" y="2861670"/>
            <a:ext cx="6691700" cy="2575933"/>
          </a:xfrm>
          <a:prstGeom prst="rect">
            <a:avLst/>
          </a:prstGeom>
          <a:noFill/>
          <a:ln>
            <a:noFill/>
          </a:ln>
        </p:spPr>
      </p:pic>
      <p:sp>
        <p:nvSpPr>
          <p:cNvPr id="1165" name="Google Shape;1165;g89bb98d5df_0_421"/>
          <p:cNvSpPr txBox="1"/>
          <p:nvPr/>
        </p:nvSpPr>
        <p:spPr>
          <a:xfrm>
            <a:off x="6586533" y="344767"/>
            <a:ext cx="5379600" cy="1914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kern="0">
                <a:solidFill>
                  <a:srgbClr val="980000"/>
                </a:solidFill>
                <a:latin typeface="Arial"/>
                <a:cs typeface="Arial"/>
                <a:sym typeface="Arial"/>
              </a:rPr>
              <a:t>Now practise the spellings using pyramid writing.</a:t>
            </a:r>
            <a:endParaRPr sz="1867" kern="0">
              <a:solidFill>
                <a:srgbClr val="980000"/>
              </a:solidFill>
              <a:latin typeface="Arial"/>
              <a:cs typeface="Arial"/>
              <a:sym typeface="Arial"/>
            </a:endParaRPr>
          </a:p>
        </p:txBody>
      </p:sp>
    </p:spTree>
    <p:extLst>
      <p:ext uri="{BB962C8B-B14F-4D97-AF65-F5344CB8AC3E}">
        <p14:creationId xmlns:p14="http://schemas.microsoft.com/office/powerpoint/2010/main" val="13275669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169"/>
        <p:cNvGrpSpPr/>
        <p:nvPr/>
      </p:nvGrpSpPr>
      <p:grpSpPr>
        <a:xfrm>
          <a:off x="0" y="0"/>
          <a:ext cx="0" cy="0"/>
          <a:chOff x="0" y="0"/>
          <a:chExt cx="0" cy="0"/>
        </a:xfrm>
      </p:grpSpPr>
      <p:sp>
        <p:nvSpPr>
          <p:cNvPr id="1170" name="Google Shape;1170;g89bb98d5df_0_427"/>
          <p:cNvSpPr txBox="1">
            <a:spLocks noGrp="1"/>
          </p:cNvSpPr>
          <p:nvPr>
            <p:ph type="ctrTitle"/>
          </p:nvPr>
        </p:nvSpPr>
        <p:spPr>
          <a:xfrm>
            <a:off x="415600" y="1860533"/>
            <a:ext cx="11360800" cy="4252000"/>
          </a:xfrm>
          <a:prstGeom prst="rect">
            <a:avLst/>
          </a:prstGeom>
        </p:spPr>
        <p:txBody>
          <a:bodyPr spcFirstLastPara="1" wrap="square" lIns="121900" tIns="121900" rIns="121900" bIns="121900" anchor="b" anchorCtr="0">
            <a:noAutofit/>
          </a:bodyPr>
          <a:lstStyle/>
          <a:p>
            <a:r>
              <a:rPr lang="en-GB" sz="3200">
                <a:latin typeface="Comic Sans MS"/>
                <a:ea typeface="Comic Sans MS"/>
                <a:cs typeface="Comic Sans MS"/>
                <a:sym typeface="Comic Sans MS"/>
              </a:rPr>
              <a:t>Use the spellings you have been practising to complete the sentences. Remember to spell the words accurately.</a:t>
            </a:r>
            <a:endParaRPr sz="3200">
              <a:latin typeface="Comic Sans MS"/>
              <a:ea typeface="Comic Sans MS"/>
              <a:cs typeface="Comic Sans MS"/>
              <a:sym typeface="Comic Sans MS"/>
            </a:endParaRPr>
          </a:p>
          <a:p>
            <a:endParaRPr sz="3200">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_________ had grey feathers whereas it’s mother was white.</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Jack wanted to ________ a new house for his family.</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princess wore a ________ dress to the ball.</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_______ would be difficult to solve for the detective.</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_______ is a country in Africa..</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_______ were built as tombs for the pharaohs.</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Mr Mottershead likes to visit the ____ after work to do his exercises.</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A ____ is a type of story, it may have a creature such as a dragon in it..</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toilet were signposted for men and for ________.</a:t>
            </a:r>
            <a:endParaRPr sz="2533">
              <a:latin typeface="Comic Sans MS"/>
              <a:ea typeface="Comic Sans MS"/>
              <a:cs typeface="Comic Sans MS"/>
              <a:sym typeface="Comic Sans MS"/>
            </a:endParaRPr>
          </a:p>
        </p:txBody>
      </p:sp>
    </p:spTree>
    <p:extLst>
      <p:ext uri="{BB962C8B-B14F-4D97-AF65-F5344CB8AC3E}">
        <p14:creationId xmlns:p14="http://schemas.microsoft.com/office/powerpoint/2010/main" val="32981726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74"/>
        <p:cNvGrpSpPr/>
        <p:nvPr/>
      </p:nvGrpSpPr>
      <p:grpSpPr>
        <a:xfrm>
          <a:off x="0" y="0"/>
          <a:ext cx="0" cy="0"/>
          <a:chOff x="0" y="0"/>
          <a:chExt cx="0" cy="0"/>
        </a:xfrm>
      </p:grpSpPr>
      <p:sp>
        <p:nvSpPr>
          <p:cNvPr id="1175" name="Google Shape;1175;g89bb98d5df_0_431"/>
          <p:cNvSpPr txBox="1">
            <a:spLocks noGrp="1"/>
          </p:cNvSpPr>
          <p:nvPr>
            <p:ph type="ctrTitle"/>
          </p:nvPr>
        </p:nvSpPr>
        <p:spPr>
          <a:xfrm>
            <a:off x="415600" y="1860533"/>
            <a:ext cx="11360800" cy="4252000"/>
          </a:xfrm>
          <a:prstGeom prst="rect">
            <a:avLst/>
          </a:prstGeom>
        </p:spPr>
        <p:txBody>
          <a:bodyPr spcFirstLastPara="1" wrap="square" lIns="121900" tIns="121900" rIns="121900" bIns="121900" anchor="b" anchorCtr="0">
            <a:noAutofit/>
          </a:bodyPr>
          <a:lstStyle/>
          <a:p>
            <a:r>
              <a:rPr lang="en-GB" sz="3200">
                <a:latin typeface="Comic Sans MS"/>
                <a:ea typeface="Comic Sans MS"/>
                <a:cs typeface="Comic Sans MS"/>
                <a:sym typeface="Comic Sans MS"/>
              </a:rPr>
              <a:t>Use the spellings you have been practising to complete the sentences. Remember to spell the words accurately.</a:t>
            </a:r>
            <a:endParaRPr sz="3200">
              <a:latin typeface="Comic Sans MS"/>
              <a:ea typeface="Comic Sans MS"/>
              <a:cs typeface="Comic Sans MS"/>
              <a:sym typeface="Comic Sans MS"/>
            </a:endParaRPr>
          </a:p>
          <a:p>
            <a:endParaRPr sz="3200">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a:t>
            </a:r>
            <a:r>
              <a:rPr lang="en-GB" sz="2533">
                <a:solidFill>
                  <a:srgbClr val="FF0000"/>
                </a:solidFill>
                <a:latin typeface="Comic Sans MS"/>
                <a:ea typeface="Comic Sans MS"/>
                <a:cs typeface="Comic Sans MS"/>
                <a:sym typeface="Comic Sans MS"/>
              </a:rPr>
              <a:t>cygnet</a:t>
            </a:r>
            <a:r>
              <a:rPr lang="en-GB" sz="2533">
                <a:latin typeface="Comic Sans MS"/>
                <a:ea typeface="Comic Sans MS"/>
                <a:cs typeface="Comic Sans MS"/>
                <a:sym typeface="Comic Sans MS"/>
              </a:rPr>
              <a:t> had grey feathers whereas it’s mother was white.</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Jack wanted to </a:t>
            </a:r>
            <a:r>
              <a:rPr lang="en-GB" sz="2533">
                <a:solidFill>
                  <a:srgbClr val="FF0000"/>
                </a:solidFill>
                <a:latin typeface="Comic Sans MS"/>
                <a:ea typeface="Comic Sans MS"/>
                <a:cs typeface="Comic Sans MS"/>
                <a:sym typeface="Comic Sans MS"/>
              </a:rPr>
              <a:t>build</a:t>
            </a:r>
            <a:r>
              <a:rPr lang="en-GB" sz="2533">
                <a:latin typeface="Comic Sans MS"/>
                <a:ea typeface="Comic Sans MS"/>
                <a:cs typeface="Comic Sans MS"/>
                <a:sym typeface="Comic Sans MS"/>
              </a:rPr>
              <a:t> a new house for his family.</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princess wore a </a:t>
            </a:r>
            <a:r>
              <a:rPr lang="en-GB" sz="2533">
                <a:solidFill>
                  <a:srgbClr val="FF0000"/>
                </a:solidFill>
                <a:latin typeface="Comic Sans MS"/>
                <a:ea typeface="Comic Sans MS"/>
                <a:cs typeface="Comic Sans MS"/>
                <a:sym typeface="Comic Sans MS"/>
              </a:rPr>
              <a:t>pretty</a:t>
            </a:r>
            <a:r>
              <a:rPr lang="en-GB" sz="2533">
                <a:latin typeface="Comic Sans MS"/>
                <a:ea typeface="Comic Sans MS"/>
                <a:cs typeface="Comic Sans MS"/>
                <a:sym typeface="Comic Sans MS"/>
              </a:rPr>
              <a:t> dress to the ball.</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a:t>
            </a:r>
            <a:r>
              <a:rPr lang="en-GB" sz="2533">
                <a:solidFill>
                  <a:srgbClr val="FF0000"/>
                </a:solidFill>
                <a:latin typeface="Comic Sans MS"/>
                <a:ea typeface="Comic Sans MS"/>
                <a:cs typeface="Comic Sans MS"/>
                <a:sym typeface="Comic Sans MS"/>
              </a:rPr>
              <a:t>mystery</a:t>
            </a:r>
            <a:r>
              <a:rPr lang="en-GB" sz="2533">
                <a:latin typeface="Comic Sans MS"/>
                <a:ea typeface="Comic Sans MS"/>
                <a:cs typeface="Comic Sans MS"/>
                <a:sym typeface="Comic Sans MS"/>
              </a:rPr>
              <a:t> would be difficult to solve for the detective.</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solidFill>
                  <a:srgbClr val="FF0000"/>
                </a:solidFill>
                <a:latin typeface="Comic Sans MS"/>
                <a:ea typeface="Comic Sans MS"/>
                <a:cs typeface="Comic Sans MS"/>
                <a:sym typeface="Comic Sans MS"/>
              </a:rPr>
              <a:t>Egypt</a:t>
            </a:r>
            <a:r>
              <a:rPr lang="en-GB" sz="2533">
                <a:latin typeface="Comic Sans MS"/>
                <a:ea typeface="Comic Sans MS"/>
                <a:cs typeface="Comic Sans MS"/>
                <a:sym typeface="Comic Sans MS"/>
              </a:rPr>
              <a:t> is a country in Africa..</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solidFill>
                  <a:srgbClr val="FF0000"/>
                </a:solidFill>
                <a:latin typeface="Comic Sans MS"/>
                <a:ea typeface="Comic Sans MS"/>
                <a:cs typeface="Comic Sans MS"/>
                <a:sym typeface="Comic Sans MS"/>
              </a:rPr>
              <a:t>Pyramids</a:t>
            </a:r>
            <a:r>
              <a:rPr lang="en-GB" sz="2533">
                <a:latin typeface="Comic Sans MS"/>
                <a:ea typeface="Comic Sans MS"/>
                <a:cs typeface="Comic Sans MS"/>
                <a:sym typeface="Comic Sans MS"/>
              </a:rPr>
              <a:t> were built as tombs for the pharaohs.</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Mr Mottershead likes to visit the </a:t>
            </a:r>
            <a:r>
              <a:rPr lang="en-GB" sz="2533">
                <a:solidFill>
                  <a:srgbClr val="FF0000"/>
                </a:solidFill>
                <a:latin typeface="Comic Sans MS"/>
                <a:ea typeface="Comic Sans MS"/>
                <a:cs typeface="Comic Sans MS"/>
                <a:sym typeface="Comic Sans MS"/>
              </a:rPr>
              <a:t>gym</a:t>
            </a:r>
            <a:r>
              <a:rPr lang="en-GB" sz="2533">
                <a:latin typeface="Comic Sans MS"/>
                <a:ea typeface="Comic Sans MS"/>
                <a:cs typeface="Comic Sans MS"/>
                <a:sym typeface="Comic Sans MS"/>
              </a:rPr>
              <a:t> after work to do his exercises.</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A </a:t>
            </a:r>
            <a:r>
              <a:rPr lang="en-GB" sz="2533">
                <a:solidFill>
                  <a:srgbClr val="FF0000"/>
                </a:solidFill>
                <a:latin typeface="Comic Sans MS"/>
                <a:ea typeface="Comic Sans MS"/>
                <a:cs typeface="Comic Sans MS"/>
                <a:sym typeface="Comic Sans MS"/>
              </a:rPr>
              <a:t>myth</a:t>
            </a:r>
            <a:r>
              <a:rPr lang="en-GB" sz="2533">
                <a:latin typeface="Comic Sans MS"/>
                <a:ea typeface="Comic Sans MS"/>
                <a:cs typeface="Comic Sans MS"/>
                <a:sym typeface="Comic Sans MS"/>
              </a:rPr>
              <a:t> is a type of story, it may have a creature such as a dragon in it.</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toilet were signposted for men and for </a:t>
            </a:r>
            <a:r>
              <a:rPr lang="en-GB" sz="2533">
                <a:solidFill>
                  <a:srgbClr val="FF0000"/>
                </a:solidFill>
                <a:latin typeface="Comic Sans MS"/>
                <a:ea typeface="Comic Sans MS"/>
                <a:cs typeface="Comic Sans MS"/>
                <a:sym typeface="Comic Sans MS"/>
              </a:rPr>
              <a:t>women</a:t>
            </a:r>
            <a:r>
              <a:rPr lang="en-GB" sz="2533">
                <a:latin typeface="Comic Sans MS"/>
                <a:ea typeface="Comic Sans MS"/>
                <a:cs typeface="Comic Sans MS"/>
                <a:sym typeface="Comic Sans MS"/>
              </a:rPr>
              <a:t>.</a:t>
            </a:r>
            <a:endParaRPr sz="2533">
              <a:latin typeface="Comic Sans MS"/>
              <a:ea typeface="Comic Sans MS"/>
              <a:cs typeface="Comic Sans MS"/>
              <a:sym typeface="Comic Sans MS"/>
            </a:endParaRPr>
          </a:p>
        </p:txBody>
      </p:sp>
    </p:spTree>
    <p:extLst>
      <p:ext uri="{BB962C8B-B14F-4D97-AF65-F5344CB8AC3E}">
        <p14:creationId xmlns:p14="http://schemas.microsoft.com/office/powerpoint/2010/main" val="3386877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179"/>
        <p:cNvGrpSpPr/>
        <p:nvPr/>
      </p:nvGrpSpPr>
      <p:grpSpPr>
        <a:xfrm>
          <a:off x="0" y="0"/>
          <a:ext cx="0" cy="0"/>
          <a:chOff x="0" y="0"/>
          <a:chExt cx="0" cy="0"/>
        </a:xfrm>
      </p:grpSpPr>
      <p:sp>
        <p:nvSpPr>
          <p:cNvPr id="1180" name="Google Shape;1180;p22"/>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181" name="Google Shape;1181;p22"/>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182" name="Google Shape;1182;p22"/>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9488847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186"/>
        <p:cNvGrpSpPr/>
        <p:nvPr/>
      </p:nvGrpSpPr>
      <p:grpSpPr>
        <a:xfrm>
          <a:off x="0" y="0"/>
          <a:ext cx="0" cy="0"/>
          <a:chOff x="0" y="0"/>
          <a:chExt cx="0" cy="0"/>
        </a:xfrm>
      </p:grpSpPr>
      <p:sp>
        <p:nvSpPr>
          <p:cNvPr id="1187" name="Google Shape;1187;g89c7664ed4_0_482"/>
          <p:cNvSpPr txBox="1"/>
          <p:nvPr/>
        </p:nvSpPr>
        <p:spPr>
          <a:xfrm>
            <a:off x="209000" y="296100"/>
            <a:ext cx="11303600" cy="127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933" kern="0">
                <a:solidFill>
                  <a:srgbClr val="000000"/>
                </a:solidFill>
                <a:latin typeface="Arial"/>
                <a:cs typeface="Arial"/>
                <a:sym typeface="Arial"/>
              </a:rPr>
              <a:t>Design Technology Instructions Tasks.</a:t>
            </a:r>
            <a:endParaRPr sz="4933" kern="0">
              <a:solidFill>
                <a:srgbClr val="000000"/>
              </a:solidFill>
              <a:latin typeface="Arial"/>
              <a:cs typeface="Arial"/>
              <a:sym typeface="Arial"/>
            </a:endParaRPr>
          </a:p>
        </p:txBody>
      </p:sp>
      <p:sp>
        <p:nvSpPr>
          <p:cNvPr id="1188" name="Google Shape;1188;g89c7664ed4_0_482"/>
          <p:cNvSpPr txBox="1"/>
          <p:nvPr/>
        </p:nvSpPr>
        <p:spPr>
          <a:xfrm>
            <a:off x="209000" y="1429000"/>
            <a:ext cx="11582400" cy="127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You have been reading and writing instructions in English this week  so for DT this afternoon we would like you to follow the visual instructions to make origami animals.</a:t>
            </a:r>
            <a:endParaRPr sz="1867" kern="0">
              <a:solidFill>
                <a:srgbClr val="000000"/>
              </a:solidFill>
              <a:latin typeface="Arial"/>
              <a:cs typeface="Arial"/>
              <a:sym typeface="Arial"/>
            </a:endParaRPr>
          </a:p>
        </p:txBody>
      </p:sp>
      <p:pic>
        <p:nvPicPr>
          <p:cNvPr id="1189" name="Google Shape;1189;g89c7664ed4_0_482"/>
          <p:cNvPicPr preferRelativeResize="0"/>
          <p:nvPr/>
        </p:nvPicPr>
        <p:blipFill>
          <a:blip r:embed="rId3">
            <a:alphaModFix/>
          </a:blip>
          <a:stretch>
            <a:fillRect/>
          </a:stretch>
        </p:blipFill>
        <p:spPr>
          <a:xfrm>
            <a:off x="830201" y="2700600"/>
            <a:ext cx="2931900" cy="2848133"/>
          </a:xfrm>
          <a:prstGeom prst="rect">
            <a:avLst/>
          </a:prstGeom>
          <a:noFill/>
          <a:ln>
            <a:noFill/>
          </a:ln>
        </p:spPr>
      </p:pic>
      <p:pic>
        <p:nvPicPr>
          <p:cNvPr id="1190" name="Google Shape;1190;g89c7664ed4_0_482"/>
          <p:cNvPicPr preferRelativeResize="0"/>
          <p:nvPr/>
        </p:nvPicPr>
        <p:blipFill>
          <a:blip r:embed="rId4">
            <a:alphaModFix/>
          </a:blip>
          <a:stretch>
            <a:fillRect/>
          </a:stretch>
        </p:blipFill>
        <p:spPr>
          <a:xfrm>
            <a:off x="6096000" y="2781900"/>
            <a:ext cx="2492000" cy="2617400"/>
          </a:xfrm>
          <a:prstGeom prst="rect">
            <a:avLst/>
          </a:prstGeom>
          <a:noFill/>
          <a:ln>
            <a:noFill/>
          </a:ln>
        </p:spPr>
      </p:pic>
    </p:spTree>
    <p:extLst>
      <p:ext uri="{BB962C8B-B14F-4D97-AF65-F5344CB8AC3E}">
        <p14:creationId xmlns:p14="http://schemas.microsoft.com/office/powerpoint/2010/main" val="24208100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194"/>
        <p:cNvGrpSpPr/>
        <p:nvPr/>
      </p:nvGrpSpPr>
      <p:grpSpPr>
        <a:xfrm>
          <a:off x="0" y="0"/>
          <a:ext cx="0" cy="0"/>
          <a:chOff x="0" y="0"/>
          <a:chExt cx="0" cy="0"/>
        </a:xfrm>
      </p:grpSpPr>
      <p:pic>
        <p:nvPicPr>
          <p:cNvPr id="1195" name="Google Shape;1195;g89c7664ed4_0_473"/>
          <p:cNvPicPr preferRelativeResize="0"/>
          <p:nvPr/>
        </p:nvPicPr>
        <p:blipFill>
          <a:blip r:embed="rId3">
            <a:alphaModFix/>
          </a:blip>
          <a:stretch>
            <a:fillRect/>
          </a:stretch>
        </p:blipFill>
        <p:spPr>
          <a:xfrm>
            <a:off x="290267" y="3155500"/>
            <a:ext cx="3556000" cy="3454400"/>
          </a:xfrm>
          <a:prstGeom prst="rect">
            <a:avLst/>
          </a:prstGeom>
          <a:noFill/>
          <a:ln>
            <a:noFill/>
          </a:ln>
        </p:spPr>
      </p:pic>
      <p:pic>
        <p:nvPicPr>
          <p:cNvPr id="1196" name="Google Shape;1196;g89c7664ed4_0_473"/>
          <p:cNvPicPr preferRelativeResize="0"/>
          <p:nvPr/>
        </p:nvPicPr>
        <p:blipFill>
          <a:blip r:embed="rId4">
            <a:alphaModFix/>
          </a:blip>
          <a:stretch>
            <a:fillRect/>
          </a:stretch>
        </p:blipFill>
        <p:spPr>
          <a:xfrm>
            <a:off x="5564767" y="148767"/>
            <a:ext cx="5320935" cy="6461135"/>
          </a:xfrm>
          <a:prstGeom prst="rect">
            <a:avLst/>
          </a:prstGeom>
          <a:noFill/>
          <a:ln>
            <a:noFill/>
          </a:ln>
        </p:spPr>
      </p:pic>
      <p:sp>
        <p:nvSpPr>
          <p:cNvPr id="1197" name="Google Shape;1197;g89c7664ed4_0_473"/>
          <p:cNvSpPr txBox="1"/>
          <p:nvPr/>
        </p:nvSpPr>
        <p:spPr>
          <a:xfrm>
            <a:off x="209000" y="296100"/>
            <a:ext cx="5033600" cy="219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Make the origami rabbit in 8 steps.</a:t>
            </a:r>
            <a:endParaRPr sz="2267" kern="0">
              <a:solidFill>
                <a:srgbClr val="000000"/>
              </a:solidFill>
              <a:latin typeface="Arial"/>
              <a:cs typeface="Arial"/>
              <a:sym typeface="Arial"/>
            </a:endParaRPr>
          </a:p>
          <a:p>
            <a:pPr defTabSz="1219170">
              <a:buClr>
                <a:srgbClr val="000000"/>
              </a:buClr>
            </a:pPr>
            <a:r>
              <a:rPr lang="en-GB" sz="2267" kern="0">
                <a:solidFill>
                  <a:srgbClr val="000000"/>
                </a:solidFill>
                <a:latin typeface="Arial"/>
                <a:cs typeface="Arial"/>
                <a:sym typeface="Arial"/>
              </a:rPr>
              <a:t>You need a square of paper for this task. It can be any colour and you can decorate it with a face and whiskers</a:t>
            </a:r>
            <a:endParaRPr sz="2267" kern="0">
              <a:solidFill>
                <a:srgbClr val="000000"/>
              </a:solidFill>
              <a:latin typeface="Arial"/>
              <a:cs typeface="Arial"/>
              <a:sym typeface="Arial"/>
            </a:endParaRPr>
          </a:p>
        </p:txBody>
      </p:sp>
    </p:spTree>
    <p:extLst>
      <p:ext uri="{BB962C8B-B14F-4D97-AF65-F5344CB8AC3E}">
        <p14:creationId xmlns:p14="http://schemas.microsoft.com/office/powerpoint/2010/main" val="338485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201"/>
        <p:cNvGrpSpPr/>
        <p:nvPr/>
      </p:nvGrpSpPr>
      <p:grpSpPr>
        <a:xfrm>
          <a:off x="0" y="0"/>
          <a:ext cx="0" cy="0"/>
          <a:chOff x="0" y="0"/>
          <a:chExt cx="0" cy="0"/>
        </a:xfrm>
      </p:grpSpPr>
      <p:pic>
        <p:nvPicPr>
          <p:cNvPr id="1202" name="Google Shape;1202;g89c7664ed4_0_491"/>
          <p:cNvPicPr preferRelativeResize="0"/>
          <p:nvPr/>
        </p:nvPicPr>
        <p:blipFill>
          <a:blip r:embed="rId3">
            <a:alphaModFix/>
          </a:blip>
          <a:stretch>
            <a:fillRect/>
          </a:stretch>
        </p:blipFill>
        <p:spPr>
          <a:xfrm>
            <a:off x="1892667" y="1352734"/>
            <a:ext cx="9597600" cy="4830367"/>
          </a:xfrm>
          <a:prstGeom prst="rect">
            <a:avLst/>
          </a:prstGeom>
          <a:noFill/>
          <a:ln>
            <a:noFill/>
          </a:ln>
        </p:spPr>
      </p:pic>
      <p:sp>
        <p:nvSpPr>
          <p:cNvPr id="1203" name="Google Shape;1203;g89c7664ed4_0_491"/>
          <p:cNvSpPr txBox="1"/>
          <p:nvPr/>
        </p:nvSpPr>
        <p:spPr>
          <a:xfrm>
            <a:off x="226433" y="226433"/>
            <a:ext cx="3884000" cy="592000"/>
          </a:xfrm>
          <a:prstGeom prst="rect">
            <a:avLst/>
          </a:prstGeom>
          <a:solidFill>
            <a:srgbClr val="6D9EEB"/>
          </a:solid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Now try the jumping frog.</a:t>
            </a:r>
            <a:endParaRPr sz="2267" kern="0">
              <a:solidFill>
                <a:srgbClr val="000000"/>
              </a:solidFill>
              <a:latin typeface="Arial"/>
              <a:cs typeface="Arial"/>
              <a:sym typeface="Arial"/>
            </a:endParaRPr>
          </a:p>
        </p:txBody>
      </p:sp>
    </p:spTree>
    <p:extLst>
      <p:ext uri="{BB962C8B-B14F-4D97-AF65-F5344CB8AC3E}">
        <p14:creationId xmlns:p14="http://schemas.microsoft.com/office/powerpoint/2010/main" val="15411446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207"/>
        <p:cNvGrpSpPr/>
        <p:nvPr/>
      </p:nvGrpSpPr>
      <p:grpSpPr>
        <a:xfrm>
          <a:off x="0" y="0"/>
          <a:ext cx="0" cy="0"/>
          <a:chOff x="0" y="0"/>
          <a:chExt cx="0" cy="0"/>
        </a:xfrm>
      </p:grpSpPr>
      <p:pic>
        <p:nvPicPr>
          <p:cNvPr id="1208" name="Google Shape;1208;g89c7664ed4_0_497"/>
          <p:cNvPicPr preferRelativeResize="0"/>
          <p:nvPr/>
        </p:nvPicPr>
        <p:blipFill>
          <a:blip r:embed="rId3">
            <a:alphaModFix/>
          </a:blip>
          <a:stretch>
            <a:fillRect/>
          </a:stretch>
        </p:blipFill>
        <p:spPr>
          <a:xfrm>
            <a:off x="203200" y="203200"/>
            <a:ext cx="10780267" cy="5962467"/>
          </a:xfrm>
          <a:prstGeom prst="rect">
            <a:avLst/>
          </a:prstGeom>
          <a:noFill/>
          <a:ln>
            <a:noFill/>
          </a:ln>
        </p:spPr>
      </p:pic>
    </p:spTree>
    <p:extLst>
      <p:ext uri="{BB962C8B-B14F-4D97-AF65-F5344CB8AC3E}">
        <p14:creationId xmlns:p14="http://schemas.microsoft.com/office/powerpoint/2010/main" val="34549718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212"/>
        <p:cNvGrpSpPr/>
        <p:nvPr/>
      </p:nvGrpSpPr>
      <p:grpSpPr>
        <a:xfrm>
          <a:off x="0" y="0"/>
          <a:ext cx="0" cy="0"/>
          <a:chOff x="0" y="0"/>
          <a:chExt cx="0" cy="0"/>
        </a:xfrm>
      </p:grpSpPr>
      <p:sp>
        <p:nvSpPr>
          <p:cNvPr id="1213" name="Google Shape;1213;g89c7664ed4_0_501"/>
          <p:cNvSpPr txBox="1"/>
          <p:nvPr/>
        </p:nvSpPr>
        <p:spPr>
          <a:xfrm>
            <a:off x="313500" y="435433"/>
            <a:ext cx="6008800" cy="431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Design a game to play with your jumping frog. </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It could be like Tiddlywinks with a scoring system. </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Make your game and play it.</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You could write the instructions for how to play it.</a:t>
            </a: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p:txBody>
      </p:sp>
      <p:pic>
        <p:nvPicPr>
          <p:cNvPr id="1214" name="Google Shape;1214;g89c7664ed4_0_501"/>
          <p:cNvPicPr preferRelativeResize="0"/>
          <p:nvPr/>
        </p:nvPicPr>
        <p:blipFill>
          <a:blip r:embed="rId3">
            <a:alphaModFix/>
          </a:blip>
          <a:stretch>
            <a:fillRect/>
          </a:stretch>
        </p:blipFill>
        <p:spPr>
          <a:xfrm>
            <a:off x="6525501" y="203201"/>
            <a:ext cx="4377633" cy="6342767"/>
          </a:xfrm>
          <a:prstGeom prst="rect">
            <a:avLst/>
          </a:prstGeom>
          <a:noFill/>
          <a:ln>
            <a:noFill/>
          </a:ln>
        </p:spPr>
      </p:pic>
    </p:spTree>
    <p:extLst>
      <p:ext uri="{BB962C8B-B14F-4D97-AF65-F5344CB8AC3E}">
        <p14:creationId xmlns:p14="http://schemas.microsoft.com/office/powerpoint/2010/main" val="2145695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218"/>
        <p:cNvGrpSpPr/>
        <p:nvPr/>
      </p:nvGrpSpPr>
      <p:grpSpPr>
        <a:xfrm>
          <a:off x="0" y="0"/>
          <a:ext cx="0" cy="0"/>
          <a:chOff x="0" y="0"/>
          <a:chExt cx="0" cy="0"/>
        </a:xfrm>
      </p:grpSpPr>
      <p:sp>
        <p:nvSpPr>
          <p:cNvPr id="1219" name="Google Shape;1219;p23"/>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have a good day learning today?</a:t>
            </a:r>
            <a:endParaRPr/>
          </a:p>
          <a:p>
            <a:r>
              <a:rPr lang="en-GB"/>
              <a:t>See you in the morning.</a:t>
            </a:r>
            <a:endParaRPr/>
          </a:p>
        </p:txBody>
      </p:sp>
    </p:spTree>
    <p:extLst>
      <p:ext uri="{BB962C8B-B14F-4D97-AF65-F5344CB8AC3E}">
        <p14:creationId xmlns:p14="http://schemas.microsoft.com/office/powerpoint/2010/main" val="33236714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1141</Words>
  <Application>Microsoft Office PowerPoint</Application>
  <PresentationFormat>Widescreen</PresentationFormat>
  <Paragraphs>228</Paragraphs>
  <Slides>32</Slides>
  <Notes>32</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32</vt:i4>
      </vt:variant>
    </vt:vector>
  </HeadingPairs>
  <TitlesOfParts>
    <vt:vector size="40" baseType="lpstr">
      <vt:lpstr>Arial</vt:lpstr>
      <vt:lpstr>Calibri</vt:lpstr>
      <vt:lpstr>Calibri Light</vt:lpstr>
      <vt:lpstr>Comic Sans MS</vt:lpstr>
      <vt:lpstr>Office Theme</vt:lpstr>
      <vt:lpstr>Simple Light</vt:lpstr>
      <vt:lpstr>3_Simple Light</vt:lpstr>
      <vt:lpstr>1_Simple Light</vt:lpstr>
      <vt:lpstr>Wednesday 1st July   Ready to crunch some numbers?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Spell the short vowel sound ‘i’.  Today we will use the words we practised yesterday in our spellings.</vt:lpstr>
      <vt:lpstr>PowerPoint Presentation</vt:lpstr>
      <vt:lpstr>Use the spellings you have been practising to complete the sentences. Remember to spell the words accurately.  The _________ had grey feathers whereas it’s mother was white. Jack wanted to ________ a new house for his family. The princess wore a ________ dress to the ball. The _______ would be difficult to solve for the detective. _______ is a country in Africa.. _______ were built as tombs for the pharaohs. Mr Mottershead likes to visit the ____ after work to do his exercises. A ____ is a type of story, it may have a creature such as a dragon in it.. The toilet were signposted for men and for ________.</vt:lpstr>
      <vt:lpstr>Use the spellings you have been practising to complete the sentences. Remember to spell the words accurately.  The cygnet had grey feathers whereas it’s mother was white. Jack wanted to build a new house for his family. The princess wore a pretty dress to the ball. The mystery would be difficult to solve for the detective. Egypt is a country in Africa.. Pyramids were built as tombs for the pharaohs. Mr Mottershead likes to visit the gym after work to do his exercises. A myth is a type of story, it may have a creature such as a dragon in it. The toilet were signposted for men and for women.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PowerPoint Presentation</vt:lpstr>
      <vt:lpstr>Did you have a good day learning today? See you in the morning.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29th June   We will begin our day with Morning Maths - just like in school! This should be 10-15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3</cp:revision>
  <dcterms:created xsi:type="dcterms:W3CDTF">2020-06-19T09:32:43Z</dcterms:created>
  <dcterms:modified xsi:type="dcterms:W3CDTF">2020-06-19T10:11:44Z</dcterms:modified>
</cp:coreProperties>
</file>