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 id="2147483661" r:id="rId5"/>
    <p:sldMasterId id="2147483673"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Lst>
  <p:sldSz cy="5143500" cx="9144000"/>
  <p:notesSz cx="6858000" cy="9144000"/>
  <p:embeddedFontLst>
    <p:embeddedFont>
      <p:font typeface="Amatic SC"/>
      <p:regular r:id="rId37"/>
      <p:bold r:id="rId38"/>
    </p:embeddedFont>
    <p:embeddedFont>
      <p:font typeface="Source Code Pro"/>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43" roundtripDataSignature="AMtx7mjPW5Y8NWL1tS0oxGHsXuccyoyWk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ourceCodePro-bold.fntdata"/><Relationship Id="rId20" Type="http://schemas.openxmlformats.org/officeDocument/2006/relationships/slide" Target="slides/slide13.xml"/><Relationship Id="rId42" Type="http://schemas.openxmlformats.org/officeDocument/2006/relationships/font" Target="fonts/SourceCodePro-boldItalic.fntdata"/><Relationship Id="rId41" Type="http://schemas.openxmlformats.org/officeDocument/2006/relationships/font" Target="fonts/SourceCodePro-italic.fntdata"/><Relationship Id="rId22" Type="http://schemas.openxmlformats.org/officeDocument/2006/relationships/slide" Target="slides/slide15.xml"/><Relationship Id="rId21" Type="http://schemas.openxmlformats.org/officeDocument/2006/relationships/slide" Target="slides/slide14.xml"/><Relationship Id="rId43" Type="http://customschemas.google.com/relationships/presentationmetadata" Target="metadata"/><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font" Target="fonts/AmaticSC-regular.fntdata"/><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font" Target="fonts/SourceCodePro-regular.fntdata"/><Relationship Id="rId16" Type="http://schemas.openxmlformats.org/officeDocument/2006/relationships/slide" Target="slides/slide9.xml"/><Relationship Id="rId38" Type="http://schemas.openxmlformats.org/officeDocument/2006/relationships/font" Target="fonts/AmaticSC-bold.fnt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g8206cf5c18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8206cf5c18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Google Shape;171;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dk1"/>
                </a:solidFill>
              </a:rPr>
              <a:t>Children complete in maths book. </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They have 15 minutes to complete independently.</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Spend 10 minutes at the end of the session going through the answers and the children self mark.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4" name="Shape 194"/>
        <p:cNvGrpSpPr/>
        <p:nvPr/>
      </p:nvGrpSpPr>
      <p:grpSpPr>
        <a:xfrm>
          <a:off x="0" y="0"/>
          <a:ext cx="0" cy="0"/>
          <a:chOff x="0" y="0"/>
          <a:chExt cx="0" cy="0"/>
        </a:xfrm>
      </p:grpSpPr>
      <p:sp>
        <p:nvSpPr>
          <p:cNvPr id="195" name="Google Shape;195;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Google Shape;202;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p6:notes"/>
          <p:cNvSpPr txBox="1"/>
          <p:nvPr>
            <p:ph idx="1" type="body"/>
          </p:nvPr>
        </p:nvSpPr>
        <p:spPr>
          <a:xfrm>
            <a:off x="685782" y="434338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2" name="Google Shape;212;p6:notes"/>
          <p:cNvSpPr/>
          <p:nvPr>
            <p:ph idx="2" type="sldImg"/>
          </p:nvPr>
        </p:nvSpPr>
        <p:spPr>
          <a:xfrm>
            <a:off x="1143206" y="68578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7" name="Shape 217"/>
        <p:cNvGrpSpPr/>
        <p:nvPr/>
      </p:nvGrpSpPr>
      <p:grpSpPr>
        <a:xfrm>
          <a:off x="0" y="0"/>
          <a:ext cx="0" cy="0"/>
          <a:chOff x="0" y="0"/>
          <a:chExt cx="0" cy="0"/>
        </a:xfrm>
      </p:grpSpPr>
      <p:sp>
        <p:nvSpPr>
          <p:cNvPr id="218" name="Google Shape;218;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9" name="Google Shape;21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If the child is going to Wolverley, please ask them not to stick it in their book. Instead can they name the sheet and then put them in a pile please in case they want to collect them back. These may also be in the workbooks Wolverley dropped off for them.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6" name="Google Shape;22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0" name="Shape 230"/>
        <p:cNvGrpSpPr/>
        <p:nvPr/>
      </p:nvGrpSpPr>
      <p:grpSpPr>
        <a:xfrm>
          <a:off x="0" y="0"/>
          <a:ext cx="0" cy="0"/>
          <a:chOff x="0" y="0"/>
          <a:chExt cx="0" cy="0"/>
        </a:xfrm>
      </p:grpSpPr>
      <p:sp>
        <p:nvSpPr>
          <p:cNvPr id="231" name="Google Shape;231;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6" name="Shape 236"/>
        <p:cNvGrpSpPr/>
        <p:nvPr/>
      </p:nvGrpSpPr>
      <p:grpSpPr>
        <a:xfrm>
          <a:off x="0" y="0"/>
          <a:ext cx="0" cy="0"/>
          <a:chOff x="0" y="0"/>
          <a:chExt cx="0" cy="0"/>
        </a:xfrm>
      </p:grpSpPr>
      <p:sp>
        <p:nvSpPr>
          <p:cNvPr id="237" name="Google Shape;237;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8" name="Google Shape;23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2" name="Shape 242"/>
        <p:cNvGrpSpPr/>
        <p:nvPr/>
      </p:nvGrpSpPr>
      <p:grpSpPr>
        <a:xfrm>
          <a:off x="0" y="0"/>
          <a:ext cx="0" cy="0"/>
          <a:chOff x="0" y="0"/>
          <a:chExt cx="0" cy="0"/>
        </a:xfrm>
      </p:grpSpPr>
      <p:sp>
        <p:nvSpPr>
          <p:cNvPr id="243" name="Google Shape;243;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8" name="Shape 248"/>
        <p:cNvGrpSpPr/>
        <p:nvPr/>
      </p:nvGrpSpPr>
      <p:grpSpPr>
        <a:xfrm>
          <a:off x="0" y="0"/>
          <a:ext cx="0" cy="0"/>
          <a:chOff x="0" y="0"/>
          <a:chExt cx="0" cy="0"/>
        </a:xfrm>
      </p:grpSpPr>
      <p:sp>
        <p:nvSpPr>
          <p:cNvPr id="249" name="Google Shape;249;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5" name="Shape 255"/>
        <p:cNvGrpSpPr/>
        <p:nvPr/>
      </p:nvGrpSpPr>
      <p:grpSpPr>
        <a:xfrm>
          <a:off x="0" y="0"/>
          <a:ext cx="0" cy="0"/>
          <a:chOff x="0" y="0"/>
          <a:chExt cx="0" cy="0"/>
        </a:xfrm>
      </p:grpSpPr>
      <p:sp>
        <p:nvSpPr>
          <p:cNvPr id="256" name="Google Shape;256;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1" name="Shape 261"/>
        <p:cNvGrpSpPr/>
        <p:nvPr/>
      </p:nvGrpSpPr>
      <p:grpSpPr>
        <a:xfrm>
          <a:off x="0" y="0"/>
          <a:ext cx="0" cy="0"/>
          <a:chOff x="0" y="0"/>
          <a:chExt cx="0" cy="0"/>
        </a:xfrm>
      </p:grpSpPr>
      <p:sp>
        <p:nvSpPr>
          <p:cNvPr id="262" name="Google Shape;262;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8" name="Shape 268"/>
        <p:cNvGrpSpPr/>
        <p:nvPr/>
      </p:nvGrpSpPr>
      <p:grpSpPr>
        <a:xfrm>
          <a:off x="0" y="0"/>
          <a:ext cx="0" cy="0"/>
          <a:chOff x="0" y="0"/>
          <a:chExt cx="0" cy="0"/>
        </a:xfrm>
      </p:grpSpPr>
      <p:sp>
        <p:nvSpPr>
          <p:cNvPr id="269" name="Google Shape;269;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0" name="Google Shape;27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4" name="Shape 274"/>
        <p:cNvGrpSpPr/>
        <p:nvPr/>
      </p:nvGrpSpPr>
      <p:grpSpPr>
        <a:xfrm>
          <a:off x="0" y="0"/>
          <a:ext cx="0" cy="0"/>
          <a:chOff x="0" y="0"/>
          <a:chExt cx="0" cy="0"/>
        </a:xfrm>
      </p:grpSpPr>
      <p:sp>
        <p:nvSpPr>
          <p:cNvPr id="275" name="Google Shape;275;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6" name="Google Shape;276;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0" name="Shape 280"/>
        <p:cNvGrpSpPr/>
        <p:nvPr/>
      </p:nvGrpSpPr>
      <p:grpSpPr>
        <a:xfrm>
          <a:off x="0" y="0"/>
          <a:ext cx="0" cy="0"/>
          <a:chOff x="0" y="0"/>
          <a:chExt cx="0" cy="0"/>
        </a:xfrm>
      </p:grpSpPr>
      <p:sp>
        <p:nvSpPr>
          <p:cNvPr id="281" name="Google Shape;281;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2" name="Google Shape;28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6" name="Shape 286"/>
        <p:cNvGrpSpPr/>
        <p:nvPr/>
      </p:nvGrpSpPr>
      <p:grpSpPr>
        <a:xfrm>
          <a:off x="0" y="0"/>
          <a:ext cx="0" cy="0"/>
          <a:chOff x="0" y="0"/>
          <a:chExt cx="0" cy="0"/>
        </a:xfrm>
      </p:grpSpPr>
      <p:sp>
        <p:nvSpPr>
          <p:cNvPr id="287" name="Google Shape;28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8" name="Google Shape;28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4" name="Shape 294"/>
        <p:cNvGrpSpPr/>
        <p:nvPr/>
      </p:nvGrpSpPr>
      <p:grpSpPr>
        <a:xfrm>
          <a:off x="0" y="0"/>
          <a:ext cx="0" cy="0"/>
          <a:chOff x="0" y="0"/>
          <a:chExt cx="0" cy="0"/>
        </a:xfrm>
      </p:grpSpPr>
      <p:sp>
        <p:nvSpPr>
          <p:cNvPr id="295" name="Google Shape;295;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6" name="Google Shape;296;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1" name="Shape 301"/>
        <p:cNvGrpSpPr/>
        <p:nvPr/>
      </p:nvGrpSpPr>
      <p:grpSpPr>
        <a:xfrm>
          <a:off x="0" y="0"/>
          <a:ext cx="0" cy="0"/>
          <a:chOff x="0" y="0"/>
          <a:chExt cx="0" cy="0"/>
        </a:xfrm>
      </p:grpSpPr>
      <p:sp>
        <p:nvSpPr>
          <p:cNvPr id="302" name="Google Shape;302;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3" name="Google Shape;303;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7" name="Shape 307"/>
        <p:cNvGrpSpPr/>
        <p:nvPr/>
      </p:nvGrpSpPr>
      <p:grpSpPr>
        <a:xfrm>
          <a:off x="0" y="0"/>
          <a:ext cx="0" cy="0"/>
          <a:chOff x="0" y="0"/>
          <a:chExt cx="0" cy="0"/>
        </a:xfrm>
      </p:grpSpPr>
      <p:sp>
        <p:nvSpPr>
          <p:cNvPr id="308" name="Google Shape;308;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9" name="Google Shape;309;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4" name="Shape 314"/>
        <p:cNvGrpSpPr/>
        <p:nvPr/>
      </p:nvGrpSpPr>
      <p:grpSpPr>
        <a:xfrm>
          <a:off x="0" y="0"/>
          <a:ext cx="0" cy="0"/>
          <a:chOff x="0" y="0"/>
          <a:chExt cx="0" cy="0"/>
        </a:xfrm>
      </p:grpSpPr>
      <p:sp>
        <p:nvSpPr>
          <p:cNvPr id="315" name="Google Shape;315;g8206cf5c18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6" name="Google Shape;316;g8206cf5c18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2" name="Shape 322"/>
        <p:cNvGrpSpPr/>
        <p:nvPr/>
      </p:nvGrpSpPr>
      <p:grpSpPr>
        <a:xfrm>
          <a:off x="0" y="0"/>
          <a:ext cx="0" cy="0"/>
          <a:chOff x="0" y="0"/>
          <a:chExt cx="0" cy="0"/>
        </a:xfrm>
      </p:grpSpPr>
      <p:sp>
        <p:nvSpPr>
          <p:cNvPr id="323" name="Google Shape;323;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4" name="Google Shape;324;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0" name="Shape 330"/>
        <p:cNvGrpSpPr/>
        <p:nvPr/>
      </p:nvGrpSpPr>
      <p:grpSpPr>
        <a:xfrm>
          <a:off x="0" y="0"/>
          <a:ext cx="0" cy="0"/>
          <a:chOff x="0" y="0"/>
          <a:chExt cx="0" cy="0"/>
        </a:xfrm>
      </p:grpSpPr>
      <p:sp>
        <p:nvSpPr>
          <p:cNvPr id="331" name="Google Shape;331;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2" name="Google Shape;332;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8" name="Shape 338"/>
        <p:cNvGrpSpPr/>
        <p:nvPr/>
      </p:nvGrpSpPr>
      <p:grpSpPr>
        <a:xfrm>
          <a:off x="0" y="0"/>
          <a:ext cx="0" cy="0"/>
          <a:chOff x="0" y="0"/>
          <a:chExt cx="0" cy="0"/>
        </a:xfrm>
      </p:grpSpPr>
      <p:sp>
        <p:nvSpPr>
          <p:cNvPr id="339" name="Google Shape;339;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0" name="Google Shape;340;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4" name="Shape 344"/>
        <p:cNvGrpSpPr/>
        <p:nvPr/>
      </p:nvGrpSpPr>
      <p:grpSpPr>
        <a:xfrm>
          <a:off x="0" y="0"/>
          <a:ext cx="0" cy="0"/>
          <a:chOff x="0" y="0"/>
          <a:chExt cx="0" cy="0"/>
        </a:xfrm>
      </p:grpSpPr>
      <p:sp>
        <p:nvSpPr>
          <p:cNvPr id="345" name="Google Shape;345;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6" name="Google Shape;346;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2" name="Shape 352"/>
        <p:cNvGrpSpPr/>
        <p:nvPr/>
      </p:nvGrpSpPr>
      <p:grpSpPr>
        <a:xfrm>
          <a:off x="0" y="0"/>
          <a:ext cx="0" cy="0"/>
          <a:chOff x="0" y="0"/>
          <a:chExt cx="0" cy="0"/>
        </a:xfrm>
      </p:grpSpPr>
      <p:sp>
        <p:nvSpPr>
          <p:cNvPr id="353" name="Google Shape;353;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4" name="Google Shape;354;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9" name="Shape 359"/>
        <p:cNvGrpSpPr/>
        <p:nvPr/>
      </p:nvGrpSpPr>
      <p:grpSpPr>
        <a:xfrm>
          <a:off x="0" y="0"/>
          <a:ext cx="0" cy="0"/>
          <a:chOff x="0" y="0"/>
          <a:chExt cx="0" cy="0"/>
        </a:xfrm>
      </p:grpSpPr>
      <p:sp>
        <p:nvSpPr>
          <p:cNvPr id="360" name="Google Shape;360;g8206cf5c18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1" name="Google Shape;361;g8206cf5c18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8"/>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8"/>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2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29"/>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30"/>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 name="Google Shape;19;p30"/>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20" name="Google Shape;20;p3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 name="Google Shape;21;p3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p3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31"/>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5" name="Google Shape;25;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 name="Shape 26"/>
        <p:cNvGrpSpPr/>
        <p:nvPr/>
      </p:nvGrpSpPr>
      <p:grpSpPr>
        <a:xfrm>
          <a:off x="0" y="0"/>
          <a:ext cx="0" cy="0"/>
          <a:chOff x="0" y="0"/>
          <a:chExt cx="0" cy="0"/>
        </a:xfrm>
      </p:grpSpPr>
      <p:sp>
        <p:nvSpPr>
          <p:cNvPr id="27" name="Google Shape;27;p3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32"/>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9" name="Google Shape;29;p32"/>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0" name="Google Shape;30;p3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1" name="Shape 31"/>
        <p:cNvGrpSpPr/>
        <p:nvPr/>
      </p:nvGrpSpPr>
      <p:grpSpPr>
        <a:xfrm>
          <a:off x="0" y="0"/>
          <a:ext cx="0" cy="0"/>
          <a:chOff x="0" y="0"/>
          <a:chExt cx="0" cy="0"/>
        </a:xfrm>
      </p:grpSpPr>
      <p:sp>
        <p:nvSpPr>
          <p:cNvPr id="32" name="Google Shape;32;p3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3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4" name="Shape 34"/>
        <p:cNvGrpSpPr/>
        <p:nvPr/>
      </p:nvGrpSpPr>
      <p:grpSpPr>
        <a:xfrm>
          <a:off x="0" y="0"/>
          <a:ext cx="0" cy="0"/>
          <a:chOff x="0" y="0"/>
          <a:chExt cx="0" cy="0"/>
        </a:xfrm>
      </p:grpSpPr>
      <p:sp>
        <p:nvSpPr>
          <p:cNvPr id="35" name="Google Shape;35;p34"/>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34"/>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7" name="Google Shape;37;p3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8" name="Shape 38"/>
        <p:cNvGrpSpPr/>
        <p:nvPr/>
      </p:nvGrpSpPr>
      <p:grpSpPr>
        <a:xfrm>
          <a:off x="0" y="0"/>
          <a:ext cx="0" cy="0"/>
          <a:chOff x="0" y="0"/>
          <a:chExt cx="0" cy="0"/>
        </a:xfrm>
      </p:grpSpPr>
      <p:sp>
        <p:nvSpPr>
          <p:cNvPr id="39" name="Google Shape;39;p35"/>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3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36"/>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36"/>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4" name="Google Shape;44;p36"/>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36"/>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6" name="Google Shape;46;p3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7" name="Shape 47"/>
        <p:cNvGrpSpPr/>
        <p:nvPr/>
      </p:nvGrpSpPr>
      <p:grpSpPr>
        <a:xfrm>
          <a:off x="0" y="0"/>
          <a:ext cx="0" cy="0"/>
          <a:chOff x="0" y="0"/>
          <a:chExt cx="0" cy="0"/>
        </a:xfrm>
      </p:grpSpPr>
      <p:sp>
        <p:nvSpPr>
          <p:cNvPr id="48" name="Google Shape;48;p37"/>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9" name="Google Shape;49;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0" name="Shape 50"/>
        <p:cNvGrpSpPr/>
        <p:nvPr/>
      </p:nvGrpSpPr>
      <p:grpSpPr>
        <a:xfrm>
          <a:off x="0" y="0"/>
          <a:ext cx="0" cy="0"/>
          <a:chOff x="0" y="0"/>
          <a:chExt cx="0" cy="0"/>
        </a:xfrm>
      </p:grpSpPr>
      <p:sp>
        <p:nvSpPr>
          <p:cNvPr id="51" name="Google Shape;51;p38"/>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38"/>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3" name="Google Shape;53;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Google Shape;55;p3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g8206cf5c18_0_169"/>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g8206cf5c18_0_169"/>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g8206cf5c18_0_169"/>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g8206cf5c18_0_16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g8206cf5c18_0_174"/>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g8206cf5c18_0_17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g8206cf5c18_0_17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g8206cf5c18_0_17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g8206cf5c18_0_17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g8206cf5c18_0_181"/>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g8206cf5c18_0_181"/>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g8206cf5c18_0_181"/>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g8206cf5c18_0_18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g8206cf5c18_0_186"/>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g8206cf5c18_0_18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g8206cf5c18_0_189"/>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g8206cf5c18_0_189"/>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g8206cf5c18_0_18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g8206cf5c18_0_193"/>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g8206cf5c18_0_19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g8206cf5c18_0_196"/>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g8206cf5c18_0_196"/>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g8206cf5c18_0_196"/>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g8206cf5c18_0_196"/>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g8206cf5c18_0_196"/>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g8206cf5c18_0_19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g8206cf5c18_0_20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g8206cf5c18_0_20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g8206cf5c18_0_206"/>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g8206cf5c18_0_206"/>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g8206cf5c18_0_20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g8206cf5c18_0_2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07" name="Shape 107"/>
        <p:cNvGrpSpPr/>
        <p:nvPr/>
      </p:nvGrpSpPr>
      <p:grpSpPr>
        <a:xfrm>
          <a:off x="0" y="0"/>
          <a:ext cx="0" cy="0"/>
          <a:chOff x="0" y="0"/>
          <a:chExt cx="0" cy="0"/>
        </a:xfrm>
      </p:grpSpPr>
      <p:sp>
        <p:nvSpPr>
          <p:cNvPr id="108" name="Google Shape;108;g8206cf5c18_0_277"/>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09" name="Google Shape;109;g8206cf5c18_0_277"/>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10" name="Google Shape;110;g8206cf5c18_0_27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11" name="Shape 111"/>
        <p:cNvGrpSpPr/>
        <p:nvPr/>
      </p:nvGrpSpPr>
      <p:grpSpPr>
        <a:xfrm>
          <a:off x="0" y="0"/>
          <a:ext cx="0" cy="0"/>
          <a:chOff x="0" y="0"/>
          <a:chExt cx="0" cy="0"/>
        </a:xfrm>
      </p:grpSpPr>
      <p:sp>
        <p:nvSpPr>
          <p:cNvPr id="112" name="Google Shape;112;g8206cf5c18_0_281"/>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13" name="Google Shape;113;g8206cf5c18_0_28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14" name="Shape 114"/>
        <p:cNvGrpSpPr/>
        <p:nvPr/>
      </p:nvGrpSpPr>
      <p:grpSpPr>
        <a:xfrm>
          <a:off x="0" y="0"/>
          <a:ext cx="0" cy="0"/>
          <a:chOff x="0" y="0"/>
          <a:chExt cx="0" cy="0"/>
        </a:xfrm>
      </p:grpSpPr>
      <p:sp>
        <p:nvSpPr>
          <p:cNvPr id="115" name="Google Shape;115;g8206cf5c18_0_28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16" name="Google Shape;116;g8206cf5c18_0_28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17" name="Google Shape;117;g8206cf5c18_0_28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118" name="Shape 118"/>
        <p:cNvGrpSpPr/>
        <p:nvPr/>
      </p:nvGrpSpPr>
      <p:grpSpPr>
        <a:xfrm>
          <a:off x="0" y="0"/>
          <a:ext cx="0" cy="0"/>
          <a:chOff x="0" y="0"/>
          <a:chExt cx="0" cy="0"/>
        </a:xfrm>
      </p:grpSpPr>
      <p:sp>
        <p:nvSpPr>
          <p:cNvPr id="119" name="Google Shape;119;g8206cf5c18_0_28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20" name="Google Shape;120;g8206cf5c18_0_288"/>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1" name="Google Shape;121;g8206cf5c18_0_288"/>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2" name="Google Shape;122;g8206cf5c18_0_28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23" name="Shape 123"/>
        <p:cNvGrpSpPr/>
        <p:nvPr/>
      </p:nvGrpSpPr>
      <p:grpSpPr>
        <a:xfrm>
          <a:off x="0" y="0"/>
          <a:ext cx="0" cy="0"/>
          <a:chOff x="0" y="0"/>
          <a:chExt cx="0" cy="0"/>
        </a:xfrm>
      </p:grpSpPr>
      <p:sp>
        <p:nvSpPr>
          <p:cNvPr id="124" name="Google Shape;124;g8206cf5c18_0_29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25" name="Google Shape;125;g8206cf5c18_0_29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126" name="Shape 126"/>
        <p:cNvGrpSpPr/>
        <p:nvPr/>
      </p:nvGrpSpPr>
      <p:grpSpPr>
        <a:xfrm>
          <a:off x="0" y="0"/>
          <a:ext cx="0" cy="0"/>
          <a:chOff x="0" y="0"/>
          <a:chExt cx="0" cy="0"/>
        </a:xfrm>
      </p:grpSpPr>
      <p:sp>
        <p:nvSpPr>
          <p:cNvPr id="127" name="Google Shape;127;g8206cf5c18_0_296"/>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28" name="Google Shape;128;g8206cf5c18_0_296"/>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9" name="Google Shape;129;g8206cf5c18_0_29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130" name="Shape 130"/>
        <p:cNvGrpSpPr/>
        <p:nvPr/>
      </p:nvGrpSpPr>
      <p:grpSpPr>
        <a:xfrm>
          <a:off x="0" y="0"/>
          <a:ext cx="0" cy="0"/>
          <a:chOff x="0" y="0"/>
          <a:chExt cx="0" cy="0"/>
        </a:xfrm>
      </p:grpSpPr>
      <p:sp>
        <p:nvSpPr>
          <p:cNvPr id="131" name="Google Shape;131;g8206cf5c18_0_300"/>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32" name="Google Shape;132;g8206cf5c18_0_30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33" name="Shape 133"/>
        <p:cNvGrpSpPr/>
        <p:nvPr/>
      </p:nvGrpSpPr>
      <p:grpSpPr>
        <a:xfrm>
          <a:off x="0" y="0"/>
          <a:ext cx="0" cy="0"/>
          <a:chOff x="0" y="0"/>
          <a:chExt cx="0" cy="0"/>
        </a:xfrm>
      </p:grpSpPr>
      <p:sp>
        <p:nvSpPr>
          <p:cNvPr id="134" name="Google Shape;134;g8206cf5c18_0_303"/>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g8206cf5c18_0_303"/>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136" name="Google Shape;136;g8206cf5c18_0_303"/>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37" name="Google Shape;137;g8206cf5c18_0_303"/>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38" name="Google Shape;138;g8206cf5c18_0_30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39" name="Shape 139"/>
        <p:cNvGrpSpPr/>
        <p:nvPr/>
      </p:nvGrpSpPr>
      <p:grpSpPr>
        <a:xfrm>
          <a:off x="0" y="0"/>
          <a:ext cx="0" cy="0"/>
          <a:chOff x="0" y="0"/>
          <a:chExt cx="0" cy="0"/>
        </a:xfrm>
      </p:grpSpPr>
      <p:sp>
        <p:nvSpPr>
          <p:cNvPr id="140" name="Google Shape;140;g8206cf5c18_0_309"/>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141" name="Google Shape;141;g8206cf5c18_0_30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42" name="Shape 142"/>
        <p:cNvGrpSpPr/>
        <p:nvPr/>
      </p:nvGrpSpPr>
      <p:grpSpPr>
        <a:xfrm>
          <a:off x="0" y="0"/>
          <a:ext cx="0" cy="0"/>
          <a:chOff x="0" y="0"/>
          <a:chExt cx="0" cy="0"/>
        </a:xfrm>
      </p:grpSpPr>
      <p:sp>
        <p:nvSpPr>
          <p:cNvPr id="143" name="Google Shape;143;g8206cf5c18_0_312"/>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44" name="Google Shape;144;g8206cf5c18_0_312"/>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145" name="Google Shape;145;g8206cf5c18_0_3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46" name="Shape 146"/>
        <p:cNvGrpSpPr/>
        <p:nvPr/>
      </p:nvGrpSpPr>
      <p:grpSpPr>
        <a:xfrm>
          <a:off x="0" y="0"/>
          <a:ext cx="0" cy="0"/>
          <a:chOff x="0" y="0"/>
          <a:chExt cx="0" cy="0"/>
        </a:xfrm>
      </p:grpSpPr>
      <p:sp>
        <p:nvSpPr>
          <p:cNvPr id="147" name="Google Shape;147;g8206cf5c18_0_3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48" name="Shape 148"/>
        <p:cNvGrpSpPr/>
        <p:nvPr/>
      </p:nvGrpSpPr>
      <p:grpSpPr>
        <a:xfrm>
          <a:off x="0" y="0"/>
          <a:ext cx="0" cy="0"/>
          <a:chOff x="0" y="0"/>
          <a:chExt cx="0" cy="0"/>
        </a:xfrm>
      </p:grpSpPr>
      <p:sp>
        <p:nvSpPr>
          <p:cNvPr id="149" name="Google Shape;149;g8206cf5c18_0_31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50" name="Google Shape;150;g8206cf5c18_0_318"/>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151" name="Google Shape;151;g8206cf5c18_0_31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2" name="Google Shape;152;g8206cf5c18_0_31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3" name="Google Shape;153;g8206cf5c18_0_31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0" Type="http://schemas.openxmlformats.org/officeDocument/2006/relationships/slideLayout" Target="../slideLayouts/slideLayout33.xml"/><Relationship Id="rId13" Type="http://schemas.openxmlformats.org/officeDocument/2006/relationships/theme" Target="../theme/theme3.xml"/><Relationship Id="rId12" Type="http://schemas.openxmlformats.org/officeDocument/2006/relationships/slideLayout" Target="../slideLayouts/slideLayout35.xml"/><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slideLayout" Target="../slideLayouts/slideLayout32.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2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g8206cf5c18_0_165"/>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g8206cf5c18_0_165"/>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g8206cf5c18_0_1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103" name="Shape 103"/>
        <p:cNvGrpSpPr/>
        <p:nvPr/>
      </p:nvGrpSpPr>
      <p:grpSpPr>
        <a:xfrm>
          <a:off x="0" y="0"/>
          <a:ext cx="0" cy="0"/>
          <a:chOff x="0" y="0"/>
          <a:chExt cx="0" cy="0"/>
        </a:xfrm>
      </p:grpSpPr>
      <p:sp>
        <p:nvSpPr>
          <p:cNvPr id="104" name="Google Shape;104;g8206cf5c18_0_27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105" name="Google Shape;105;g8206cf5c18_0_27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106" name="Google Shape;106;g8206cf5c18_0_27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s://www.bbc.co.uk/newsround/52813673" TargetMode="External"/><Relationship Id="rId4" Type="http://schemas.openxmlformats.org/officeDocument/2006/relationships/image" Target="../media/image12.png"/><Relationship Id="rId5" Type="http://schemas.openxmlformats.org/officeDocument/2006/relationships/image" Target="../media/image4.png"/><Relationship Id="rId6" Type="http://schemas.openxmlformats.org/officeDocument/2006/relationships/hyperlink" Target="https://www.bbc.co.uk/newsround/52813673"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5.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hyperlink" Target="https://www.youtube.com/channel/UCAxW1XT0iEJo0TYlRfn6rYQ" TargetMode="Externa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2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9.xml"/><Relationship Id="rId3"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Google Shape;158;g8206cf5c18_0_52"/>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59" name="Google Shape;159;g8206cf5c18_0_52"/>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Welcome to Tuesday’s home learning!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3" name="Shape 163"/>
        <p:cNvGrpSpPr/>
        <p:nvPr/>
      </p:nvGrpSpPr>
      <p:grpSpPr>
        <a:xfrm>
          <a:off x="0" y="0"/>
          <a:ext cx="0" cy="0"/>
          <a:chOff x="0" y="0"/>
          <a:chExt cx="0" cy="0"/>
        </a:xfrm>
      </p:grpSpPr>
      <p:sp>
        <p:nvSpPr>
          <p:cNvPr id="164" name="Google Shape;164;p1"/>
          <p:cNvSpPr/>
          <p:nvPr/>
        </p:nvSpPr>
        <p:spPr>
          <a:xfrm>
            <a:off x="1551400" y="3455800"/>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1"/>
          <p:cNvSpPr/>
          <p:nvPr/>
        </p:nvSpPr>
        <p:spPr>
          <a:xfrm>
            <a:off x="1146100" y="1900875"/>
            <a:ext cx="7296000" cy="12927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p1"/>
          <p:cNvSpPr txBox="1"/>
          <p:nvPr>
            <p:ph type="ctrTitle"/>
          </p:nvPr>
        </p:nvSpPr>
        <p:spPr>
          <a:xfrm>
            <a:off x="479800" y="1898625"/>
            <a:ext cx="8520600" cy="1062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This fortnight’s theme is</a:t>
            </a:r>
            <a:endParaRPr/>
          </a:p>
        </p:txBody>
      </p:sp>
      <p:sp>
        <p:nvSpPr>
          <p:cNvPr id="167" name="Google Shape;167;p1"/>
          <p:cNvSpPr txBox="1"/>
          <p:nvPr>
            <p:ph idx="1" type="subTitle"/>
          </p:nvPr>
        </p:nvSpPr>
        <p:spPr>
          <a:xfrm>
            <a:off x="1463050" y="3523300"/>
            <a:ext cx="6554100" cy="927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a:t>Transition</a:t>
            </a:r>
            <a:endParaRPr b="1"/>
          </a:p>
          <a:p>
            <a:pPr indent="0" lvl="0" marL="0" rtl="0" algn="ctr">
              <a:lnSpc>
                <a:spcPct val="100000"/>
              </a:lnSpc>
              <a:spcBef>
                <a:spcPts val="0"/>
              </a:spcBef>
              <a:spcAft>
                <a:spcPts val="0"/>
              </a:spcAft>
              <a:buSzPts val="2800"/>
              <a:buNone/>
            </a:pPr>
            <a:r>
              <a:rPr b="1" lang="en-GB"/>
              <a:t>Day 2 - 7.7.20</a:t>
            </a:r>
            <a:endParaRPr b="1"/>
          </a:p>
        </p:txBody>
      </p:sp>
      <p:pic>
        <p:nvPicPr>
          <p:cNvPr id="168" name="Google Shape;168;p1"/>
          <p:cNvPicPr preferRelativeResize="0"/>
          <p:nvPr/>
        </p:nvPicPr>
        <p:blipFill rotWithShape="1">
          <a:blip r:embed="rId3">
            <a:alphaModFix/>
          </a:blip>
          <a:srcRect b="0" l="0" r="0" t="0"/>
          <a:stretch/>
        </p:blipFill>
        <p:spPr>
          <a:xfrm rot="-478259">
            <a:off x="311100" y="243668"/>
            <a:ext cx="2031600" cy="1523700"/>
          </a:xfrm>
          <a:prstGeom prst="rect">
            <a:avLst/>
          </a:prstGeom>
          <a:noFill/>
          <a:ln>
            <a:noFill/>
          </a:ln>
        </p:spPr>
      </p:pic>
      <p:pic>
        <p:nvPicPr>
          <p:cNvPr id="169" name="Google Shape;169;p1"/>
          <p:cNvPicPr preferRelativeResize="0"/>
          <p:nvPr/>
        </p:nvPicPr>
        <p:blipFill rotWithShape="1">
          <a:blip r:embed="rId4">
            <a:alphaModFix/>
          </a:blip>
          <a:srcRect b="0" l="0" r="0" t="0"/>
          <a:stretch/>
        </p:blipFill>
        <p:spPr>
          <a:xfrm rot="524926">
            <a:off x="7094432" y="177135"/>
            <a:ext cx="1662436" cy="166245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3" name="Shape 173"/>
        <p:cNvGrpSpPr/>
        <p:nvPr/>
      </p:nvGrpSpPr>
      <p:grpSpPr>
        <a:xfrm>
          <a:off x="0" y="0"/>
          <a:ext cx="0" cy="0"/>
          <a:chOff x="0" y="0"/>
          <a:chExt cx="0" cy="0"/>
        </a:xfrm>
      </p:grpSpPr>
      <p:sp>
        <p:nvSpPr>
          <p:cNvPr id="174" name="Google Shape;174;p2"/>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Arial"/>
                <a:ea typeface="Arial"/>
                <a:cs typeface="Arial"/>
                <a:sym typeface="Arial"/>
              </a:rPr>
              <a:t>Morning Maths</a:t>
            </a:r>
            <a:endParaRPr b="1" i="0" sz="1800" u="sng" cap="none" strike="noStrike">
              <a:solidFill>
                <a:srgbClr val="000000"/>
              </a:solidFill>
              <a:latin typeface="Arial"/>
              <a:ea typeface="Arial"/>
              <a:cs typeface="Arial"/>
              <a:sym typeface="Arial"/>
            </a:endParaRPr>
          </a:p>
        </p:txBody>
      </p:sp>
      <p:sp>
        <p:nvSpPr>
          <p:cNvPr id="175" name="Google Shape;175;p2"/>
          <p:cNvSpPr txBox="1"/>
          <p:nvPr/>
        </p:nvSpPr>
        <p:spPr>
          <a:xfrm>
            <a:off x="117575" y="659250"/>
            <a:ext cx="4048800" cy="21930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180 ÷ 3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3</a:t>
            </a:r>
            <a:r>
              <a:rPr b="0" baseline="30000" i="0" lang="en-GB" sz="2400" u="none" cap="none" strike="noStrike">
                <a:solidFill>
                  <a:srgbClr val="222222"/>
                </a:solidFill>
                <a:latin typeface="Arial"/>
                <a:ea typeface="Arial"/>
                <a:cs typeface="Arial"/>
                <a:sym typeface="Arial"/>
              </a:rPr>
              <a:t>3</a:t>
            </a:r>
            <a:r>
              <a:rPr b="0" i="0" lang="en-GB" sz="2400" u="none" cap="none" strike="noStrike">
                <a:solidFill>
                  <a:srgbClr val="222222"/>
                </a:solidFill>
                <a:latin typeface="Arial"/>
                <a:ea typeface="Arial"/>
                <a:cs typeface="Arial"/>
                <a:sym typeface="Arial"/>
              </a:rPr>
              <a:t>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35% of 320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 ⅚ x 540</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8051 ÷ 83 =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6.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   </a:t>
            </a:r>
            <a:r>
              <a:rPr b="0" i="0" lang="en-GB" sz="1400" u="none" cap="none" strike="noStrike">
                <a:solidFill>
                  <a:srgbClr val="000000"/>
                </a:solidFill>
                <a:latin typeface="Arial"/>
                <a:ea typeface="Arial"/>
                <a:cs typeface="Arial"/>
                <a:sym typeface="Arial"/>
              </a:rPr>
              <a:t>The temperature at the bottom of Mount Fiji is 2C.  The top of the mountain is 21C colder than the bottom.  What is the temperature at the top of Mount Fiji?</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000"/>
              <a:buFont typeface="Arial"/>
              <a:buNone/>
            </a:pPr>
            <a:r>
              <a:t/>
            </a:r>
            <a:endParaRPr b="0" i="0" sz="3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176" name="Google Shape;176;p2"/>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r>
              <a:rPr b="0" i="0" lang="en-GB" sz="1400" u="none" cap="none" strike="noStrike">
                <a:solidFill>
                  <a:srgbClr val="000000"/>
                </a:solidFill>
                <a:latin typeface="Arial"/>
                <a:ea typeface="Arial"/>
                <a:cs typeface="Arial"/>
                <a:sym typeface="Arial"/>
              </a:rPr>
              <a:t> </a:t>
            </a:r>
            <a:endParaRPr b="0" i="0" sz="1400" u="none" cap="none" strike="noStrike">
              <a:solidFill>
                <a:srgbClr val="222222"/>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9. </a:t>
            </a:r>
            <a:r>
              <a:rPr b="0" i="0" lang="en-GB" sz="1800" u="none" cap="none" strike="noStrike">
                <a:solidFill>
                  <a:srgbClr val="222222"/>
                </a:solidFill>
                <a:highlight>
                  <a:srgbClr val="FFFFFF"/>
                </a:highlight>
                <a:latin typeface="Arial"/>
                <a:ea typeface="Arial"/>
                <a:cs typeface="Arial"/>
                <a:sym typeface="Arial"/>
              </a:rPr>
              <a:t>How many days are there in September, October and November altogether?</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177" name="Google Shape;177;p2"/>
          <p:cNvPicPr preferRelativeResize="0"/>
          <p:nvPr/>
        </p:nvPicPr>
        <p:blipFill rotWithShape="1">
          <a:blip r:embed="rId3">
            <a:alphaModFix/>
          </a:blip>
          <a:srcRect b="0" l="0" r="0" t="0"/>
          <a:stretch/>
        </p:blipFill>
        <p:spPr>
          <a:xfrm>
            <a:off x="518550" y="2998096"/>
            <a:ext cx="2470151" cy="676625"/>
          </a:xfrm>
          <a:prstGeom prst="rect">
            <a:avLst/>
          </a:prstGeom>
          <a:noFill/>
          <a:ln>
            <a:noFill/>
          </a:ln>
        </p:spPr>
      </p:pic>
      <p:pic>
        <p:nvPicPr>
          <p:cNvPr id="178" name="Google Shape;178;p2"/>
          <p:cNvPicPr preferRelativeResize="0"/>
          <p:nvPr/>
        </p:nvPicPr>
        <p:blipFill rotWithShape="1">
          <a:blip r:embed="rId4">
            <a:alphaModFix/>
          </a:blip>
          <a:srcRect b="0" l="0" r="0" t="0"/>
          <a:stretch/>
        </p:blipFill>
        <p:spPr>
          <a:xfrm>
            <a:off x="4981075" y="59550"/>
            <a:ext cx="3877375" cy="3182025"/>
          </a:xfrm>
          <a:prstGeom prst="rect">
            <a:avLst/>
          </a:prstGeom>
          <a:noFill/>
          <a:ln>
            <a:noFill/>
          </a:ln>
        </p:spPr>
      </p:pic>
      <p:pic>
        <p:nvPicPr>
          <p:cNvPr id="179" name="Google Shape;179;p2"/>
          <p:cNvPicPr preferRelativeResize="0"/>
          <p:nvPr/>
        </p:nvPicPr>
        <p:blipFill rotWithShape="1">
          <a:blip r:embed="rId5">
            <a:alphaModFix/>
          </a:blip>
          <a:srcRect b="0" l="0" r="0" t="0"/>
          <a:stretch/>
        </p:blipFill>
        <p:spPr>
          <a:xfrm>
            <a:off x="5842324" y="3818450"/>
            <a:ext cx="2890325" cy="11154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Google Shape;184;p3"/>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FF0000"/>
                </a:solidFill>
                <a:latin typeface="Arial"/>
                <a:ea typeface="Arial"/>
                <a:cs typeface="Arial"/>
                <a:sym typeface="Arial"/>
              </a:rPr>
              <a:t>ANSWERS</a:t>
            </a:r>
            <a:endParaRPr b="1" i="0" sz="1800" u="sng" cap="none" strike="noStrike">
              <a:solidFill>
                <a:srgbClr val="FF0000"/>
              </a:solidFill>
              <a:latin typeface="Arial"/>
              <a:ea typeface="Arial"/>
              <a:cs typeface="Arial"/>
              <a:sym typeface="Arial"/>
            </a:endParaRPr>
          </a:p>
        </p:txBody>
      </p:sp>
      <p:sp>
        <p:nvSpPr>
          <p:cNvPr id="185" name="Google Shape;185;p3"/>
          <p:cNvSpPr txBox="1"/>
          <p:nvPr/>
        </p:nvSpPr>
        <p:spPr>
          <a:xfrm>
            <a:off x="117575" y="659250"/>
            <a:ext cx="4048800" cy="21930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180 ÷ 3 = </a:t>
            </a:r>
            <a:r>
              <a:rPr b="0" i="0" lang="en-GB" sz="2400" u="none" cap="none" strike="noStrike">
                <a:solidFill>
                  <a:srgbClr val="FF0000"/>
                </a:solidFill>
                <a:latin typeface="Arial"/>
                <a:ea typeface="Arial"/>
                <a:cs typeface="Arial"/>
                <a:sym typeface="Arial"/>
              </a:rPr>
              <a:t>60</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3</a:t>
            </a:r>
            <a:r>
              <a:rPr b="0" baseline="30000" i="0" lang="en-GB" sz="2400" u="none" cap="none" strike="noStrike">
                <a:solidFill>
                  <a:srgbClr val="222222"/>
                </a:solidFill>
                <a:latin typeface="Arial"/>
                <a:ea typeface="Arial"/>
                <a:cs typeface="Arial"/>
                <a:sym typeface="Arial"/>
              </a:rPr>
              <a:t>3</a:t>
            </a:r>
            <a:r>
              <a:rPr b="0" i="0" lang="en-GB" sz="2400" u="none" cap="none" strike="noStrike">
                <a:solidFill>
                  <a:srgbClr val="222222"/>
                </a:solidFill>
                <a:latin typeface="Arial"/>
                <a:ea typeface="Arial"/>
                <a:cs typeface="Arial"/>
                <a:sym typeface="Arial"/>
              </a:rPr>
              <a:t> = </a:t>
            </a:r>
            <a:r>
              <a:rPr b="0" i="0" lang="en-GB" sz="2400" u="none" cap="none" strike="noStrike">
                <a:solidFill>
                  <a:srgbClr val="FF0000"/>
                </a:solidFill>
                <a:latin typeface="Arial"/>
                <a:ea typeface="Arial"/>
                <a:cs typeface="Arial"/>
                <a:sym typeface="Arial"/>
              </a:rPr>
              <a:t>27</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35% of 320 = </a:t>
            </a:r>
            <a:r>
              <a:rPr b="0" i="0" lang="en-GB" sz="2400" u="none" cap="none" strike="noStrike">
                <a:solidFill>
                  <a:srgbClr val="FF0000"/>
                </a:solidFill>
                <a:latin typeface="Arial"/>
                <a:ea typeface="Arial"/>
                <a:cs typeface="Arial"/>
                <a:sym typeface="Arial"/>
              </a:rPr>
              <a:t>112</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 ⅚ x 540 = </a:t>
            </a:r>
            <a:r>
              <a:rPr b="0" i="0" lang="en-GB" sz="2400" u="none" cap="none" strike="noStrike">
                <a:solidFill>
                  <a:srgbClr val="FF0000"/>
                </a:solidFill>
                <a:latin typeface="Arial"/>
                <a:ea typeface="Arial"/>
                <a:cs typeface="Arial"/>
                <a:sym typeface="Arial"/>
              </a:rPr>
              <a:t>450</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8051 ÷ 83 = </a:t>
            </a:r>
            <a:r>
              <a:rPr b="0" i="0" lang="en-GB" sz="2400" u="none" cap="none" strike="noStrike">
                <a:solidFill>
                  <a:srgbClr val="FF0000"/>
                </a:solidFill>
                <a:latin typeface="Arial"/>
                <a:ea typeface="Arial"/>
                <a:cs typeface="Arial"/>
                <a:sym typeface="Arial"/>
              </a:rPr>
              <a:t>97</a:t>
            </a:r>
            <a:endParaRPr b="0" i="0" sz="2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6.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   </a:t>
            </a:r>
            <a:r>
              <a:rPr b="0" i="0" lang="en-GB" sz="1400" u="none" cap="none" strike="noStrike">
                <a:solidFill>
                  <a:srgbClr val="000000"/>
                </a:solidFill>
                <a:latin typeface="Arial"/>
                <a:ea typeface="Arial"/>
                <a:cs typeface="Arial"/>
                <a:sym typeface="Arial"/>
              </a:rPr>
              <a:t>The temperature at the bottom of Mount Fiji is 2C.  The top of the mountain is 21C colder than the bottom.  What is the temperature at the top of Mount Fiji? </a:t>
            </a:r>
            <a:r>
              <a:rPr b="0" i="0" lang="en-GB" sz="1400" u="none" cap="none" strike="noStrike">
                <a:solidFill>
                  <a:srgbClr val="FF0000"/>
                </a:solidFill>
                <a:latin typeface="Arial"/>
                <a:ea typeface="Arial"/>
                <a:cs typeface="Arial"/>
                <a:sym typeface="Arial"/>
              </a:rPr>
              <a:t>-19C</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000"/>
              <a:buFont typeface="Arial"/>
              <a:buNone/>
            </a:pPr>
            <a:r>
              <a:t/>
            </a:r>
            <a:endParaRPr b="0" i="0" sz="3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186" name="Google Shape;186;p3"/>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r>
              <a:rPr b="0" i="0" lang="en-GB" sz="1400" u="none" cap="none" strike="noStrike">
                <a:solidFill>
                  <a:srgbClr val="000000"/>
                </a:solidFill>
                <a:latin typeface="Arial"/>
                <a:ea typeface="Arial"/>
                <a:cs typeface="Arial"/>
                <a:sym typeface="Arial"/>
              </a:rPr>
              <a:t> </a:t>
            </a:r>
            <a:endParaRPr b="0" i="0" sz="1400" u="none" cap="none" strike="noStrike">
              <a:solidFill>
                <a:srgbClr val="222222"/>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9. </a:t>
            </a:r>
            <a:r>
              <a:rPr b="0" i="0" lang="en-GB" sz="1800" u="none" cap="none" strike="noStrike">
                <a:solidFill>
                  <a:srgbClr val="222222"/>
                </a:solidFill>
                <a:highlight>
                  <a:srgbClr val="FFFFFF"/>
                </a:highlight>
                <a:latin typeface="Arial"/>
                <a:ea typeface="Arial"/>
                <a:cs typeface="Arial"/>
                <a:sym typeface="Arial"/>
              </a:rPr>
              <a:t>How many days are there in September, October and November altogether?</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187" name="Google Shape;187;p3"/>
          <p:cNvPicPr preferRelativeResize="0"/>
          <p:nvPr/>
        </p:nvPicPr>
        <p:blipFill rotWithShape="1">
          <a:blip r:embed="rId3">
            <a:alphaModFix/>
          </a:blip>
          <a:srcRect b="0" l="0" r="0" t="0"/>
          <a:stretch/>
        </p:blipFill>
        <p:spPr>
          <a:xfrm>
            <a:off x="518550" y="2998096"/>
            <a:ext cx="2470151" cy="676625"/>
          </a:xfrm>
          <a:prstGeom prst="rect">
            <a:avLst/>
          </a:prstGeom>
          <a:noFill/>
          <a:ln>
            <a:noFill/>
          </a:ln>
        </p:spPr>
      </p:pic>
      <p:pic>
        <p:nvPicPr>
          <p:cNvPr id="188" name="Google Shape;188;p3"/>
          <p:cNvPicPr preferRelativeResize="0"/>
          <p:nvPr/>
        </p:nvPicPr>
        <p:blipFill rotWithShape="1">
          <a:blip r:embed="rId4">
            <a:alphaModFix/>
          </a:blip>
          <a:srcRect b="0" l="0" r="0" t="0"/>
          <a:stretch/>
        </p:blipFill>
        <p:spPr>
          <a:xfrm>
            <a:off x="4981075" y="290775"/>
            <a:ext cx="2177674" cy="1787150"/>
          </a:xfrm>
          <a:prstGeom prst="rect">
            <a:avLst/>
          </a:prstGeom>
          <a:noFill/>
          <a:ln>
            <a:noFill/>
          </a:ln>
        </p:spPr>
      </p:pic>
      <p:pic>
        <p:nvPicPr>
          <p:cNvPr id="189" name="Google Shape;189;p3"/>
          <p:cNvPicPr preferRelativeResize="0"/>
          <p:nvPr/>
        </p:nvPicPr>
        <p:blipFill rotWithShape="1">
          <a:blip r:embed="rId5">
            <a:alphaModFix/>
          </a:blip>
          <a:srcRect b="0" l="0" r="0" t="0"/>
          <a:stretch/>
        </p:blipFill>
        <p:spPr>
          <a:xfrm>
            <a:off x="4954512" y="3210050"/>
            <a:ext cx="2230800" cy="860884"/>
          </a:xfrm>
          <a:prstGeom prst="rect">
            <a:avLst/>
          </a:prstGeom>
          <a:noFill/>
          <a:ln>
            <a:noFill/>
          </a:ln>
        </p:spPr>
      </p:pic>
      <p:sp>
        <p:nvSpPr>
          <p:cNvPr id="190" name="Google Shape;190;p3"/>
          <p:cNvSpPr txBox="1"/>
          <p:nvPr/>
        </p:nvSpPr>
        <p:spPr>
          <a:xfrm>
            <a:off x="681675" y="3210050"/>
            <a:ext cx="1041000" cy="384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6090</a:t>
            </a:r>
            <a:endParaRPr b="0" i="0" sz="1400" u="none" cap="none" strike="noStrike">
              <a:solidFill>
                <a:srgbClr val="FF0000"/>
              </a:solidFill>
              <a:latin typeface="Arial"/>
              <a:ea typeface="Arial"/>
              <a:cs typeface="Arial"/>
              <a:sym typeface="Arial"/>
            </a:endParaRPr>
          </a:p>
        </p:txBody>
      </p:sp>
      <p:sp>
        <p:nvSpPr>
          <p:cNvPr id="191" name="Google Shape;191;p3"/>
          <p:cNvSpPr txBox="1"/>
          <p:nvPr/>
        </p:nvSpPr>
        <p:spPr>
          <a:xfrm>
            <a:off x="7225675" y="805600"/>
            <a:ext cx="17352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410 - 255 = </a:t>
            </a:r>
            <a:r>
              <a:rPr b="0" i="0" lang="en-GB" sz="1400" u="none" cap="none" strike="noStrike">
                <a:solidFill>
                  <a:srgbClr val="FF0000"/>
                </a:solidFill>
                <a:latin typeface="Arial"/>
                <a:ea typeface="Arial"/>
                <a:cs typeface="Arial"/>
                <a:sym typeface="Arial"/>
              </a:rPr>
              <a:t>155g</a:t>
            </a:r>
            <a:endParaRPr b="0" i="0" sz="1400" u="none" cap="none" strike="noStrike">
              <a:solidFill>
                <a:srgbClr val="FF0000"/>
              </a:solidFill>
              <a:latin typeface="Arial"/>
              <a:ea typeface="Arial"/>
              <a:cs typeface="Arial"/>
              <a:sym typeface="Arial"/>
            </a:endParaRPr>
          </a:p>
        </p:txBody>
      </p:sp>
      <p:sp>
        <p:nvSpPr>
          <p:cNvPr id="192" name="Google Shape;192;p3"/>
          <p:cNvSpPr txBox="1"/>
          <p:nvPr/>
        </p:nvSpPr>
        <p:spPr>
          <a:xfrm>
            <a:off x="5961500" y="2726675"/>
            <a:ext cx="2230800" cy="607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91 days</a:t>
            </a:r>
            <a:endParaRPr b="0" i="0" sz="1400" u="none" cap="none" strike="noStrike">
              <a:solidFill>
                <a:srgbClr val="FF0000"/>
              </a:solidFill>
              <a:latin typeface="Arial"/>
              <a:ea typeface="Arial"/>
              <a:cs typeface="Arial"/>
              <a:sym typeface="Arial"/>
            </a:endParaRPr>
          </a:p>
        </p:txBody>
      </p:sp>
      <p:sp>
        <p:nvSpPr>
          <p:cNvPr id="193" name="Google Shape;193;p3"/>
          <p:cNvSpPr txBox="1"/>
          <p:nvPr/>
        </p:nvSpPr>
        <p:spPr>
          <a:xfrm>
            <a:off x="7386800" y="3333975"/>
            <a:ext cx="1574100" cy="1574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FF0000"/>
                </a:solidFill>
                <a:highlight>
                  <a:srgbClr val="FFFFFF"/>
                </a:highlight>
                <a:latin typeface="Arial"/>
                <a:ea typeface="Arial"/>
                <a:cs typeface="Arial"/>
                <a:sym typeface="Arial"/>
              </a:rPr>
              <a:t>50 + 9 + 1 = 60</a:t>
            </a:r>
            <a:endParaRPr b="0" i="0" sz="15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FF0000"/>
                </a:solidFill>
                <a:highlight>
                  <a:srgbClr val="FFFFFF"/>
                </a:highlight>
                <a:latin typeface="Arial"/>
                <a:ea typeface="Arial"/>
                <a:cs typeface="Arial"/>
                <a:sym typeface="Arial"/>
              </a:rPr>
              <a:t>75 / 25 = 3</a:t>
            </a:r>
            <a:endParaRPr b="0" i="0" sz="15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FF0000"/>
                </a:solidFill>
                <a:highlight>
                  <a:srgbClr val="FFFFFF"/>
                </a:highlight>
                <a:latin typeface="Arial"/>
                <a:ea typeface="Arial"/>
                <a:cs typeface="Arial"/>
                <a:sym typeface="Arial"/>
              </a:rPr>
              <a:t>60 x 3 x 2 = 360</a:t>
            </a:r>
            <a:endParaRPr b="0" i="0" sz="1900" u="none" cap="none" strike="noStrik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7" name="Shape 197"/>
        <p:cNvGrpSpPr/>
        <p:nvPr/>
      </p:nvGrpSpPr>
      <p:grpSpPr>
        <a:xfrm>
          <a:off x="0" y="0"/>
          <a:ext cx="0" cy="0"/>
          <a:chOff x="0" y="0"/>
          <a:chExt cx="0" cy="0"/>
        </a:xfrm>
      </p:grpSpPr>
      <p:sp>
        <p:nvSpPr>
          <p:cNvPr id="198" name="Google Shape;198;p4"/>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Class Based Worship  </a:t>
            </a:r>
            <a:endParaRPr/>
          </a:p>
        </p:txBody>
      </p:sp>
      <p:sp>
        <p:nvSpPr>
          <p:cNvPr id="199" name="Google Shape;199;p4"/>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00" name="Google Shape;200;p4"/>
          <p:cNvPicPr preferRelativeResize="0"/>
          <p:nvPr/>
        </p:nvPicPr>
        <p:blipFill rotWithShape="1">
          <a:blip r:embed="rId3">
            <a:alphaModFix/>
          </a:blip>
          <a:srcRect b="0" l="0" r="0" t="0"/>
          <a:stretch/>
        </p:blipFill>
        <p:spPr>
          <a:xfrm>
            <a:off x="1478550" y="1157725"/>
            <a:ext cx="5865900" cy="373629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4" name="Shape 204"/>
        <p:cNvGrpSpPr/>
        <p:nvPr/>
      </p:nvGrpSpPr>
      <p:grpSpPr>
        <a:xfrm>
          <a:off x="0" y="0"/>
          <a:ext cx="0" cy="0"/>
          <a:chOff x="0" y="0"/>
          <a:chExt cx="0" cy="0"/>
        </a:xfrm>
      </p:grpSpPr>
      <p:sp>
        <p:nvSpPr>
          <p:cNvPr id="205" name="Google Shape;205;p5"/>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Class Based Worship  </a:t>
            </a:r>
            <a:endParaRPr/>
          </a:p>
        </p:txBody>
      </p:sp>
      <p:sp>
        <p:nvSpPr>
          <p:cNvPr id="206" name="Google Shape;206;p5"/>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07" name="Google Shape;207;p5">
            <a:hlinkClick r:id="rId3"/>
          </p:cNvPr>
          <p:cNvPicPr preferRelativeResize="0"/>
          <p:nvPr/>
        </p:nvPicPr>
        <p:blipFill rotWithShape="1">
          <a:blip r:embed="rId4">
            <a:alphaModFix/>
          </a:blip>
          <a:srcRect b="0" l="0" r="0" t="0"/>
          <a:stretch/>
        </p:blipFill>
        <p:spPr>
          <a:xfrm>
            <a:off x="807288" y="1199275"/>
            <a:ext cx="3764725" cy="2420551"/>
          </a:xfrm>
          <a:prstGeom prst="rect">
            <a:avLst/>
          </a:prstGeom>
          <a:noFill/>
          <a:ln>
            <a:noFill/>
          </a:ln>
        </p:spPr>
      </p:pic>
      <p:pic>
        <p:nvPicPr>
          <p:cNvPr id="208" name="Google Shape;208;p5"/>
          <p:cNvPicPr preferRelativeResize="0"/>
          <p:nvPr/>
        </p:nvPicPr>
        <p:blipFill rotWithShape="1">
          <a:blip r:embed="rId5">
            <a:alphaModFix/>
          </a:blip>
          <a:srcRect b="0" l="0" r="0" t="0"/>
          <a:stretch/>
        </p:blipFill>
        <p:spPr>
          <a:xfrm>
            <a:off x="1396338" y="3801363"/>
            <a:ext cx="6581775" cy="942975"/>
          </a:xfrm>
          <a:prstGeom prst="rect">
            <a:avLst/>
          </a:prstGeom>
          <a:noFill/>
          <a:ln>
            <a:noFill/>
          </a:ln>
        </p:spPr>
      </p:pic>
      <p:sp>
        <p:nvSpPr>
          <p:cNvPr id="209" name="Google Shape;209;p5"/>
          <p:cNvSpPr txBox="1"/>
          <p:nvPr/>
        </p:nvSpPr>
        <p:spPr>
          <a:xfrm>
            <a:off x="5056750" y="1350950"/>
            <a:ext cx="3247200" cy="19386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Watch this newsround special on the protests and Black Lives Matter movement.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100"/>
              <a:buFont typeface="Arial"/>
              <a:buNone/>
            </a:pPr>
            <a:r>
              <a:rPr b="0" i="0" lang="en-GB" sz="1100" u="sng" cap="none" strike="noStrike">
                <a:solidFill>
                  <a:schemeClr val="hlink"/>
                </a:solidFill>
                <a:latin typeface="Arial"/>
                <a:ea typeface="Arial"/>
                <a:cs typeface="Arial"/>
                <a:sym typeface="Arial"/>
                <a:hlinkClick r:id="rId6"/>
              </a:rPr>
              <a:t>https://www.bbc.co.uk/newsround/52813673</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13" name="Shape 213"/>
        <p:cNvGrpSpPr/>
        <p:nvPr/>
      </p:nvGrpSpPr>
      <p:grpSpPr>
        <a:xfrm>
          <a:off x="0" y="0"/>
          <a:ext cx="0" cy="0"/>
          <a:chOff x="0" y="0"/>
          <a:chExt cx="0" cy="0"/>
        </a:xfrm>
      </p:grpSpPr>
      <p:sp>
        <p:nvSpPr>
          <p:cNvPr id="214" name="Google Shape;214;p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p>
            <a:pPr indent="0" lvl="0" marL="0" rtl="0" algn="l">
              <a:lnSpc>
                <a:spcPct val="90000"/>
              </a:lnSpc>
              <a:spcBef>
                <a:spcPts val="0"/>
              </a:spcBef>
              <a:spcAft>
                <a:spcPts val="0"/>
              </a:spcAft>
              <a:buClr>
                <a:schemeClr val="dk1"/>
              </a:buClr>
              <a:buSzPts val="3300"/>
              <a:buFont typeface="Arial"/>
              <a:buNone/>
            </a:pPr>
            <a:r>
              <a:rPr lang="en-GB">
                <a:latin typeface="Arial"/>
                <a:ea typeface="Arial"/>
                <a:cs typeface="Arial"/>
                <a:sym typeface="Arial"/>
              </a:rPr>
              <a:t>St Catherine’s Classroom Beliefs </a:t>
            </a:r>
            <a:endParaRPr>
              <a:latin typeface="Arial"/>
              <a:ea typeface="Arial"/>
              <a:cs typeface="Arial"/>
              <a:sym typeface="Arial"/>
            </a:endParaRPr>
          </a:p>
        </p:txBody>
      </p:sp>
      <p:sp>
        <p:nvSpPr>
          <p:cNvPr id="215" name="Google Shape;215;p6"/>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p>
            <a:pPr indent="-171450" lvl="0" marL="177800" rtl="0" algn="l">
              <a:lnSpc>
                <a:spcPct val="90000"/>
              </a:lnSpc>
              <a:spcBef>
                <a:spcPts val="0"/>
              </a:spcBef>
              <a:spcAft>
                <a:spcPts val="0"/>
              </a:spcAft>
              <a:buClr>
                <a:schemeClr val="dk1"/>
              </a:buClr>
              <a:buSzPts val="2100"/>
              <a:buChar char="●"/>
            </a:pPr>
            <a:r>
              <a:rPr lang="en-GB">
                <a:latin typeface="Arial"/>
                <a:ea typeface="Arial"/>
                <a:cs typeface="Arial"/>
                <a:sym typeface="Arial"/>
              </a:rPr>
              <a:t>Mistakes are valuable.</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Everyone can learn maths to the highest level.</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Questions are really important.</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Depth is more important than speed.</a:t>
            </a:r>
            <a:endParaRPr/>
          </a:p>
          <a:p>
            <a:pPr indent="-171450" lvl="0" marL="177800" rtl="0" algn="l">
              <a:lnSpc>
                <a:spcPct val="90000"/>
              </a:lnSpc>
              <a:spcBef>
                <a:spcPts val="800"/>
              </a:spcBef>
              <a:spcAft>
                <a:spcPts val="1600"/>
              </a:spcAft>
              <a:buClr>
                <a:schemeClr val="dk1"/>
              </a:buClr>
              <a:buSzPts val="2100"/>
              <a:buChar char="●"/>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216" name="Google Shape;216;p6"/>
          <p:cNvPicPr preferRelativeResize="0"/>
          <p:nvPr/>
        </p:nvPicPr>
        <p:blipFill rotWithShape="1">
          <a:blip r:embed="rId3">
            <a:alphaModFix/>
          </a:blip>
          <a:srcRect b="0" l="0" r="0" t="0"/>
          <a:stretch/>
        </p:blipFill>
        <p:spPr>
          <a:xfrm>
            <a:off x="6512957" y="2333705"/>
            <a:ext cx="2002393" cy="240022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0" name="Shape 220"/>
        <p:cNvGrpSpPr/>
        <p:nvPr/>
      </p:nvGrpSpPr>
      <p:grpSpPr>
        <a:xfrm>
          <a:off x="0" y="0"/>
          <a:ext cx="0" cy="0"/>
          <a:chOff x="0" y="0"/>
          <a:chExt cx="0" cy="0"/>
        </a:xfrm>
      </p:grpSpPr>
      <p:sp>
        <p:nvSpPr>
          <p:cNvPr id="221" name="Google Shape;221;p7"/>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7.7.20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p:txBody>
      </p:sp>
      <p:sp>
        <p:nvSpPr>
          <p:cNvPr id="222" name="Google Shape;222;p7"/>
          <p:cNvSpPr txBox="1"/>
          <p:nvPr>
            <p:ph idx="1" type="subTitle"/>
          </p:nvPr>
        </p:nvSpPr>
        <p:spPr>
          <a:xfrm>
            <a:off x="483375" y="1753250"/>
            <a:ext cx="6618300" cy="2349300"/>
          </a:xfrm>
          <a:prstGeom prst="rect">
            <a:avLst/>
          </a:prstGeom>
          <a:solidFill>
            <a:srgbClr val="FFD966"/>
          </a:solid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sz="1800"/>
              <a:t>As part of the transition to high school, your new schools have sent some work for you to complete. </a:t>
            </a:r>
            <a:endParaRPr sz="1800"/>
          </a:p>
          <a:p>
            <a:pPr indent="0" lvl="0" marL="0" rtl="0" algn="ctr">
              <a:lnSpc>
                <a:spcPct val="100000"/>
              </a:lnSpc>
              <a:spcBef>
                <a:spcPts val="0"/>
              </a:spcBef>
              <a:spcAft>
                <a:spcPts val="0"/>
              </a:spcAft>
              <a:buSzPts val="2800"/>
              <a:buNone/>
            </a:pPr>
            <a:r>
              <a:t/>
            </a:r>
            <a:endParaRPr sz="1800"/>
          </a:p>
          <a:p>
            <a:pPr indent="0" lvl="0" marL="0" rtl="0" algn="ctr">
              <a:lnSpc>
                <a:spcPct val="100000"/>
              </a:lnSpc>
              <a:spcBef>
                <a:spcPts val="0"/>
              </a:spcBef>
              <a:spcAft>
                <a:spcPts val="0"/>
              </a:spcAft>
              <a:buSzPts val="2800"/>
              <a:buNone/>
            </a:pPr>
            <a:r>
              <a:rPr lang="en-GB" sz="1800"/>
              <a:t>They will be having a look at this to see how you get on so remember to try your best! </a:t>
            </a:r>
            <a:endParaRPr sz="1800"/>
          </a:p>
          <a:p>
            <a:pPr indent="0" lvl="0" marL="0" rtl="0" algn="ctr">
              <a:lnSpc>
                <a:spcPct val="100000"/>
              </a:lnSpc>
              <a:spcBef>
                <a:spcPts val="0"/>
              </a:spcBef>
              <a:spcAft>
                <a:spcPts val="0"/>
              </a:spcAft>
              <a:buSzPts val="2800"/>
              <a:buNone/>
            </a:pPr>
            <a:r>
              <a:t/>
            </a:r>
            <a:endParaRPr sz="1800"/>
          </a:p>
          <a:p>
            <a:pPr indent="0" lvl="0" marL="0" rtl="0" algn="ctr">
              <a:lnSpc>
                <a:spcPct val="100000"/>
              </a:lnSpc>
              <a:spcBef>
                <a:spcPts val="0"/>
              </a:spcBef>
              <a:spcAft>
                <a:spcPts val="0"/>
              </a:spcAft>
              <a:buSzPts val="2800"/>
              <a:buNone/>
            </a:pPr>
            <a:r>
              <a:rPr lang="en-GB" sz="1800"/>
              <a:t>Today’s task is a skills check...</a:t>
            </a:r>
            <a:endParaRPr sz="1800"/>
          </a:p>
          <a:p>
            <a:pPr indent="0" lvl="0" marL="914400" rtl="0" algn="l">
              <a:lnSpc>
                <a:spcPct val="100000"/>
              </a:lnSpc>
              <a:spcBef>
                <a:spcPts val="0"/>
              </a:spcBef>
              <a:spcAft>
                <a:spcPts val="0"/>
              </a:spcAft>
              <a:buSzPts val="2800"/>
              <a:buNone/>
            </a:pPr>
            <a:r>
              <a:t/>
            </a:r>
            <a:endParaRPr sz="1800"/>
          </a:p>
          <a:p>
            <a:pPr indent="0" lvl="0" marL="0" rtl="0" algn="l">
              <a:lnSpc>
                <a:spcPct val="100000"/>
              </a:lnSpc>
              <a:spcBef>
                <a:spcPts val="0"/>
              </a:spcBef>
              <a:spcAft>
                <a:spcPts val="0"/>
              </a:spcAft>
              <a:buSzPts val="2800"/>
              <a:buNone/>
            </a:pPr>
            <a:r>
              <a:t/>
            </a:r>
            <a:endParaRPr i="1" sz="1400"/>
          </a:p>
          <a:p>
            <a:pPr indent="0" lvl="0" marL="0" rtl="0" algn="l">
              <a:lnSpc>
                <a:spcPct val="100000"/>
              </a:lnSpc>
              <a:spcBef>
                <a:spcPts val="0"/>
              </a:spcBef>
              <a:spcAft>
                <a:spcPts val="0"/>
              </a:spcAft>
              <a:buSzPts val="2800"/>
              <a:buNone/>
            </a:pPr>
            <a:r>
              <a:t/>
            </a:r>
            <a:endParaRPr i="1" sz="1400"/>
          </a:p>
        </p:txBody>
      </p:sp>
      <p:pic>
        <p:nvPicPr>
          <p:cNvPr id="223" name="Google Shape;223;p7"/>
          <p:cNvPicPr preferRelativeResize="0"/>
          <p:nvPr/>
        </p:nvPicPr>
        <p:blipFill rotWithShape="1">
          <a:blip r:embed="rId3">
            <a:alphaModFix/>
          </a:blip>
          <a:srcRect b="0" l="0" r="0" t="0"/>
          <a:stretch/>
        </p:blipFill>
        <p:spPr>
          <a:xfrm>
            <a:off x="6172175" y="3408350"/>
            <a:ext cx="2600002" cy="14625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7" name="Shape 227"/>
        <p:cNvGrpSpPr/>
        <p:nvPr/>
      </p:nvGrpSpPr>
      <p:grpSpPr>
        <a:xfrm>
          <a:off x="0" y="0"/>
          <a:ext cx="0" cy="0"/>
          <a:chOff x="0" y="0"/>
          <a:chExt cx="0" cy="0"/>
        </a:xfrm>
      </p:grpSpPr>
      <p:sp>
        <p:nvSpPr>
          <p:cNvPr id="228" name="Google Shape;228;p8"/>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7.7.20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p:txBody>
      </p:sp>
      <p:pic>
        <p:nvPicPr>
          <p:cNvPr id="229" name="Google Shape;229;p8"/>
          <p:cNvPicPr preferRelativeResize="0"/>
          <p:nvPr/>
        </p:nvPicPr>
        <p:blipFill rotWithShape="1">
          <a:blip r:embed="rId3">
            <a:alphaModFix/>
          </a:blip>
          <a:srcRect b="0" l="0" r="0" t="0"/>
          <a:stretch/>
        </p:blipFill>
        <p:spPr>
          <a:xfrm>
            <a:off x="152400" y="1605975"/>
            <a:ext cx="8839200" cy="327865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3" name="Shape 233"/>
        <p:cNvGrpSpPr/>
        <p:nvPr/>
      </p:nvGrpSpPr>
      <p:grpSpPr>
        <a:xfrm>
          <a:off x="0" y="0"/>
          <a:ext cx="0" cy="0"/>
          <a:chOff x="0" y="0"/>
          <a:chExt cx="0" cy="0"/>
        </a:xfrm>
      </p:grpSpPr>
      <p:sp>
        <p:nvSpPr>
          <p:cNvPr id="234" name="Google Shape;234;p9"/>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7.7.20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p:txBody>
      </p:sp>
      <p:pic>
        <p:nvPicPr>
          <p:cNvPr id="235" name="Google Shape;235;p9"/>
          <p:cNvPicPr preferRelativeResize="0"/>
          <p:nvPr/>
        </p:nvPicPr>
        <p:blipFill rotWithShape="1">
          <a:blip r:embed="rId3">
            <a:alphaModFix/>
          </a:blip>
          <a:srcRect b="0" l="0" r="0" t="0"/>
          <a:stretch/>
        </p:blipFill>
        <p:spPr>
          <a:xfrm>
            <a:off x="152400" y="1680350"/>
            <a:ext cx="8839200" cy="223045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9" name="Shape 239"/>
        <p:cNvGrpSpPr/>
        <p:nvPr/>
      </p:nvGrpSpPr>
      <p:grpSpPr>
        <a:xfrm>
          <a:off x="0" y="0"/>
          <a:ext cx="0" cy="0"/>
          <a:chOff x="0" y="0"/>
          <a:chExt cx="0" cy="0"/>
        </a:xfrm>
      </p:grpSpPr>
      <p:sp>
        <p:nvSpPr>
          <p:cNvPr id="240" name="Google Shape;240;p10"/>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7.7.20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a:p>
            <a:pPr indent="0" lvl="0" marL="0" rtl="0" algn="ctr">
              <a:lnSpc>
                <a:spcPct val="100000"/>
              </a:lnSpc>
              <a:spcBef>
                <a:spcPts val="0"/>
              </a:spcBef>
              <a:spcAft>
                <a:spcPts val="0"/>
              </a:spcAft>
              <a:buSzPts val="2800"/>
              <a:buNone/>
            </a:pPr>
            <a:r>
              <a:rPr lang="en-GB" sz="2400" u="sng"/>
              <a:t>Answers </a:t>
            </a:r>
            <a:endParaRPr sz="2400" u="sng"/>
          </a:p>
          <a:p>
            <a:pPr indent="0" lvl="0" marL="0" rtl="0" algn="ctr">
              <a:lnSpc>
                <a:spcPct val="100000"/>
              </a:lnSpc>
              <a:spcBef>
                <a:spcPts val="0"/>
              </a:spcBef>
              <a:spcAft>
                <a:spcPts val="0"/>
              </a:spcAft>
              <a:buSzPts val="2800"/>
              <a:buNone/>
            </a:pPr>
            <a:r>
              <a:t/>
            </a:r>
            <a:endParaRPr sz="2400" u="sng"/>
          </a:p>
          <a:p>
            <a:pPr indent="0" lvl="0" marL="0" rtl="0" algn="l">
              <a:lnSpc>
                <a:spcPct val="100000"/>
              </a:lnSpc>
              <a:spcBef>
                <a:spcPts val="0"/>
              </a:spcBef>
              <a:spcAft>
                <a:spcPts val="0"/>
              </a:spcAft>
              <a:buSzPts val="2800"/>
              <a:buNone/>
            </a:pPr>
            <a:r>
              <a:t/>
            </a:r>
            <a:endParaRPr sz="2400" u="sng"/>
          </a:p>
        </p:txBody>
      </p:sp>
      <p:pic>
        <p:nvPicPr>
          <p:cNvPr id="241" name="Google Shape;241;p10"/>
          <p:cNvPicPr preferRelativeResize="0"/>
          <p:nvPr/>
        </p:nvPicPr>
        <p:blipFill rotWithShape="1">
          <a:blip r:embed="rId3">
            <a:alphaModFix/>
          </a:blip>
          <a:srcRect b="0" l="0" r="0" t="0"/>
          <a:stretch/>
        </p:blipFill>
        <p:spPr>
          <a:xfrm>
            <a:off x="804024" y="2138975"/>
            <a:ext cx="7535951" cy="28186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45" name="Shape 245"/>
        <p:cNvGrpSpPr/>
        <p:nvPr/>
      </p:nvGrpSpPr>
      <p:grpSpPr>
        <a:xfrm>
          <a:off x="0" y="0"/>
          <a:ext cx="0" cy="0"/>
          <a:chOff x="0" y="0"/>
          <a:chExt cx="0" cy="0"/>
        </a:xfrm>
      </p:grpSpPr>
      <p:sp>
        <p:nvSpPr>
          <p:cNvPr id="246" name="Google Shape;246;p11"/>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7.7.20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a:p>
            <a:pPr indent="0" lvl="0" marL="0" rtl="0" algn="ctr">
              <a:lnSpc>
                <a:spcPct val="100000"/>
              </a:lnSpc>
              <a:spcBef>
                <a:spcPts val="0"/>
              </a:spcBef>
              <a:spcAft>
                <a:spcPts val="0"/>
              </a:spcAft>
              <a:buSzPts val="2800"/>
              <a:buNone/>
            </a:pPr>
            <a:r>
              <a:rPr lang="en-GB" sz="2400" u="sng"/>
              <a:t>Answers </a:t>
            </a:r>
            <a:endParaRPr sz="2400" u="sng"/>
          </a:p>
          <a:p>
            <a:pPr indent="0" lvl="0" marL="0" rtl="0" algn="ctr">
              <a:lnSpc>
                <a:spcPct val="100000"/>
              </a:lnSpc>
              <a:spcBef>
                <a:spcPts val="0"/>
              </a:spcBef>
              <a:spcAft>
                <a:spcPts val="0"/>
              </a:spcAft>
              <a:buSzPts val="2800"/>
              <a:buNone/>
            </a:pPr>
            <a:r>
              <a:t/>
            </a:r>
            <a:endParaRPr sz="2400" u="sng"/>
          </a:p>
          <a:p>
            <a:pPr indent="0" lvl="0" marL="0" rtl="0" algn="l">
              <a:lnSpc>
                <a:spcPct val="100000"/>
              </a:lnSpc>
              <a:spcBef>
                <a:spcPts val="0"/>
              </a:spcBef>
              <a:spcAft>
                <a:spcPts val="0"/>
              </a:spcAft>
              <a:buSzPts val="2800"/>
              <a:buNone/>
            </a:pPr>
            <a:r>
              <a:t/>
            </a:r>
            <a:endParaRPr sz="2400" u="sng"/>
          </a:p>
        </p:txBody>
      </p:sp>
      <p:pic>
        <p:nvPicPr>
          <p:cNvPr id="247" name="Google Shape;247;p11"/>
          <p:cNvPicPr preferRelativeResize="0"/>
          <p:nvPr/>
        </p:nvPicPr>
        <p:blipFill rotWithShape="1">
          <a:blip r:embed="rId3">
            <a:alphaModFix/>
          </a:blip>
          <a:srcRect b="0" l="0" r="0" t="0"/>
          <a:stretch/>
        </p:blipFill>
        <p:spPr>
          <a:xfrm>
            <a:off x="407463" y="2312425"/>
            <a:ext cx="8486775" cy="21336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51" name="Shape 251"/>
        <p:cNvGrpSpPr/>
        <p:nvPr/>
      </p:nvGrpSpPr>
      <p:grpSpPr>
        <a:xfrm>
          <a:off x="0" y="0"/>
          <a:ext cx="0" cy="0"/>
          <a:chOff x="0" y="0"/>
          <a:chExt cx="0" cy="0"/>
        </a:xfrm>
      </p:grpSpPr>
      <p:sp>
        <p:nvSpPr>
          <p:cNvPr id="252" name="Google Shape;252;p12"/>
          <p:cNvSpPr txBox="1"/>
          <p:nvPr>
            <p:ph idx="1" type="subTitle"/>
          </p:nvPr>
        </p:nvSpPr>
        <p:spPr>
          <a:xfrm>
            <a:off x="964425" y="2571750"/>
            <a:ext cx="6903600" cy="1887000"/>
          </a:xfrm>
          <a:prstGeom prst="rect">
            <a:avLst/>
          </a:prstGeom>
          <a:solidFill>
            <a:srgbClr val="FFFFFF"/>
          </a:solidFill>
          <a:ln>
            <a:noFill/>
          </a:ln>
        </p:spPr>
        <p:txBody>
          <a:bodyPr anchorCtr="0" anchor="t" bIns="91425" lIns="91425" spcFirstLastPara="1" rIns="91425" wrap="square" tIns="91425">
            <a:noAutofit/>
          </a:bodyPr>
          <a:lstStyle/>
          <a:p>
            <a:pPr indent="-406400" lvl="0" marL="457200" rtl="0" algn="l">
              <a:lnSpc>
                <a:spcPct val="100000"/>
              </a:lnSpc>
              <a:spcBef>
                <a:spcPts val="0"/>
              </a:spcBef>
              <a:spcAft>
                <a:spcPts val="0"/>
              </a:spcAft>
              <a:buSzPts val="2800"/>
              <a:buAutoNum type="arabicPeriod"/>
            </a:pPr>
            <a:r>
              <a:rPr lang="en-GB"/>
              <a:t>Grammar</a:t>
            </a:r>
            <a:endParaRPr/>
          </a:p>
          <a:p>
            <a:pPr indent="0" lvl="0" marL="457200" rtl="0" algn="l">
              <a:lnSpc>
                <a:spcPct val="100000"/>
              </a:lnSpc>
              <a:spcBef>
                <a:spcPts val="0"/>
              </a:spcBef>
              <a:spcAft>
                <a:spcPts val="0"/>
              </a:spcAft>
              <a:buSzPts val="2800"/>
              <a:buNone/>
            </a:pPr>
            <a:r>
              <a:t/>
            </a:r>
            <a:endParaRPr/>
          </a:p>
          <a:p>
            <a:pPr indent="-406400" lvl="0" marL="457200" rtl="0" algn="l">
              <a:lnSpc>
                <a:spcPct val="100000"/>
              </a:lnSpc>
              <a:spcBef>
                <a:spcPts val="0"/>
              </a:spcBef>
              <a:spcAft>
                <a:spcPts val="0"/>
              </a:spcAft>
              <a:buSzPts val="2800"/>
              <a:buAutoNum type="arabicPeriod"/>
            </a:pPr>
            <a:r>
              <a:rPr lang="en-GB"/>
              <a:t>Writing  = Transition</a:t>
            </a:r>
            <a:endParaRPr/>
          </a:p>
          <a:p>
            <a:pPr indent="0" lvl="0" marL="0" rtl="0" algn="l">
              <a:lnSpc>
                <a:spcPct val="100000"/>
              </a:lnSpc>
              <a:spcBef>
                <a:spcPts val="0"/>
              </a:spcBef>
              <a:spcAft>
                <a:spcPts val="0"/>
              </a:spcAft>
              <a:buSzPts val="2800"/>
              <a:buNone/>
            </a:pPr>
            <a:r>
              <a:t/>
            </a:r>
            <a:endParaRPr/>
          </a:p>
          <a:p>
            <a:pPr indent="0" lvl="0" marL="0" rtl="0" algn="ctr">
              <a:lnSpc>
                <a:spcPct val="100000"/>
              </a:lnSpc>
              <a:spcBef>
                <a:spcPts val="0"/>
              </a:spcBef>
              <a:spcAft>
                <a:spcPts val="0"/>
              </a:spcAft>
              <a:buSzPts val="2800"/>
              <a:buNone/>
            </a:pPr>
            <a:r>
              <a:t/>
            </a:r>
            <a:endParaRPr/>
          </a:p>
        </p:txBody>
      </p:sp>
      <p:sp>
        <p:nvSpPr>
          <p:cNvPr id="253" name="Google Shape;253;p12"/>
          <p:cNvSpPr/>
          <p:nvPr/>
        </p:nvSpPr>
        <p:spPr>
          <a:xfrm>
            <a:off x="964425" y="319800"/>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54" name="Google Shape;254;p12"/>
          <p:cNvPicPr preferRelativeResize="0"/>
          <p:nvPr/>
        </p:nvPicPr>
        <p:blipFill rotWithShape="1">
          <a:blip r:embed="rId3">
            <a:alphaModFix/>
          </a:blip>
          <a:srcRect b="0" l="0" r="0" t="0"/>
          <a:stretch/>
        </p:blipFill>
        <p:spPr>
          <a:xfrm>
            <a:off x="1953783" y="501600"/>
            <a:ext cx="4995692" cy="14256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58" name="Shape 258"/>
        <p:cNvGrpSpPr/>
        <p:nvPr/>
      </p:nvGrpSpPr>
      <p:grpSpPr>
        <a:xfrm>
          <a:off x="0" y="0"/>
          <a:ext cx="0" cy="0"/>
          <a:chOff x="0" y="0"/>
          <a:chExt cx="0" cy="0"/>
        </a:xfrm>
      </p:grpSpPr>
      <p:sp>
        <p:nvSpPr>
          <p:cNvPr id="259" name="Google Shape;259;p13"/>
          <p:cNvSpPr txBox="1"/>
          <p:nvPr/>
        </p:nvSpPr>
        <p:spPr>
          <a:xfrm>
            <a:off x="494100" y="237750"/>
            <a:ext cx="8155800" cy="659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Tuesday Grammar</a:t>
            </a:r>
            <a:endParaRPr b="0" i="0" sz="1400" u="none" cap="none" strike="noStrike">
              <a:solidFill>
                <a:srgbClr val="000000"/>
              </a:solidFill>
              <a:latin typeface="Arial"/>
              <a:ea typeface="Arial"/>
              <a:cs typeface="Arial"/>
              <a:sym typeface="Arial"/>
            </a:endParaRPr>
          </a:p>
        </p:txBody>
      </p:sp>
      <p:pic>
        <p:nvPicPr>
          <p:cNvPr id="260" name="Google Shape;260;p13"/>
          <p:cNvPicPr preferRelativeResize="0"/>
          <p:nvPr/>
        </p:nvPicPr>
        <p:blipFill rotWithShape="1">
          <a:blip r:embed="rId3">
            <a:alphaModFix/>
          </a:blip>
          <a:srcRect b="0" l="0" r="0" t="13352"/>
          <a:stretch/>
        </p:blipFill>
        <p:spPr>
          <a:xfrm>
            <a:off x="152400" y="1499524"/>
            <a:ext cx="8839199" cy="29228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64" name="Shape 264"/>
        <p:cNvGrpSpPr/>
        <p:nvPr/>
      </p:nvGrpSpPr>
      <p:grpSpPr>
        <a:xfrm>
          <a:off x="0" y="0"/>
          <a:ext cx="0" cy="0"/>
          <a:chOff x="0" y="0"/>
          <a:chExt cx="0" cy="0"/>
        </a:xfrm>
      </p:grpSpPr>
      <p:sp>
        <p:nvSpPr>
          <p:cNvPr id="265" name="Google Shape;265;p14"/>
          <p:cNvSpPr txBox="1"/>
          <p:nvPr/>
        </p:nvSpPr>
        <p:spPr>
          <a:xfrm>
            <a:off x="494100" y="237750"/>
            <a:ext cx="8155800" cy="659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1400" u="none" cap="none" strike="noStrike">
              <a:solidFill>
                <a:srgbClr val="000000"/>
              </a:solidFill>
              <a:latin typeface="Arial"/>
              <a:ea typeface="Arial"/>
              <a:cs typeface="Arial"/>
              <a:sym typeface="Arial"/>
            </a:endParaRPr>
          </a:p>
        </p:txBody>
      </p:sp>
      <p:pic>
        <p:nvPicPr>
          <p:cNvPr id="266" name="Google Shape;266;p14"/>
          <p:cNvPicPr preferRelativeResize="0"/>
          <p:nvPr/>
        </p:nvPicPr>
        <p:blipFill rotWithShape="1">
          <a:blip r:embed="rId3">
            <a:alphaModFix/>
          </a:blip>
          <a:srcRect b="0" l="0" r="0" t="25865"/>
          <a:stretch/>
        </p:blipFill>
        <p:spPr>
          <a:xfrm>
            <a:off x="152400" y="2324599"/>
            <a:ext cx="8839201" cy="1728525"/>
          </a:xfrm>
          <a:prstGeom prst="rect">
            <a:avLst/>
          </a:prstGeom>
          <a:noFill/>
          <a:ln>
            <a:noFill/>
          </a:ln>
        </p:spPr>
      </p:pic>
      <p:pic>
        <p:nvPicPr>
          <p:cNvPr id="267" name="Google Shape;267;p14"/>
          <p:cNvPicPr preferRelativeResize="0"/>
          <p:nvPr/>
        </p:nvPicPr>
        <p:blipFill rotWithShape="1">
          <a:blip r:embed="rId4">
            <a:alphaModFix/>
          </a:blip>
          <a:srcRect b="0" l="0" r="0" t="0"/>
          <a:stretch/>
        </p:blipFill>
        <p:spPr>
          <a:xfrm rot="577509">
            <a:off x="6020436" y="345960"/>
            <a:ext cx="2814328" cy="211295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71" name="Shape 271"/>
        <p:cNvGrpSpPr/>
        <p:nvPr/>
      </p:nvGrpSpPr>
      <p:grpSpPr>
        <a:xfrm>
          <a:off x="0" y="0"/>
          <a:ext cx="0" cy="0"/>
          <a:chOff x="0" y="0"/>
          <a:chExt cx="0" cy="0"/>
        </a:xfrm>
      </p:grpSpPr>
      <p:sp>
        <p:nvSpPr>
          <p:cNvPr id="272" name="Google Shape;272;p15"/>
          <p:cNvSpPr txBox="1"/>
          <p:nvPr/>
        </p:nvSpPr>
        <p:spPr>
          <a:xfrm>
            <a:off x="219975" y="189400"/>
            <a:ext cx="8155800" cy="939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1" i="0" lang="en-GB" sz="2400" u="sng" cap="none" strike="noStrike">
                <a:solidFill>
                  <a:srgbClr val="FF0000"/>
                </a:solidFill>
                <a:latin typeface="Arial"/>
                <a:ea typeface="Arial"/>
                <a:cs typeface="Arial"/>
                <a:sym typeface="Arial"/>
              </a:rPr>
              <a:t>Answers</a:t>
            </a:r>
            <a:endParaRPr b="1" i="0" sz="2400" u="sng" cap="none" strike="noStrike">
              <a:solidFill>
                <a:srgbClr val="FF0000"/>
              </a:solidFill>
              <a:latin typeface="Arial"/>
              <a:ea typeface="Arial"/>
              <a:cs typeface="Arial"/>
              <a:sym typeface="Arial"/>
            </a:endParaRPr>
          </a:p>
        </p:txBody>
      </p:sp>
      <p:pic>
        <p:nvPicPr>
          <p:cNvPr id="273" name="Google Shape;273;p15"/>
          <p:cNvPicPr preferRelativeResize="0"/>
          <p:nvPr/>
        </p:nvPicPr>
        <p:blipFill rotWithShape="1">
          <a:blip r:embed="rId3">
            <a:alphaModFix/>
          </a:blip>
          <a:srcRect b="0" l="0" r="0" t="14922"/>
          <a:stretch/>
        </p:blipFill>
        <p:spPr>
          <a:xfrm>
            <a:off x="152400" y="1789750"/>
            <a:ext cx="8839200" cy="2900300"/>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77" name="Shape 277"/>
        <p:cNvGrpSpPr/>
        <p:nvPr/>
      </p:nvGrpSpPr>
      <p:grpSpPr>
        <a:xfrm>
          <a:off x="0" y="0"/>
          <a:ext cx="0" cy="0"/>
          <a:chOff x="0" y="0"/>
          <a:chExt cx="0" cy="0"/>
        </a:xfrm>
      </p:grpSpPr>
      <p:sp>
        <p:nvSpPr>
          <p:cNvPr id="278" name="Google Shape;278;p16"/>
          <p:cNvSpPr txBox="1"/>
          <p:nvPr/>
        </p:nvSpPr>
        <p:spPr>
          <a:xfrm>
            <a:off x="219975" y="189400"/>
            <a:ext cx="8155800" cy="939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1" i="0" lang="en-GB" sz="2400" u="sng" cap="none" strike="noStrike">
                <a:solidFill>
                  <a:srgbClr val="FF0000"/>
                </a:solidFill>
                <a:latin typeface="Arial"/>
                <a:ea typeface="Arial"/>
                <a:cs typeface="Arial"/>
                <a:sym typeface="Arial"/>
              </a:rPr>
              <a:t>Answers</a:t>
            </a:r>
            <a:endParaRPr b="1" i="0" sz="2400" u="sng" cap="none" strike="noStrike">
              <a:solidFill>
                <a:srgbClr val="FF0000"/>
              </a:solidFill>
              <a:latin typeface="Arial"/>
              <a:ea typeface="Arial"/>
              <a:cs typeface="Arial"/>
              <a:sym typeface="Arial"/>
            </a:endParaRPr>
          </a:p>
        </p:txBody>
      </p:sp>
      <p:pic>
        <p:nvPicPr>
          <p:cNvPr id="279" name="Google Shape;279;p16"/>
          <p:cNvPicPr preferRelativeResize="0"/>
          <p:nvPr/>
        </p:nvPicPr>
        <p:blipFill rotWithShape="1">
          <a:blip r:embed="rId3">
            <a:alphaModFix/>
          </a:blip>
          <a:srcRect b="0" l="0" r="0" t="25461"/>
          <a:stretch/>
        </p:blipFill>
        <p:spPr>
          <a:xfrm>
            <a:off x="152400" y="1824836"/>
            <a:ext cx="8839199" cy="1493825"/>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83" name="Shape 283"/>
        <p:cNvGrpSpPr/>
        <p:nvPr/>
      </p:nvGrpSpPr>
      <p:grpSpPr>
        <a:xfrm>
          <a:off x="0" y="0"/>
          <a:ext cx="0" cy="0"/>
          <a:chOff x="0" y="0"/>
          <a:chExt cx="0" cy="0"/>
        </a:xfrm>
      </p:grpSpPr>
      <p:sp>
        <p:nvSpPr>
          <p:cNvPr id="284" name="Google Shape;284;p17"/>
          <p:cNvSpPr txBox="1"/>
          <p:nvPr>
            <p:ph idx="1" type="subTitle"/>
          </p:nvPr>
        </p:nvSpPr>
        <p:spPr>
          <a:xfrm>
            <a:off x="311700" y="641275"/>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Transition Writing Task</a:t>
            </a:r>
            <a:endParaRPr/>
          </a:p>
        </p:txBody>
      </p:sp>
      <p:sp>
        <p:nvSpPr>
          <p:cNvPr id="285" name="Google Shape;285;p17"/>
          <p:cNvSpPr/>
          <p:nvPr/>
        </p:nvSpPr>
        <p:spPr>
          <a:xfrm>
            <a:off x="545100" y="1635300"/>
            <a:ext cx="8148600" cy="29211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rgbClr val="000000"/>
                </a:solidFill>
                <a:latin typeface="Arial"/>
                <a:ea typeface="Arial"/>
                <a:cs typeface="Arial"/>
                <a:sym typeface="Arial"/>
              </a:rPr>
              <a:t>This English Task has been set by your secondary school.  Please write up your task on named paper. </a:t>
            </a:r>
            <a:endParaRPr b="0"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600"/>
              <a:buFont typeface="Arial"/>
              <a:buNone/>
            </a:pPr>
            <a:r>
              <a:t/>
            </a:r>
            <a:endParaRPr b="0" i="0" sz="26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600"/>
              <a:buFont typeface="Arial"/>
              <a:buNone/>
            </a:pPr>
            <a:r>
              <a:rPr b="1" i="0" lang="en-GB" sz="2600" u="sng" cap="none" strike="noStrike">
                <a:solidFill>
                  <a:schemeClr val="dk2"/>
                </a:solidFill>
                <a:latin typeface="Arial"/>
                <a:ea typeface="Arial"/>
                <a:cs typeface="Arial"/>
                <a:sym typeface="Arial"/>
              </a:rPr>
              <a:t>They will be having a look at this to see how you get on, so remember to try your best! </a:t>
            </a:r>
            <a:endParaRPr b="1" i="0" sz="2600" u="sng"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89" name="Shape 289"/>
        <p:cNvGrpSpPr/>
        <p:nvPr/>
      </p:nvGrpSpPr>
      <p:grpSpPr>
        <a:xfrm>
          <a:off x="0" y="0"/>
          <a:ext cx="0" cy="0"/>
          <a:chOff x="0" y="0"/>
          <a:chExt cx="0" cy="0"/>
        </a:xfrm>
      </p:grpSpPr>
      <p:sp>
        <p:nvSpPr>
          <p:cNvPr id="290" name="Google Shape;290;p18"/>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Transition Writing Task</a:t>
            </a:r>
            <a:endParaRPr/>
          </a:p>
        </p:txBody>
      </p:sp>
      <p:sp>
        <p:nvSpPr>
          <p:cNvPr id="291" name="Google Shape;291;p18"/>
          <p:cNvSpPr txBox="1"/>
          <p:nvPr/>
        </p:nvSpPr>
        <p:spPr>
          <a:xfrm>
            <a:off x="531125" y="1271900"/>
            <a:ext cx="8120700" cy="34383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 name="Google Shape;292;p18"/>
          <p:cNvSpPr txBox="1"/>
          <p:nvPr/>
        </p:nvSpPr>
        <p:spPr>
          <a:xfrm>
            <a:off x="311700" y="1006350"/>
            <a:ext cx="8520600" cy="11880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Comic Sans MS"/>
                <a:ea typeface="Comic Sans MS"/>
                <a:cs typeface="Comic Sans MS"/>
                <a:sym typeface="Comic Sans MS"/>
              </a:rPr>
              <a:t>Your task this week will be to create a first-person narrative piece of extended, descriptive creative writing. You will be imagining that you are there watching the Northern Lights in person.</a:t>
            </a:r>
            <a:endParaRPr b="0" i="0" sz="1400" u="none" cap="none" strike="noStrike">
              <a:solidFill>
                <a:schemeClr val="dk1"/>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omic Sans MS"/>
                <a:ea typeface="Comic Sans MS"/>
                <a:cs typeface="Comic Sans MS"/>
                <a:sym typeface="Comic Sans MS"/>
              </a:rPr>
              <a:t>Today you will be planning</a:t>
            </a:r>
            <a:r>
              <a:rPr b="1" i="0" lang="en-GB" sz="1800" u="sng" cap="none" strike="noStrike">
                <a:solidFill>
                  <a:schemeClr val="dk1"/>
                </a:solidFill>
                <a:latin typeface="Comic Sans MS"/>
                <a:ea typeface="Comic Sans MS"/>
                <a:cs typeface="Comic Sans MS"/>
                <a:sym typeface="Comic Sans MS"/>
              </a:rPr>
              <a:t> </a:t>
            </a:r>
            <a:endParaRPr b="0" i="0" sz="1400" u="none" cap="none" strike="noStrike">
              <a:solidFill>
                <a:srgbClr val="000000"/>
              </a:solidFill>
              <a:latin typeface="Arial"/>
              <a:ea typeface="Arial"/>
              <a:cs typeface="Arial"/>
              <a:sym typeface="Arial"/>
            </a:endParaRPr>
          </a:p>
        </p:txBody>
      </p:sp>
      <p:pic>
        <p:nvPicPr>
          <p:cNvPr id="293" name="Google Shape;293;p18"/>
          <p:cNvPicPr preferRelativeResize="0"/>
          <p:nvPr/>
        </p:nvPicPr>
        <p:blipFill rotWithShape="1">
          <a:blip r:embed="rId3">
            <a:alphaModFix/>
          </a:blip>
          <a:srcRect b="0" l="0" r="0" t="0"/>
          <a:stretch/>
        </p:blipFill>
        <p:spPr>
          <a:xfrm>
            <a:off x="1409335" y="2124475"/>
            <a:ext cx="6364276" cy="2949150"/>
          </a:xfrm>
          <a:prstGeom prst="rect">
            <a:avLst/>
          </a:prstGeom>
          <a:noFill/>
          <a:ln cap="flat" cmpd="sng" w="28575">
            <a:solidFill>
              <a:srgbClr val="D9D9D9"/>
            </a:solidFill>
            <a:prstDash val="solid"/>
            <a:round/>
            <a:headEnd len="sm" w="sm" type="none"/>
            <a:tailEnd len="sm" w="sm" type="none"/>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97" name="Shape 297"/>
        <p:cNvGrpSpPr/>
        <p:nvPr/>
      </p:nvGrpSpPr>
      <p:grpSpPr>
        <a:xfrm>
          <a:off x="0" y="0"/>
          <a:ext cx="0" cy="0"/>
          <a:chOff x="0" y="0"/>
          <a:chExt cx="0" cy="0"/>
        </a:xfrm>
      </p:grpSpPr>
      <p:sp>
        <p:nvSpPr>
          <p:cNvPr id="298" name="Google Shape;298;p19"/>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Transition Writing Task</a:t>
            </a:r>
            <a:endParaRPr/>
          </a:p>
        </p:txBody>
      </p:sp>
      <p:sp>
        <p:nvSpPr>
          <p:cNvPr id="299" name="Google Shape;299;p19"/>
          <p:cNvSpPr txBox="1"/>
          <p:nvPr/>
        </p:nvSpPr>
        <p:spPr>
          <a:xfrm>
            <a:off x="395538" y="4137175"/>
            <a:ext cx="8520600" cy="8106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rPr b="0" i="0" lang="en-GB" sz="1200" u="none" cap="none" strike="noStrike">
                <a:solidFill>
                  <a:schemeClr val="dk1"/>
                </a:solidFill>
                <a:highlight>
                  <a:srgbClr val="FFFFFF"/>
                </a:highlight>
                <a:latin typeface="Comic Sans MS"/>
                <a:ea typeface="Comic Sans MS"/>
                <a:cs typeface="Comic Sans MS"/>
                <a:sym typeface="Comic Sans MS"/>
              </a:rPr>
              <a:t>From the paragraph above, can you choose what you think is the most effective sentence to describe the cold. Justify your choice of quote in a clear Point, Evidence and Explain paragraph.</a:t>
            </a:r>
            <a:endParaRPr b="0" i="0" sz="1200" u="none" cap="none" strike="noStrike">
              <a:solidFill>
                <a:schemeClr val="dk1"/>
              </a:solidFill>
              <a:highlight>
                <a:srgbClr val="FFFFFF"/>
              </a:highlight>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00" name="Google Shape;300;p19"/>
          <p:cNvPicPr preferRelativeResize="0"/>
          <p:nvPr/>
        </p:nvPicPr>
        <p:blipFill rotWithShape="1">
          <a:blip r:embed="rId3">
            <a:alphaModFix/>
          </a:blip>
          <a:srcRect b="0" l="0" r="0" t="0"/>
          <a:stretch/>
        </p:blipFill>
        <p:spPr>
          <a:xfrm>
            <a:off x="1473710" y="1097175"/>
            <a:ext cx="6364276" cy="2949150"/>
          </a:xfrm>
          <a:prstGeom prst="rect">
            <a:avLst/>
          </a:prstGeom>
          <a:noFill/>
          <a:ln cap="flat" cmpd="sng" w="28575">
            <a:solidFill>
              <a:srgbClr val="D9D9D9"/>
            </a:solidFill>
            <a:prstDash val="solid"/>
            <a:round/>
            <a:headEnd len="sm" w="sm" type="none"/>
            <a:tailEnd len="sm" w="sm" type="none"/>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04" name="Shape 304"/>
        <p:cNvGrpSpPr/>
        <p:nvPr/>
      </p:nvGrpSpPr>
      <p:grpSpPr>
        <a:xfrm>
          <a:off x="0" y="0"/>
          <a:ext cx="0" cy="0"/>
          <a:chOff x="0" y="0"/>
          <a:chExt cx="0" cy="0"/>
        </a:xfrm>
      </p:grpSpPr>
      <p:sp>
        <p:nvSpPr>
          <p:cNvPr id="305" name="Google Shape;305;p20"/>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Transition Writing Task</a:t>
            </a:r>
            <a:endParaRPr/>
          </a:p>
        </p:txBody>
      </p:sp>
      <p:sp>
        <p:nvSpPr>
          <p:cNvPr id="306" name="Google Shape;306;p20"/>
          <p:cNvSpPr txBox="1"/>
          <p:nvPr/>
        </p:nvSpPr>
        <p:spPr>
          <a:xfrm>
            <a:off x="433275" y="1132150"/>
            <a:ext cx="8120700" cy="3662100"/>
          </a:xfrm>
          <a:prstGeom prst="rect">
            <a:avLst/>
          </a:prstGeom>
          <a:noFill/>
          <a:ln>
            <a:noFill/>
          </a:ln>
        </p:spPr>
        <p:txBody>
          <a:bodyPr anchorCtr="0" anchor="t" bIns="91425" lIns="91425" spcFirstLastPara="1" rIns="91425" wrap="square" tIns="91425">
            <a:noAutofit/>
          </a:bodyPr>
          <a:lstStyle/>
          <a:p>
            <a:pPr indent="0" lvl="0" marL="0" marR="0" rtl="0" algn="l">
              <a:lnSpc>
                <a:spcPct val="107916"/>
              </a:lnSpc>
              <a:spcBef>
                <a:spcPts val="0"/>
              </a:spcBef>
              <a:spcAft>
                <a:spcPts val="0"/>
              </a:spcAft>
              <a:buClr>
                <a:srgbClr val="000000"/>
              </a:buClr>
              <a:buSzPts val="1700"/>
              <a:buFont typeface="Arial"/>
              <a:buNone/>
            </a:pPr>
            <a:r>
              <a:rPr b="1" i="0" lang="en-GB" sz="1700" u="sng" cap="none" strike="noStrike">
                <a:solidFill>
                  <a:schemeClr val="dk1"/>
                </a:solidFill>
                <a:latin typeface="Comic Sans MS"/>
                <a:ea typeface="Comic Sans MS"/>
                <a:cs typeface="Comic Sans MS"/>
                <a:sym typeface="Comic Sans MS"/>
              </a:rPr>
              <a:t>The Planning</a:t>
            </a:r>
            <a:endParaRPr b="0" i="0" sz="1700" u="none" cap="none" strike="noStrike">
              <a:solidFill>
                <a:schemeClr val="dk1"/>
              </a:solidFill>
              <a:latin typeface="Comic Sans MS"/>
              <a:ea typeface="Comic Sans MS"/>
              <a:cs typeface="Comic Sans MS"/>
              <a:sym typeface="Comic Sans MS"/>
            </a:endParaRPr>
          </a:p>
          <a:p>
            <a:pPr indent="0" lvl="0" marL="0" marR="0" rtl="0" algn="l">
              <a:lnSpc>
                <a:spcPct val="107916"/>
              </a:lnSpc>
              <a:spcBef>
                <a:spcPts val="800"/>
              </a:spcBef>
              <a:spcAft>
                <a:spcPts val="0"/>
              </a:spcAft>
              <a:buClr>
                <a:srgbClr val="000000"/>
              </a:buClr>
              <a:buSzPts val="1700"/>
              <a:buFont typeface="Arial"/>
              <a:buNone/>
            </a:pPr>
            <a:r>
              <a:rPr b="0" i="0" lang="en-GB" sz="1700" u="none" cap="none" strike="noStrike">
                <a:solidFill>
                  <a:schemeClr val="dk1"/>
                </a:solidFill>
                <a:latin typeface="Comic Sans MS"/>
                <a:ea typeface="Comic Sans MS"/>
                <a:cs typeface="Comic Sans MS"/>
                <a:sym typeface="Comic Sans MS"/>
              </a:rPr>
              <a:t>Before starting your writing, it is crucial you plan your work. It is up to you how you design your plan, usually a mind-map or list for each paragraph works best. </a:t>
            </a:r>
            <a:endParaRPr b="0" i="0" sz="17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800"/>
              </a:spcBef>
              <a:spcAft>
                <a:spcPts val="0"/>
              </a:spcAft>
              <a:buClr>
                <a:srgbClr val="000000"/>
              </a:buClr>
              <a:buSzPts val="1700"/>
              <a:buFont typeface="Arial"/>
              <a:buNone/>
            </a:pPr>
            <a:r>
              <a:rPr b="0" i="0" lang="en-GB" sz="1700" u="none" cap="none" strike="noStrike">
                <a:solidFill>
                  <a:schemeClr val="dk1"/>
                </a:solidFill>
                <a:latin typeface="Comic Sans MS"/>
                <a:ea typeface="Comic Sans MS"/>
                <a:cs typeface="Comic Sans MS"/>
                <a:sym typeface="Comic Sans MS"/>
              </a:rPr>
              <a:t>A good piece of writing usually starts by establishing the scene and the narrator. </a:t>
            </a:r>
            <a:endParaRPr b="0" i="0" sz="17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800"/>
              </a:spcBef>
              <a:spcAft>
                <a:spcPts val="0"/>
              </a:spcAft>
              <a:buClr>
                <a:srgbClr val="000000"/>
              </a:buClr>
              <a:buSzPts val="1700"/>
              <a:buFont typeface="Arial"/>
              <a:buNone/>
            </a:pPr>
            <a:r>
              <a:rPr b="0" i="0" lang="en-GB" sz="1700" u="none" cap="none" strike="noStrike">
                <a:solidFill>
                  <a:schemeClr val="dk1"/>
                </a:solidFill>
                <a:latin typeface="Comic Sans MS"/>
                <a:ea typeface="Comic Sans MS"/>
                <a:cs typeface="Comic Sans MS"/>
                <a:sym typeface="Comic Sans MS"/>
              </a:rPr>
              <a:t>Around your plan for paragraph one, </a:t>
            </a:r>
            <a:r>
              <a:rPr b="0" i="0" lang="en-GB" sz="1700" u="none" cap="none" strike="noStrike">
                <a:solidFill>
                  <a:srgbClr val="C55911"/>
                </a:solidFill>
                <a:latin typeface="Comic Sans MS"/>
                <a:ea typeface="Comic Sans MS"/>
                <a:cs typeface="Comic Sans MS"/>
                <a:sym typeface="Comic Sans MS"/>
              </a:rPr>
              <a:t>make notes on what you can: See? Hear?</a:t>
            </a:r>
            <a:r>
              <a:rPr b="0" i="0" lang="en-GB" sz="1600" u="none" cap="none" strike="noStrike">
                <a:solidFill>
                  <a:srgbClr val="C55911"/>
                </a:solidFill>
                <a:latin typeface="Comic Sans MS"/>
                <a:ea typeface="Comic Sans MS"/>
                <a:cs typeface="Comic Sans MS"/>
                <a:sym typeface="Comic Sans MS"/>
              </a:rPr>
              <a:t> </a:t>
            </a:r>
            <a:r>
              <a:rPr b="0" i="0" lang="en-GB" sz="1700" u="none" cap="none" strike="noStrike">
                <a:solidFill>
                  <a:srgbClr val="C55911"/>
                </a:solidFill>
                <a:latin typeface="Comic Sans MS"/>
                <a:ea typeface="Comic Sans MS"/>
                <a:cs typeface="Comic Sans MS"/>
                <a:sym typeface="Comic Sans MS"/>
              </a:rPr>
              <a:t>Feel?</a:t>
            </a:r>
            <a:r>
              <a:rPr b="0" i="0" lang="en-GB" sz="1600" u="none" cap="none" strike="noStrike">
                <a:solidFill>
                  <a:srgbClr val="C55911"/>
                </a:solidFill>
                <a:latin typeface="Comic Sans MS"/>
                <a:ea typeface="Comic Sans MS"/>
                <a:cs typeface="Comic Sans MS"/>
                <a:sym typeface="Comic Sans MS"/>
              </a:rPr>
              <a:t> </a:t>
            </a:r>
            <a:r>
              <a:rPr b="0" i="0" lang="en-GB" sz="1700" u="none" cap="none" strike="noStrike">
                <a:solidFill>
                  <a:srgbClr val="C55911"/>
                </a:solidFill>
                <a:latin typeface="Comic Sans MS"/>
                <a:ea typeface="Comic Sans MS"/>
                <a:cs typeface="Comic Sans MS"/>
                <a:sym typeface="Comic Sans MS"/>
              </a:rPr>
              <a:t>Touch?</a:t>
            </a:r>
            <a:r>
              <a:rPr b="0" i="0" lang="en-GB" sz="1600" u="none" cap="none" strike="noStrike">
                <a:solidFill>
                  <a:srgbClr val="C55911"/>
                </a:solidFill>
                <a:latin typeface="Comic Sans MS"/>
                <a:ea typeface="Comic Sans MS"/>
                <a:cs typeface="Comic Sans MS"/>
                <a:sym typeface="Comic Sans MS"/>
              </a:rPr>
              <a:t> </a:t>
            </a:r>
            <a:r>
              <a:rPr b="0" i="0" lang="en-GB" sz="1700" u="none" cap="none" strike="noStrike">
                <a:solidFill>
                  <a:srgbClr val="C55911"/>
                </a:solidFill>
                <a:latin typeface="Comic Sans MS"/>
                <a:ea typeface="Comic Sans MS"/>
                <a:cs typeface="Comic Sans MS"/>
                <a:sym typeface="Comic Sans MS"/>
              </a:rPr>
              <a:t>Smell?</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800"/>
              </a:spcBef>
              <a:spcAft>
                <a:spcPts val="0"/>
              </a:spcAft>
              <a:buClr>
                <a:srgbClr val="000000"/>
              </a:buClr>
              <a:buSzPts val="1700"/>
              <a:buFont typeface="Arial"/>
              <a:buNone/>
            </a:pPr>
            <a:r>
              <a:rPr b="0" i="0" lang="en-GB" sz="1700" u="none" cap="none" strike="noStrike">
                <a:solidFill>
                  <a:srgbClr val="00B050"/>
                </a:solidFill>
                <a:latin typeface="Comic Sans MS"/>
                <a:ea typeface="Comic Sans MS"/>
                <a:cs typeface="Comic Sans MS"/>
                <a:sym typeface="Comic Sans MS"/>
              </a:rPr>
              <a:t>Challenge</a:t>
            </a:r>
            <a:r>
              <a:rPr b="0" i="0" lang="en-GB" sz="1700" u="none" cap="none" strike="noStrike">
                <a:solidFill>
                  <a:schemeClr val="dk1"/>
                </a:solidFill>
                <a:latin typeface="Comic Sans MS"/>
                <a:ea typeface="Comic Sans MS"/>
                <a:cs typeface="Comic Sans MS"/>
                <a:sym typeface="Comic Sans MS"/>
              </a:rPr>
              <a:t>: </a:t>
            </a:r>
            <a:r>
              <a:rPr b="0" i="0" lang="en-GB" sz="1700" u="none" cap="none" strike="noStrike">
                <a:solidFill>
                  <a:srgbClr val="00B050"/>
                </a:solidFill>
                <a:latin typeface="Comic Sans MS"/>
                <a:ea typeface="Comic Sans MS"/>
                <a:cs typeface="Comic Sans MS"/>
                <a:sym typeface="Comic Sans MS"/>
              </a:rPr>
              <a:t>How are you going to ‘Show not tell’ the reader about your emotions and reaction to the Northern Lights for the first time.</a:t>
            </a:r>
            <a:endParaRPr b="0" i="0" sz="17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800"/>
              </a:spcBef>
              <a:spcAft>
                <a:spcPts val="0"/>
              </a:spcAft>
              <a:buClr>
                <a:srgbClr val="000000"/>
              </a:buClr>
              <a:buSzPts val="1700"/>
              <a:buFont typeface="Arial"/>
              <a:buNone/>
            </a:pPr>
            <a:r>
              <a:rPr b="0" i="0" lang="en-GB" sz="1700" u="none" cap="none" strike="noStrike">
                <a:solidFill>
                  <a:srgbClr val="0070C0"/>
                </a:solidFill>
                <a:latin typeface="Comic Sans MS"/>
                <a:ea typeface="Comic Sans MS"/>
                <a:cs typeface="Comic Sans MS"/>
                <a:sym typeface="Comic Sans MS"/>
              </a:rPr>
              <a:t>Expert: Can you create a simile, metaphor and a line of personification to describe any of the features of the picture</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8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10" name="Shape 310"/>
        <p:cNvGrpSpPr/>
        <p:nvPr/>
      </p:nvGrpSpPr>
      <p:grpSpPr>
        <a:xfrm>
          <a:off x="0" y="0"/>
          <a:ext cx="0" cy="0"/>
          <a:chOff x="0" y="0"/>
          <a:chExt cx="0" cy="0"/>
        </a:xfrm>
      </p:grpSpPr>
      <p:sp>
        <p:nvSpPr>
          <p:cNvPr id="311" name="Google Shape;311;p21"/>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Transition Writing Task</a:t>
            </a:r>
            <a:endParaRPr/>
          </a:p>
        </p:txBody>
      </p:sp>
      <p:sp>
        <p:nvSpPr>
          <p:cNvPr id="312" name="Google Shape;312;p21"/>
          <p:cNvSpPr txBox="1"/>
          <p:nvPr/>
        </p:nvSpPr>
        <p:spPr>
          <a:xfrm>
            <a:off x="433275" y="1132150"/>
            <a:ext cx="8120700" cy="3662100"/>
          </a:xfrm>
          <a:prstGeom prst="rect">
            <a:avLst/>
          </a:prstGeom>
          <a:noFill/>
          <a:ln>
            <a:noFill/>
          </a:ln>
        </p:spPr>
        <p:txBody>
          <a:bodyPr anchorCtr="0" anchor="t" bIns="91425" lIns="91425" spcFirstLastPara="1" rIns="91425" wrap="square" tIns="91425">
            <a:noAutofit/>
          </a:bodyPr>
          <a:lstStyle/>
          <a:p>
            <a:pPr indent="0" lvl="0" marL="0" marR="0" rtl="0" algn="l">
              <a:lnSpc>
                <a:spcPct val="107916"/>
              </a:lnSpc>
              <a:spcBef>
                <a:spcPts val="0"/>
              </a:spcBef>
              <a:spcAft>
                <a:spcPts val="0"/>
              </a:spcAft>
              <a:buClr>
                <a:srgbClr val="000000"/>
              </a:buClr>
              <a:buSzPts val="1700"/>
              <a:buFont typeface="Arial"/>
              <a:buNone/>
            </a:pPr>
            <a:r>
              <a:rPr b="1" i="0" lang="en-GB" sz="1700" u="sng" cap="none" strike="noStrike">
                <a:solidFill>
                  <a:schemeClr val="dk1"/>
                </a:solidFill>
                <a:latin typeface="Comic Sans MS"/>
                <a:ea typeface="Comic Sans MS"/>
                <a:cs typeface="Comic Sans MS"/>
                <a:sym typeface="Comic Sans MS"/>
              </a:rPr>
              <a:t>The Planning</a:t>
            </a:r>
            <a:endParaRPr b="0" i="0" sz="17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80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8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13" name="Google Shape;313;p21"/>
          <p:cNvPicPr preferRelativeResize="0"/>
          <p:nvPr/>
        </p:nvPicPr>
        <p:blipFill rotWithShape="1">
          <a:blip r:embed="rId3">
            <a:alphaModFix/>
          </a:blip>
          <a:srcRect b="0" l="0" r="0" t="0"/>
          <a:stretch/>
        </p:blipFill>
        <p:spPr>
          <a:xfrm>
            <a:off x="768778" y="1621350"/>
            <a:ext cx="7927948" cy="34008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7" name="Shape 317"/>
        <p:cNvGrpSpPr/>
        <p:nvPr/>
      </p:nvGrpSpPr>
      <p:grpSpPr>
        <a:xfrm>
          <a:off x="0" y="0"/>
          <a:ext cx="0" cy="0"/>
          <a:chOff x="0" y="0"/>
          <a:chExt cx="0" cy="0"/>
        </a:xfrm>
      </p:grpSpPr>
      <p:sp>
        <p:nvSpPr>
          <p:cNvPr id="318" name="Google Shape;318;g8206cf5c18_0_158"/>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319" name="Google Shape;319;g8206cf5c18_0_158"/>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320" name="Google Shape;320;g8206cf5c18_0_158"/>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321" name="Google Shape;321;g8206cf5c18_0_158"/>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25" name="Shape 325"/>
        <p:cNvGrpSpPr/>
        <p:nvPr/>
      </p:nvGrpSpPr>
      <p:grpSpPr>
        <a:xfrm>
          <a:off x="0" y="0"/>
          <a:ext cx="0" cy="0"/>
          <a:chOff x="0" y="0"/>
          <a:chExt cx="0" cy="0"/>
        </a:xfrm>
      </p:grpSpPr>
      <p:sp>
        <p:nvSpPr>
          <p:cNvPr id="326" name="Google Shape;326;p22"/>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Geography - Transition Work </a:t>
            </a:r>
            <a:endParaRPr/>
          </a:p>
        </p:txBody>
      </p:sp>
      <p:sp>
        <p:nvSpPr>
          <p:cNvPr id="327" name="Google Shape;327;p22"/>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 name="Google Shape;328;p22"/>
          <p:cNvSpPr txBox="1"/>
          <p:nvPr/>
        </p:nvSpPr>
        <p:spPr>
          <a:xfrm>
            <a:off x="311700" y="1242275"/>
            <a:ext cx="4985400" cy="27435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Your high schools have sent over some Geography transition work they would like you to complete.</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Have a go at the following activities....</a:t>
            </a:r>
            <a:r>
              <a:rPr b="1" i="0" lang="en-GB" sz="2200" u="sng" cap="none" strike="noStrike">
                <a:solidFill>
                  <a:schemeClr val="dk1"/>
                </a:solidFill>
                <a:latin typeface="Comic Sans MS"/>
                <a:ea typeface="Comic Sans MS"/>
                <a:cs typeface="Comic Sans MS"/>
                <a:sym typeface="Comic Sans MS"/>
              </a:rPr>
              <a:t> </a:t>
            </a:r>
            <a:endParaRPr b="1" i="0" sz="2200" u="sng" cap="none" strike="noStrike">
              <a:solidFill>
                <a:schemeClr val="dk1"/>
              </a:solidFill>
              <a:latin typeface="Comic Sans MS"/>
              <a:ea typeface="Comic Sans MS"/>
              <a:cs typeface="Comic Sans MS"/>
              <a:sym typeface="Comic Sans MS"/>
            </a:endParaRPr>
          </a:p>
        </p:txBody>
      </p:sp>
      <p:pic>
        <p:nvPicPr>
          <p:cNvPr id="329" name="Google Shape;329;p22"/>
          <p:cNvPicPr preferRelativeResize="0"/>
          <p:nvPr/>
        </p:nvPicPr>
        <p:blipFill rotWithShape="1">
          <a:blip r:embed="rId3">
            <a:alphaModFix/>
          </a:blip>
          <a:srcRect b="0" l="0" r="0" t="0"/>
          <a:stretch/>
        </p:blipFill>
        <p:spPr>
          <a:xfrm>
            <a:off x="4948175" y="3002404"/>
            <a:ext cx="3884125" cy="19291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33" name="Shape 333"/>
        <p:cNvGrpSpPr/>
        <p:nvPr/>
      </p:nvGrpSpPr>
      <p:grpSpPr>
        <a:xfrm>
          <a:off x="0" y="0"/>
          <a:ext cx="0" cy="0"/>
          <a:chOff x="0" y="0"/>
          <a:chExt cx="0" cy="0"/>
        </a:xfrm>
      </p:grpSpPr>
      <p:sp>
        <p:nvSpPr>
          <p:cNvPr id="334" name="Google Shape;334;p23"/>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Geography - Transition Work </a:t>
            </a:r>
            <a:endParaRPr/>
          </a:p>
        </p:txBody>
      </p:sp>
      <p:sp>
        <p:nvSpPr>
          <p:cNvPr id="335" name="Google Shape;335;p23"/>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 name="Google Shape;336;p23"/>
          <p:cNvSpPr txBox="1"/>
          <p:nvPr/>
        </p:nvSpPr>
        <p:spPr>
          <a:xfrm>
            <a:off x="284550" y="1242400"/>
            <a:ext cx="8574900" cy="1953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What is geography?</a:t>
            </a:r>
            <a:endParaRPr b="0" i="0" sz="22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What do you learn about in geography?</a:t>
            </a:r>
            <a:endParaRPr b="0" i="0" sz="22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What topics are ‘geography’?</a:t>
            </a:r>
            <a:endParaRPr b="0" i="0" sz="2200" u="none" cap="none" strike="noStrike">
              <a:solidFill>
                <a:schemeClr val="dk1"/>
              </a:solidFill>
              <a:latin typeface="Arial"/>
              <a:ea typeface="Arial"/>
              <a:cs typeface="Arial"/>
              <a:sym typeface="Arial"/>
            </a:endParaRPr>
          </a:p>
        </p:txBody>
      </p:sp>
      <p:pic>
        <p:nvPicPr>
          <p:cNvPr id="337" name="Google Shape;337;p23"/>
          <p:cNvPicPr preferRelativeResize="0"/>
          <p:nvPr/>
        </p:nvPicPr>
        <p:blipFill rotWithShape="1">
          <a:blip r:embed="rId3">
            <a:alphaModFix/>
          </a:blip>
          <a:srcRect b="0" l="0" r="0" t="0"/>
          <a:stretch/>
        </p:blipFill>
        <p:spPr>
          <a:xfrm>
            <a:off x="3090425" y="3457926"/>
            <a:ext cx="2767325" cy="13744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41" name="Shape 341"/>
        <p:cNvGrpSpPr/>
        <p:nvPr/>
      </p:nvGrpSpPr>
      <p:grpSpPr>
        <a:xfrm>
          <a:off x="0" y="0"/>
          <a:ext cx="0" cy="0"/>
          <a:chOff x="0" y="0"/>
          <a:chExt cx="0" cy="0"/>
        </a:xfrm>
      </p:grpSpPr>
      <p:sp>
        <p:nvSpPr>
          <p:cNvPr id="342" name="Google Shape;342;p24"/>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43" name="Google Shape;343;p24"/>
          <p:cNvPicPr preferRelativeResize="0"/>
          <p:nvPr/>
        </p:nvPicPr>
        <p:blipFill rotWithShape="1">
          <a:blip r:embed="rId3">
            <a:alphaModFix/>
          </a:blip>
          <a:srcRect b="13733" l="12858" r="28586" t="19299"/>
          <a:stretch/>
        </p:blipFill>
        <p:spPr>
          <a:xfrm>
            <a:off x="536600" y="14288"/>
            <a:ext cx="7962900" cy="51149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47" name="Shape 347"/>
        <p:cNvGrpSpPr/>
        <p:nvPr/>
      </p:nvGrpSpPr>
      <p:grpSpPr>
        <a:xfrm>
          <a:off x="0" y="0"/>
          <a:ext cx="0" cy="0"/>
          <a:chOff x="0" y="0"/>
          <a:chExt cx="0" cy="0"/>
        </a:xfrm>
      </p:grpSpPr>
      <p:sp>
        <p:nvSpPr>
          <p:cNvPr id="348" name="Google Shape;348;p25"/>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Geography - Transition Work </a:t>
            </a:r>
            <a:endParaRPr/>
          </a:p>
        </p:txBody>
      </p:sp>
      <p:sp>
        <p:nvSpPr>
          <p:cNvPr id="349" name="Google Shape;349;p25"/>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0" name="Google Shape;350;p25"/>
          <p:cNvSpPr txBox="1"/>
          <p:nvPr/>
        </p:nvSpPr>
        <p:spPr>
          <a:xfrm>
            <a:off x="284550" y="1242400"/>
            <a:ext cx="8574900" cy="1953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Why do we still use maps and need to have map reading skills?</a:t>
            </a:r>
            <a:endParaRPr b="0" i="0" sz="22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You will study map skills in September so it is important to practise them now. </a:t>
            </a:r>
            <a:endParaRPr b="0" i="0" sz="2200" u="none" cap="none" strike="noStrike">
              <a:solidFill>
                <a:schemeClr val="dk1"/>
              </a:solidFill>
              <a:latin typeface="Arial"/>
              <a:ea typeface="Arial"/>
              <a:cs typeface="Arial"/>
              <a:sym typeface="Arial"/>
            </a:endParaRPr>
          </a:p>
        </p:txBody>
      </p:sp>
      <p:pic>
        <p:nvPicPr>
          <p:cNvPr id="351" name="Google Shape;351;p25"/>
          <p:cNvPicPr preferRelativeResize="0"/>
          <p:nvPr/>
        </p:nvPicPr>
        <p:blipFill rotWithShape="1">
          <a:blip r:embed="rId3">
            <a:alphaModFix/>
          </a:blip>
          <a:srcRect b="0" l="0" r="0" t="0"/>
          <a:stretch/>
        </p:blipFill>
        <p:spPr>
          <a:xfrm>
            <a:off x="3090425" y="3457926"/>
            <a:ext cx="2767325" cy="137442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55" name="Shape 355"/>
        <p:cNvGrpSpPr/>
        <p:nvPr/>
      </p:nvGrpSpPr>
      <p:grpSpPr>
        <a:xfrm>
          <a:off x="0" y="0"/>
          <a:ext cx="0" cy="0"/>
          <a:chOff x="0" y="0"/>
          <a:chExt cx="0" cy="0"/>
        </a:xfrm>
      </p:grpSpPr>
      <p:sp>
        <p:nvSpPr>
          <p:cNvPr id="356" name="Google Shape;356;p26"/>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Geography - Transition Work - Answers</a:t>
            </a:r>
            <a:endParaRPr/>
          </a:p>
        </p:txBody>
      </p:sp>
      <p:sp>
        <p:nvSpPr>
          <p:cNvPr id="357" name="Google Shape;357;p26"/>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58" name="Google Shape;358;p26"/>
          <p:cNvPicPr preferRelativeResize="0"/>
          <p:nvPr/>
        </p:nvPicPr>
        <p:blipFill rotWithShape="1">
          <a:blip r:embed="rId3">
            <a:alphaModFix/>
          </a:blip>
          <a:srcRect b="13764" l="12637" r="27066" t="18795"/>
          <a:stretch/>
        </p:blipFill>
        <p:spPr>
          <a:xfrm>
            <a:off x="1549250" y="1064350"/>
            <a:ext cx="5764449" cy="36239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62" name="Shape 362"/>
        <p:cNvGrpSpPr/>
        <p:nvPr/>
      </p:nvGrpSpPr>
      <p:grpSpPr>
        <a:xfrm>
          <a:off x="0" y="0"/>
          <a:ext cx="0" cy="0"/>
          <a:chOff x="0" y="0"/>
          <a:chExt cx="0" cy="0"/>
        </a:xfrm>
      </p:grpSpPr>
      <p:sp>
        <p:nvSpPr>
          <p:cNvPr id="363" name="Google Shape;363;g8206cf5c18_0_268"/>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364" name="Google Shape;364;g8206cf5c18_0_268"/>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