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0"/>
  </p:notesMasterIdLst>
  <p:sldIdLst>
    <p:sldId id="256" r:id="rId2"/>
    <p:sldId id="258" r:id="rId3"/>
    <p:sldId id="259" r:id="rId4"/>
    <p:sldId id="260" r:id="rId5"/>
    <p:sldId id="315" r:id="rId6"/>
    <p:sldId id="307" r:id="rId7"/>
    <p:sldId id="323" r:id="rId8"/>
    <p:sldId id="324" r:id="rId9"/>
    <p:sldId id="327" r:id="rId10"/>
    <p:sldId id="325" r:id="rId11"/>
    <p:sldId id="326" r:id="rId12"/>
    <p:sldId id="329" r:id="rId13"/>
    <p:sldId id="328" r:id="rId14"/>
    <p:sldId id="345" r:id="rId15"/>
    <p:sldId id="332" r:id="rId16"/>
    <p:sldId id="331" r:id="rId17"/>
    <p:sldId id="333" r:id="rId18"/>
    <p:sldId id="336" r:id="rId19"/>
    <p:sldId id="335" r:id="rId20"/>
    <p:sldId id="334" r:id="rId21"/>
    <p:sldId id="337" r:id="rId22"/>
    <p:sldId id="338" r:id="rId23"/>
    <p:sldId id="339" r:id="rId24"/>
    <p:sldId id="340" r:id="rId25"/>
    <p:sldId id="341" r:id="rId26"/>
    <p:sldId id="342" r:id="rId27"/>
    <p:sldId id="343" r:id="rId28"/>
    <p:sldId id="344" r:id="rId2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56" roundtripDataSignature="AMtx7mihHzoXKxagT0IeZtNonxhQbzR3r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E5F1"/>
    <a:srgbClr val="AAE3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5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2356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9181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6978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23728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49529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60750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563863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9499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18005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7860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99699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3330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0966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60571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31200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13618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27504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1994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549475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39581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57113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37648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52423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66282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5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5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5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5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9"/>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5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6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6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6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480">
              <a:srgbClr val="B1E5F1"/>
            </a:gs>
            <a:gs pos="0">
              <a:srgbClr val="FFFF00"/>
            </a:gs>
            <a:gs pos="0">
              <a:srgbClr val="FFFF00"/>
            </a:gs>
            <a:gs pos="8000">
              <a:srgbClr val="D5E587"/>
            </a:gs>
            <a:gs pos="100000">
              <a:srgbClr val="B3D1EC"/>
            </a:gs>
            <a:gs pos="28000">
              <a:srgbClr val="B5D2EC"/>
            </a:gs>
            <a:gs pos="100000">
              <a:srgbClr val="FFFF00"/>
            </a:gs>
            <a:gs pos="100000">
              <a:srgbClr val="FFFF00"/>
            </a:gs>
            <a:gs pos="100000">
              <a:srgbClr val="FFFF00"/>
            </a:gs>
          </a:gsLst>
          <a:lin ang="5400000" scaled="0"/>
          <a:tileRect/>
        </a:gradFill>
        <a:effectLst/>
      </p:bgPr>
    </p:bg>
    <p:spTree>
      <p:nvGrpSpPr>
        <p:cNvPr id="1" name="Shape 5"/>
        <p:cNvGrpSpPr/>
        <p:nvPr/>
      </p:nvGrpSpPr>
      <p:grpSpPr>
        <a:xfrm>
          <a:off x="0" y="0"/>
          <a:ext cx="0" cy="0"/>
          <a:chOff x="0" y="0"/>
          <a:chExt cx="0" cy="0"/>
        </a:xfrm>
      </p:grpSpPr>
      <p:sp>
        <p:nvSpPr>
          <p:cNvPr id="6" name="Google Shape;6;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 Id="rId9"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 Id="rId9" Type="http://schemas.openxmlformats.org/officeDocument/2006/relationships/image" Target="../media/image20.jpeg"/></Relationships>
</file>

<file path=ppt/slides/_rels/slide2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2.png"/><Relationship Id="rId7" Type="http://schemas.openxmlformats.org/officeDocument/2006/relationships/image" Target="../media/image21.gif"/><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13694" y="2070928"/>
            <a:ext cx="11656424" cy="81294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9630"/>
              <a:buFont typeface="Arial"/>
              <a:buNone/>
            </a:pPr>
            <a:r>
              <a:rPr lang="en-GB" sz="9630" u="sng" dirty="0" smtClean="0">
                <a:latin typeface="Comic Sans MS" panose="030F0702030302020204" pitchFamily="66" charset="0"/>
                <a:ea typeface="Arial"/>
                <a:cs typeface="Arial"/>
                <a:sym typeface="Arial"/>
              </a:rPr>
              <a:t>Writing in Reception</a:t>
            </a:r>
            <a:r>
              <a:rPr lang="en-GB" sz="6480" dirty="0" smtClean="0">
                <a:latin typeface="Arial"/>
                <a:ea typeface="Arial"/>
                <a:cs typeface="Arial"/>
                <a:sym typeface="Arial"/>
              </a:rPr>
              <a:t/>
            </a:r>
            <a:br>
              <a:rPr lang="en-GB" sz="6480" dirty="0" smtClean="0">
                <a:latin typeface="Arial"/>
                <a:ea typeface="Arial"/>
                <a:cs typeface="Arial"/>
                <a:sym typeface="Arial"/>
              </a:rPr>
            </a:br>
            <a:r>
              <a:rPr lang="en-GB" sz="6480" dirty="0" smtClean="0">
                <a:latin typeface="Arial"/>
                <a:ea typeface="Arial"/>
                <a:cs typeface="Arial"/>
                <a:sym typeface="Arial"/>
              </a:rPr>
              <a:t/>
            </a:r>
            <a:br>
              <a:rPr lang="en-GB" sz="6480" dirty="0" smtClean="0">
                <a:latin typeface="Arial"/>
                <a:ea typeface="Arial"/>
                <a:cs typeface="Arial"/>
                <a:sym typeface="Arial"/>
              </a:rPr>
            </a:br>
            <a:endParaRPr sz="3600" dirty="0">
              <a:solidFill>
                <a:srgbClr val="0070C0"/>
              </a:solidFill>
              <a:latin typeface="Arial"/>
              <a:ea typeface="Arial"/>
              <a:cs typeface="Arial"/>
              <a:sym typeface="Arial"/>
            </a:endParaRPr>
          </a:p>
        </p:txBody>
      </p:sp>
      <p:sp>
        <p:nvSpPr>
          <p:cNvPr id="2" name="TextBox 1"/>
          <p:cNvSpPr txBox="1"/>
          <p:nvPr/>
        </p:nvSpPr>
        <p:spPr>
          <a:xfrm>
            <a:off x="970502" y="2220227"/>
            <a:ext cx="9917723" cy="4524315"/>
          </a:xfrm>
          <a:prstGeom prst="rect">
            <a:avLst/>
          </a:prstGeom>
          <a:noFill/>
        </p:spPr>
        <p:txBody>
          <a:bodyPr wrap="square" rtlCol="0">
            <a:spAutoFit/>
          </a:bodyPr>
          <a:lstStyle/>
          <a:p>
            <a:pPr marL="457200" indent="-457200" algn="ctr">
              <a:buFont typeface="Arial" panose="020B0604020202020204" pitchFamily="34" charset="0"/>
              <a:buChar char="•"/>
            </a:pPr>
            <a:r>
              <a:rPr lang="en-GB" sz="5400" b="1" u="sng" dirty="0">
                <a:latin typeface="Comic Sans MS" panose="030F0702030302020204" pitchFamily="66" charset="0"/>
              </a:rPr>
              <a:t>Week 7 (w/c: 8.6.20</a:t>
            </a:r>
            <a:r>
              <a:rPr lang="en-GB" sz="5400" b="1" u="sng" dirty="0" smtClean="0">
                <a:latin typeface="Comic Sans MS" panose="030F0702030302020204" pitchFamily="66" charset="0"/>
              </a:rPr>
              <a:t>)</a:t>
            </a:r>
            <a:r>
              <a:rPr lang="en-GB" sz="6600" b="1" u="sng" dirty="0" smtClean="0">
                <a:latin typeface="Comic Sans MS" panose="030F0702030302020204" pitchFamily="66" charset="0"/>
              </a:rPr>
              <a:t/>
            </a:r>
            <a:br>
              <a:rPr lang="en-GB" sz="6600" b="1" u="sng" dirty="0" smtClean="0">
                <a:latin typeface="Comic Sans MS" panose="030F0702030302020204" pitchFamily="66" charset="0"/>
              </a:rPr>
            </a:br>
            <a:endParaRPr lang="en-GB" sz="6600" b="1" u="sng" dirty="0">
              <a:latin typeface="Comic Sans MS" panose="030F0702030302020204" pitchFamily="66" charset="0"/>
            </a:endParaRPr>
          </a:p>
          <a:p>
            <a:pPr marL="457200" indent="-457200" algn="ctr">
              <a:buFont typeface="Arial" panose="020B0604020202020204" pitchFamily="34" charset="0"/>
              <a:buChar char="•"/>
            </a:pPr>
            <a:r>
              <a:rPr lang="en-GB" sz="3600" dirty="0">
                <a:solidFill>
                  <a:srgbClr val="0070C0"/>
                </a:solidFill>
                <a:latin typeface="Comic Sans MS" panose="030F0702030302020204" pitchFamily="66" charset="0"/>
              </a:rPr>
              <a:t>Using ‘and’ to extend sentences </a:t>
            </a:r>
            <a:r>
              <a:rPr lang="en-GB" sz="3600" dirty="0" smtClean="0">
                <a:solidFill>
                  <a:srgbClr val="0070C0"/>
                </a:solidFill>
                <a:latin typeface="Comic Sans MS" panose="030F0702030302020204" pitchFamily="66" charset="0"/>
              </a:rPr>
              <a:t/>
            </a:r>
            <a:br>
              <a:rPr lang="en-GB" sz="3600" dirty="0" smtClean="0">
                <a:solidFill>
                  <a:srgbClr val="0070C0"/>
                </a:solidFill>
                <a:latin typeface="Comic Sans MS" panose="030F0702030302020204" pitchFamily="66" charset="0"/>
              </a:rPr>
            </a:br>
            <a:endParaRPr lang="en-GB" sz="3600" dirty="0">
              <a:solidFill>
                <a:srgbClr val="0070C0"/>
              </a:solidFill>
              <a:latin typeface="Comic Sans MS" panose="030F0702030302020204" pitchFamily="66" charset="0"/>
            </a:endParaRPr>
          </a:p>
          <a:p>
            <a:pPr marL="457200" indent="-457200" algn="ctr">
              <a:buFont typeface="Arial" panose="020B0604020202020204" pitchFamily="34" charset="0"/>
              <a:buChar char="•"/>
            </a:pPr>
            <a:r>
              <a:rPr lang="en-GB" sz="3600" dirty="0">
                <a:solidFill>
                  <a:srgbClr val="FF0000"/>
                </a:solidFill>
                <a:latin typeface="Comic Sans MS" panose="030F0702030302020204" pitchFamily="66" charset="0"/>
              </a:rPr>
              <a:t>A</a:t>
            </a:r>
            <a:r>
              <a:rPr lang="en-GB" sz="3600" dirty="0" smtClean="0">
                <a:solidFill>
                  <a:srgbClr val="FF0000"/>
                </a:solidFill>
                <a:latin typeface="Comic Sans MS" panose="030F0702030302020204" pitchFamily="66" charset="0"/>
              </a:rPr>
              <a:t>dditional challenge:</a:t>
            </a:r>
            <a:r>
              <a:rPr lang="en-GB" sz="3600" dirty="0" smtClean="0">
                <a:solidFill>
                  <a:srgbClr val="0070C0"/>
                </a:solidFill>
                <a:latin typeface="Comic Sans MS" panose="030F0702030302020204" pitchFamily="66" charset="0"/>
              </a:rPr>
              <a:t/>
            </a:r>
            <a:br>
              <a:rPr lang="en-GB" sz="3600" dirty="0" smtClean="0">
                <a:solidFill>
                  <a:srgbClr val="0070C0"/>
                </a:solidFill>
                <a:latin typeface="Comic Sans MS" panose="030F0702030302020204" pitchFamily="66" charset="0"/>
              </a:rPr>
            </a:br>
            <a:r>
              <a:rPr lang="en-GB" sz="3600" dirty="0" smtClean="0">
                <a:solidFill>
                  <a:srgbClr val="0070C0"/>
                </a:solidFill>
                <a:latin typeface="Comic Sans MS" panose="030F0702030302020204" pitchFamily="66" charset="0"/>
              </a:rPr>
              <a:t>Using </a:t>
            </a:r>
            <a:r>
              <a:rPr lang="en-GB" sz="3600" dirty="0">
                <a:solidFill>
                  <a:srgbClr val="0070C0"/>
                </a:solidFill>
                <a:latin typeface="Comic Sans MS" panose="030F0702030302020204" pitchFamily="66" charset="0"/>
              </a:rPr>
              <a:t>‘and’ to join two ideas  </a:t>
            </a:r>
            <a:r>
              <a:rPr lang="en-GB" sz="4800" b="1" u="sng" dirty="0" smtClean="0">
                <a:solidFill>
                  <a:srgbClr val="FF0000"/>
                </a:solidFill>
                <a:latin typeface="Comic Sans MS" panose="030F0702030302020204" pitchFamily="66" charset="0"/>
              </a:rPr>
              <a:t/>
            </a:r>
            <a:br>
              <a:rPr lang="en-GB" sz="4800" b="1" u="sng" dirty="0" smtClean="0">
                <a:solidFill>
                  <a:srgbClr val="FF0000"/>
                </a:solidFill>
                <a:latin typeface="Comic Sans MS" panose="030F0702030302020204" pitchFamily="66" charset="0"/>
              </a:rPr>
            </a:br>
            <a:endParaRPr lang="en-GB" sz="2400" dirty="0">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5542670" y="323557"/>
            <a:ext cx="3961282" cy="5734418"/>
          </a:xfrm>
          <a:prstGeom prst="rect">
            <a:avLst/>
          </a:prstGeom>
          <a:noFill/>
          <a:ln>
            <a:noFill/>
          </a:ln>
        </p:spPr>
      </p:pic>
      <p:sp>
        <p:nvSpPr>
          <p:cNvPr id="95" name="Google Shape;95;p3"/>
          <p:cNvSpPr txBox="1"/>
          <p:nvPr/>
        </p:nvSpPr>
        <p:spPr>
          <a:xfrm>
            <a:off x="155077" y="1689087"/>
            <a:ext cx="278540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a:solidFill>
                  <a:schemeClr val="dk1"/>
                </a:solidFill>
                <a:latin typeface="Arial"/>
                <a:ea typeface="Arial"/>
                <a:cs typeface="Arial"/>
                <a:sym typeface="Arial"/>
              </a:rPr>
              <a:t>Letter formation</a:t>
            </a:r>
            <a:endParaRPr sz="2400" b="1" u="sng" dirty="0">
              <a:solidFill>
                <a:schemeClr val="dk1"/>
              </a:solidFill>
              <a:latin typeface="Arial"/>
              <a:ea typeface="Arial"/>
              <a:cs typeface="Arial"/>
              <a:sym typeface="Arial"/>
            </a:endParaRPr>
          </a:p>
        </p:txBody>
      </p:sp>
      <p:sp>
        <p:nvSpPr>
          <p:cNvPr id="96" name="Google Shape;96;p3"/>
          <p:cNvSpPr txBox="1"/>
          <p:nvPr/>
        </p:nvSpPr>
        <p:spPr>
          <a:xfrm>
            <a:off x="155077" y="2254516"/>
            <a:ext cx="2785404"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It is really important that the children are forming their letters correctly, starting and finishing in the correct place. Please support your child with this ☺ </a:t>
            </a:r>
            <a:endParaRPr sz="2400" dirty="0">
              <a:solidFill>
                <a:schemeClr val="dk1"/>
              </a:solidFill>
              <a:latin typeface="Arial"/>
              <a:ea typeface="Arial"/>
              <a:cs typeface="Arial"/>
              <a:sym typeface="Arial"/>
            </a:endParaRPr>
          </a:p>
        </p:txBody>
      </p:sp>
      <p:sp>
        <p:nvSpPr>
          <p:cNvPr id="5"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pSp>
        <p:nvGrpSpPr>
          <p:cNvPr id="101" name="Google Shape;101;p4"/>
          <p:cNvGrpSpPr/>
          <p:nvPr/>
        </p:nvGrpSpPr>
        <p:grpSpPr>
          <a:xfrm>
            <a:off x="114805" y="1773134"/>
            <a:ext cx="8323399" cy="1434318"/>
            <a:chOff x="0" y="0"/>
            <a:chExt cx="6810704" cy="1261241"/>
          </a:xfrm>
        </p:grpSpPr>
        <p:sp>
          <p:nvSpPr>
            <p:cNvPr id="102" name="Google Shape;102;p4"/>
            <p:cNvSpPr/>
            <p:nvPr/>
          </p:nvSpPr>
          <p:spPr>
            <a:xfrm>
              <a:off x="0" y="0"/>
              <a:ext cx="6810375" cy="514985"/>
            </a:xfrm>
            <a:prstGeom prst="rect">
              <a:avLst/>
            </a:prstGeom>
            <a:solidFill>
              <a:srgbClr val="9CC2E5"/>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3" name="Google Shape;103;p4"/>
            <p:cNvSpPr/>
            <p:nvPr/>
          </p:nvSpPr>
          <p:spPr>
            <a:xfrm>
              <a:off x="0" y="409903"/>
              <a:ext cx="6810704" cy="515007"/>
            </a:xfrm>
            <a:prstGeom prst="rect">
              <a:avLst/>
            </a:prstGeom>
            <a:solidFill>
              <a:srgbClr val="A8D08C"/>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4" name="Google Shape;104;p4"/>
            <p:cNvSpPr/>
            <p:nvPr/>
          </p:nvSpPr>
          <p:spPr>
            <a:xfrm>
              <a:off x="0" y="809296"/>
              <a:ext cx="6810375" cy="451945"/>
            </a:xfrm>
            <a:prstGeom prst="rect">
              <a:avLst/>
            </a:prstGeom>
            <a:solidFill>
              <a:srgbClr val="F4B08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grpSp>
      <p:sp>
        <p:nvSpPr>
          <p:cNvPr id="105" name="Google Shape;105;p4"/>
          <p:cNvSpPr txBox="1"/>
          <p:nvPr/>
        </p:nvSpPr>
        <p:spPr>
          <a:xfrm>
            <a:off x="661421" y="4270549"/>
            <a:ext cx="1096978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In Reception we use ‘garden writing’ handwriting lines to explain to the children which letters need to be tall and which have tails under the line. </a:t>
            </a:r>
            <a:endParaRPr sz="2400" dirty="0">
              <a:solidFill>
                <a:schemeClr val="dk1"/>
              </a:solidFill>
              <a:latin typeface="Arial"/>
              <a:ea typeface="Arial"/>
              <a:cs typeface="Arial"/>
              <a:sym typeface="Arial"/>
            </a:endParaRPr>
          </a:p>
        </p:txBody>
      </p:sp>
      <p:cxnSp>
        <p:nvCxnSpPr>
          <p:cNvPr id="106" name="Google Shape;106;p4"/>
          <p:cNvCxnSpPr/>
          <p:nvPr/>
        </p:nvCxnSpPr>
        <p:spPr>
          <a:xfrm flipH="1">
            <a:off x="8608022" y="1972491"/>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7" name="Google Shape;107;p4"/>
          <p:cNvCxnSpPr/>
          <p:nvPr/>
        </p:nvCxnSpPr>
        <p:spPr>
          <a:xfrm flipH="1">
            <a:off x="8608022" y="2923632"/>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8" name="Google Shape;108;p4"/>
          <p:cNvCxnSpPr/>
          <p:nvPr/>
        </p:nvCxnSpPr>
        <p:spPr>
          <a:xfrm flipH="1">
            <a:off x="8608022" y="2490293"/>
            <a:ext cx="470664" cy="13063"/>
          </a:xfrm>
          <a:prstGeom prst="straightConnector1">
            <a:avLst/>
          </a:prstGeom>
          <a:noFill/>
          <a:ln w="76200" cap="flat" cmpd="sng">
            <a:solidFill>
              <a:srgbClr val="0C0C0C"/>
            </a:solidFill>
            <a:prstDash val="solid"/>
            <a:miter lim="800000"/>
            <a:headEnd type="none" w="sm" len="sm"/>
            <a:tailEnd type="triangle" w="med" len="med"/>
          </a:ln>
        </p:spPr>
      </p:cxnSp>
      <p:sp>
        <p:nvSpPr>
          <p:cNvPr id="109" name="Google Shape;109;p4"/>
          <p:cNvSpPr txBox="1"/>
          <p:nvPr/>
        </p:nvSpPr>
        <p:spPr>
          <a:xfrm>
            <a:off x="9248503" y="1787825"/>
            <a:ext cx="17935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“Up into the </a:t>
            </a:r>
            <a:r>
              <a:rPr lang="en-GB" sz="1800" b="1" u="sng">
                <a:solidFill>
                  <a:schemeClr val="dk1"/>
                </a:solidFill>
                <a:latin typeface="Calibri"/>
                <a:ea typeface="Calibri"/>
                <a:cs typeface="Calibri"/>
                <a:sym typeface="Calibri"/>
              </a:rPr>
              <a:t>sky</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0" name="Google Shape;110;p4"/>
          <p:cNvSpPr txBox="1"/>
          <p:nvPr/>
        </p:nvSpPr>
        <p:spPr>
          <a:xfrm>
            <a:off x="9078686" y="2294680"/>
            <a:ext cx="221772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“Stay sat in the </a:t>
            </a:r>
            <a:r>
              <a:rPr lang="en-GB" sz="1800" b="1" u="sng">
                <a:solidFill>
                  <a:schemeClr val="dk1"/>
                </a:solidFill>
                <a:latin typeface="Calibri"/>
                <a:ea typeface="Calibri"/>
                <a:cs typeface="Calibri"/>
                <a:sym typeface="Calibri"/>
              </a:rPr>
              <a:t>grass</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1" name="Google Shape;111;p4"/>
          <p:cNvSpPr txBox="1"/>
          <p:nvPr/>
        </p:nvSpPr>
        <p:spPr>
          <a:xfrm>
            <a:off x="9248503" y="2728205"/>
            <a:ext cx="2382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“Go down into the </a:t>
            </a:r>
            <a:r>
              <a:rPr lang="en-GB" sz="1800" b="1" u="sng">
                <a:solidFill>
                  <a:schemeClr val="dk1"/>
                </a:solidFill>
                <a:latin typeface="Calibri"/>
                <a:ea typeface="Calibri"/>
                <a:cs typeface="Calibri"/>
                <a:sym typeface="Calibri"/>
              </a:rPr>
              <a:t>soil</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2" name="Google Shape;112;p4"/>
          <p:cNvSpPr txBox="1"/>
          <p:nvPr/>
        </p:nvSpPr>
        <p:spPr>
          <a:xfrm>
            <a:off x="284622" y="1800169"/>
            <a:ext cx="800316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7200" dirty="0">
                <a:solidFill>
                  <a:schemeClr val="dk1"/>
                </a:solidFill>
                <a:latin typeface="Comic Sans MS" panose="030F0702030302020204" pitchFamily="66" charset="0"/>
                <a:sym typeface="Arial"/>
              </a:rPr>
              <a:t>d h e l s p g</a:t>
            </a:r>
            <a:endParaRPr sz="7200" dirty="0">
              <a:solidFill>
                <a:schemeClr val="dk1"/>
              </a:solidFill>
              <a:latin typeface="Comic Sans MS" panose="030F0702030302020204" pitchFamily="66" charset="0"/>
              <a:sym typeface="Arial"/>
            </a:endParaRPr>
          </a:p>
        </p:txBody>
      </p:sp>
      <p:sp>
        <p:nvSpPr>
          <p:cNvPr id="14"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txBox="1"/>
          <p:nvPr/>
        </p:nvSpPr>
        <p:spPr>
          <a:xfrm>
            <a:off x="165364" y="997200"/>
            <a:ext cx="8686800" cy="5860800"/>
          </a:xfrm>
          <a:prstGeom prst="rect">
            <a:avLst/>
          </a:prstGeom>
          <a:noFill/>
          <a:ln>
            <a:noFill/>
          </a:ln>
        </p:spPr>
        <p:txBody>
          <a:bodyPr spcFirstLastPara="1" wrap="square" lIns="91425" tIns="45700" rIns="91425" bIns="45700" anchor="b" anchorCtr="0">
            <a:normAutofit/>
          </a:bodyPr>
          <a:lstStyle/>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When writing sentences, your child will not always spell words correctly. We encourage the children to have a go independently, using the newest sound mats to help them. They will need to segment (sound out the word) and then choose the correct digraph/</a:t>
            </a:r>
            <a:r>
              <a:rPr lang="en-GB" sz="2000" dirty="0" err="1">
                <a:solidFill>
                  <a:schemeClr val="dk1"/>
                </a:solidFill>
              </a:rPr>
              <a:t>t</a:t>
            </a:r>
            <a:r>
              <a:rPr lang="en-GB" sz="2000" dirty="0" err="1">
                <a:solidFill>
                  <a:schemeClr val="dk1"/>
                </a:solidFill>
                <a:latin typeface="Arial"/>
                <a:ea typeface="Arial"/>
                <a:cs typeface="Arial"/>
                <a:sym typeface="Arial"/>
              </a:rPr>
              <a:t>rigraph</a:t>
            </a:r>
            <a:r>
              <a:rPr lang="en-GB" sz="2000" dirty="0">
                <a:solidFill>
                  <a:schemeClr val="dk1"/>
                </a:solidFill>
                <a:latin typeface="Arial"/>
                <a:ea typeface="Arial"/>
                <a:cs typeface="Arial"/>
                <a:sym typeface="Arial"/>
              </a:rPr>
              <a:t>/split digraph to write.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i.e. when writing the word ‘teacher’ your child needs to break the word down as: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 – </a:t>
            </a:r>
            <a:r>
              <a:rPr lang="en-GB" sz="2000" b="1" u="sng" dirty="0">
                <a:solidFill>
                  <a:schemeClr val="dk1"/>
                </a:solidFill>
                <a:latin typeface="Arial"/>
                <a:ea typeface="Arial"/>
                <a:cs typeface="Arial"/>
                <a:sym typeface="Arial"/>
              </a:rPr>
              <a:t>ea</a:t>
            </a:r>
            <a:r>
              <a:rPr lang="en-GB" sz="2000" dirty="0">
                <a:solidFill>
                  <a:schemeClr val="dk1"/>
                </a:solidFill>
                <a:latin typeface="Arial"/>
                <a:ea typeface="Arial"/>
                <a:cs typeface="Arial"/>
                <a:sym typeface="Arial"/>
              </a:rPr>
              <a:t> – </a:t>
            </a:r>
            <a:r>
              <a:rPr lang="en-GB" sz="2000" b="1" u="sng" dirty="0">
                <a:solidFill>
                  <a:schemeClr val="dk1"/>
                </a:solidFill>
                <a:latin typeface="Arial"/>
                <a:ea typeface="Arial"/>
                <a:cs typeface="Arial"/>
                <a:sym typeface="Arial"/>
              </a:rPr>
              <a:t>ch</a:t>
            </a:r>
            <a:r>
              <a:rPr lang="en-GB" sz="2000" dirty="0">
                <a:solidFill>
                  <a:schemeClr val="dk1"/>
                </a:solidFill>
                <a:latin typeface="Arial"/>
                <a:ea typeface="Arial"/>
                <a:cs typeface="Arial"/>
                <a:sym typeface="Arial"/>
              </a:rPr>
              <a:t> – </a:t>
            </a:r>
            <a:r>
              <a:rPr lang="en-GB" sz="2000" b="1" u="sng"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There are different ways of writing ‘ea’ and ‘</a:t>
            </a:r>
            <a:r>
              <a:rPr lang="en-GB" sz="2000"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so if they write: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teechur</a:t>
            </a:r>
            <a:r>
              <a:rPr lang="en-GB" sz="2000" dirty="0">
                <a:solidFill>
                  <a:schemeClr val="dk1"/>
                </a:solidFill>
                <a:latin typeface="Arial"/>
                <a:ea typeface="Arial"/>
                <a:cs typeface="Arial"/>
                <a:sym typeface="Arial"/>
              </a:rPr>
              <a:t>’ they will have used their phonics knowledge to select the appropriate sound however in this instance they have choose the wrong grapheme. This is reasonable for your child’s age.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If your child writes: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taicher</a:t>
            </a:r>
            <a:r>
              <a:rPr lang="en-GB" sz="2000" dirty="0">
                <a:solidFill>
                  <a:schemeClr val="dk1"/>
                </a:solidFill>
                <a:latin typeface="Arial"/>
                <a:ea typeface="Arial"/>
                <a:cs typeface="Arial"/>
                <a:sym typeface="Arial"/>
              </a:rPr>
              <a:t>’ you will need to talk them through what they have written and explain that ‘</a:t>
            </a:r>
            <a:r>
              <a:rPr lang="en-GB" sz="2000" dirty="0" err="1">
                <a:solidFill>
                  <a:schemeClr val="dk1"/>
                </a:solidFill>
                <a:latin typeface="Arial"/>
                <a:ea typeface="Arial"/>
                <a:cs typeface="Arial"/>
                <a:sym typeface="Arial"/>
              </a:rPr>
              <a:t>ai</a:t>
            </a:r>
            <a:r>
              <a:rPr lang="en-GB" sz="2000" dirty="0">
                <a:solidFill>
                  <a:schemeClr val="dk1"/>
                </a:solidFill>
                <a:latin typeface="Arial"/>
                <a:ea typeface="Arial"/>
                <a:cs typeface="Arial"/>
                <a:sym typeface="Arial"/>
              </a:rPr>
              <a:t>’ is not in teacher it is in fact the ‘ea’ sound. Look together to find the ‘ea’ ‘ee’ sounds on the sound mat and this will help them for next time. </a:t>
            </a:r>
            <a:endParaRPr sz="2000" dirty="0">
              <a:solidFill>
                <a:schemeClr val="dk1"/>
              </a:solidFill>
              <a:latin typeface="Arial"/>
              <a:ea typeface="Arial"/>
              <a:cs typeface="Arial"/>
              <a:sym typeface="Arial"/>
            </a:endParaRPr>
          </a:p>
        </p:txBody>
      </p:sp>
      <p:pic>
        <p:nvPicPr>
          <p:cNvPr id="118" name="Google Shape;118;p5"/>
          <p:cNvPicPr preferRelativeResize="0"/>
          <p:nvPr/>
        </p:nvPicPr>
        <p:blipFill rotWithShape="1">
          <a:blip r:embed="rId3">
            <a:alphaModFix/>
          </a:blip>
          <a:srcRect/>
          <a:stretch/>
        </p:blipFill>
        <p:spPr>
          <a:xfrm>
            <a:off x="8664300" y="1471050"/>
            <a:ext cx="3403425" cy="1555575"/>
          </a:xfrm>
          <a:prstGeom prst="rect">
            <a:avLst/>
          </a:prstGeom>
          <a:noFill/>
          <a:ln>
            <a:noFill/>
          </a:ln>
        </p:spPr>
      </p:pic>
      <p:cxnSp>
        <p:nvCxnSpPr>
          <p:cNvPr id="119" name="Google Shape;119;p5"/>
          <p:cNvCxnSpPr/>
          <p:nvPr/>
        </p:nvCxnSpPr>
        <p:spPr>
          <a:xfrm>
            <a:off x="9040027" y="751163"/>
            <a:ext cx="1022100" cy="720000"/>
          </a:xfrm>
          <a:prstGeom prst="straightConnector1">
            <a:avLst/>
          </a:prstGeom>
          <a:noFill/>
          <a:ln w="76200" cap="flat" cmpd="sng">
            <a:solidFill>
              <a:schemeClr val="accent1"/>
            </a:solidFill>
            <a:prstDash val="solid"/>
            <a:miter lim="800000"/>
            <a:headEnd type="none" w="sm" len="sm"/>
            <a:tailEnd type="triangle" w="med" len="med"/>
          </a:ln>
        </p:spPr>
      </p:cxnSp>
      <p:pic>
        <p:nvPicPr>
          <p:cNvPr id="120" name="Google Shape;120;p5" descr="http://ecx.images-amazon.com/images/I/81daKehskIL._SL1500_.jpg"/>
          <p:cNvPicPr preferRelativeResize="0"/>
          <p:nvPr/>
        </p:nvPicPr>
        <p:blipFill rotWithShape="1">
          <a:blip r:embed="rId4">
            <a:alphaModFix/>
          </a:blip>
          <a:srcRect/>
          <a:stretch/>
        </p:blipFill>
        <p:spPr>
          <a:xfrm>
            <a:off x="8664300" y="3129200"/>
            <a:ext cx="3403426" cy="1485375"/>
          </a:xfrm>
          <a:prstGeom prst="rect">
            <a:avLst/>
          </a:prstGeom>
          <a:noFill/>
          <a:ln>
            <a:noFill/>
          </a:ln>
        </p:spPr>
      </p:pic>
      <p:sp>
        <p:nvSpPr>
          <p:cNvPr id="6"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28592" y="795337"/>
            <a:ext cx="11934610" cy="5148263"/>
          </a:xfrm>
          <a:prstGeom prst="rect">
            <a:avLst/>
          </a:prstGeom>
        </p:spPr>
      </p:pic>
    </p:spTree>
    <p:extLst>
      <p:ext uri="{BB962C8B-B14F-4D97-AF65-F5344CB8AC3E}">
        <p14:creationId xmlns:p14="http://schemas.microsoft.com/office/powerpoint/2010/main" val="1237269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Using ‘and’ to add extra description</a:t>
            </a:r>
            <a:endParaRPr sz="2400" b="1" u="sng" dirty="0">
              <a:solidFill>
                <a:srgbClr val="7030A0"/>
              </a:solidFill>
              <a:latin typeface="Comic Sans MS" panose="030F0702030302020204" pitchFamily="66" charset="0"/>
              <a:sym typeface="Arial"/>
            </a:endParaRPr>
          </a:p>
        </p:txBody>
      </p:sp>
      <p:sp>
        <p:nvSpPr>
          <p:cNvPr id="3" name="Rectangle 2"/>
          <p:cNvSpPr/>
          <p:nvPr/>
        </p:nvSpPr>
        <p:spPr>
          <a:xfrm>
            <a:off x="196653" y="852244"/>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today is to describe the animal in the picture using the word ‘and’ to add detail</a:t>
            </a:r>
            <a:r>
              <a:rPr lang="en-GB" sz="1800" dirty="0" smtClean="0">
                <a:solidFill>
                  <a:srgbClr val="7030A0"/>
                </a:solidFill>
                <a:latin typeface="Comic Sans MS" panose="030F0702030302020204" pitchFamily="66" charset="0"/>
              </a:rPr>
              <a:t>. </a:t>
            </a:r>
            <a:endParaRPr lang="en-GB" sz="1800" dirty="0">
              <a:solidFill>
                <a:srgbClr val="7030A0"/>
              </a:solidFill>
              <a:latin typeface="Comic Sans MS" panose="030F0702030302020204" pitchFamily="66" charset="0"/>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Monday:</a:t>
            </a:r>
            <a:endParaRPr sz="2400" b="1" u="sng" dirty="0">
              <a:solidFill>
                <a:srgbClr val="FF0000"/>
              </a:solidFill>
              <a:latin typeface="Comic Sans MS" panose="030F0702030302020204" pitchFamily="66" charset="0"/>
              <a:sym typeface="Arial"/>
            </a:endParaRPr>
          </a:p>
        </p:txBody>
      </p:sp>
      <p:sp>
        <p:nvSpPr>
          <p:cNvPr id="11" name="Google Shape;95;p3"/>
          <p:cNvSpPr txBox="1"/>
          <p:nvPr/>
        </p:nvSpPr>
        <p:spPr>
          <a:xfrm>
            <a:off x="196653" y="1889932"/>
            <a:ext cx="31003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chemeClr val="tx1">
                    <a:lumMod val="95000"/>
                    <a:lumOff val="5000"/>
                  </a:schemeClr>
                </a:solidFill>
                <a:latin typeface="Comic Sans MS" panose="030F0702030302020204" pitchFamily="66" charset="0"/>
                <a:sym typeface="Arial"/>
              </a:rPr>
              <a:t>Here’s an example:</a:t>
            </a:r>
            <a:endParaRPr sz="2400" b="1" u="sng" dirty="0">
              <a:solidFill>
                <a:schemeClr val="tx1">
                  <a:lumMod val="95000"/>
                  <a:lumOff val="5000"/>
                </a:schemeClr>
              </a:solidFill>
              <a:latin typeface="Comic Sans MS" panose="030F0702030302020204" pitchFamily="66" charset="0"/>
              <a:sym typeface="Arial"/>
            </a:endParaRPr>
          </a:p>
        </p:txBody>
      </p:sp>
      <p:pic>
        <p:nvPicPr>
          <p:cNvPr id="8" name="Picture 2" descr="Zebra Facts | Live Scie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5310" y="1874442"/>
            <a:ext cx="4480388" cy="2982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7860810" y="5048697"/>
            <a:ext cx="1665534" cy="1030787"/>
          </a:xfrm>
          <a:prstGeom prst="rect">
            <a:avLst/>
          </a:prstGeom>
        </p:spPr>
      </p:pic>
      <p:sp>
        <p:nvSpPr>
          <p:cNvPr id="27" name="Google Shape;95;p3"/>
          <p:cNvSpPr txBox="1"/>
          <p:nvPr/>
        </p:nvSpPr>
        <p:spPr>
          <a:xfrm>
            <a:off x="361509" y="5244875"/>
            <a:ext cx="11581962"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b="1" i="0" strike="noStrike" cap="none" dirty="0" smtClean="0">
                <a:solidFill>
                  <a:schemeClr val="tx1">
                    <a:lumMod val="95000"/>
                    <a:lumOff val="5000"/>
                  </a:schemeClr>
                </a:solidFill>
                <a:latin typeface="Comic Sans MS" panose="030F0702030302020204" pitchFamily="66" charset="0"/>
                <a:sym typeface="Arial"/>
              </a:rPr>
              <a:t>The Zebra’s stri</a:t>
            </a:r>
            <a:r>
              <a:rPr lang="en-GB" sz="4000" b="1" dirty="0" smtClean="0">
                <a:solidFill>
                  <a:schemeClr val="tx1">
                    <a:lumMod val="95000"/>
                    <a:lumOff val="5000"/>
                  </a:schemeClr>
                </a:solidFill>
                <a:latin typeface="Comic Sans MS" panose="030F0702030302020204" pitchFamily="66" charset="0"/>
              </a:rPr>
              <a:t>pes are black        white. </a:t>
            </a:r>
            <a:endParaRPr sz="4000" b="1" dirty="0">
              <a:solidFill>
                <a:schemeClr val="tx1">
                  <a:lumMod val="95000"/>
                  <a:lumOff val="5000"/>
                </a:schemeClr>
              </a:solidFill>
              <a:latin typeface="Comic Sans MS" panose="030F0702030302020204" pitchFamily="66" charset="0"/>
              <a:sym typeface="Arial"/>
            </a:endParaRPr>
          </a:p>
        </p:txBody>
      </p:sp>
    </p:spTree>
    <p:extLst>
      <p:ext uri="{BB962C8B-B14F-4D97-AF65-F5344CB8AC3E}">
        <p14:creationId xmlns:p14="http://schemas.microsoft.com/office/powerpoint/2010/main" val="1422265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Using ‘and’ to add extra description</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Monday: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7860810" y="5048697"/>
            <a:ext cx="1665534" cy="1030787"/>
          </a:xfrm>
          <a:prstGeom prst="rect">
            <a:avLst/>
          </a:prstGeom>
        </p:spPr>
      </p:pic>
      <p:sp>
        <p:nvSpPr>
          <p:cNvPr id="10" name="Rectangle 9"/>
          <p:cNvSpPr/>
          <p:nvPr/>
        </p:nvSpPr>
        <p:spPr>
          <a:xfrm>
            <a:off x="196653" y="852244"/>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today is to describe the animal in the picture using the word ‘and’ to add detail</a:t>
            </a:r>
            <a:r>
              <a:rPr lang="en-GB" sz="1800" dirty="0" smtClean="0">
                <a:solidFill>
                  <a:srgbClr val="7030A0"/>
                </a:solidFill>
                <a:latin typeface="Comic Sans MS" panose="030F0702030302020204" pitchFamily="66" charset="0"/>
              </a:rPr>
              <a:t>. </a:t>
            </a:r>
            <a:endParaRPr lang="en-GB" sz="1800" dirty="0">
              <a:solidFill>
                <a:srgbClr val="7030A0"/>
              </a:solidFill>
              <a:latin typeface="Comic Sans MS" panose="030F0702030302020204" pitchFamily="66" charset="0"/>
            </a:endParaRPr>
          </a:p>
        </p:txBody>
      </p:sp>
      <p:pic>
        <p:nvPicPr>
          <p:cNvPr id="5122" name="Picture 2" descr="Activity Pa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0845" y="1683241"/>
            <a:ext cx="3361349" cy="3287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026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Using ‘and’ to add extra description</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Monday: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7860810" y="5048697"/>
            <a:ext cx="1665534" cy="1030787"/>
          </a:xfrm>
          <a:prstGeom prst="rect">
            <a:avLst/>
          </a:prstGeom>
        </p:spPr>
      </p:pic>
      <p:sp>
        <p:nvSpPr>
          <p:cNvPr id="10" name="Rectangle 9"/>
          <p:cNvSpPr/>
          <p:nvPr/>
        </p:nvSpPr>
        <p:spPr>
          <a:xfrm>
            <a:off x="196653" y="852244"/>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today is to describe the animal in the picture using the word ‘and’ to add detail</a:t>
            </a:r>
            <a:r>
              <a:rPr lang="en-GB" sz="1800" dirty="0" smtClean="0">
                <a:solidFill>
                  <a:srgbClr val="7030A0"/>
                </a:solidFill>
                <a:latin typeface="Comic Sans MS" panose="030F0702030302020204" pitchFamily="66" charset="0"/>
              </a:rPr>
              <a:t>. </a:t>
            </a:r>
            <a:endParaRPr lang="en-GB" sz="1800" dirty="0">
              <a:solidFill>
                <a:srgbClr val="7030A0"/>
              </a:solidFill>
              <a:latin typeface="Comic Sans MS" panose="030F0702030302020204" pitchFamily="66" charset="0"/>
            </a:endParaRPr>
          </a:p>
        </p:txBody>
      </p:sp>
      <p:pic>
        <p:nvPicPr>
          <p:cNvPr id="2050" name="Picture 2" descr="DEAR ZOO MAGNETIC STORY PROPS – Teacher Resource - £5.20 | PicClick UK"/>
          <p:cNvPicPr>
            <a:picLocks noChangeAspect="1" noChangeArrowheads="1"/>
          </p:cNvPicPr>
          <p:nvPr/>
        </p:nvPicPr>
        <p:blipFill rotWithShape="1">
          <a:blip r:embed="rId4">
            <a:extLst>
              <a:ext uri="{28A0092B-C50C-407E-A947-70E740481C1C}">
                <a14:useLocalDpi xmlns:a14="http://schemas.microsoft.com/office/drawing/2010/main" val="0"/>
              </a:ext>
            </a:extLst>
          </a:blip>
          <a:srcRect l="57068" t="15508"/>
          <a:stretch/>
        </p:blipFill>
        <p:spPr bwMode="auto">
          <a:xfrm>
            <a:off x="5513828" y="1683241"/>
            <a:ext cx="1267692" cy="3219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813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Using ‘and’ to add extra description</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Monday: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9308760" y="3302075"/>
            <a:ext cx="1665534" cy="1030787"/>
          </a:xfrm>
          <a:prstGeom prst="rect">
            <a:avLst/>
          </a:prstGeom>
        </p:spPr>
      </p:pic>
      <p:sp>
        <p:nvSpPr>
          <p:cNvPr id="10" name="Rectangle 9"/>
          <p:cNvSpPr/>
          <p:nvPr/>
        </p:nvSpPr>
        <p:spPr>
          <a:xfrm>
            <a:off x="2009335" y="2229979"/>
            <a:ext cx="8539384" cy="1200329"/>
          </a:xfrm>
          <a:prstGeom prst="rect">
            <a:avLst/>
          </a:prstGeom>
        </p:spPr>
        <p:txBody>
          <a:bodyPr wrap="square">
            <a:spAutoFit/>
          </a:bodyPr>
          <a:lstStyle/>
          <a:p>
            <a:pPr algn="ctr"/>
            <a:r>
              <a:rPr lang="en-GB" sz="3600" dirty="0" smtClean="0">
                <a:solidFill>
                  <a:srgbClr val="FF0000"/>
                </a:solidFill>
                <a:latin typeface="Comic Sans MS" panose="030F0702030302020204" pitchFamily="66" charset="0"/>
              </a:rPr>
              <a:t>Can you think of other things to describe using the word ‘and’?</a:t>
            </a:r>
            <a:endParaRPr lang="en-GB" sz="2800" dirty="0">
              <a:solidFill>
                <a:srgbClr val="FF0000"/>
              </a:solidFill>
              <a:latin typeface="Comic Sans MS" panose="030F0702030302020204" pitchFamily="66" charset="0"/>
            </a:endParaRPr>
          </a:p>
        </p:txBody>
      </p:sp>
      <p:sp>
        <p:nvSpPr>
          <p:cNvPr id="8" name="5-Point Star 7"/>
          <p:cNvSpPr/>
          <p:nvPr/>
        </p:nvSpPr>
        <p:spPr>
          <a:xfrm>
            <a:off x="1786302" y="1980463"/>
            <a:ext cx="984164" cy="1031838"/>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7973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Using ‘and’ to add extra description</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Tuesd</a:t>
            </a:r>
            <a:r>
              <a:rPr lang="en-GB" sz="2400" b="1" i="0" u="sng" strike="noStrike" cap="none" dirty="0" smtClean="0">
                <a:solidFill>
                  <a:srgbClr val="FF0000"/>
                </a:solidFill>
                <a:latin typeface="Comic Sans MS" panose="030F0702030302020204" pitchFamily="66" charset="0"/>
                <a:sym typeface="Arial"/>
              </a:rPr>
              <a:t>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7860810" y="5048697"/>
            <a:ext cx="1665534" cy="1030787"/>
          </a:xfrm>
          <a:prstGeom prst="rect">
            <a:avLst/>
          </a:prstGeom>
        </p:spPr>
      </p:pic>
      <p:sp>
        <p:nvSpPr>
          <p:cNvPr id="10" name="Rectangle 9"/>
          <p:cNvSpPr/>
          <p:nvPr/>
        </p:nvSpPr>
        <p:spPr>
          <a:xfrm>
            <a:off x="196653" y="852244"/>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today is to describe the animal in the picture using the word ‘and’ to add detail</a:t>
            </a:r>
            <a:r>
              <a:rPr lang="en-GB" sz="1800" dirty="0" smtClean="0">
                <a:solidFill>
                  <a:srgbClr val="7030A0"/>
                </a:solidFill>
                <a:latin typeface="Comic Sans MS" panose="030F0702030302020204" pitchFamily="66" charset="0"/>
              </a:rPr>
              <a:t>. </a:t>
            </a:r>
            <a:endParaRPr lang="en-GB" sz="1800" dirty="0">
              <a:solidFill>
                <a:srgbClr val="7030A0"/>
              </a:solidFill>
              <a:latin typeface="Comic Sans MS" panose="030F0702030302020204" pitchFamily="66" charset="0"/>
            </a:endParaRPr>
          </a:p>
        </p:txBody>
      </p:sp>
      <p:pic>
        <p:nvPicPr>
          <p:cNvPr id="6146" name="Picture 2" descr="Dear Zoo Live on Twitter: &quot;Happy Hump Day! Our friend the camel is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76482" y="1683241"/>
            <a:ext cx="2999900" cy="3469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4007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Using ‘and’ to add extra description</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Tues</a:t>
            </a:r>
            <a:r>
              <a:rPr lang="en-GB" sz="2400" b="1" i="0" u="sng" strike="noStrike" cap="none" dirty="0" smtClean="0">
                <a:solidFill>
                  <a:srgbClr val="FF0000"/>
                </a:solidFill>
                <a:latin typeface="Comic Sans MS" panose="030F0702030302020204" pitchFamily="66" charset="0"/>
                <a:sym typeface="Arial"/>
              </a:rPr>
              <a:t>day: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7860810" y="5048697"/>
            <a:ext cx="1665534" cy="1030787"/>
          </a:xfrm>
          <a:prstGeom prst="rect">
            <a:avLst/>
          </a:prstGeom>
        </p:spPr>
      </p:pic>
      <p:sp>
        <p:nvSpPr>
          <p:cNvPr id="10" name="Rectangle 9"/>
          <p:cNvSpPr/>
          <p:nvPr/>
        </p:nvSpPr>
        <p:spPr>
          <a:xfrm>
            <a:off x="196653" y="852244"/>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today is to describe the animal in the picture using the word ‘and’ to add detail</a:t>
            </a:r>
            <a:r>
              <a:rPr lang="en-GB" sz="1800" dirty="0" smtClean="0">
                <a:solidFill>
                  <a:srgbClr val="7030A0"/>
                </a:solidFill>
                <a:latin typeface="Comic Sans MS" panose="030F0702030302020204" pitchFamily="66" charset="0"/>
              </a:rPr>
              <a:t>. </a:t>
            </a:r>
            <a:endParaRPr lang="en-GB" sz="1800" dirty="0">
              <a:solidFill>
                <a:srgbClr val="7030A0"/>
              </a:solidFill>
              <a:latin typeface="Comic Sans MS" panose="030F0702030302020204" pitchFamily="66" charset="0"/>
            </a:endParaRPr>
          </a:p>
        </p:txBody>
      </p:sp>
      <p:pic>
        <p:nvPicPr>
          <p:cNvPr id="7170" name="Picture 2" descr="Resource pack for teach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5162" y="1818331"/>
            <a:ext cx="4374910" cy="2964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62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Using ‘and’ to add extra description</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Tues</a:t>
            </a:r>
            <a:r>
              <a:rPr lang="en-GB" sz="2400" b="1" i="0" u="sng" strike="noStrike" cap="none" dirty="0" smtClean="0">
                <a:solidFill>
                  <a:srgbClr val="FF0000"/>
                </a:solidFill>
                <a:latin typeface="Comic Sans MS" panose="030F0702030302020204" pitchFamily="66" charset="0"/>
                <a:sym typeface="Arial"/>
              </a:rPr>
              <a:t>day: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6327432" y="5658066"/>
            <a:ext cx="1665534" cy="1030787"/>
          </a:xfrm>
          <a:prstGeom prst="rect">
            <a:avLst/>
          </a:prstGeom>
        </p:spPr>
      </p:pic>
      <p:sp>
        <p:nvSpPr>
          <p:cNvPr id="10" name="Rectangle 9"/>
          <p:cNvSpPr/>
          <p:nvPr/>
        </p:nvSpPr>
        <p:spPr>
          <a:xfrm>
            <a:off x="196653" y="852244"/>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today is to describe what you can see in the picture using the word ‘and’ to add detail</a:t>
            </a:r>
            <a:r>
              <a:rPr lang="en-GB" sz="1800" dirty="0" smtClean="0">
                <a:solidFill>
                  <a:srgbClr val="7030A0"/>
                </a:solidFill>
                <a:latin typeface="Comic Sans MS" panose="030F0702030302020204" pitchFamily="66" charset="0"/>
              </a:rPr>
              <a:t>. </a:t>
            </a:r>
            <a:endParaRPr lang="en-GB" sz="1800" dirty="0">
              <a:solidFill>
                <a:srgbClr val="7030A0"/>
              </a:solidFill>
              <a:latin typeface="Comic Sans MS" panose="030F0702030302020204" pitchFamily="66" charset="0"/>
            </a:endParaRPr>
          </a:p>
        </p:txBody>
      </p:sp>
      <p:pic>
        <p:nvPicPr>
          <p:cNvPr id="8194" name="Picture 2" descr="Kids boy and girl playing in the park happy Vector Image"/>
          <p:cNvPicPr>
            <a:picLocks noChangeAspect="1" noChangeArrowheads="1"/>
          </p:cNvPicPr>
          <p:nvPr/>
        </p:nvPicPr>
        <p:blipFill rotWithShape="1">
          <a:blip r:embed="rId4">
            <a:extLst>
              <a:ext uri="{28A0092B-C50C-407E-A947-70E740481C1C}">
                <a14:useLocalDpi xmlns:a14="http://schemas.microsoft.com/office/drawing/2010/main" val="0"/>
              </a:ext>
            </a:extLst>
          </a:blip>
          <a:srcRect b="12540"/>
          <a:stretch/>
        </p:blipFill>
        <p:spPr bwMode="auto">
          <a:xfrm>
            <a:off x="3897062" y="1798636"/>
            <a:ext cx="3963748" cy="3744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245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Using ‘and’ to add extra description</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Tuesday: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9308760" y="3302075"/>
            <a:ext cx="1665534" cy="1030787"/>
          </a:xfrm>
          <a:prstGeom prst="rect">
            <a:avLst/>
          </a:prstGeom>
        </p:spPr>
      </p:pic>
      <p:sp>
        <p:nvSpPr>
          <p:cNvPr id="10" name="Rectangle 9"/>
          <p:cNvSpPr/>
          <p:nvPr/>
        </p:nvSpPr>
        <p:spPr>
          <a:xfrm>
            <a:off x="2009335" y="2229979"/>
            <a:ext cx="8539384" cy="1200329"/>
          </a:xfrm>
          <a:prstGeom prst="rect">
            <a:avLst/>
          </a:prstGeom>
        </p:spPr>
        <p:txBody>
          <a:bodyPr wrap="square">
            <a:spAutoFit/>
          </a:bodyPr>
          <a:lstStyle/>
          <a:p>
            <a:pPr algn="ctr"/>
            <a:r>
              <a:rPr lang="en-GB" sz="3600" dirty="0" smtClean="0">
                <a:solidFill>
                  <a:srgbClr val="FF0000"/>
                </a:solidFill>
                <a:latin typeface="Comic Sans MS" panose="030F0702030302020204" pitchFamily="66" charset="0"/>
              </a:rPr>
              <a:t>Can you think of any more things to describe using the word ‘and’?</a:t>
            </a:r>
            <a:endParaRPr lang="en-GB" sz="2800" dirty="0">
              <a:solidFill>
                <a:srgbClr val="FF0000"/>
              </a:solidFill>
              <a:latin typeface="Comic Sans MS" panose="030F0702030302020204" pitchFamily="66" charset="0"/>
            </a:endParaRPr>
          </a:p>
        </p:txBody>
      </p:sp>
      <p:sp>
        <p:nvSpPr>
          <p:cNvPr id="8" name="5-Point Star 7"/>
          <p:cNvSpPr/>
          <p:nvPr/>
        </p:nvSpPr>
        <p:spPr>
          <a:xfrm>
            <a:off x="1299942" y="1770171"/>
            <a:ext cx="984164" cy="1031838"/>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55200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196652" y="3542832"/>
            <a:ext cx="7917086" cy="13233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u="sng" dirty="0" smtClean="0">
                <a:solidFill>
                  <a:srgbClr val="7030A0"/>
                </a:solidFill>
                <a:latin typeface="Comic Sans MS" panose="030F0702030302020204" pitchFamily="66" charset="0"/>
              </a:rPr>
              <a:t>If your child still needs to practise using ‘and’ to add more detail to their sentences, please continue to work on Monday/Tuesday’s slides. Think of some different contexts that they could write about continuing to work on this skill. </a:t>
            </a:r>
            <a:endParaRPr sz="20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255530"/>
            <a:ext cx="239414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8427476" y="3614983"/>
            <a:ext cx="1665534" cy="1030787"/>
          </a:xfrm>
          <a:prstGeom prst="rect">
            <a:avLst/>
          </a:prstGeom>
        </p:spPr>
      </p:pic>
      <p:sp>
        <p:nvSpPr>
          <p:cNvPr id="8" name="5-Point Star 7"/>
          <p:cNvSpPr/>
          <p:nvPr/>
        </p:nvSpPr>
        <p:spPr>
          <a:xfrm>
            <a:off x="235527" y="784439"/>
            <a:ext cx="595745" cy="648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Google Shape;95;p3"/>
          <p:cNvSpPr txBox="1"/>
          <p:nvPr/>
        </p:nvSpPr>
        <p:spPr>
          <a:xfrm>
            <a:off x="831272" y="889694"/>
            <a:ext cx="11294103" cy="203128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i="0" strike="noStrike" cap="none" dirty="0" smtClean="0">
                <a:solidFill>
                  <a:srgbClr val="FF0000"/>
                </a:solidFill>
                <a:latin typeface="Comic Sans MS" panose="030F0702030302020204" pitchFamily="66" charset="0"/>
                <a:sym typeface="Arial"/>
              </a:rPr>
              <a:t>Note for parents … </a:t>
            </a:r>
            <a:br>
              <a:rPr lang="en-GB" sz="1800" b="1" i="0" strike="noStrike" cap="none" dirty="0" smtClean="0">
                <a:solidFill>
                  <a:srgbClr val="FF0000"/>
                </a:solidFill>
                <a:latin typeface="Comic Sans MS" panose="030F0702030302020204" pitchFamily="66" charset="0"/>
                <a:sym typeface="Arial"/>
              </a:rPr>
            </a:br>
            <a:r>
              <a:rPr lang="en-GB" sz="1800" i="0" strike="noStrike" cap="none" dirty="0" smtClean="0">
                <a:solidFill>
                  <a:srgbClr val="FF0000"/>
                </a:solidFill>
                <a:latin typeface="Comic Sans MS" panose="030F0702030302020204" pitchFamily="66" charset="0"/>
                <a:sym typeface="Arial"/>
              </a:rPr>
              <a:t>It is really difficult to provide work for the children to do at home which caters for all abilities. You will need to use your judgement to decide which aspects your child will focus on and whether they need to be challenged further or continue to practise. It is perfectly fine to continue ‘practising’ work we have been doing over the past few weeks. </a:t>
            </a:r>
            <a:r>
              <a:rPr lang="en-GB" sz="1800" i="0" strike="noStrike" cap="none" dirty="0" smtClean="0">
                <a:solidFill>
                  <a:srgbClr val="FF0000"/>
                </a:solidFill>
                <a:latin typeface="Comic Sans MS" panose="030F0702030302020204" pitchFamily="66" charset="0"/>
                <a:sym typeface="Wingdings" panose="05000000000000000000" pitchFamily="2" charset="2"/>
              </a:rPr>
              <a:t></a:t>
            </a:r>
            <a:br>
              <a:rPr lang="en-GB" sz="1800" i="0" strike="noStrike" cap="none" dirty="0" smtClean="0">
                <a:solidFill>
                  <a:srgbClr val="FF0000"/>
                </a:solidFill>
                <a:latin typeface="Comic Sans MS" panose="030F0702030302020204" pitchFamily="66" charset="0"/>
                <a:sym typeface="Wingdings" panose="05000000000000000000" pitchFamily="2" charset="2"/>
              </a:rPr>
            </a:br>
            <a:r>
              <a:rPr lang="en-GB" sz="1800" i="0" strike="noStrike" cap="none" dirty="0" smtClean="0">
                <a:solidFill>
                  <a:srgbClr val="FF0000"/>
                </a:solidFill>
                <a:latin typeface="Comic Sans MS" panose="030F0702030302020204" pitchFamily="66" charset="0"/>
                <a:sym typeface="Wingdings" panose="05000000000000000000" pitchFamily="2" charset="2"/>
              </a:rPr>
              <a:t>I am purely providing an extended challenge for those who want/need it to ensure that those children continue to be engaged with their learning and also make progress too. </a:t>
            </a:r>
            <a:endParaRPr sz="1800" dirty="0">
              <a:solidFill>
                <a:srgbClr val="FF0000"/>
              </a:solidFill>
              <a:latin typeface="Comic Sans MS" panose="030F0702030302020204" pitchFamily="66" charset="0"/>
              <a:sym typeface="Arial"/>
            </a:endParaRPr>
          </a:p>
        </p:txBody>
      </p:sp>
      <p:sp>
        <p:nvSpPr>
          <p:cNvPr id="11" name="Google Shape;95;p3"/>
          <p:cNvSpPr txBox="1"/>
          <p:nvPr/>
        </p:nvSpPr>
        <p:spPr>
          <a:xfrm>
            <a:off x="150460" y="5426684"/>
            <a:ext cx="7520593" cy="13233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u="sng" dirty="0" smtClean="0">
                <a:solidFill>
                  <a:srgbClr val="0070C0"/>
                </a:solidFill>
                <a:latin typeface="Comic Sans MS" panose="030F0702030302020204" pitchFamily="66" charset="0"/>
              </a:rPr>
              <a:t>If your child requires an additional challenge, please look at the following activities for Wed/Thurs/Friday. They will be asked to use and to link two ideas, writing extended sentences. </a:t>
            </a:r>
            <a:r>
              <a:rPr lang="en-GB" sz="2000" b="1" u="sng" dirty="0" smtClean="0">
                <a:solidFill>
                  <a:srgbClr val="0070C0"/>
                </a:solidFill>
                <a:latin typeface="Comic Sans MS" panose="030F0702030302020204" pitchFamily="66" charset="0"/>
                <a:sym typeface="Wingdings" panose="05000000000000000000" pitchFamily="2" charset="2"/>
              </a:rPr>
              <a:t> </a:t>
            </a:r>
            <a:endParaRPr sz="2000" b="1" u="sng" dirty="0">
              <a:solidFill>
                <a:srgbClr val="0070C0"/>
              </a:solidFill>
              <a:latin typeface="Comic Sans MS" panose="030F0702030302020204" pitchFamily="66" charset="0"/>
              <a:sym typeface="Arial"/>
            </a:endParaRPr>
          </a:p>
        </p:txBody>
      </p:sp>
      <p:grpSp>
        <p:nvGrpSpPr>
          <p:cNvPr id="12" name="Group 11"/>
          <p:cNvGrpSpPr/>
          <p:nvPr/>
        </p:nvGrpSpPr>
        <p:grpSpPr>
          <a:xfrm>
            <a:off x="7638615" y="4361354"/>
            <a:ext cx="4494718" cy="2318686"/>
            <a:chOff x="0" y="2009445"/>
            <a:chExt cx="12071766" cy="4825335"/>
          </a:xfrm>
        </p:grpSpPr>
        <p:pic>
          <p:nvPicPr>
            <p:cNvPr id="13" name="Picture 12"/>
            <p:cNvPicPr>
              <a:picLocks noChangeAspect="1"/>
            </p:cNvPicPr>
            <p:nvPr/>
          </p:nvPicPr>
          <p:blipFill>
            <a:blip r:embed="rId4"/>
            <a:stretch>
              <a:fillRect/>
            </a:stretch>
          </p:blipFill>
          <p:spPr>
            <a:xfrm>
              <a:off x="0" y="4226466"/>
              <a:ext cx="4371975" cy="2608314"/>
            </a:xfrm>
            <a:prstGeom prst="rect">
              <a:avLst/>
            </a:prstGeom>
          </p:spPr>
        </p:pic>
        <p:sp>
          <p:nvSpPr>
            <p:cNvPr id="15" name="Rectangle 14"/>
            <p:cNvSpPr/>
            <p:nvPr/>
          </p:nvSpPr>
          <p:spPr>
            <a:xfrm>
              <a:off x="850800" y="6011461"/>
              <a:ext cx="3505369" cy="544427"/>
            </a:xfrm>
            <a:prstGeom prst="rect">
              <a:avLst/>
            </a:prstGeom>
          </p:spPr>
          <p:txBody>
            <a:bodyPr wrap="none">
              <a:spAutoFit/>
            </a:bodyPr>
            <a:lstStyle/>
            <a:p>
              <a:r>
                <a:rPr lang="en-GB" sz="1050" dirty="0" smtClean="0">
                  <a:solidFill>
                    <a:schemeClr val="tx1"/>
                  </a:solidFill>
                  <a:latin typeface="Comic Sans MS" panose="030F0702030302020204" pitchFamily="66" charset="0"/>
                </a:rPr>
                <a:t>The dog is in bed</a:t>
              </a:r>
              <a:endParaRPr lang="en-GB" sz="1050" dirty="0">
                <a:solidFill>
                  <a:schemeClr val="tx1"/>
                </a:solidFill>
              </a:endParaRPr>
            </a:p>
          </p:txBody>
        </p:sp>
        <p:pic>
          <p:nvPicPr>
            <p:cNvPr id="16" name="Picture 15"/>
            <p:cNvPicPr>
              <a:picLocks noChangeAspect="1"/>
            </p:cNvPicPr>
            <p:nvPr/>
          </p:nvPicPr>
          <p:blipFill>
            <a:blip r:embed="rId3"/>
            <a:stretch>
              <a:fillRect/>
            </a:stretch>
          </p:blipFill>
          <p:spPr>
            <a:xfrm>
              <a:off x="4304914" y="4930352"/>
              <a:ext cx="1662401" cy="984629"/>
            </a:xfrm>
            <a:prstGeom prst="rect">
              <a:avLst/>
            </a:prstGeom>
          </p:spPr>
        </p:pic>
        <p:pic>
          <p:nvPicPr>
            <p:cNvPr id="17" name="Picture 16"/>
            <p:cNvPicPr>
              <a:picLocks noChangeAspect="1"/>
            </p:cNvPicPr>
            <p:nvPr/>
          </p:nvPicPr>
          <p:blipFill>
            <a:blip r:embed="rId5"/>
            <a:stretch>
              <a:fillRect/>
            </a:stretch>
          </p:blipFill>
          <p:spPr>
            <a:xfrm>
              <a:off x="5968822" y="4161830"/>
              <a:ext cx="6102944" cy="2668079"/>
            </a:xfrm>
            <a:prstGeom prst="rect">
              <a:avLst/>
            </a:prstGeom>
          </p:spPr>
        </p:pic>
        <p:pic>
          <p:nvPicPr>
            <p:cNvPr id="19" name="Picture 18"/>
            <p:cNvPicPr>
              <a:picLocks noChangeAspect="1"/>
            </p:cNvPicPr>
            <p:nvPr/>
          </p:nvPicPr>
          <p:blipFill>
            <a:blip r:embed="rId6"/>
            <a:stretch>
              <a:fillRect/>
            </a:stretch>
          </p:blipFill>
          <p:spPr>
            <a:xfrm>
              <a:off x="4373482" y="5809982"/>
              <a:ext cx="1662401" cy="1019927"/>
            </a:xfrm>
            <a:prstGeom prst="rect">
              <a:avLst/>
            </a:prstGeom>
          </p:spPr>
        </p:pic>
        <p:pic>
          <p:nvPicPr>
            <p:cNvPr id="20" name="Picture 19"/>
            <p:cNvPicPr>
              <a:picLocks noChangeAspect="1"/>
            </p:cNvPicPr>
            <p:nvPr/>
          </p:nvPicPr>
          <p:blipFill>
            <a:blip r:embed="rId7"/>
            <a:stretch>
              <a:fillRect/>
            </a:stretch>
          </p:blipFill>
          <p:spPr>
            <a:xfrm>
              <a:off x="3960546" y="2009445"/>
              <a:ext cx="4340491" cy="2918606"/>
            </a:xfrm>
            <a:prstGeom prst="rect">
              <a:avLst/>
            </a:prstGeom>
          </p:spPr>
        </p:pic>
      </p:grpSp>
      <p:sp>
        <p:nvSpPr>
          <p:cNvPr id="21" name="Rectangle 20"/>
          <p:cNvSpPr/>
          <p:nvPr/>
        </p:nvSpPr>
        <p:spPr>
          <a:xfrm>
            <a:off x="10060387" y="6256267"/>
            <a:ext cx="2064989" cy="253916"/>
          </a:xfrm>
          <a:prstGeom prst="rect">
            <a:avLst/>
          </a:prstGeom>
        </p:spPr>
        <p:txBody>
          <a:bodyPr wrap="none">
            <a:spAutoFit/>
          </a:bodyPr>
          <a:lstStyle/>
          <a:p>
            <a:r>
              <a:rPr lang="en-GB" sz="1050" dirty="0" smtClean="0">
                <a:solidFill>
                  <a:schemeClr val="tx1"/>
                </a:solidFill>
                <a:latin typeface="Comic Sans MS" panose="030F0702030302020204" pitchFamily="66" charset="0"/>
              </a:rPr>
              <a:t>he is cuddling his teddy bear. </a:t>
            </a:r>
            <a:endParaRPr lang="en-GB" sz="1050" dirty="0">
              <a:solidFill>
                <a:schemeClr val="tx1"/>
              </a:solidFill>
            </a:endParaRPr>
          </a:p>
        </p:txBody>
      </p:sp>
    </p:spTree>
    <p:extLst>
      <p:ext uri="{BB962C8B-B14F-4D97-AF65-F5344CB8AC3E}">
        <p14:creationId xmlns:p14="http://schemas.microsoft.com/office/powerpoint/2010/main" val="2620216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2792864" y="55571"/>
            <a:ext cx="8394249"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i="0" u="sng" strike="noStrike" cap="none" dirty="0" smtClean="0">
                <a:solidFill>
                  <a:srgbClr val="7030A0"/>
                </a:solidFill>
                <a:latin typeface="Comic Sans MS" panose="030F0702030302020204" pitchFamily="66" charset="0"/>
                <a:sym typeface="Arial"/>
              </a:rPr>
              <a:t>Using ‘and’ to extend sentences, joining two ideas together. </a:t>
            </a:r>
            <a:endParaRPr sz="1800" b="1" u="sng" dirty="0">
              <a:solidFill>
                <a:srgbClr val="7030A0"/>
              </a:solidFill>
              <a:latin typeface="Comic Sans MS" panose="030F0702030302020204" pitchFamily="66" charset="0"/>
              <a:sym typeface="Arial"/>
            </a:endParaRPr>
          </a:p>
        </p:txBody>
      </p:sp>
      <p:sp>
        <p:nvSpPr>
          <p:cNvPr id="14" name="Google Shape;95;p3"/>
          <p:cNvSpPr txBox="1"/>
          <p:nvPr/>
        </p:nvSpPr>
        <p:spPr>
          <a:xfrm>
            <a:off x="0" y="0"/>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444361"/>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I am going to think of 2 things to say about this picture. As I say my first idea I will hold my right arm up, fist pump in the middle when I say “</a:t>
            </a:r>
            <a:r>
              <a:rPr lang="en-GB" sz="2000" b="1" dirty="0" smtClean="0">
                <a:solidFill>
                  <a:srgbClr val="FF0000"/>
                </a:solidFill>
                <a:latin typeface="Comic Sans MS" panose="030F0702030302020204" pitchFamily="66" charset="0"/>
              </a:rPr>
              <a:t>and” </a:t>
            </a:r>
            <a:r>
              <a:rPr lang="en-GB" sz="2000" dirty="0" smtClean="0">
                <a:solidFill>
                  <a:srgbClr val="FF0000"/>
                </a:solidFill>
                <a:latin typeface="Comic Sans MS" panose="030F0702030302020204" pitchFamily="66" charset="0"/>
              </a:rPr>
              <a:t>then continue my second idea on my left arm. This helps to remind you to think of two different ideas and join them together using ‘</a:t>
            </a:r>
            <a:r>
              <a:rPr lang="en-GB" sz="2000" b="1" dirty="0" smtClean="0">
                <a:solidFill>
                  <a:srgbClr val="FF0000"/>
                </a:solidFill>
                <a:latin typeface="Comic Sans MS" panose="030F0702030302020204" pitchFamily="66" charset="0"/>
              </a:rPr>
              <a:t>and</a:t>
            </a:r>
            <a:r>
              <a:rPr lang="en-GB" sz="2000" dirty="0" smtClean="0">
                <a:solidFill>
                  <a:srgbClr val="FF0000"/>
                </a:solidFill>
                <a:latin typeface="Comic Sans MS" panose="030F0702030302020204" pitchFamily="66" charset="0"/>
              </a:rPr>
              <a:t>’. </a:t>
            </a:r>
            <a:endParaRPr lang="en-GB" sz="1600" dirty="0">
              <a:solidFill>
                <a:srgbClr val="FF0000"/>
              </a:solidFill>
              <a:latin typeface="Comic Sans MS" panose="030F0702030302020204" pitchFamily="66" charset="0"/>
            </a:endParaRPr>
          </a:p>
        </p:txBody>
      </p:sp>
      <p:grpSp>
        <p:nvGrpSpPr>
          <p:cNvPr id="16" name="Group 15"/>
          <p:cNvGrpSpPr/>
          <p:nvPr/>
        </p:nvGrpSpPr>
        <p:grpSpPr>
          <a:xfrm>
            <a:off x="188118" y="2100914"/>
            <a:ext cx="11695529" cy="4605419"/>
            <a:chOff x="0" y="2009445"/>
            <a:chExt cx="12071766" cy="4825335"/>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sp>
          <p:nvSpPr>
            <p:cNvPr id="11" name="Rectangle 10"/>
            <p:cNvSpPr/>
            <p:nvPr/>
          </p:nvSpPr>
          <p:spPr>
            <a:xfrm>
              <a:off x="1331301" y="6012644"/>
              <a:ext cx="2629246" cy="461665"/>
            </a:xfrm>
            <a:prstGeom prst="rect">
              <a:avLst/>
            </a:prstGeom>
          </p:spPr>
          <p:txBody>
            <a:bodyPr wrap="none">
              <a:spAutoFit/>
            </a:bodyPr>
            <a:lstStyle/>
            <a:p>
              <a:r>
                <a:rPr lang="en-GB" sz="2400" dirty="0" smtClean="0">
                  <a:solidFill>
                    <a:schemeClr val="tx1"/>
                  </a:solidFill>
                  <a:latin typeface="Comic Sans MS" panose="030F0702030302020204" pitchFamily="66" charset="0"/>
                </a:rPr>
                <a:t>The dog is in bed</a:t>
              </a:r>
              <a:endParaRPr lang="en-GB" sz="2400" dirty="0">
                <a:solidFill>
                  <a:schemeClr val="tx1"/>
                </a:solidFill>
              </a:endParaRPr>
            </a:p>
          </p:txBody>
        </p:sp>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sp>
          <p:nvSpPr>
            <p:cNvPr id="15" name="Rectangle 14"/>
            <p:cNvSpPr/>
            <p:nvPr/>
          </p:nvSpPr>
          <p:spPr>
            <a:xfrm>
              <a:off x="6623485" y="6089112"/>
              <a:ext cx="4382931" cy="461665"/>
            </a:xfrm>
            <a:prstGeom prst="rect">
              <a:avLst/>
            </a:prstGeom>
          </p:spPr>
          <p:txBody>
            <a:bodyPr wrap="none">
              <a:spAutoFit/>
            </a:bodyPr>
            <a:lstStyle/>
            <a:p>
              <a:r>
                <a:rPr lang="en-GB" sz="2400" dirty="0" smtClean="0">
                  <a:solidFill>
                    <a:schemeClr val="tx1"/>
                  </a:solidFill>
                  <a:latin typeface="Comic Sans MS" panose="030F0702030302020204" pitchFamily="66" charset="0"/>
                </a:rPr>
                <a:t>he is cuddling his teddy bear.</a:t>
              </a:r>
              <a:endParaRPr lang="en-GB" sz="2400" dirty="0">
                <a:solidFill>
                  <a:schemeClr val="tx1"/>
                </a:solidFill>
              </a:endParaRPr>
            </a:p>
          </p:txBody>
        </p:sp>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pic>
          <p:nvPicPr>
            <p:cNvPr id="5" name="Picture 4"/>
            <p:cNvPicPr>
              <a:picLocks noChangeAspect="1"/>
            </p:cNvPicPr>
            <p:nvPr/>
          </p:nvPicPr>
          <p:blipFill>
            <a:blip r:embed="rId7"/>
            <a:stretch>
              <a:fillRect/>
            </a:stretch>
          </p:blipFill>
          <p:spPr>
            <a:xfrm>
              <a:off x="3960546" y="2009445"/>
              <a:ext cx="4340491" cy="2918606"/>
            </a:xfrm>
            <a:prstGeom prst="rect">
              <a:avLst/>
            </a:prstGeom>
          </p:spPr>
        </p:pic>
      </p:grpSp>
      <p:pic>
        <p:nvPicPr>
          <p:cNvPr id="12290" name="Picture 2" descr="Free Person Speaking Cliparts, Download Free Clip Art, Free Clip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0204" y="1563341"/>
            <a:ext cx="1787249" cy="186369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2087453" y="1704731"/>
            <a:ext cx="6332183" cy="461665"/>
          </a:xfrm>
          <a:prstGeom prst="rect">
            <a:avLst/>
          </a:prstGeom>
        </p:spPr>
        <p:txBody>
          <a:bodyPr wrap="none">
            <a:spAutoFit/>
          </a:bodyPr>
          <a:lstStyle/>
          <a:p>
            <a:r>
              <a:rPr lang="en-GB" sz="2400" dirty="0" smtClean="0">
                <a:solidFill>
                  <a:schemeClr val="tx1"/>
                </a:solidFill>
                <a:latin typeface="Comic Sans MS" panose="030F0702030302020204" pitchFamily="66" charset="0"/>
              </a:rPr>
              <a:t>We are just practising this </a:t>
            </a:r>
            <a:r>
              <a:rPr lang="en-GB" sz="2400" b="1" dirty="0" smtClean="0">
                <a:solidFill>
                  <a:schemeClr val="tx1"/>
                </a:solidFill>
                <a:latin typeface="Comic Sans MS" panose="030F0702030302020204" pitchFamily="66" charset="0"/>
              </a:rPr>
              <a:t>verbally </a:t>
            </a:r>
            <a:r>
              <a:rPr lang="en-GB" sz="2400" dirty="0" smtClean="0">
                <a:solidFill>
                  <a:schemeClr val="tx1"/>
                </a:solidFill>
                <a:latin typeface="Comic Sans MS" panose="030F0702030302020204" pitchFamily="66" charset="0"/>
              </a:rPr>
              <a:t>today!</a:t>
            </a:r>
            <a:endParaRPr lang="en-GB" sz="2400" dirty="0">
              <a:solidFill>
                <a:schemeClr val="tx1"/>
              </a:solidFill>
            </a:endParaRPr>
          </a:p>
        </p:txBody>
      </p:sp>
    </p:spTree>
    <p:extLst>
      <p:ext uri="{BB962C8B-B14F-4D97-AF65-F5344CB8AC3E}">
        <p14:creationId xmlns:p14="http://schemas.microsoft.com/office/powerpoint/2010/main" val="2425774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Your turn! </a:t>
            </a:r>
            <a:r>
              <a:rPr lang="en-GB" sz="2000" dirty="0" smtClean="0">
                <a:solidFill>
                  <a:srgbClr val="FF0000"/>
                </a:solidFill>
                <a:latin typeface="Comic Sans MS" panose="030F0702030302020204" pitchFamily="66" charset="0"/>
                <a:sym typeface="Wingdings" panose="05000000000000000000" pitchFamily="2" charset="2"/>
              </a:rPr>
              <a:t> I </a:t>
            </a:r>
            <a:r>
              <a:rPr lang="en-GB" sz="2000" dirty="0" smtClean="0">
                <a:solidFill>
                  <a:srgbClr val="FF0000"/>
                </a:solidFill>
                <a:latin typeface="Comic Sans MS" panose="030F0702030302020204" pitchFamily="66" charset="0"/>
              </a:rPr>
              <a:t>want </a:t>
            </a:r>
            <a:r>
              <a:rPr lang="en-GB" sz="2000" b="1" u="sng" dirty="0" smtClean="0">
                <a:solidFill>
                  <a:srgbClr val="FF0000"/>
                </a:solidFill>
                <a:latin typeface="Comic Sans MS" panose="030F0702030302020204" pitchFamily="66" charset="0"/>
              </a:rPr>
              <a:t>you</a:t>
            </a:r>
            <a:r>
              <a:rPr lang="en-GB" sz="2000" dirty="0" smtClean="0">
                <a:solidFill>
                  <a:srgbClr val="FF0000"/>
                </a:solidFill>
                <a:latin typeface="Comic Sans MS" panose="030F0702030302020204" pitchFamily="66" charset="0"/>
              </a:rPr>
              <a:t> to tell me 2 things about this picture. Hold your right arm up when you say your first idea, fist pump in the middle when you say “</a:t>
            </a:r>
            <a:r>
              <a:rPr lang="en-GB" sz="2000" b="1" dirty="0" smtClean="0">
                <a:solidFill>
                  <a:srgbClr val="FF0000"/>
                </a:solidFill>
                <a:latin typeface="Comic Sans MS" panose="030F0702030302020204" pitchFamily="66" charset="0"/>
              </a:rPr>
              <a:t>and” </a:t>
            </a:r>
            <a:r>
              <a:rPr lang="en-GB" sz="2000" dirty="0" smtClean="0">
                <a:solidFill>
                  <a:srgbClr val="FF0000"/>
                </a:solidFill>
                <a:latin typeface="Comic Sans MS" panose="030F0702030302020204" pitchFamily="66" charset="0"/>
              </a:rPr>
              <a:t>then continue your second idea on your left arm.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0" y="4161830"/>
            <a:ext cx="12071766" cy="267295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pic>
        <p:nvPicPr>
          <p:cNvPr id="16" name="Picture 2" descr="Free Person Speaking Cliparts, Download Free Clip Art, Free Clip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0204" y="1624079"/>
            <a:ext cx="1787249" cy="186369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2087453" y="1704731"/>
            <a:ext cx="6332183" cy="461665"/>
          </a:xfrm>
          <a:prstGeom prst="rect">
            <a:avLst/>
          </a:prstGeom>
        </p:spPr>
        <p:txBody>
          <a:bodyPr wrap="none">
            <a:spAutoFit/>
          </a:bodyPr>
          <a:lstStyle/>
          <a:p>
            <a:r>
              <a:rPr lang="en-GB" sz="2400" dirty="0" smtClean="0">
                <a:solidFill>
                  <a:schemeClr val="tx1"/>
                </a:solidFill>
                <a:latin typeface="Comic Sans MS" panose="030F0702030302020204" pitchFamily="66" charset="0"/>
              </a:rPr>
              <a:t>We are just practising this </a:t>
            </a:r>
            <a:r>
              <a:rPr lang="en-GB" sz="2400" b="1" dirty="0" smtClean="0">
                <a:solidFill>
                  <a:schemeClr val="tx1"/>
                </a:solidFill>
                <a:latin typeface="Comic Sans MS" panose="030F0702030302020204" pitchFamily="66" charset="0"/>
              </a:rPr>
              <a:t>verbally </a:t>
            </a:r>
            <a:r>
              <a:rPr lang="en-GB" sz="2400" dirty="0" smtClean="0">
                <a:solidFill>
                  <a:schemeClr val="tx1"/>
                </a:solidFill>
                <a:latin typeface="Comic Sans MS" panose="030F0702030302020204" pitchFamily="66" charset="0"/>
              </a:rPr>
              <a:t>today!</a:t>
            </a:r>
            <a:endParaRPr lang="en-GB" sz="2400" dirty="0">
              <a:solidFill>
                <a:schemeClr val="tx1"/>
              </a:solidFill>
            </a:endParaRPr>
          </a:p>
        </p:txBody>
      </p:sp>
      <p:pic>
        <p:nvPicPr>
          <p:cNvPr id="13314" name="Picture 2" descr="Clipart children swimming pool, Clipart children swimming pool ..."/>
          <p:cNvPicPr>
            <a:picLocks noChangeAspect="1" noChangeArrowheads="1"/>
          </p:cNvPicPr>
          <p:nvPr/>
        </p:nvPicPr>
        <p:blipFill rotWithShape="1">
          <a:blip r:embed="rId8">
            <a:extLst>
              <a:ext uri="{28A0092B-C50C-407E-A947-70E740481C1C}">
                <a14:useLocalDpi xmlns:a14="http://schemas.microsoft.com/office/drawing/2010/main" val="0"/>
              </a:ext>
            </a:extLst>
          </a:blip>
          <a:srcRect b="8432"/>
          <a:stretch/>
        </p:blipFill>
        <p:spPr bwMode="auto">
          <a:xfrm>
            <a:off x="3691784" y="2331585"/>
            <a:ext cx="3595282" cy="2666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9132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Your turn! </a:t>
            </a:r>
            <a:r>
              <a:rPr lang="en-GB" sz="2000" dirty="0" smtClean="0">
                <a:solidFill>
                  <a:srgbClr val="FF0000"/>
                </a:solidFill>
                <a:latin typeface="Comic Sans MS" panose="030F0702030302020204" pitchFamily="66" charset="0"/>
                <a:sym typeface="Wingdings" panose="05000000000000000000" pitchFamily="2" charset="2"/>
              </a:rPr>
              <a:t> I </a:t>
            </a:r>
            <a:r>
              <a:rPr lang="en-GB" sz="2000" dirty="0" smtClean="0">
                <a:solidFill>
                  <a:srgbClr val="FF0000"/>
                </a:solidFill>
                <a:latin typeface="Comic Sans MS" panose="030F0702030302020204" pitchFamily="66" charset="0"/>
              </a:rPr>
              <a:t>want </a:t>
            </a:r>
            <a:r>
              <a:rPr lang="en-GB" sz="2000" b="1" u="sng" dirty="0" smtClean="0">
                <a:solidFill>
                  <a:srgbClr val="FF0000"/>
                </a:solidFill>
                <a:latin typeface="Comic Sans MS" panose="030F0702030302020204" pitchFamily="66" charset="0"/>
              </a:rPr>
              <a:t>you</a:t>
            </a:r>
            <a:r>
              <a:rPr lang="en-GB" sz="2000" dirty="0" smtClean="0">
                <a:solidFill>
                  <a:srgbClr val="FF0000"/>
                </a:solidFill>
                <a:latin typeface="Comic Sans MS" panose="030F0702030302020204" pitchFamily="66" charset="0"/>
              </a:rPr>
              <a:t> to tell me 2 things about this picture. Hold your right arm up when you say your first idea, fist pump in the middle when you say “</a:t>
            </a:r>
            <a:r>
              <a:rPr lang="en-GB" sz="2000" b="1" dirty="0" smtClean="0">
                <a:solidFill>
                  <a:srgbClr val="FF0000"/>
                </a:solidFill>
                <a:latin typeface="Comic Sans MS" panose="030F0702030302020204" pitchFamily="66" charset="0"/>
              </a:rPr>
              <a:t>and” </a:t>
            </a:r>
            <a:r>
              <a:rPr lang="en-GB" sz="2000" dirty="0" smtClean="0">
                <a:solidFill>
                  <a:srgbClr val="FF0000"/>
                </a:solidFill>
                <a:latin typeface="Comic Sans MS" panose="030F0702030302020204" pitchFamily="66" charset="0"/>
              </a:rPr>
              <a:t>then continue your second idea on your left arm.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0" y="4161830"/>
            <a:ext cx="12071766" cy="267295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pic>
        <p:nvPicPr>
          <p:cNvPr id="16" name="Picture 2" descr="Free Person Speaking Cliparts, Download Free Clip Art, Free Clip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6652" y="1347113"/>
            <a:ext cx="1787249" cy="186369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2087453" y="1704731"/>
            <a:ext cx="6332183" cy="461665"/>
          </a:xfrm>
          <a:prstGeom prst="rect">
            <a:avLst/>
          </a:prstGeom>
        </p:spPr>
        <p:txBody>
          <a:bodyPr wrap="none">
            <a:spAutoFit/>
          </a:bodyPr>
          <a:lstStyle/>
          <a:p>
            <a:r>
              <a:rPr lang="en-GB" sz="2400" dirty="0" smtClean="0">
                <a:solidFill>
                  <a:schemeClr val="tx1"/>
                </a:solidFill>
                <a:latin typeface="Comic Sans MS" panose="030F0702030302020204" pitchFamily="66" charset="0"/>
              </a:rPr>
              <a:t>We are just practising this </a:t>
            </a:r>
            <a:r>
              <a:rPr lang="en-GB" sz="2400" b="1" dirty="0" smtClean="0">
                <a:solidFill>
                  <a:schemeClr val="tx1"/>
                </a:solidFill>
                <a:latin typeface="Comic Sans MS" panose="030F0702030302020204" pitchFamily="66" charset="0"/>
              </a:rPr>
              <a:t>verbally </a:t>
            </a:r>
            <a:r>
              <a:rPr lang="en-GB" sz="2400" dirty="0" smtClean="0">
                <a:solidFill>
                  <a:schemeClr val="tx1"/>
                </a:solidFill>
                <a:latin typeface="Comic Sans MS" panose="030F0702030302020204" pitchFamily="66" charset="0"/>
              </a:rPr>
              <a:t>today!</a:t>
            </a:r>
            <a:endParaRPr lang="en-GB" sz="2400" dirty="0">
              <a:solidFill>
                <a:schemeClr val="tx1"/>
              </a:solidFill>
            </a:endParaRPr>
          </a:p>
        </p:txBody>
      </p:sp>
      <p:pic>
        <p:nvPicPr>
          <p:cNvPr id="15364" name="Picture 4" descr="Cartoon Monkey Driving Car Stock Illustrations – 100 Cartoon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01342" y="2333648"/>
            <a:ext cx="3359113" cy="270828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Cartoon Monkey Driving Car Stock Illustrations – 100 Cartoon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59139" y="2222067"/>
            <a:ext cx="3359113" cy="2708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682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Your turn! </a:t>
            </a:r>
            <a:r>
              <a:rPr lang="en-GB" sz="2000" dirty="0" smtClean="0">
                <a:solidFill>
                  <a:srgbClr val="FF0000"/>
                </a:solidFill>
                <a:latin typeface="Comic Sans MS" panose="030F0702030302020204" pitchFamily="66" charset="0"/>
                <a:sym typeface="Wingdings" panose="05000000000000000000" pitchFamily="2" charset="2"/>
              </a:rPr>
              <a:t> I </a:t>
            </a:r>
            <a:r>
              <a:rPr lang="en-GB" sz="2000" dirty="0" smtClean="0">
                <a:solidFill>
                  <a:srgbClr val="FF0000"/>
                </a:solidFill>
                <a:latin typeface="Comic Sans MS" panose="030F0702030302020204" pitchFamily="66" charset="0"/>
              </a:rPr>
              <a:t>want </a:t>
            </a:r>
            <a:r>
              <a:rPr lang="en-GB" sz="2000" b="1" u="sng" dirty="0" smtClean="0">
                <a:solidFill>
                  <a:srgbClr val="FF0000"/>
                </a:solidFill>
                <a:latin typeface="Comic Sans MS" panose="030F0702030302020204" pitchFamily="66" charset="0"/>
              </a:rPr>
              <a:t>you</a:t>
            </a:r>
            <a:r>
              <a:rPr lang="en-GB" sz="2000" dirty="0" smtClean="0">
                <a:solidFill>
                  <a:srgbClr val="FF0000"/>
                </a:solidFill>
                <a:latin typeface="Comic Sans MS" panose="030F0702030302020204" pitchFamily="66" charset="0"/>
              </a:rPr>
              <a:t> to tell me 2 things about this picture. Hold your right arm up when you say your first idea, fist pump in the middle when you say “</a:t>
            </a:r>
            <a:r>
              <a:rPr lang="en-GB" sz="2000" b="1" dirty="0" smtClean="0">
                <a:solidFill>
                  <a:srgbClr val="FF0000"/>
                </a:solidFill>
                <a:latin typeface="Comic Sans MS" panose="030F0702030302020204" pitchFamily="66" charset="0"/>
              </a:rPr>
              <a:t>and” </a:t>
            </a:r>
            <a:r>
              <a:rPr lang="en-GB" sz="2000" dirty="0" smtClean="0">
                <a:solidFill>
                  <a:srgbClr val="FF0000"/>
                </a:solidFill>
                <a:latin typeface="Comic Sans MS" panose="030F0702030302020204" pitchFamily="66" charset="0"/>
              </a:rPr>
              <a:t>then continue your second idea on your left arm.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0" y="4161830"/>
            <a:ext cx="12071766" cy="267295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pic>
        <p:nvPicPr>
          <p:cNvPr id="16" name="Picture 2" descr="Free Person Speaking Cliparts, Download Free Clip Art, Free Clip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6652" y="1347113"/>
            <a:ext cx="1787249" cy="186369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2038590" y="1560517"/>
            <a:ext cx="6332183" cy="461665"/>
          </a:xfrm>
          <a:prstGeom prst="rect">
            <a:avLst/>
          </a:prstGeom>
        </p:spPr>
        <p:txBody>
          <a:bodyPr wrap="none">
            <a:spAutoFit/>
          </a:bodyPr>
          <a:lstStyle/>
          <a:p>
            <a:r>
              <a:rPr lang="en-GB" sz="2400" dirty="0" smtClean="0">
                <a:solidFill>
                  <a:schemeClr val="tx1"/>
                </a:solidFill>
                <a:latin typeface="Comic Sans MS" panose="030F0702030302020204" pitchFamily="66" charset="0"/>
              </a:rPr>
              <a:t>We are just practising this </a:t>
            </a:r>
            <a:r>
              <a:rPr lang="en-GB" sz="2400" b="1" dirty="0" smtClean="0">
                <a:solidFill>
                  <a:schemeClr val="tx1"/>
                </a:solidFill>
                <a:latin typeface="Comic Sans MS" panose="030F0702030302020204" pitchFamily="66" charset="0"/>
              </a:rPr>
              <a:t>verbally </a:t>
            </a:r>
            <a:r>
              <a:rPr lang="en-GB" sz="2400" dirty="0" smtClean="0">
                <a:solidFill>
                  <a:schemeClr val="tx1"/>
                </a:solidFill>
                <a:latin typeface="Comic Sans MS" panose="030F0702030302020204" pitchFamily="66" charset="0"/>
              </a:rPr>
              <a:t>today!</a:t>
            </a:r>
            <a:endParaRPr lang="en-GB" sz="2400" dirty="0">
              <a:solidFill>
                <a:schemeClr val="tx1"/>
              </a:solidFill>
            </a:endParaRPr>
          </a:p>
        </p:txBody>
      </p:sp>
      <p:pic>
        <p:nvPicPr>
          <p:cNvPr id="16386" name="Picture 2" descr="Getting Out the Bed Making a Bed Cards Topics KS1 Illustration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9409" y="3009988"/>
            <a:ext cx="4002258" cy="2001130"/>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Hair Clip Art Png ,HD PNG . (+) Pictures - vhv.rs"/>
          <p:cNvPicPr>
            <a:picLocks noChangeAspect="1" noChangeArrowheads="1"/>
          </p:cNvPicPr>
          <p:nvPr/>
        </p:nvPicPr>
        <p:blipFill rotWithShape="1">
          <a:blip r:embed="rId9">
            <a:extLst>
              <a:ext uri="{28A0092B-C50C-407E-A947-70E740481C1C}">
                <a14:useLocalDpi xmlns:a14="http://schemas.microsoft.com/office/drawing/2010/main" val="0"/>
              </a:ext>
            </a:extLst>
          </a:blip>
          <a:srcRect l="30536" t="3542" r="26236" b="39250"/>
          <a:stretch/>
        </p:blipFill>
        <p:spPr bwMode="auto">
          <a:xfrm>
            <a:off x="6910200" y="2649314"/>
            <a:ext cx="2194560" cy="2295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4785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4" name="Google Shape;95;p3"/>
          <p:cNvSpPr txBox="1"/>
          <p:nvPr/>
        </p:nvSpPr>
        <p:spPr>
          <a:xfrm>
            <a:off x="196652" y="255530"/>
            <a:ext cx="26309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Wedne</a:t>
            </a:r>
            <a:r>
              <a:rPr lang="en-GB" sz="2400" b="1" i="0" u="sng" strike="noStrike" cap="none" dirty="0" smtClean="0">
                <a:solidFill>
                  <a:srgbClr val="FF0000"/>
                </a:solidFill>
                <a:latin typeface="Comic Sans MS" panose="030F0702030302020204" pitchFamily="66" charset="0"/>
                <a:sym typeface="Arial"/>
              </a:rPr>
              <a:t>sday:</a:t>
            </a:r>
            <a:endParaRPr sz="2400" b="1" u="sng" dirty="0">
              <a:solidFill>
                <a:srgbClr val="FF0000"/>
              </a:solidFill>
              <a:latin typeface="Comic Sans MS" panose="030F0702030302020204" pitchFamily="66" charset="0"/>
              <a:sym typeface="Arial"/>
            </a:endParaRPr>
          </a:p>
        </p:txBody>
      </p:sp>
      <p:pic>
        <p:nvPicPr>
          <p:cNvPr id="7" name="Picture 6"/>
          <p:cNvPicPr>
            <a:picLocks noChangeAspect="1"/>
          </p:cNvPicPr>
          <p:nvPr/>
        </p:nvPicPr>
        <p:blipFill>
          <a:blip r:embed="rId3"/>
          <a:stretch>
            <a:fillRect/>
          </a:stretch>
        </p:blipFill>
        <p:spPr>
          <a:xfrm>
            <a:off x="6192571" y="4482717"/>
            <a:ext cx="1665534" cy="1030787"/>
          </a:xfrm>
          <a:prstGeom prst="rect">
            <a:avLst/>
          </a:prstGeom>
        </p:spPr>
      </p:pic>
      <p:sp>
        <p:nvSpPr>
          <p:cNvPr id="10" name="Rectangle 9"/>
          <p:cNvSpPr/>
          <p:nvPr/>
        </p:nvSpPr>
        <p:spPr>
          <a:xfrm>
            <a:off x="2009335" y="2229979"/>
            <a:ext cx="8539384" cy="2308324"/>
          </a:xfrm>
          <a:prstGeom prst="rect">
            <a:avLst/>
          </a:prstGeom>
        </p:spPr>
        <p:txBody>
          <a:bodyPr wrap="square">
            <a:spAutoFit/>
          </a:bodyPr>
          <a:lstStyle/>
          <a:p>
            <a:pPr algn="ctr"/>
            <a:r>
              <a:rPr lang="en-GB" sz="3600" dirty="0" smtClean="0">
                <a:solidFill>
                  <a:srgbClr val="FF0000"/>
                </a:solidFill>
                <a:latin typeface="Comic Sans MS" panose="030F0702030302020204" pitchFamily="66" charset="0"/>
              </a:rPr>
              <a:t>Whilst at home or in the garden, practise thinking of two ideas to tell a grown-up. Remember to link these ideas together with ‘and’. </a:t>
            </a:r>
            <a:r>
              <a:rPr lang="en-GB" sz="3600" dirty="0" smtClean="0">
                <a:solidFill>
                  <a:srgbClr val="FF0000"/>
                </a:solidFill>
                <a:latin typeface="Comic Sans MS" panose="030F0702030302020204" pitchFamily="66" charset="0"/>
                <a:sym typeface="Wingdings" panose="05000000000000000000" pitchFamily="2" charset="2"/>
              </a:rPr>
              <a:t> </a:t>
            </a:r>
            <a:endParaRPr lang="en-GB" sz="2800" dirty="0">
              <a:solidFill>
                <a:srgbClr val="FF0000"/>
              </a:solidFill>
              <a:latin typeface="Comic Sans MS" panose="030F0702030302020204" pitchFamily="66" charset="0"/>
            </a:endParaRPr>
          </a:p>
        </p:txBody>
      </p:sp>
      <p:sp>
        <p:nvSpPr>
          <p:cNvPr id="8" name="5-Point Star 7"/>
          <p:cNvSpPr/>
          <p:nvPr/>
        </p:nvSpPr>
        <p:spPr>
          <a:xfrm>
            <a:off x="1299942" y="1770171"/>
            <a:ext cx="984164" cy="1031838"/>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Google Shape;95;p3"/>
          <p:cNvSpPr txBox="1"/>
          <p:nvPr/>
        </p:nvSpPr>
        <p:spPr>
          <a:xfrm>
            <a:off x="3266769" y="262831"/>
            <a:ext cx="6720013"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0" u="sng" strike="noStrike" cap="none" dirty="0" smtClean="0">
                <a:solidFill>
                  <a:srgbClr val="7030A0"/>
                </a:solidFill>
                <a:latin typeface="Comic Sans MS" panose="030F0702030302020204" pitchFamily="66" charset="0"/>
                <a:sym typeface="Arial"/>
              </a:rPr>
              <a:t>Using ‘and’ to extend sentences, joining two ideas together. </a:t>
            </a:r>
            <a:endParaRPr sz="2800" b="1" u="sng" dirty="0">
              <a:solidFill>
                <a:srgbClr val="7030A0"/>
              </a:solidFill>
              <a:latin typeface="Comic Sans MS" panose="030F0702030302020204" pitchFamily="66" charset="0"/>
              <a:sym typeface="Arial"/>
            </a:endParaRPr>
          </a:p>
        </p:txBody>
      </p:sp>
    </p:spTree>
    <p:extLst>
      <p:ext uri="{BB962C8B-B14F-4D97-AF65-F5344CB8AC3E}">
        <p14:creationId xmlns:p14="http://schemas.microsoft.com/office/powerpoint/2010/main" val="2639195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grpSp>
        <p:nvGrpSpPr>
          <p:cNvPr id="2" name="Group 1"/>
          <p:cNvGrpSpPr/>
          <p:nvPr/>
        </p:nvGrpSpPr>
        <p:grpSpPr>
          <a:xfrm>
            <a:off x="120234" y="3333155"/>
            <a:ext cx="12071766" cy="267295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8626" y="5619856"/>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a:t>
            </a:r>
            <a:r>
              <a:rPr lang="en-GB" sz="2400" dirty="0" smtClean="0">
                <a:solidFill>
                  <a:schemeClr val="tx1"/>
                </a:solidFill>
                <a:latin typeface="Comic Sans MS" panose="030F0702030302020204" pitchFamily="66" charset="0"/>
              </a:rPr>
              <a:t>:               The dog is in bed and he is cuddling his teddy bear. </a:t>
            </a:r>
            <a:endParaRPr lang="en-GB" sz="2400" dirty="0">
              <a:solidFill>
                <a:schemeClr val="tx1"/>
              </a:solidFill>
            </a:endParaRPr>
          </a:p>
        </p:txBody>
      </p:sp>
      <p:pic>
        <p:nvPicPr>
          <p:cNvPr id="19" name="Picture 18"/>
          <p:cNvPicPr>
            <a:picLocks noChangeAspect="1"/>
          </p:cNvPicPr>
          <p:nvPr/>
        </p:nvPicPr>
        <p:blipFill>
          <a:blip r:embed="rId8"/>
          <a:stretch>
            <a:fillRect/>
          </a:stretch>
        </p:blipFill>
        <p:spPr>
          <a:xfrm>
            <a:off x="3421514" y="1426026"/>
            <a:ext cx="4205212" cy="2785590"/>
          </a:xfrm>
          <a:prstGeom prst="rect">
            <a:avLst/>
          </a:prstGeom>
        </p:spPr>
      </p:pic>
      <p:sp>
        <p:nvSpPr>
          <p:cNvPr id="20" name="Rectangle 19"/>
          <p:cNvSpPr/>
          <p:nvPr/>
        </p:nvSpPr>
        <p:spPr>
          <a:xfrm>
            <a:off x="0" y="661043"/>
            <a:ext cx="12071766" cy="707886"/>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This time I want you to look at the same pictures as yesterday and see if you can remember your ideas. Try and write a full sentence including ‘and’. </a:t>
            </a:r>
            <a:r>
              <a:rPr lang="en-GB" sz="2000" dirty="0" smtClean="0">
                <a:solidFill>
                  <a:srgbClr val="FF0000"/>
                </a:solidFill>
                <a:latin typeface="Comic Sans MS" panose="030F0702030302020204" pitchFamily="66" charset="0"/>
                <a:sym typeface="Wingdings" panose="05000000000000000000" pitchFamily="2" charset="2"/>
              </a:rPr>
              <a:t> </a:t>
            </a:r>
            <a:endParaRPr lang="en-GB" sz="16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0687294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grpSp>
        <p:nvGrpSpPr>
          <p:cNvPr id="2" name="Group 1"/>
          <p:cNvGrpSpPr/>
          <p:nvPr/>
        </p:nvGrpSpPr>
        <p:grpSpPr>
          <a:xfrm>
            <a:off x="120234" y="3333155"/>
            <a:ext cx="12071766" cy="267295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8626" y="5619856"/>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a:t>
            </a:r>
            <a:r>
              <a:rPr lang="en-GB" sz="2400" dirty="0" smtClean="0">
                <a:solidFill>
                  <a:schemeClr val="tx1"/>
                </a:solidFill>
                <a:latin typeface="Comic Sans MS" panose="030F0702030302020204" pitchFamily="66" charset="0"/>
              </a:rPr>
              <a:t>:</a:t>
            </a:r>
            <a:endParaRPr lang="en-GB" sz="2400" dirty="0">
              <a:solidFill>
                <a:schemeClr val="tx1"/>
              </a:solidFill>
            </a:endParaRPr>
          </a:p>
        </p:txBody>
      </p:sp>
      <p:pic>
        <p:nvPicPr>
          <p:cNvPr id="15" name="Picture 2" descr="Clipart children swimming pool, Clipart children swimming pool ..."/>
          <p:cNvPicPr>
            <a:picLocks noChangeAspect="1" noChangeArrowheads="1"/>
          </p:cNvPicPr>
          <p:nvPr/>
        </p:nvPicPr>
        <p:blipFill rotWithShape="1">
          <a:blip r:embed="rId8">
            <a:extLst>
              <a:ext uri="{28A0092B-C50C-407E-A947-70E740481C1C}">
                <a14:useLocalDpi xmlns:a14="http://schemas.microsoft.com/office/drawing/2010/main" val="0"/>
              </a:ext>
            </a:extLst>
          </a:blip>
          <a:srcRect b="8432"/>
          <a:stretch/>
        </p:blipFill>
        <p:spPr bwMode="auto">
          <a:xfrm>
            <a:off x="3694271" y="1393456"/>
            <a:ext cx="3595282" cy="2666612"/>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0" y="661043"/>
            <a:ext cx="12071766" cy="707886"/>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This time I want you to look at the same pictures as yesterday and see if you can remember your ideas. Try and write a full sentence including ‘and’. </a:t>
            </a:r>
            <a:r>
              <a:rPr lang="en-GB" sz="2000" dirty="0" smtClean="0">
                <a:solidFill>
                  <a:srgbClr val="FF0000"/>
                </a:solidFill>
                <a:latin typeface="Comic Sans MS" panose="030F0702030302020204" pitchFamily="66" charset="0"/>
                <a:sym typeface="Wingdings" panose="05000000000000000000" pitchFamily="2" charset="2"/>
              </a:rPr>
              <a:t> </a:t>
            </a:r>
            <a:endParaRPr lang="en-GB" sz="16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6480187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grpSp>
        <p:nvGrpSpPr>
          <p:cNvPr id="2" name="Group 1"/>
          <p:cNvGrpSpPr/>
          <p:nvPr/>
        </p:nvGrpSpPr>
        <p:grpSpPr>
          <a:xfrm>
            <a:off x="120234" y="3333155"/>
            <a:ext cx="12071766" cy="267295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8626" y="5619856"/>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a:t>
            </a:r>
            <a:r>
              <a:rPr lang="en-GB" sz="2400" dirty="0" smtClean="0">
                <a:solidFill>
                  <a:schemeClr val="tx1"/>
                </a:solidFill>
                <a:latin typeface="Comic Sans MS" panose="030F0702030302020204" pitchFamily="66" charset="0"/>
              </a:rPr>
              <a:t>:</a:t>
            </a:r>
            <a:endParaRPr lang="en-GB" sz="2400" dirty="0">
              <a:solidFill>
                <a:schemeClr val="tx1"/>
              </a:solidFill>
            </a:endParaRPr>
          </a:p>
        </p:txBody>
      </p:sp>
      <p:pic>
        <p:nvPicPr>
          <p:cNvPr id="16" name="Picture 4" descr="Cartoon Monkey Driving Car Stock Illustrations – 100 Cartoon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70142" y="1448946"/>
            <a:ext cx="3359113" cy="2708285"/>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661043"/>
            <a:ext cx="12071766" cy="707886"/>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This time I want you to look at the same pictures as yesterday and see if you can remember your ideas. Try and write a full sentence including ‘and’. </a:t>
            </a:r>
            <a:r>
              <a:rPr lang="en-GB" sz="2000" dirty="0" smtClean="0">
                <a:solidFill>
                  <a:srgbClr val="FF0000"/>
                </a:solidFill>
                <a:latin typeface="Comic Sans MS" panose="030F0702030302020204" pitchFamily="66" charset="0"/>
                <a:sym typeface="Wingdings" panose="05000000000000000000" pitchFamily="2" charset="2"/>
              </a:rPr>
              <a:t> </a:t>
            </a:r>
            <a:endParaRPr lang="en-GB" sz="16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346139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707886"/>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This time I want you to look at the same pictures as yesterday and see if you can remember your ideas. Try and write a full sentence including ‘and’. </a:t>
            </a:r>
            <a:r>
              <a:rPr lang="en-GB" sz="2000" dirty="0" smtClean="0">
                <a:solidFill>
                  <a:srgbClr val="FF0000"/>
                </a:solidFill>
                <a:latin typeface="Comic Sans MS" panose="030F0702030302020204" pitchFamily="66" charset="0"/>
                <a:sym typeface="Wingdings" panose="05000000000000000000" pitchFamily="2" charset="2"/>
              </a:rPr>
              <a:t>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120234" y="3333155"/>
            <a:ext cx="12071766" cy="267295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8626" y="5619856"/>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a:t>
            </a:r>
            <a:r>
              <a:rPr lang="en-GB" sz="2400" dirty="0" smtClean="0">
                <a:solidFill>
                  <a:schemeClr val="tx1"/>
                </a:solidFill>
                <a:latin typeface="Comic Sans MS" panose="030F0702030302020204" pitchFamily="66" charset="0"/>
              </a:rPr>
              <a:t>:</a:t>
            </a:r>
            <a:endParaRPr lang="en-GB" sz="2400" dirty="0">
              <a:solidFill>
                <a:schemeClr val="tx1"/>
              </a:solidFill>
            </a:endParaRPr>
          </a:p>
        </p:txBody>
      </p:sp>
      <p:pic>
        <p:nvPicPr>
          <p:cNvPr id="15" name="Picture 2" descr="Getting Out the Bed Making a Bed Cards Topics KS1 Illustration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7160" y="1748604"/>
            <a:ext cx="4002258" cy="200113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Hair Clip Art Png ,HD PNG . (+) Pictures - vhv.rs"/>
          <p:cNvPicPr>
            <a:picLocks noChangeAspect="1" noChangeArrowheads="1"/>
          </p:cNvPicPr>
          <p:nvPr/>
        </p:nvPicPr>
        <p:blipFill rotWithShape="1">
          <a:blip r:embed="rId9">
            <a:extLst>
              <a:ext uri="{28A0092B-C50C-407E-A947-70E740481C1C}">
                <a14:useLocalDpi xmlns:a14="http://schemas.microsoft.com/office/drawing/2010/main" val="0"/>
              </a:ext>
            </a:extLst>
          </a:blip>
          <a:srcRect l="30536" t="3542" r="26236" b="39250"/>
          <a:stretch/>
        </p:blipFill>
        <p:spPr bwMode="auto">
          <a:xfrm>
            <a:off x="7365939" y="1601596"/>
            <a:ext cx="2194560" cy="2295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542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Fri</a:t>
            </a:r>
            <a:r>
              <a:rPr lang="en-GB" sz="2400" b="1" i="0" u="sng" strike="noStrike" cap="none" dirty="0" smtClean="0">
                <a:solidFill>
                  <a:srgbClr val="FF0000"/>
                </a:solidFill>
                <a:latin typeface="Comic Sans MS" panose="030F0702030302020204" pitchFamily="66" charset="0"/>
                <a:sym typeface="Arial"/>
              </a:rPr>
              <a:t>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We are continuing the same activity today but this time the pictures have lots more to write about. Maybe you could really challenge yourself to write more than one sentence for each?</a:t>
            </a:r>
            <a:r>
              <a:rPr lang="en-GB" sz="2000" dirty="0">
                <a:solidFill>
                  <a:srgbClr val="FF0000"/>
                </a:solidFill>
                <a:latin typeface="Comic Sans MS" panose="030F0702030302020204" pitchFamily="66" charset="0"/>
              </a:rPr>
              <a:t> </a:t>
            </a:r>
            <a:r>
              <a:rPr lang="en-GB" sz="2000" dirty="0" smtClean="0">
                <a:solidFill>
                  <a:srgbClr val="FF0000"/>
                </a:solidFill>
                <a:latin typeface="Comic Sans MS" panose="030F0702030302020204" pitchFamily="66" charset="0"/>
                <a:sym typeface="Wingdings" panose="05000000000000000000" pitchFamily="2" charset="2"/>
              </a:rPr>
              <a:t></a:t>
            </a:r>
          </a:p>
          <a:p>
            <a:pPr algn="ctr"/>
            <a:r>
              <a:rPr lang="en-GB" sz="2000" dirty="0" smtClean="0">
                <a:solidFill>
                  <a:srgbClr val="FF0000"/>
                </a:solidFill>
                <a:latin typeface="Comic Sans MS" panose="030F0702030302020204" pitchFamily="66" charset="0"/>
                <a:sym typeface="Wingdings" panose="05000000000000000000" pitchFamily="2" charset="2"/>
              </a:rPr>
              <a:t>(Remember you </a:t>
            </a:r>
            <a:r>
              <a:rPr lang="en-GB" sz="2000" b="1" dirty="0" smtClean="0">
                <a:solidFill>
                  <a:srgbClr val="FF0000"/>
                </a:solidFill>
                <a:latin typeface="Comic Sans MS" panose="030F0702030302020204" pitchFamily="66" charset="0"/>
                <a:sym typeface="Wingdings" panose="05000000000000000000" pitchFamily="2" charset="2"/>
              </a:rPr>
              <a:t>must</a:t>
            </a:r>
            <a:r>
              <a:rPr lang="en-GB" sz="2000" dirty="0" smtClean="0">
                <a:solidFill>
                  <a:srgbClr val="FF0000"/>
                </a:solidFill>
                <a:latin typeface="Comic Sans MS" panose="030F0702030302020204" pitchFamily="66" charset="0"/>
                <a:sym typeface="Wingdings" panose="05000000000000000000" pitchFamily="2" charset="2"/>
              </a:rPr>
              <a:t> use ‘and’)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3165450" y="4396083"/>
            <a:ext cx="8580854" cy="186273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61722" y="5617822"/>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sentence(s)</a:t>
            </a:r>
            <a:r>
              <a:rPr lang="en-GB" sz="2400" dirty="0" smtClean="0">
                <a:solidFill>
                  <a:schemeClr val="tx1"/>
                </a:solidFill>
                <a:latin typeface="Comic Sans MS" panose="030F0702030302020204" pitchFamily="66" charset="0"/>
              </a:rPr>
              <a:t>:</a:t>
            </a:r>
            <a:endParaRPr lang="en-GB" sz="2400" dirty="0">
              <a:solidFill>
                <a:schemeClr val="tx1"/>
              </a:solidFill>
            </a:endParaRPr>
          </a:p>
        </p:txBody>
      </p:sp>
      <p:pic>
        <p:nvPicPr>
          <p:cNvPr id="3" name="Picture 2"/>
          <p:cNvPicPr>
            <a:picLocks noChangeAspect="1"/>
          </p:cNvPicPr>
          <p:nvPr/>
        </p:nvPicPr>
        <p:blipFill rotWithShape="1">
          <a:blip r:embed="rId8"/>
          <a:srcRect t="2168" r="1433"/>
          <a:stretch/>
        </p:blipFill>
        <p:spPr>
          <a:xfrm>
            <a:off x="4505325" y="1799816"/>
            <a:ext cx="4350727" cy="2695482"/>
          </a:xfrm>
          <a:prstGeom prst="rect">
            <a:avLst/>
          </a:prstGeom>
        </p:spPr>
      </p:pic>
    </p:spTree>
    <p:extLst>
      <p:ext uri="{BB962C8B-B14F-4D97-AF65-F5344CB8AC3E}">
        <p14:creationId xmlns:p14="http://schemas.microsoft.com/office/powerpoint/2010/main" val="2733346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Fri</a:t>
            </a:r>
            <a:r>
              <a:rPr lang="en-GB" sz="2400" b="1" i="0" u="sng" strike="noStrike" cap="none" dirty="0" smtClean="0">
                <a:solidFill>
                  <a:srgbClr val="FF0000"/>
                </a:solidFill>
                <a:latin typeface="Comic Sans MS" panose="030F0702030302020204" pitchFamily="66" charset="0"/>
                <a:sym typeface="Arial"/>
              </a:rPr>
              <a:t>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We are continuing the same activity today but this time the pictures have lots more to write about. Maybe you could really challenge yourself to write more than one sentence for each?</a:t>
            </a:r>
            <a:r>
              <a:rPr lang="en-GB" sz="2000" dirty="0">
                <a:solidFill>
                  <a:srgbClr val="FF0000"/>
                </a:solidFill>
                <a:latin typeface="Comic Sans MS" panose="030F0702030302020204" pitchFamily="66" charset="0"/>
              </a:rPr>
              <a:t> </a:t>
            </a:r>
            <a:r>
              <a:rPr lang="en-GB" sz="2000" dirty="0" smtClean="0">
                <a:solidFill>
                  <a:srgbClr val="FF0000"/>
                </a:solidFill>
                <a:latin typeface="Comic Sans MS" panose="030F0702030302020204" pitchFamily="66" charset="0"/>
                <a:sym typeface="Wingdings" panose="05000000000000000000" pitchFamily="2" charset="2"/>
              </a:rPr>
              <a:t></a:t>
            </a:r>
          </a:p>
          <a:p>
            <a:pPr algn="ctr"/>
            <a:r>
              <a:rPr lang="en-GB" sz="2000" dirty="0" smtClean="0">
                <a:solidFill>
                  <a:srgbClr val="FF0000"/>
                </a:solidFill>
                <a:latin typeface="Comic Sans MS" panose="030F0702030302020204" pitchFamily="66" charset="0"/>
                <a:sym typeface="Wingdings" panose="05000000000000000000" pitchFamily="2" charset="2"/>
              </a:rPr>
              <a:t>(Remember you </a:t>
            </a:r>
            <a:r>
              <a:rPr lang="en-GB" sz="2000" b="1" dirty="0" smtClean="0">
                <a:solidFill>
                  <a:srgbClr val="FF0000"/>
                </a:solidFill>
                <a:latin typeface="Comic Sans MS" panose="030F0702030302020204" pitchFamily="66" charset="0"/>
                <a:sym typeface="Wingdings" panose="05000000000000000000" pitchFamily="2" charset="2"/>
              </a:rPr>
              <a:t>must</a:t>
            </a:r>
            <a:r>
              <a:rPr lang="en-GB" sz="2000" dirty="0" smtClean="0">
                <a:solidFill>
                  <a:srgbClr val="FF0000"/>
                </a:solidFill>
                <a:latin typeface="Comic Sans MS" panose="030F0702030302020204" pitchFamily="66" charset="0"/>
                <a:sym typeface="Wingdings" panose="05000000000000000000" pitchFamily="2" charset="2"/>
              </a:rPr>
              <a:t> use ‘and’)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3165450" y="4396083"/>
            <a:ext cx="8580854" cy="186273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85634" y="5544650"/>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sentence(s)</a:t>
            </a:r>
            <a:r>
              <a:rPr lang="en-GB" sz="2400" dirty="0" smtClean="0">
                <a:solidFill>
                  <a:schemeClr val="tx1"/>
                </a:solidFill>
                <a:latin typeface="Comic Sans MS" panose="030F0702030302020204" pitchFamily="66" charset="0"/>
              </a:rPr>
              <a:t>:</a:t>
            </a:r>
            <a:endParaRPr lang="en-GB" sz="2400" dirty="0">
              <a:solidFill>
                <a:schemeClr val="tx1"/>
              </a:solidFill>
            </a:endParaRPr>
          </a:p>
        </p:txBody>
      </p:sp>
      <p:pic>
        <p:nvPicPr>
          <p:cNvPr id="5" name="Picture 4"/>
          <p:cNvPicPr>
            <a:picLocks noChangeAspect="1"/>
          </p:cNvPicPr>
          <p:nvPr/>
        </p:nvPicPr>
        <p:blipFill>
          <a:blip r:embed="rId8"/>
          <a:stretch>
            <a:fillRect/>
          </a:stretch>
        </p:blipFill>
        <p:spPr>
          <a:xfrm>
            <a:off x="3939174" y="1728379"/>
            <a:ext cx="5261098" cy="3199878"/>
          </a:xfrm>
          <a:prstGeom prst="rect">
            <a:avLst/>
          </a:prstGeom>
        </p:spPr>
      </p:pic>
    </p:spTree>
    <p:extLst>
      <p:ext uri="{BB962C8B-B14F-4D97-AF65-F5344CB8AC3E}">
        <p14:creationId xmlns:p14="http://schemas.microsoft.com/office/powerpoint/2010/main" val="42623716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Fri</a:t>
            </a:r>
            <a:r>
              <a:rPr lang="en-GB" sz="2400" b="1" i="0" u="sng" strike="noStrike" cap="none" dirty="0" smtClean="0">
                <a:solidFill>
                  <a:srgbClr val="FF0000"/>
                </a:solidFill>
                <a:latin typeface="Comic Sans MS" panose="030F0702030302020204" pitchFamily="66" charset="0"/>
                <a:sym typeface="Arial"/>
              </a:rPr>
              <a:t>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We are continuing the same activity today but this time the pictures have lots more to write about. Maybe you could really challenge yourself to write more than one sentence for each?</a:t>
            </a:r>
            <a:r>
              <a:rPr lang="en-GB" sz="2000" dirty="0">
                <a:solidFill>
                  <a:srgbClr val="FF0000"/>
                </a:solidFill>
                <a:latin typeface="Comic Sans MS" panose="030F0702030302020204" pitchFamily="66" charset="0"/>
              </a:rPr>
              <a:t> </a:t>
            </a:r>
            <a:r>
              <a:rPr lang="en-GB" sz="2000" dirty="0" smtClean="0">
                <a:solidFill>
                  <a:srgbClr val="FF0000"/>
                </a:solidFill>
                <a:latin typeface="Comic Sans MS" panose="030F0702030302020204" pitchFamily="66" charset="0"/>
                <a:sym typeface="Wingdings" panose="05000000000000000000" pitchFamily="2" charset="2"/>
              </a:rPr>
              <a:t></a:t>
            </a:r>
          </a:p>
          <a:p>
            <a:pPr algn="ctr"/>
            <a:r>
              <a:rPr lang="en-GB" sz="2000" dirty="0" smtClean="0">
                <a:solidFill>
                  <a:srgbClr val="FF0000"/>
                </a:solidFill>
                <a:latin typeface="Comic Sans MS" panose="030F0702030302020204" pitchFamily="66" charset="0"/>
                <a:sym typeface="Wingdings" panose="05000000000000000000" pitchFamily="2" charset="2"/>
              </a:rPr>
              <a:t>(Remember you </a:t>
            </a:r>
            <a:r>
              <a:rPr lang="en-GB" sz="2000" b="1" dirty="0" smtClean="0">
                <a:solidFill>
                  <a:srgbClr val="FF0000"/>
                </a:solidFill>
                <a:latin typeface="Comic Sans MS" panose="030F0702030302020204" pitchFamily="66" charset="0"/>
                <a:sym typeface="Wingdings" panose="05000000000000000000" pitchFamily="2" charset="2"/>
              </a:rPr>
              <a:t>must</a:t>
            </a:r>
            <a:r>
              <a:rPr lang="en-GB" sz="2000" dirty="0" smtClean="0">
                <a:solidFill>
                  <a:srgbClr val="FF0000"/>
                </a:solidFill>
                <a:latin typeface="Comic Sans MS" panose="030F0702030302020204" pitchFamily="66" charset="0"/>
                <a:sym typeface="Wingdings" panose="05000000000000000000" pitchFamily="2" charset="2"/>
              </a:rPr>
              <a:t> use ‘and’)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3165450" y="4396083"/>
            <a:ext cx="8580854" cy="186273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66561" y="5617822"/>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sentence(s)</a:t>
            </a:r>
            <a:r>
              <a:rPr lang="en-GB" sz="2400" dirty="0" smtClean="0">
                <a:solidFill>
                  <a:schemeClr val="tx1"/>
                </a:solidFill>
                <a:latin typeface="Comic Sans MS" panose="030F0702030302020204" pitchFamily="66" charset="0"/>
              </a:rPr>
              <a:t>:</a:t>
            </a:r>
            <a:endParaRPr lang="en-GB" sz="2400" dirty="0">
              <a:solidFill>
                <a:schemeClr val="tx1"/>
              </a:solidFill>
            </a:endParaRPr>
          </a:p>
        </p:txBody>
      </p:sp>
      <p:pic>
        <p:nvPicPr>
          <p:cNvPr id="5" name="Picture 4"/>
          <p:cNvPicPr>
            <a:picLocks noChangeAspect="1"/>
          </p:cNvPicPr>
          <p:nvPr/>
        </p:nvPicPr>
        <p:blipFill>
          <a:blip r:embed="rId8"/>
          <a:stretch>
            <a:fillRect/>
          </a:stretch>
        </p:blipFill>
        <p:spPr>
          <a:xfrm>
            <a:off x="4493392" y="1716985"/>
            <a:ext cx="5255520" cy="3237400"/>
          </a:xfrm>
          <a:prstGeom prst="rect">
            <a:avLst/>
          </a:prstGeom>
        </p:spPr>
      </p:pic>
    </p:spTree>
    <p:extLst>
      <p:ext uri="{BB962C8B-B14F-4D97-AF65-F5344CB8AC3E}">
        <p14:creationId xmlns:p14="http://schemas.microsoft.com/office/powerpoint/2010/main" val="9455302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Fri</a:t>
            </a:r>
            <a:r>
              <a:rPr lang="en-GB" sz="2400" b="1" i="0" u="sng" strike="noStrike" cap="none" dirty="0" smtClean="0">
                <a:solidFill>
                  <a:srgbClr val="FF0000"/>
                </a:solidFill>
                <a:latin typeface="Comic Sans MS" panose="030F0702030302020204" pitchFamily="66" charset="0"/>
                <a:sym typeface="Arial"/>
              </a:rPr>
              <a:t>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We are continuing the same activity today but this time the pictures have lots more to write about. Maybe you could really challenge yourself to write more than one sentence for each?</a:t>
            </a:r>
            <a:r>
              <a:rPr lang="en-GB" sz="2000" dirty="0">
                <a:solidFill>
                  <a:srgbClr val="FF0000"/>
                </a:solidFill>
                <a:latin typeface="Comic Sans MS" panose="030F0702030302020204" pitchFamily="66" charset="0"/>
              </a:rPr>
              <a:t> </a:t>
            </a:r>
            <a:r>
              <a:rPr lang="en-GB" sz="2000" dirty="0" smtClean="0">
                <a:solidFill>
                  <a:srgbClr val="FF0000"/>
                </a:solidFill>
                <a:latin typeface="Comic Sans MS" panose="030F0702030302020204" pitchFamily="66" charset="0"/>
                <a:sym typeface="Wingdings" panose="05000000000000000000" pitchFamily="2" charset="2"/>
              </a:rPr>
              <a:t></a:t>
            </a:r>
          </a:p>
          <a:p>
            <a:pPr algn="ctr"/>
            <a:r>
              <a:rPr lang="en-GB" sz="2000" dirty="0" smtClean="0">
                <a:solidFill>
                  <a:srgbClr val="FF0000"/>
                </a:solidFill>
                <a:latin typeface="Comic Sans MS" panose="030F0702030302020204" pitchFamily="66" charset="0"/>
                <a:sym typeface="Wingdings" panose="05000000000000000000" pitchFamily="2" charset="2"/>
              </a:rPr>
              <a:t>(Remember you </a:t>
            </a:r>
            <a:r>
              <a:rPr lang="en-GB" sz="2000" b="1" dirty="0" smtClean="0">
                <a:solidFill>
                  <a:srgbClr val="FF0000"/>
                </a:solidFill>
                <a:latin typeface="Comic Sans MS" panose="030F0702030302020204" pitchFamily="66" charset="0"/>
                <a:sym typeface="Wingdings" panose="05000000000000000000" pitchFamily="2" charset="2"/>
              </a:rPr>
              <a:t>must</a:t>
            </a:r>
            <a:r>
              <a:rPr lang="en-GB" sz="2000" dirty="0" smtClean="0">
                <a:solidFill>
                  <a:srgbClr val="FF0000"/>
                </a:solidFill>
                <a:latin typeface="Comic Sans MS" panose="030F0702030302020204" pitchFamily="66" charset="0"/>
                <a:sym typeface="Wingdings" panose="05000000000000000000" pitchFamily="2" charset="2"/>
              </a:rPr>
              <a:t> use ‘and’)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3165450" y="4396083"/>
            <a:ext cx="8580854" cy="186273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0379" y="5617822"/>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sentence(s)</a:t>
            </a:r>
            <a:r>
              <a:rPr lang="en-GB" sz="2400" dirty="0" smtClean="0">
                <a:solidFill>
                  <a:schemeClr val="tx1"/>
                </a:solidFill>
                <a:latin typeface="Comic Sans MS" panose="030F0702030302020204" pitchFamily="66" charset="0"/>
              </a:rPr>
              <a:t>:</a:t>
            </a:r>
            <a:endParaRPr lang="en-GB" sz="2400" dirty="0">
              <a:solidFill>
                <a:schemeClr val="tx1"/>
              </a:solidFill>
            </a:endParaRPr>
          </a:p>
        </p:txBody>
      </p:sp>
      <p:pic>
        <p:nvPicPr>
          <p:cNvPr id="8" name="Picture 7"/>
          <p:cNvPicPr>
            <a:picLocks noChangeAspect="1"/>
          </p:cNvPicPr>
          <p:nvPr/>
        </p:nvPicPr>
        <p:blipFill>
          <a:blip r:embed="rId8"/>
          <a:stretch>
            <a:fillRect/>
          </a:stretch>
        </p:blipFill>
        <p:spPr>
          <a:xfrm>
            <a:off x="4626820" y="1707764"/>
            <a:ext cx="4950436" cy="3045196"/>
          </a:xfrm>
          <a:prstGeom prst="rect">
            <a:avLst/>
          </a:prstGeom>
        </p:spPr>
      </p:pic>
    </p:spTree>
    <p:extLst>
      <p:ext uri="{BB962C8B-B14F-4D97-AF65-F5344CB8AC3E}">
        <p14:creationId xmlns:p14="http://schemas.microsoft.com/office/powerpoint/2010/main" val="2539798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sng" strike="noStrike" cap="none" dirty="0" smtClean="0">
                <a:solidFill>
                  <a:srgbClr val="7030A0"/>
                </a:solidFill>
                <a:latin typeface="Comic Sans MS" panose="030F0702030302020204" pitchFamily="66" charset="0"/>
                <a:sym typeface="Arial"/>
              </a:rPr>
              <a:t>Using ‘and’ to extend sentences, joining two ideas together. </a:t>
            </a:r>
            <a:endParaRPr sz="16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199419"/>
            <a:ext cx="208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Fri</a:t>
            </a:r>
            <a:r>
              <a:rPr lang="en-GB" sz="2400" b="1" i="0" u="sng" strike="noStrike" cap="none" dirty="0" smtClean="0">
                <a:solidFill>
                  <a:srgbClr val="FF0000"/>
                </a:solidFill>
                <a:latin typeface="Comic Sans MS" panose="030F0702030302020204" pitchFamily="66" charset="0"/>
                <a:sym typeface="Arial"/>
              </a:rPr>
              <a:t>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0" y="661043"/>
            <a:ext cx="12071766" cy="1015663"/>
          </a:xfrm>
          <a:prstGeom prst="rect">
            <a:avLst/>
          </a:prstGeom>
        </p:spPr>
        <p:txBody>
          <a:bodyPr wrap="square">
            <a:spAutoFit/>
          </a:bodyPr>
          <a:lstStyle/>
          <a:p>
            <a:pPr algn="ctr"/>
            <a:r>
              <a:rPr lang="en-GB" sz="2000" dirty="0" smtClean="0">
                <a:solidFill>
                  <a:srgbClr val="FF0000"/>
                </a:solidFill>
                <a:latin typeface="Comic Sans MS" panose="030F0702030302020204" pitchFamily="66" charset="0"/>
              </a:rPr>
              <a:t>We are continuing the same activity today but this time the pictures have lots more to write about. Maybe you could really challenge yourself to write more than one sentence for each?</a:t>
            </a:r>
            <a:r>
              <a:rPr lang="en-GB" sz="2000" dirty="0">
                <a:solidFill>
                  <a:srgbClr val="FF0000"/>
                </a:solidFill>
                <a:latin typeface="Comic Sans MS" panose="030F0702030302020204" pitchFamily="66" charset="0"/>
              </a:rPr>
              <a:t> </a:t>
            </a:r>
            <a:r>
              <a:rPr lang="en-GB" sz="2000" dirty="0" smtClean="0">
                <a:solidFill>
                  <a:srgbClr val="FF0000"/>
                </a:solidFill>
                <a:latin typeface="Comic Sans MS" panose="030F0702030302020204" pitchFamily="66" charset="0"/>
                <a:sym typeface="Wingdings" panose="05000000000000000000" pitchFamily="2" charset="2"/>
              </a:rPr>
              <a:t></a:t>
            </a:r>
          </a:p>
          <a:p>
            <a:pPr algn="ctr"/>
            <a:r>
              <a:rPr lang="en-GB" sz="2000" dirty="0" smtClean="0">
                <a:solidFill>
                  <a:srgbClr val="FF0000"/>
                </a:solidFill>
                <a:latin typeface="Comic Sans MS" panose="030F0702030302020204" pitchFamily="66" charset="0"/>
                <a:sym typeface="Wingdings" panose="05000000000000000000" pitchFamily="2" charset="2"/>
              </a:rPr>
              <a:t>(Remember you </a:t>
            </a:r>
            <a:r>
              <a:rPr lang="en-GB" sz="2000" b="1" dirty="0" smtClean="0">
                <a:solidFill>
                  <a:srgbClr val="FF0000"/>
                </a:solidFill>
                <a:latin typeface="Comic Sans MS" panose="030F0702030302020204" pitchFamily="66" charset="0"/>
                <a:sym typeface="Wingdings" panose="05000000000000000000" pitchFamily="2" charset="2"/>
              </a:rPr>
              <a:t>must</a:t>
            </a:r>
            <a:r>
              <a:rPr lang="en-GB" sz="2000" dirty="0" smtClean="0">
                <a:solidFill>
                  <a:srgbClr val="FF0000"/>
                </a:solidFill>
                <a:latin typeface="Comic Sans MS" panose="030F0702030302020204" pitchFamily="66" charset="0"/>
                <a:sym typeface="Wingdings" panose="05000000000000000000" pitchFamily="2" charset="2"/>
              </a:rPr>
              <a:t> use ‘and’)  </a:t>
            </a:r>
            <a:endParaRPr lang="en-GB" sz="1600" dirty="0">
              <a:solidFill>
                <a:srgbClr val="FF0000"/>
              </a:solidFill>
              <a:latin typeface="Comic Sans MS" panose="030F0702030302020204" pitchFamily="66" charset="0"/>
            </a:endParaRPr>
          </a:p>
        </p:txBody>
      </p:sp>
      <p:grpSp>
        <p:nvGrpSpPr>
          <p:cNvPr id="2" name="Group 1"/>
          <p:cNvGrpSpPr/>
          <p:nvPr/>
        </p:nvGrpSpPr>
        <p:grpSpPr>
          <a:xfrm>
            <a:off x="3165450" y="4396083"/>
            <a:ext cx="8580854" cy="1862730"/>
            <a:chOff x="0" y="4161830"/>
            <a:chExt cx="12071766" cy="2672950"/>
          </a:xfrm>
        </p:grpSpPr>
        <p:pic>
          <p:nvPicPr>
            <p:cNvPr id="9" name="Picture 8"/>
            <p:cNvPicPr>
              <a:picLocks noChangeAspect="1"/>
            </p:cNvPicPr>
            <p:nvPr/>
          </p:nvPicPr>
          <p:blipFill>
            <a:blip r:embed="rId3"/>
            <a:stretch>
              <a:fillRect/>
            </a:stretch>
          </p:blipFill>
          <p:spPr>
            <a:xfrm>
              <a:off x="0" y="4226466"/>
              <a:ext cx="4371975" cy="2608314"/>
            </a:xfrm>
            <a:prstGeom prst="rect">
              <a:avLst/>
            </a:prstGeom>
          </p:spPr>
        </p:pic>
        <p:pic>
          <p:nvPicPr>
            <p:cNvPr id="7" name="Picture 6"/>
            <p:cNvPicPr>
              <a:picLocks noChangeAspect="1"/>
            </p:cNvPicPr>
            <p:nvPr/>
          </p:nvPicPr>
          <p:blipFill>
            <a:blip r:embed="rId4"/>
            <a:stretch>
              <a:fillRect/>
            </a:stretch>
          </p:blipFill>
          <p:spPr>
            <a:xfrm>
              <a:off x="4304914" y="4930352"/>
              <a:ext cx="1662401" cy="984629"/>
            </a:xfrm>
            <a:prstGeom prst="rect">
              <a:avLst/>
            </a:prstGeom>
          </p:spPr>
        </p:pic>
        <p:pic>
          <p:nvPicPr>
            <p:cNvPr id="12" name="Picture 11"/>
            <p:cNvPicPr>
              <a:picLocks noChangeAspect="1"/>
            </p:cNvPicPr>
            <p:nvPr/>
          </p:nvPicPr>
          <p:blipFill>
            <a:blip r:embed="rId5"/>
            <a:stretch>
              <a:fillRect/>
            </a:stretch>
          </p:blipFill>
          <p:spPr>
            <a:xfrm>
              <a:off x="5968822" y="4161830"/>
              <a:ext cx="6102944" cy="2668079"/>
            </a:xfrm>
            <a:prstGeom prst="rect">
              <a:avLst/>
            </a:prstGeom>
          </p:spPr>
        </p:pic>
        <p:pic>
          <p:nvPicPr>
            <p:cNvPr id="13" name="Picture 12"/>
            <p:cNvPicPr>
              <a:picLocks noChangeAspect="1"/>
            </p:cNvPicPr>
            <p:nvPr/>
          </p:nvPicPr>
          <p:blipFill>
            <a:blip r:embed="rId6"/>
            <a:stretch>
              <a:fillRect/>
            </a:stretch>
          </p:blipFill>
          <p:spPr>
            <a:xfrm>
              <a:off x="4373482" y="5809982"/>
              <a:ext cx="1662401" cy="1019927"/>
            </a:xfrm>
            <a:prstGeom prst="rect">
              <a:avLst/>
            </a:prstGeom>
          </p:spPr>
        </p:pic>
      </p:grpSp>
      <p:cxnSp>
        <p:nvCxnSpPr>
          <p:cNvPr id="4" name="Straight Connector 3"/>
          <p:cNvCxnSpPr/>
          <p:nvPr/>
        </p:nvCxnSpPr>
        <p:spPr>
          <a:xfrm flipV="1">
            <a:off x="3770142" y="6760102"/>
            <a:ext cx="7371470" cy="153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4338" name="Picture 2" descr="Free Pencil Clipart Pencil Clip Art Images - Cliparts and Others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66561" y="5617822"/>
            <a:ext cx="1503581" cy="110062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6299092"/>
            <a:ext cx="12254063" cy="461665"/>
          </a:xfrm>
          <a:prstGeom prst="rect">
            <a:avLst/>
          </a:prstGeom>
        </p:spPr>
        <p:txBody>
          <a:bodyPr wrap="square">
            <a:spAutoFit/>
          </a:bodyPr>
          <a:lstStyle/>
          <a:p>
            <a:r>
              <a:rPr lang="en-GB" sz="1600" dirty="0" smtClean="0">
                <a:solidFill>
                  <a:schemeClr val="tx1"/>
                </a:solidFill>
                <a:latin typeface="Comic Sans MS" panose="030F0702030302020204" pitchFamily="66" charset="0"/>
              </a:rPr>
              <a:t>Now write your sentence(s)</a:t>
            </a:r>
            <a:r>
              <a:rPr lang="en-GB" sz="2400" dirty="0" smtClean="0">
                <a:solidFill>
                  <a:schemeClr val="tx1"/>
                </a:solidFill>
                <a:latin typeface="Comic Sans MS" panose="030F0702030302020204" pitchFamily="66" charset="0"/>
              </a:rPr>
              <a:t>:</a:t>
            </a:r>
            <a:endParaRPr lang="en-GB" sz="2400" dirty="0">
              <a:solidFill>
                <a:schemeClr val="tx1"/>
              </a:solidFill>
            </a:endParaRPr>
          </a:p>
        </p:txBody>
      </p:sp>
      <p:pic>
        <p:nvPicPr>
          <p:cNvPr id="3" name="Picture 2"/>
          <p:cNvPicPr>
            <a:picLocks noChangeAspect="1"/>
          </p:cNvPicPr>
          <p:nvPr/>
        </p:nvPicPr>
        <p:blipFill>
          <a:blip r:embed="rId8"/>
          <a:stretch>
            <a:fillRect/>
          </a:stretch>
        </p:blipFill>
        <p:spPr>
          <a:xfrm>
            <a:off x="4480941" y="1817942"/>
            <a:ext cx="5096315" cy="3091873"/>
          </a:xfrm>
          <a:prstGeom prst="rect">
            <a:avLst/>
          </a:prstGeom>
        </p:spPr>
      </p:pic>
    </p:spTree>
    <p:extLst>
      <p:ext uri="{BB962C8B-B14F-4D97-AF65-F5344CB8AC3E}">
        <p14:creationId xmlns:p14="http://schemas.microsoft.com/office/powerpoint/2010/main" val="2268340017"/>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TotalTime>
  <Words>1556</Words>
  <Application>Microsoft Office PowerPoint</Application>
  <PresentationFormat>Widescreen</PresentationFormat>
  <Paragraphs>118</Paragraphs>
  <Slides>28</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Comic Sans MS</vt:lpstr>
      <vt:lpstr>Wingdings</vt:lpstr>
      <vt:lpstr>Office Theme</vt:lpstr>
      <vt:lpstr>Writing in 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Reception  W/C: 4.5.20 The Three Billy Goats Gruff  W/C:11.5.20 Goldilocks and the Three Bears</dc:title>
  <dc:creator>Knight R</dc:creator>
  <cp:lastModifiedBy>Knight R</cp:lastModifiedBy>
  <cp:revision>25</cp:revision>
  <dcterms:created xsi:type="dcterms:W3CDTF">2020-04-13T17:12:15Z</dcterms:created>
  <dcterms:modified xsi:type="dcterms:W3CDTF">2020-06-03T14:36:07Z</dcterms:modified>
</cp:coreProperties>
</file>