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5"/>
  </p:notesMasterIdLst>
  <p:sldIdLst>
    <p:sldId id="256" r:id="rId2"/>
    <p:sldId id="300" r:id="rId3"/>
    <p:sldId id="301" r:id="rId4"/>
    <p:sldId id="302" r:id="rId5"/>
    <p:sldId id="259" r:id="rId6"/>
    <p:sldId id="299" r:id="rId7"/>
    <p:sldId id="321" r:id="rId8"/>
    <p:sldId id="292" r:id="rId9"/>
    <p:sldId id="320" r:id="rId10"/>
    <p:sldId id="322" r:id="rId11"/>
    <p:sldId id="309" r:id="rId12"/>
    <p:sldId id="334" r:id="rId13"/>
    <p:sldId id="342" r:id="rId14"/>
    <p:sldId id="294" r:id="rId15"/>
    <p:sldId id="323" r:id="rId16"/>
    <p:sldId id="324" r:id="rId17"/>
    <p:sldId id="335" r:id="rId18"/>
    <p:sldId id="341" r:id="rId19"/>
    <p:sldId id="325" r:id="rId20"/>
    <p:sldId id="326" r:id="rId21"/>
    <p:sldId id="327" r:id="rId22"/>
    <p:sldId id="336" r:id="rId23"/>
    <p:sldId id="340" r:id="rId24"/>
    <p:sldId id="328" r:id="rId25"/>
    <p:sldId id="329" r:id="rId26"/>
    <p:sldId id="330" r:id="rId27"/>
    <p:sldId id="337" r:id="rId28"/>
    <p:sldId id="339" r:id="rId29"/>
    <p:sldId id="331" r:id="rId30"/>
    <p:sldId id="332" r:id="rId31"/>
    <p:sldId id="333" r:id="rId32"/>
    <p:sldId id="338" r:id="rId33"/>
    <p:sldId id="311" r:id="rId34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go="http://customooxmlschemas.google.com/" r:id="rId40" roundtripDataSignature="AMtx7mjnOmdMN4uOkRBtjO6qSpLBgCBAm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824" autoAdjust="0"/>
    <p:restoredTop sz="94660"/>
  </p:normalViewPr>
  <p:slideViewPr>
    <p:cSldViewPr snapToGrid="0">
      <p:cViewPr varScale="1">
        <p:scale>
          <a:sx n="69" d="100"/>
          <a:sy n="69" d="100"/>
        </p:scale>
        <p:origin x="62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40" Type="http://customschemas.google.com/relationships/presentationmetadata" Target="meta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441699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132961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29012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2397337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316311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296749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211496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712455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380646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620988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3039724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104557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3741970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130131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6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6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3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3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38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8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3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3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3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3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3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39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3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3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3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40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40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40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40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40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4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4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4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4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4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4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4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4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4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4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43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43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4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4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4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4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44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44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4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4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4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4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45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4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4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4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46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46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4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4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4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3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3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3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3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cS8bvbyWFZ4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https://www.youtube.com/watch?v=cS8bvbyWFZ4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701040" y="8153"/>
            <a:ext cx="9144000" cy="9757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</a:pPr>
            <a:r>
              <a:rPr lang="en-GB" dirty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Phonics </a:t>
            </a:r>
            <a:r>
              <a:rPr lang="en-GB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learning- Week 7  </a:t>
            </a:r>
            <a:endParaRPr dirty="0"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  <p:sp>
        <p:nvSpPr>
          <p:cNvPr id="89" name="Google Shape;89;p1"/>
          <p:cNvSpPr/>
          <p:nvPr/>
        </p:nvSpPr>
        <p:spPr>
          <a:xfrm>
            <a:off x="96982" y="5985046"/>
            <a:ext cx="9532261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i="1" dirty="0" smtClean="0">
                <a:solidFill>
                  <a:srgbClr val="FF0000"/>
                </a:solidFill>
              </a:rPr>
              <a:t>I have kept the activity ideas on the slide for reading tricky words and w</a:t>
            </a:r>
            <a:r>
              <a:rPr lang="en-GB" sz="2000" i="1" dirty="0" smtClean="0">
                <a:solidFill>
                  <a:srgbClr val="FF0000"/>
                </a:solidFill>
                <a:sym typeface="Arial"/>
              </a:rPr>
              <a:t>e will continue to do dictation sentences for children to practise writing their tricky words. </a:t>
            </a:r>
            <a:endParaRPr sz="2000" i="1" dirty="0">
              <a:solidFill>
                <a:srgbClr val="FF0000"/>
              </a:solidFill>
              <a:sym typeface="Arial"/>
            </a:endParaRPr>
          </a:p>
        </p:txBody>
      </p:sp>
      <p:sp>
        <p:nvSpPr>
          <p:cNvPr id="90" name="Google Shape;90;p1"/>
          <p:cNvSpPr/>
          <p:nvPr/>
        </p:nvSpPr>
        <p:spPr>
          <a:xfrm>
            <a:off x="481275" y="896035"/>
            <a:ext cx="10939759" cy="44319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 smtClean="0">
                <a:solidFill>
                  <a:srgbClr val="0070C0"/>
                </a:solidFill>
                <a:latin typeface="Comic Sans MS" panose="030F0702030302020204" pitchFamily="66" charset="0"/>
                <a:sym typeface="Arial"/>
              </a:rPr>
              <a:t>For the next few weeks we are going to be focussing on: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i="1" u="sng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Initial Consonant Blends</a:t>
            </a:r>
          </a:p>
          <a:p>
            <a:pPr lvl="0" algn="ctr"/>
            <a:r>
              <a:rPr lang="en-GB" sz="1800" i="1" u="sng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(Here is a link to explain/model consonant blends: </a:t>
            </a:r>
            <a:r>
              <a:rPr lang="en-GB" sz="1800" dirty="0">
                <a:hlinkClick r:id="rId3"/>
              </a:rPr>
              <a:t>https://</a:t>
            </a:r>
            <a:r>
              <a:rPr lang="en-GB" sz="1800" dirty="0" smtClean="0">
                <a:hlinkClick r:id="rId3"/>
              </a:rPr>
              <a:t>www.youtube.com/watch?v=cS8bvbyWFZ4</a:t>
            </a:r>
            <a:r>
              <a:rPr lang="en-GB" sz="1800" dirty="0" smtClean="0"/>
              <a:t>) </a:t>
            </a:r>
            <a:endParaRPr lang="en-GB" sz="1800" i="1" u="sng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2400" i="1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i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Some parents have mentioned that when reading, their child often finds words such as; ‘green’, ‘tree’, ‘drink’, ‘click’  tricky due to the sounds at the start of the word. They will often find these words hard to spell too, missing out that second sound.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i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This is due to the fact that the </a:t>
            </a:r>
            <a:r>
              <a:rPr lang="en-GB" sz="2400" b="1" i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dr </a:t>
            </a:r>
            <a:r>
              <a:rPr lang="en-GB" sz="2400" i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in drink is a ‘consonant blend’. Children often sound it out as d-r-</a:t>
            </a:r>
            <a:r>
              <a:rPr lang="en-GB" sz="2400" i="1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i</a:t>
            </a:r>
            <a:r>
              <a:rPr lang="en-GB" sz="2400" i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-</a:t>
            </a:r>
            <a:r>
              <a:rPr lang="en-GB" sz="2400" i="1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nk</a:t>
            </a:r>
            <a:r>
              <a:rPr lang="en-GB" sz="2400" i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but it then doesn’t sound right when trying to blend the d-r sounds. Instead we practise saying these blends clearly </a:t>
            </a:r>
            <a:r>
              <a:rPr lang="en-GB" sz="2400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dr </a:t>
            </a:r>
            <a:r>
              <a:rPr lang="en-GB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for </a:t>
            </a:r>
            <a:r>
              <a:rPr lang="en-GB" sz="2400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dr</a:t>
            </a:r>
            <a:r>
              <a:rPr lang="en-GB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i</a:t>
            </a:r>
            <a:r>
              <a:rPr lang="en-GB" sz="2400" u="sng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nk. </a:t>
            </a:r>
            <a:endParaRPr sz="2400" i="1" dirty="0">
              <a:solidFill>
                <a:srgbClr val="7030A0"/>
              </a:solidFill>
              <a:latin typeface="Comic Sans MS" panose="030F0702030302020204" pitchFamily="66" charset="0"/>
              <a:sym typeface="Arial"/>
            </a:endParaRPr>
          </a:p>
        </p:txBody>
      </p:sp>
      <p:pic>
        <p:nvPicPr>
          <p:cNvPr id="91" name="Google Shape;91;p1"/>
          <p:cNvPicPr preferRelativeResize="0"/>
          <p:nvPr/>
        </p:nvPicPr>
        <p:blipFill rotWithShape="1">
          <a:blip r:embed="rId4">
            <a:alphaModFix/>
          </a:blip>
          <a:srcRect l="17754" t="27144" r="31120" b="14521"/>
          <a:stretch/>
        </p:blipFill>
        <p:spPr>
          <a:xfrm>
            <a:off x="9610752" y="5191439"/>
            <a:ext cx="2474184" cy="15872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"/>
          <p:cNvSpPr txBox="1">
            <a:spLocks noGrp="1"/>
          </p:cNvSpPr>
          <p:nvPr>
            <p:ph type="subTitle" idx="1"/>
          </p:nvPr>
        </p:nvSpPr>
        <p:spPr>
          <a:xfrm>
            <a:off x="174567" y="1113522"/>
            <a:ext cx="8162165" cy="12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3600"/>
              <a:buNone/>
            </a:pP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There are lots of different ways you can encourage your child to read tricky words. Have a look at the suggested list below and give them a try! </a:t>
            </a: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  <a:ea typeface="Arial"/>
                <a:cs typeface="Arial"/>
                <a:sym typeface="Wingdings" panose="05000000000000000000" pitchFamily="2" charset="2"/>
              </a:rPr>
              <a:t> </a:t>
            </a:r>
            <a:endParaRPr i="1" dirty="0">
              <a:solidFill>
                <a:srgbClr val="FF0000"/>
              </a:solidFill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  <p:pic>
        <p:nvPicPr>
          <p:cNvPr id="5" name="Google Shape;91;p1"/>
          <p:cNvPicPr preferRelativeResize="0"/>
          <p:nvPr/>
        </p:nvPicPr>
        <p:blipFill rotWithShape="1">
          <a:blip r:embed="rId3">
            <a:alphaModFix/>
          </a:blip>
          <a:srcRect l="17754" t="27144" r="31120" b="14521"/>
          <a:stretch/>
        </p:blipFill>
        <p:spPr>
          <a:xfrm>
            <a:off x="10221471" y="223044"/>
            <a:ext cx="1693960" cy="899319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Google Shape;97;p2"/>
          <p:cNvSpPr txBox="1">
            <a:spLocks/>
          </p:cNvSpPr>
          <p:nvPr/>
        </p:nvSpPr>
        <p:spPr>
          <a:xfrm>
            <a:off x="-130233" y="3660320"/>
            <a:ext cx="8279606" cy="12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850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342900" indent="-342900">
              <a:spcBef>
                <a:spcPts val="0"/>
              </a:spcBef>
              <a:buClr>
                <a:srgbClr val="0070C0"/>
              </a:buClr>
              <a:buSzPts val="3600"/>
              <a:buFont typeface="Arial" panose="020B0604020202020204" pitchFamily="34" charset="0"/>
              <a:buChar char="•"/>
            </a:pPr>
            <a:r>
              <a:rPr lang="en-GB" i="1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Traffic light game– Allow your child to ride around the garden pretending it’s a road. Adult shout traffic light signals such as STOP! They must then  read a tricky word to be able to go again. You could position tricky words around the garden so they have to read each word before they pass. </a:t>
            </a:r>
            <a:endParaRPr lang="en-GB" i="1" dirty="0">
              <a:solidFill>
                <a:schemeClr val="tx1"/>
              </a:solidFill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87753" y="1566347"/>
            <a:ext cx="2597630" cy="1563196"/>
          </a:xfrm>
          <a:prstGeom prst="rect">
            <a:avLst/>
          </a:prstGeom>
        </p:spPr>
      </p:pic>
      <p:sp>
        <p:nvSpPr>
          <p:cNvPr id="9" name="Google Shape;97;p2"/>
          <p:cNvSpPr txBox="1">
            <a:spLocks/>
          </p:cNvSpPr>
          <p:nvPr/>
        </p:nvSpPr>
        <p:spPr>
          <a:xfrm>
            <a:off x="326966" y="2798618"/>
            <a:ext cx="8162165" cy="12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342900" indent="-342900">
              <a:spcBef>
                <a:spcPts val="0"/>
              </a:spcBef>
              <a:buClr>
                <a:srgbClr val="0070C0"/>
              </a:buClr>
              <a:buSzPts val="3600"/>
              <a:buFont typeface="Arial" panose="020B0604020202020204" pitchFamily="34" charset="0"/>
              <a:buChar char="•"/>
            </a:pPr>
            <a:endParaRPr lang="en-GB" sz="1800" i="1" dirty="0">
              <a:solidFill>
                <a:schemeClr val="tx1"/>
              </a:solidFill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74567" y="2537008"/>
            <a:ext cx="79748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Clr>
                <a:srgbClr val="0070C0"/>
              </a:buClr>
              <a:buSzPts val="3600"/>
              <a:buFont typeface="Arial" panose="020B0604020202020204" pitchFamily="34" charset="0"/>
              <a:buChar char="•"/>
            </a:pPr>
            <a:r>
              <a:rPr lang="en-GB" sz="1800" i="1" dirty="0">
                <a:solidFill>
                  <a:schemeClr val="tx1"/>
                </a:solidFill>
                <a:latin typeface="Comic Sans MS" panose="030F0702030302020204" pitchFamily="66" charset="0"/>
              </a:rPr>
              <a:t>Balloon pop! – Write tricky words on balloons/water balloons and your child has to read the word before they are allowed to pop it.  </a:t>
            </a:r>
          </a:p>
        </p:txBody>
      </p:sp>
      <p:sp>
        <p:nvSpPr>
          <p:cNvPr id="13" name="Google Shape;97;p2"/>
          <p:cNvSpPr txBox="1">
            <a:spLocks/>
          </p:cNvSpPr>
          <p:nvPr/>
        </p:nvSpPr>
        <p:spPr>
          <a:xfrm>
            <a:off x="0" y="5292300"/>
            <a:ext cx="8279606" cy="14821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85000"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342900" indent="-342900">
              <a:spcBef>
                <a:spcPts val="0"/>
              </a:spcBef>
              <a:buClr>
                <a:srgbClr val="0070C0"/>
              </a:buClr>
              <a:buSzPts val="3600"/>
              <a:buFont typeface="Arial" panose="020B0604020202020204" pitchFamily="34" charset="0"/>
              <a:buChar char="•"/>
            </a:pPr>
            <a:r>
              <a:rPr lang="en-GB" i="1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Write tricky words on the patio slabs or fence in chalk for your child to read. When they read a word correctly they can either squirt a water pistol at the words, throw a water balloon or use a paintbrush with water to remove. You could also write tricky words on plastic cups and do the same activity.  </a:t>
            </a:r>
            <a:endParaRPr lang="en-GB" i="1" dirty="0">
              <a:solidFill>
                <a:schemeClr val="tx1"/>
              </a:solidFill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87753" y="5179979"/>
            <a:ext cx="2033718" cy="1596015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8149373" y="3453171"/>
            <a:ext cx="3577070" cy="1614487"/>
            <a:chOff x="8187753" y="3876905"/>
            <a:chExt cx="3577070" cy="1614487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187753" y="3876905"/>
              <a:ext cx="1728787" cy="1614487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9916540" y="3876905"/>
              <a:ext cx="1848283" cy="1425627"/>
            </a:xfrm>
            <a:prstGeom prst="rect">
              <a:avLst/>
            </a:prstGeom>
          </p:spPr>
        </p:pic>
      </p:grp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8"/>
          <a:srcRect l="14498" t="1083" r="18148" b="-1083"/>
          <a:stretch/>
        </p:blipFill>
        <p:spPr>
          <a:xfrm>
            <a:off x="10285570" y="5488811"/>
            <a:ext cx="1440873" cy="978350"/>
          </a:xfrm>
          <a:prstGeom prst="rect">
            <a:avLst/>
          </a:prstGeom>
        </p:spPr>
      </p:pic>
      <p:sp>
        <p:nvSpPr>
          <p:cNvPr id="18" name="Google Shape;96;p2"/>
          <p:cNvSpPr txBox="1">
            <a:spLocks/>
          </p:cNvSpPr>
          <p:nvPr/>
        </p:nvSpPr>
        <p:spPr>
          <a:xfrm>
            <a:off x="-310473" y="44669"/>
            <a:ext cx="10341033" cy="9757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25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buSzPts val="6000"/>
              <a:buFont typeface="Arial"/>
              <a:buNone/>
            </a:pPr>
            <a:r>
              <a:rPr lang="en-GB" sz="4000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Reading tricky </a:t>
            </a:r>
            <a:r>
              <a:rPr lang="en-GB" sz="4000" u="sng" dirty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w</a:t>
            </a:r>
            <a:r>
              <a:rPr lang="en-GB" sz="4000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ords </a:t>
            </a:r>
            <a:br>
              <a:rPr lang="en-GB" sz="4000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</a:br>
            <a:r>
              <a:rPr lang="en-GB" sz="4000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Activities to try </a:t>
            </a:r>
            <a:endParaRPr lang="en-GB" sz="4000" u="sng" dirty="0">
              <a:solidFill>
                <a:schemeClr val="tx1"/>
              </a:solidFill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20523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96;p2"/>
          <p:cNvSpPr txBox="1">
            <a:spLocks/>
          </p:cNvSpPr>
          <p:nvPr/>
        </p:nvSpPr>
        <p:spPr>
          <a:xfrm>
            <a:off x="0" y="-194755"/>
            <a:ext cx="10299470" cy="9757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buSzPts val="6000"/>
              <a:buFont typeface="Arial"/>
              <a:buNone/>
            </a:pPr>
            <a:r>
              <a:rPr lang="en-GB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Reading tricky </a:t>
            </a:r>
            <a:r>
              <a:rPr lang="en-GB" u="sng" dirty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w</a:t>
            </a:r>
            <a:r>
              <a:rPr lang="en-GB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ords activities to try </a:t>
            </a:r>
            <a:endParaRPr lang="en-GB" u="sng" dirty="0">
              <a:solidFill>
                <a:schemeClr val="tx1"/>
              </a:solidFill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16130" y="781014"/>
            <a:ext cx="1156023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Clr>
                <a:srgbClr val="0070C0"/>
              </a:buClr>
              <a:buSzPts val="3600"/>
              <a:buFont typeface="Arial" panose="020B0604020202020204" pitchFamily="34" charset="0"/>
              <a:buChar char="•"/>
            </a:pPr>
            <a:r>
              <a:rPr lang="en-GB" sz="18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Here are lots more examples you could try (especially if the weather is nice!) </a:t>
            </a:r>
            <a:r>
              <a:rPr lang="en-GB" sz="1800" i="1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 </a:t>
            </a:r>
            <a:endParaRPr lang="en-GB" sz="1800" i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130" y="1290637"/>
            <a:ext cx="2409825" cy="33623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3159" y="3857601"/>
            <a:ext cx="2286000" cy="220027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524000" y="6057876"/>
            <a:ext cx="3265516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Use a white wax crayon or candle to write ‘secret tricky words’ for your child to paint/find. Use watered down paint!</a:t>
            </a:r>
            <a:r>
              <a:rPr lang="en-GB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i="1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</a:t>
            </a:r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30263" y="1439112"/>
            <a:ext cx="1674587" cy="219763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9516" y="1937106"/>
            <a:ext cx="2560493" cy="33992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/>
          <a:srcRect t="7963"/>
          <a:stretch/>
        </p:blipFill>
        <p:spPr>
          <a:xfrm>
            <a:off x="7430366" y="1208785"/>
            <a:ext cx="2730609" cy="4849091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7146979" y="6073264"/>
            <a:ext cx="32973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Your child must dribble around the cones, reading each tricky word as they go before scoring! </a:t>
            </a:r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 </a:t>
            </a:r>
            <a:endParaRPr lang="en-GB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01225" y="796402"/>
            <a:ext cx="2390775" cy="3648075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390355" y="4444477"/>
            <a:ext cx="157226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Using water balloons to throw at each tricky word.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5279066" y="5336381"/>
            <a:ext cx="157226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Please be careful with this one- look where you’re going when walking up and down the stairs! </a:t>
            </a:r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 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48115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96;p2"/>
          <p:cNvSpPr txBox="1">
            <a:spLocks/>
          </p:cNvSpPr>
          <p:nvPr/>
        </p:nvSpPr>
        <p:spPr>
          <a:xfrm>
            <a:off x="0" y="-194755"/>
            <a:ext cx="10299470" cy="9757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buSzPts val="6000"/>
              <a:buFont typeface="Arial"/>
              <a:buNone/>
            </a:pPr>
            <a:r>
              <a:rPr lang="en-GB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Reading tricky </a:t>
            </a:r>
            <a:r>
              <a:rPr lang="en-GB" u="sng" dirty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w</a:t>
            </a:r>
            <a:r>
              <a:rPr lang="en-GB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ords activities to try </a:t>
            </a:r>
            <a:endParaRPr lang="en-GB" u="sng" dirty="0">
              <a:solidFill>
                <a:schemeClr val="tx1"/>
              </a:solidFill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16130" y="781014"/>
            <a:ext cx="1156023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Clr>
                <a:srgbClr val="0070C0"/>
              </a:buClr>
              <a:buSzPts val="3600"/>
              <a:buFont typeface="Arial" panose="020B0604020202020204" pitchFamily="34" charset="0"/>
              <a:buChar char="•"/>
            </a:pPr>
            <a:r>
              <a:rPr lang="en-GB" sz="18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Here are lots more examples you could try (especially if the weather is nice!) </a:t>
            </a:r>
            <a:r>
              <a:rPr lang="en-GB" sz="1800" i="1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 </a:t>
            </a:r>
            <a:endParaRPr lang="en-GB" sz="1800" i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130" y="1381125"/>
            <a:ext cx="2381250" cy="22669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2249" y="3008754"/>
            <a:ext cx="3405304" cy="382706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t="13671"/>
          <a:stretch/>
        </p:blipFill>
        <p:spPr>
          <a:xfrm>
            <a:off x="5357553" y="1291093"/>
            <a:ext cx="2611582" cy="24470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22995" y="2152193"/>
            <a:ext cx="3238501" cy="4512221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8146472" y="1664450"/>
            <a:ext cx="37407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You could do this with reading tricky words and/or phonics sounds! </a:t>
            </a:r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 </a:t>
            </a:r>
            <a:endParaRPr lang="en-GB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84186" y="3878853"/>
            <a:ext cx="1963559" cy="2714332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3738106"/>
            <a:ext cx="1525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Tricky word skittles game! </a:t>
            </a:r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83186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66335" y="189516"/>
            <a:ext cx="6096000" cy="116955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r>
              <a:rPr lang="en-GB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</a:t>
            </a:r>
            <a:endParaRPr lang="en-GB" sz="900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endParaRPr lang="en-GB" dirty="0" smtClean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endParaRPr lang="en-GB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endParaRPr lang="en-GB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9077" y="189516"/>
            <a:ext cx="10805923" cy="6403013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4236" y="974725"/>
            <a:ext cx="9843656" cy="1325563"/>
          </a:xfrm>
        </p:spPr>
        <p:txBody>
          <a:bodyPr>
            <a:normAutofit fontScale="90000"/>
          </a:bodyPr>
          <a:lstStyle/>
          <a:p>
            <a:r>
              <a:rPr lang="en-GB" sz="31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Familiarise yourself with what a consonant blend is …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  <a:hlinkClick r:id="rId2"/>
              </a:rPr>
              <a:t>https://</a:t>
            </a:r>
            <a:r>
              <a:rPr lang="en-GB" sz="3600" dirty="0" smtClean="0">
                <a:latin typeface="Comic Sans MS" panose="030F0702030302020204" pitchFamily="66" charset="0"/>
                <a:hlinkClick r:id="rId2"/>
              </a:rPr>
              <a:t>www.youtube.com/watch?v=cS8bvbyWFZ4</a:t>
            </a:r>
            <a:r>
              <a:rPr lang="en-GB" dirty="0" smtClean="0">
                <a:latin typeface="Comic Sans MS" panose="030F0702030302020204" pitchFamily="66" charset="0"/>
              </a:rPr>
              <a:t/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sz="3600" dirty="0" smtClean="0">
                <a:latin typeface="Comic Sans MS" panose="030F0702030302020204" pitchFamily="66" charset="0"/>
              </a:rPr>
              <a:t/>
            </a:r>
            <a:br>
              <a:rPr lang="en-GB" sz="3600" dirty="0" smtClean="0">
                <a:latin typeface="Comic Sans MS" panose="030F0702030302020204" pitchFamily="66" charset="0"/>
              </a:rPr>
            </a:br>
            <a:r>
              <a:rPr lang="en-GB" sz="3600" dirty="0" smtClean="0"/>
              <a:t/>
            </a:r>
            <a:br>
              <a:rPr lang="en-GB" sz="3600" dirty="0" smtClean="0"/>
            </a:br>
            <a:endParaRPr lang="en-GB" dirty="0">
              <a:solidFill>
                <a:srgbClr val="FF0000"/>
              </a:solidFill>
              <a:latin typeface="CCW Precursive 1" panose="03050602040000000000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08780" y="1155122"/>
            <a:ext cx="4081048" cy="322291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99617" y="3373493"/>
            <a:ext cx="8342601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The next slides will give the children opportunity to practise</a:t>
            </a:r>
            <a:r>
              <a:rPr lang="en-GB" sz="3200" dirty="0" smtClean="0">
                <a:latin typeface="Comic Sans MS" panose="030F0702030302020204" pitchFamily="66" charset="0"/>
              </a:rPr>
              <a:t>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b="1" u="sng" dirty="0" smtClean="0">
                <a:latin typeface="Comic Sans MS" panose="030F0702030302020204" pitchFamily="66" charset="0"/>
              </a:rPr>
              <a:t>Saying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omic Sans MS" panose="030F0702030302020204" pitchFamily="66" charset="0"/>
              </a:rPr>
              <a:t>each ‘</a:t>
            </a:r>
            <a:r>
              <a:rPr lang="en-GB" sz="2800" dirty="0" smtClean="0">
                <a:latin typeface="Comic Sans MS" panose="030F0702030302020204" pitchFamily="66" charset="0"/>
              </a:rPr>
              <a:t>blend’ correctly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b="1" u="sng" dirty="0">
                <a:latin typeface="Comic Sans MS" panose="030F0702030302020204" pitchFamily="66" charset="0"/>
              </a:rPr>
              <a:t>R</a:t>
            </a:r>
            <a:r>
              <a:rPr lang="en-GB" sz="2800" b="1" u="sng" dirty="0" smtClean="0">
                <a:latin typeface="Comic Sans MS" panose="030F0702030302020204" pitchFamily="66" charset="0"/>
              </a:rPr>
              <a:t>eading</a:t>
            </a:r>
            <a:r>
              <a:rPr lang="en-GB" sz="2800" dirty="0" smtClean="0">
                <a:latin typeface="Comic Sans MS" panose="030F0702030302020204" pitchFamily="66" charset="0"/>
              </a:rPr>
              <a:t> words containing consonant blends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b="1" u="sng" dirty="0" smtClean="0">
                <a:latin typeface="Comic Sans MS" panose="030F0702030302020204" pitchFamily="66" charset="0"/>
              </a:rPr>
              <a:t>Writing</a:t>
            </a:r>
            <a:r>
              <a:rPr lang="en-GB" sz="2800" dirty="0" smtClean="0">
                <a:latin typeface="Comic Sans MS" panose="030F0702030302020204" pitchFamily="66" charset="0"/>
              </a:rPr>
              <a:t> words </a:t>
            </a:r>
            <a:r>
              <a:rPr lang="en-GB" sz="2800" dirty="0">
                <a:latin typeface="Comic Sans MS" panose="030F0702030302020204" pitchFamily="66" charset="0"/>
              </a:rPr>
              <a:t>containing consonant blends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6107465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9322" y="21371"/>
            <a:ext cx="1746854" cy="125135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2187" y="126862"/>
            <a:ext cx="1021124" cy="1017697"/>
          </a:xfrm>
          <a:prstGeom prst="rect">
            <a:avLst/>
          </a:prstGeom>
        </p:spPr>
      </p:pic>
      <p:pic>
        <p:nvPicPr>
          <p:cNvPr id="8" name="Picture 2" descr="Free 2 Arms Cliparts, Download Free Clip Art, Free Clip Art on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3704" y="2397119"/>
            <a:ext cx="2518090" cy="2548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14269" y="1272723"/>
            <a:ext cx="1318475" cy="191225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80692" y="1334762"/>
            <a:ext cx="1152092" cy="179828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48791" y="4829718"/>
            <a:ext cx="1260546" cy="2010189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306723" y="1386695"/>
            <a:ext cx="1702710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latin typeface="CCW Precursive 1" panose="03050602040000000000" pitchFamily="66" charset="0"/>
              </a:rPr>
              <a:t>Step 1</a:t>
            </a:r>
          </a:p>
          <a:p>
            <a:pPr algn="ctr"/>
            <a:r>
              <a:rPr lang="en-GB" sz="3200" dirty="0" smtClean="0">
                <a:latin typeface="CCW Precursive 1" panose="03050602040000000000" pitchFamily="66" charset="0"/>
              </a:rPr>
              <a:t>“b”</a:t>
            </a:r>
            <a:endParaRPr lang="en-GB" sz="3200" dirty="0">
              <a:latin typeface="CCW Precursive 1" panose="03050602040000000000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943846" y="1386695"/>
            <a:ext cx="1848583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latin typeface="CCW Precursive 1" panose="03050602040000000000" pitchFamily="66" charset="0"/>
              </a:rPr>
              <a:t>Step 2</a:t>
            </a:r>
          </a:p>
          <a:p>
            <a:pPr algn="ctr"/>
            <a:r>
              <a:rPr lang="en-GB" sz="3200" dirty="0" smtClean="0">
                <a:latin typeface="CCW Precursive 1" panose="03050602040000000000" pitchFamily="66" charset="0"/>
              </a:rPr>
              <a:t>“r”</a:t>
            </a:r>
            <a:endParaRPr lang="en-GB" sz="3200" dirty="0">
              <a:latin typeface="CCW Precursive 1" panose="03050602040000000000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435653" y="5600462"/>
            <a:ext cx="1842171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>
                <a:latin typeface="CCW Precursive 1" panose="03050602040000000000" pitchFamily="66" charset="0"/>
              </a:rPr>
              <a:t>Step 3</a:t>
            </a:r>
          </a:p>
          <a:p>
            <a:pPr algn="ctr"/>
            <a:r>
              <a:rPr lang="en-GB" sz="3200" b="1" u="sng" dirty="0" smtClean="0">
                <a:latin typeface="CCW Precursive 1" panose="03050602040000000000" pitchFamily="66" charset="0"/>
              </a:rPr>
              <a:t>Blend</a:t>
            </a:r>
            <a:endParaRPr lang="en-GB" sz="3200" b="1" u="sng" dirty="0">
              <a:latin typeface="CCW Precursive 1" panose="03050602040000000000" pitchFamily="66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77595" y="4128882"/>
            <a:ext cx="1260546" cy="2010189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038141" y="4414219"/>
            <a:ext cx="207460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  <a:t>an</a:t>
            </a:r>
            <a:r>
              <a:rPr lang="en-GB" sz="4800" u="sng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  <a:t>ch</a:t>
            </a:r>
            <a:endParaRPr lang="en-GB" sz="4800" b="1" u="sng" dirty="0">
              <a:solidFill>
                <a:srgbClr val="0070C0"/>
              </a:solidFill>
              <a:latin typeface="CCW Precursive 1" panose="03050602040000000000" pitchFamily="66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29086" y="195505"/>
            <a:ext cx="242887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u="sng" dirty="0" smtClean="0">
                <a:latin typeface="CCW Precursive 1" panose="03050602040000000000" pitchFamily="66" charset="0"/>
              </a:rPr>
              <a:t>Example:</a:t>
            </a:r>
            <a:endParaRPr lang="en-GB" sz="3200" b="1" u="sng" dirty="0"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70773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251;p21"/>
          <p:cNvSpPr txBox="1"/>
          <p:nvPr/>
        </p:nvSpPr>
        <p:spPr>
          <a:xfrm>
            <a:off x="-1" y="147940"/>
            <a:ext cx="3362903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Monday: </a:t>
            </a:r>
            <a:r>
              <a:rPr lang="en-GB" sz="4000" dirty="0" smtClean="0">
                <a:solidFill>
                  <a:schemeClr val="tx1"/>
                </a:solidFill>
                <a:latin typeface="CCW Precursive 1" panose="03050602040000000000" pitchFamily="66" charset="0"/>
                <a:ea typeface="Comic Sans MS"/>
                <a:cs typeface="Comic Sans MS"/>
                <a:sym typeface="Comic Sans MS"/>
              </a:rPr>
              <a:t>bl</a:t>
            </a:r>
            <a:r>
              <a:rPr lang="en-GB" sz="4000" dirty="0" smtClean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3664932" y="1"/>
            <a:ext cx="2962911" cy="6427897"/>
            <a:chOff x="3664932" y="1"/>
            <a:chExt cx="2962911" cy="6427897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093652" y="1"/>
              <a:ext cx="2105474" cy="1508248"/>
            </a:xfrm>
            <a:prstGeom prst="rect">
              <a:avLst/>
            </a:prstGeom>
          </p:spPr>
        </p:pic>
        <p:sp>
          <p:nvSpPr>
            <p:cNvPr id="3" name="TextBox 2"/>
            <p:cNvSpPr txBox="1"/>
            <p:nvPr/>
          </p:nvSpPr>
          <p:spPr>
            <a:xfrm>
              <a:off x="4562735" y="307920"/>
              <a:ext cx="1167307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7200" dirty="0" smtClean="0">
                  <a:latin typeface="CCW Precursive 1" panose="03050602040000000000" pitchFamily="66" charset="0"/>
                </a:rPr>
                <a:t>bl</a:t>
              </a:r>
              <a:endParaRPr lang="en-GB" sz="7200" dirty="0">
                <a:latin typeface="CCW Precursive 1" panose="03050602040000000000" pitchFamily="66" charset="0"/>
              </a:endParaRPr>
            </a:p>
          </p:txBody>
        </p:sp>
        <p:cxnSp>
          <p:nvCxnSpPr>
            <p:cNvPr id="6" name="Straight Arrow Connector 5"/>
            <p:cNvCxnSpPr/>
            <p:nvPr/>
          </p:nvCxnSpPr>
          <p:spPr>
            <a:xfrm flipV="1">
              <a:off x="4201518" y="1389964"/>
              <a:ext cx="689909" cy="1982481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/>
            <p:cNvCxnSpPr/>
            <p:nvPr/>
          </p:nvCxnSpPr>
          <p:spPr>
            <a:xfrm flipH="1" flipV="1">
              <a:off x="5286493" y="1405050"/>
              <a:ext cx="739052" cy="1870061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26" name="Picture 2" descr="Free 2 Arms Cliparts, Download Free Clip Art, Free Clip Art on ...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64932" y="3429000"/>
              <a:ext cx="2962911" cy="29988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" name="Rectangle 9"/>
          <p:cNvSpPr/>
          <p:nvPr/>
        </p:nvSpPr>
        <p:spPr>
          <a:xfrm>
            <a:off x="3623551" y="3360689"/>
            <a:ext cx="73129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dirty="0">
                <a:latin typeface="CCW Precursive 1" panose="03050602040000000000" pitchFamily="66" charset="0"/>
              </a:rPr>
              <a:t>b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956302" y="3275111"/>
            <a:ext cx="53893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dirty="0">
                <a:latin typeface="CCW Precursive 1" panose="03050602040000000000" pitchFamily="66" charset="0"/>
              </a:rPr>
              <a:t>l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7130777" y="1177637"/>
            <a:ext cx="4926849" cy="3892516"/>
            <a:chOff x="7130777" y="1177637"/>
            <a:chExt cx="4926849" cy="3892516"/>
          </a:xfrm>
        </p:grpSpPr>
        <p:sp>
          <p:nvSpPr>
            <p:cNvPr id="11" name="7-Point Star 10"/>
            <p:cNvSpPr/>
            <p:nvPr/>
          </p:nvSpPr>
          <p:spPr>
            <a:xfrm>
              <a:off x="7130777" y="1177637"/>
              <a:ext cx="4926849" cy="3892516"/>
            </a:xfrm>
            <a:prstGeom prst="star7">
              <a:avLst>
                <a:gd name="adj" fmla="val 42382"/>
                <a:gd name="hf" fmla="val 102572"/>
                <a:gd name="vf" fmla="val 105210"/>
              </a:avLst>
            </a:prstGeom>
            <a:solidFill>
              <a:schemeClr val="bg1"/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7751682" y="2160361"/>
              <a:ext cx="3734165" cy="17543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Begin by practising saying the separate letters </a:t>
              </a:r>
              <a:r>
                <a:rPr lang="en-GB" sz="1800" b="1" u="sng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slowly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 b/l, b/l. Then increase the speed until you are saying ‘</a:t>
              </a:r>
              <a:r>
                <a:rPr lang="en-GB" sz="1800" dirty="0" err="1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bl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’ together </a:t>
              </a:r>
              <a:r>
                <a:rPr lang="en-GB" sz="1800" b="1" u="sng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quickly. </a:t>
              </a:r>
              <a:endParaRPr lang="en-GB" sz="5400" dirty="0">
                <a:solidFill>
                  <a:srgbClr val="002060"/>
                </a:solidFill>
                <a:latin typeface="CCW Precursive 1" panose="03050602040000000000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619057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5237" y="1604963"/>
            <a:ext cx="1859691" cy="3479656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80285" y="118992"/>
            <a:ext cx="57647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400" b="1" dirty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Monday</a:t>
            </a:r>
            <a:r>
              <a:rPr lang="en-GB" sz="2400" dirty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- practise reading these words</a:t>
            </a:r>
            <a:r>
              <a:rPr lang="en-GB" sz="2400" dirty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</a:p>
        </p:txBody>
      </p:sp>
      <p:sp>
        <p:nvSpPr>
          <p:cNvPr id="7" name="Rectangle 6"/>
          <p:cNvSpPr/>
          <p:nvPr/>
        </p:nvSpPr>
        <p:spPr>
          <a:xfrm>
            <a:off x="802411" y="1404747"/>
            <a:ext cx="231826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bl</a:t>
            </a:r>
            <a:r>
              <a:rPr lang="en-GB" sz="6600" dirty="0" smtClean="0">
                <a:latin typeface="CCW Precursive 1" panose="03050602040000000000" pitchFamily="66" charset="0"/>
              </a:rPr>
              <a:t>ue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67831" y="3236858"/>
            <a:ext cx="236795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bl</a:t>
            </a:r>
            <a:r>
              <a:rPr lang="en-GB" sz="6600" dirty="0" smtClean="0">
                <a:latin typeface="CCW Precursive 1" panose="03050602040000000000" pitchFamily="66" charset="0"/>
              </a:rPr>
              <a:t>ew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429118" y="5417128"/>
            <a:ext cx="297870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bl</a:t>
            </a:r>
            <a:r>
              <a:rPr lang="en-GB" sz="6600" dirty="0" smtClean="0">
                <a:latin typeface="CCW Precursive 1" panose="03050602040000000000" pitchFamily="66" charset="0"/>
              </a:rPr>
              <a:t>ank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409491" y="746217"/>
            <a:ext cx="265008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bl</a:t>
            </a:r>
            <a:r>
              <a:rPr lang="en-GB" sz="6600" dirty="0" smtClean="0">
                <a:latin typeface="CCW Precursive 1" panose="03050602040000000000" pitchFamily="66" charset="0"/>
              </a:rPr>
              <a:t>ink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798746" y="2790793"/>
            <a:ext cx="259237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bl</a:t>
            </a:r>
            <a:r>
              <a:rPr lang="en-GB" sz="6600" dirty="0" smtClean="0">
                <a:latin typeface="CCW Precursive 1" panose="03050602040000000000" pitchFamily="66" charset="0"/>
              </a:rPr>
              <a:t>ess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910956" y="5084619"/>
            <a:ext cx="285366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bl</a:t>
            </a:r>
            <a:r>
              <a:rPr lang="en-GB" sz="6600" dirty="0" smtClean="0">
                <a:latin typeface="CCW Precursive 1" panose="03050602040000000000" pitchFamily="66" charset="0"/>
              </a:rPr>
              <a:t>ack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45152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56815" y="52668"/>
            <a:ext cx="1171609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400" b="1" dirty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Monday</a:t>
            </a:r>
            <a:r>
              <a:rPr lang="en-GB" sz="2400" dirty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- practise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writing these words…</a:t>
            </a:r>
          </a:p>
          <a:p>
            <a:pPr lvl="0" algn="ctr"/>
            <a:r>
              <a:rPr lang="en-GB" sz="2400" dirty="0" smtClean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Adult to read out these words one at a time for children to practise writing.</a:t>
            </a:r>
          </a:p>
          <a:p>
            <a:pPr lvl="0" algn="ctr"/>
            <a:r>
              <a:rPr lang="en-GB" sz="2400" dirty="0" smtClean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If they are finding it tricky, phoneme frames are an excellent tool to help with this (as demonstrated below).. </a:t>
            </a:r>
            <a:endParaRPr lang="en-GB" sz="2400" dirty="0">
              <a:solidFill>
                <a:srgbClr val="0070C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43755" y="1368147"/>
            <a:ext cx="270939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bl</a:t>
            </a:r>
            <a:r>
              <a:rPr lang="en-GB" sz="6600" dirty="0" smtClean="0">
                <a:latin typeface="CCW Precursive 1" panose="03050602040000000000" pitchFamily="66" charset="0"/>
              </a:rPr>
              <a:t>ock</a:t>
            </a:r>
            <a:endParaRPr lang="en-GB" sz="6600" u="sng" dirty="0">
              <a:latin typeface="CCW Precursive 1" panose="03050602040000000000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97675" y="3189288"/>
            <a:ext cx="236795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bl</a:t>
            </a:r>
            <a:r>
              <a:rPr lang="en-GB" sz="6600" dirty="0" smtClean="0">
                <a:latin typeface="CCW Precursive 1" panose="03050602040000000000" pitchFamily="66" charset="0"/>
              </a:rPr>
              <a:t>ew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97675" y="4156615"/>
            <a:ext cx="297870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bl</a:t>
            </a:r>
            <a:r>
              <a:rPr lang="en-GB" sz="6600" dirty="0" smtClean="0">
                <a:latin typeface="CCW Precursive 1" panose="03050602040000000000" pitchFamily="66" charset="0"/>
              </a:rPr>
              <a:t>ank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29900" y="2335474"/>
            <a:ext cx="265008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bl</a:t>
            </a:r>
            <a:r>
              <a:rPr lang="en-GB" sz="6600" dirty="0" smtClean="0">
                <a:latin typeface="CCW Precursive 1" panose="03050602040000000000" pitchFamily="66" charset="0"/>
              </a:rPr>
              <a:t>ink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58292" y="5556949"/>
            <a:ext cx="458971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bl</a:t>
            </a:r>
            <a:r>
              <a:rPr lang="en-GB" sz="6600" dirty="0" smtClean="0">
                <a:latin typeface="CCW Precursive 1" panose="03050602040000000000" pitchFamily="66" charset="0"/>
              </a:rPr>
              <a:t>ast off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699736" y="1816559"/>
            <a:ext cx="285366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bl</a:t>
            </a:r>
            <a:r>
              <a:rPr lang="en-GB" sz="6600" dirty="0" smtClean="0">
                <a:latin typeface="CCW Precursive 1" panose="03050602040000000000" pitchFamily="66" charset="0"/>
              </a:rPr>
              <a:t>ack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534218" y="4117239"/>
            <a:ext cx="216597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bl</a:t>
            </a:r>
            <a:r>
              <a:rPr lang="en-GB" sz="6600" dirty="0" smtClean="0">
                <a:latin typeface="CCW Precursive 1" panose="03050602040000000000" pitchFamily="66" charset="0"/>
              </a:rPr>
              <a:t>ur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622614" y="2889471"/>
            <a:ext cx="301076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bl</a:t>
            </a:r>
            <a:r>
              <a:rPr lang="en-GB" sz="6600" dirty="0" smtClean="0">
                <a:latin typeface="CCW Precursive 1" panose="03050602040000000000" pitchFamily="66" charset="0"/>
              </a:rPr>
              <a:t>end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4800" y="1950942"/>
            <a:ext cx="3171825" cy="25812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148025" y="3864227"/>
            <a:ext cx="44916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chemeClr val="bg1">
                    <a:lumMod val="65000"/>
                  </a:schemeClr>
                </a:solidFill>
                <a:latin typeface="CCW Precursive 1" panose="03050602040000000000" pitchFamily="66" charset="0"/>
              </a:rPr>
              <a:t>b</a:t>
            </a:r>
            <a:endParaRPr lang="en-GB" sz="3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8668626" y="3864226"/>
            <a:ext cx="3561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 smtClean="0">
                <a:solidFill>
                  <a:schemeClr val="bg1">
                    <a:lumMod val="65000"/>
                  </a:schemeClr>
                </a:solidFill>
                <a:latin typeface="CCW Precursive 1" panose="03050602040000000000" pitchFamily="66" charset="0"/>
              </a:rPr>
              <a:t>l</a:t>
            </a:r>
            <a:endParaRPr lang="en-GB" sz="3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9308550" y="3864226"/>
            <a:ext cx="5148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 smtClean="0">
                <a:solidFill>
                  <a:schemeClr val="bg1">
                    <a:lumMod val="65000"/>
                  </a:schemeClr>
                </a:solidFill>
                <a:latin typeface="CCW Precursive 1" panose="03050602040000000000" pitchFamily="66" charset="0"/>
              </a:rPr>
              <a:t>a</a:t>
            </a:r>
            <a:endParaRPr lang="en-GB" sz="3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9904379" y="3842249"/>
            <a:ext cx="45397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 smtClean="0">
                <a:solidFill>
                  <a:schemeClr val="bg1">
                    <a:lumMod val="65000"/>
                  </a:schemeClr>
                </a:solidFill>
                <a:latin typeface="CCW Precursive 1" panose="03050602040000000000" pitchFamily="66" charset="0"/>
              </a:rPr>
              <a:t>c</a:t>
            </a:r>
            <a:endParaRPr lang="en-GB" sz="3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0448763" y="3756485"/>
            <a:ext cx="50847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 smtClean="0">
                <a:solidFill>
                  <a:schemeClr val="bg1">
                    <a:lumMod val="65000"/>
                  </a:schemeClr>
                </a:solidFill>
                <a:latin typeface="CCW Precursive 1" panose="03050602040000000000" pitchFamily="66" charset="0"/>
              </a:rPr>
              <a:t>k</a:t>
            </a:r>
            <a:endParaRPr lang="en-GB" sz="40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907614" y="4618816"/>
            <a:ext cx="304962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 smtClean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* Phoneme frames have been uploaded into the phonics useful resources folder. *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1426996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251;p21"/>
          <p:cNvSpPr txBox="1"/>
          <p:nvPr/>
        </p:nvSpPr>
        <p:spPr>
          <a:xfrm>
            <a:off x="-914400" y="0"/>
            <a:ext cx="9615055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Monday- </a:t>
            </a:r>
            <a:r>
              <a:rPr lang="en-GB" sz="40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dictation  </a:t>
            </a:r>
            <a:endParaRPr sz="4000" dirty="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" name="Google Shape;263;p23"/>
          <p:cNvSpPr/>
          <p:nvPr/>
        </p:nvSpPr>
        <p:spPr>
          <a:xfrm>
            <a:off x="138544" y="947860"/>
            <a:ext cx="11845637" cy="44011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The adult will read the following sentences out </a:t>
            </a:r>
            <a:r>
              <a:rPr lang="en-GB" sz="2800" b="1" u="sng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slowly</a:t>
            </a:r>
            <a: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for the child to hear, remember and write. </a:t>
            </a: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Remind them to think about how the tricky word is spelt. Remember it’s a </a:t>
            </a:r>
            <a:r>
              <a:rPr lang="en-GB" sz="2800" b="1" u="sng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tricky</a:t>
            </a:r>
            <a:r>
              <a:rPr lang="en-GB" sz="28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</a:t>
            </a:r>
            <a: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word so you can’t use your phonics sounds to sound it out. </a:t>
            </a: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Once they have finished, look at your child’s work with them and praise them for their efforts! (This is </a:t>
            </a:r>
            <a:r>
              <a:rPr lang="en-GB" sz="2800" b="1" u="sng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not</a:t>
            </a:r>
            <a: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a test!)</a:t>
            </a:r>
            <a:b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</a:br>
            <a: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If they have spelt the tricky word incorrectly – refer back to the tricky word snake to check how it is spelt – by encouraging your child to do this should mean they are more likely to remember the correct spelling next time. </a:t>
            </a:r>
            <a: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Wingdings" panose="05000000000000000000" pitchFamily="2" charset="2"/>
              </a:rPr>
              <a:t> </a:t>
            </a:r>
            <a:endParaRPr sz="2800" u="sng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183542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7535" y="2528726"/>
            <a:ext cx="10210799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The </a:t>
            </a:r>
            <a:r>
              <a:rPr lang="en-GB" sz="44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cats </a:t>
            </a:r>
            <a:r>
              <a:rPr lang="en-GB" sz="4400" b="1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are</a:t>
            </a:r>
            <a:r>
              <a:rPr lang="en-GB" sz="44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playing with toys. </a:t>
            </a:r>
          </a:p>
          <a:p>
            <a:endParaRPr lang="en-GB" sz="4400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r>
              <a:rPr lang="en-GB" sz="4400" b="1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She</a:t>
            </a:r>
            <a:r>
              <a:rPr lang="en-GB" sz="44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</a:t>
            </a:r>
            <a:r>
              <a:rPr lang="en-GB" sz="4400" b="1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was</a:t>
            </a:r>
            <a:r>
              <a:rPr lang="en-GB" sz="44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very sad. </a:t>
            </a:r>
          </a:p>
        </p:txBody>
      </p:sp>
      <p:sp>
        <p:nvSpPr>
          <p:cNvPr id="5" name="Google Shape;251;p21"/>
          <p:cNvSpPr txBox="1"/>
          <p:nvPr/>
        </p:nvSpPr>
        <p:spPr>
          <a:xfrm>
            <a:off x="-914400" y="0"/>
            <a:ext cx="9615055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Monday- </a:t>
            </a:r>
            <a:r>
              <a:rPr lang="en-GB" sz="40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dictation  </a:t>
            </a:r>
            <a:endParaRPr sz="4000" dirty="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707846"/>
            <a:ext cx="81755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 Tricky words are in bold to check </a:t>
            </a:r>
            <a:r>
              <a:rPr lang="en-GB" sz="1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afterwards </a:t>
            </a:r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</a:t>
            </a:r>
          </a:p>
          <a:p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Adult read out the following </a:t>
            </a:r>
            <a:r>
              <a:rPr lang="en-GB" sz="1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sentences for your child to write: 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39313329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9658" y="806451"/>
            <a:ext cx="9344598" cy="5954567"/>
          </a:xfrm>
          <a:prstGeom prst="rect">
            <a:avLst/>
          </a:prstGeom>
        </p:spPr>
      </p:pic>
      <p:sp>
        <p:nvSpPr>
          <p:cNvPr id="5" name="Google Shape;251;p21"/>
          <p:cNvSpPr txBox="1"/>
          <p:nvPr/>
        </p:nvSpPr>
        <p:spPr>
          <a:xfrm>
            <a:off x="540327" y="0"/>
            <a:ext cx="11388437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list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– If you want to challenge your child you can choose other tricky words. Try making up your own sentences for them to write.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Wingdings" panose="05000000000000000000" pitchFamily="2" charset="2"/>
              </a:rPr>
              <a:t> </a:t>
            </a:r>
            <a:endParaRPr sz="2400" dirty="0">
              <a:solidFill>
                <a:schemeClr val="tx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4102353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51;p21"/>
          <p:cNvSpPr txBox="1"/>
          <p:nvPr/>
        </p:nvSpPr>
        <p:spPr>
          <a:xfrm>
            <a:off x="155210" y="349825"/>
            <a:ext cx="3428648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Tuesday: br</a:t>
            </a:r>
            <a:r>
              <a:rPr lang="en-GB" sz="4000" dirty="0" smtClean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4092636" y="176982"/>
            <a:ext cx="2962911" cy="6427897"/>
            <a:chOff x="3664932" y="1"/>
            <a:chExt cx="2962911" cy="6427897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093652" y="1"/>
              <a:ext cx="2105474" cy="1508248"/>
            </a:xfrm>
            <a:prstGeom prst="rect">
              <a:avLst/>
            </a:prstGeom>
          </p:spPr>
        </p:pic>
        <p:sp>
          <p:nvSpPr>
            <p:cNvPr id="7" name="TextBox 6"/>
            <p:cNvSpPr txBox="1"/>
            <p:nvPr/>
          </p:nvSpPr>
          <p:spPr>
            <a:xfrm>
              <a:off x="4562735" y="307920"/>
              <a:ext cx="1234633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7200" dirty="0" smtClean="0">
                  <a:latin typeface="CCW Precursive 1" panose="03050602040000000000" pitchFamily="66" charset="0"/>
                </a:rPr>
                <a:t>br</a:t>
              </a:r>
              <a:endParaRPr lang="en-GB" sz="7200" dirty="0">
                <a:latin typeface="CCW Precursive 1" panose="03050602040000000000" pitchFamily="66" charset="0"/>
              </a:endParaRPr>
            </a:p>
          </p:txBody>
        </p:sp>
        <p:cxnSp>
          <p:nvCxnSpPr>
            <p:cNvPr id="8" name="Straight Arrow Connector 7"/>
            <p:cNvCxnSpPr/>
            <p:nvPr/>
          </p:nvCxnSpPr>
          <p:spPr>
            <a:xfrm flipV="1">
              <a:off x="4201518" y="1389964"/>
              <a:ext cx="689909" cy="1982481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Arrow Connector 8"/>
            <p:cNvCxnSpPr/>
            <p:nvPr/>
          </p:nvCxnSpPr>
          <p:spPr>
            <a:xfrm flipH="1" flipV="1">
              <a:off x="5286493" y="1405050"/>
              <a:ext cx="739052" cy="1870061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" name="Picture 2" descr="Free 2 Arms Cliparts, Download Free Clip Art, Free Clip Art on ...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64932" y="3429000"/>
              <a:ext cx="2962911" cy="29988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Rectangle 1"/>
          <p:cNvSpPr/>
          <p:nvPr/>
        </p:nvSpPr>
        <p:spPr>
          <a:xfrm>
            <a:off x="6626830" y="3605981"/>
            <a:ext cx="52450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dirty="0">
                <a:latin typeface="CCW Precursive 1" panose="03050602040000000000" pitchFamily="66" charset="0"/>
              </a:rPr>
              <a:t>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091001" y="3605981"/>
            <a:ext cx="63190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dirty="0" smtClean="0">
                <a:latin typeface="CCW Precursive 1" panose="03050602040000000000" pitchFamily="66" charset="0"/>
              </a:rPr>
              <a:t>b</a:t>
            </a:r>
            <a:endParaRPr lang="en-GB" sz="5400" dirty="0">
              <a:latin typeface="CCW Precursive 1" panose="03050602040000000000" pitchFamily="66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7130777" y="1177637"/>
            <a:ext cx="4926849" cy="3892516"/>
            <a:chOff x="7130777" y="1177637"/>
            <a:chExt cx="4926849" cy="3892516"/>
          </a:xfrm>
        </p:grpSpPr>
        <p:sp>
          <p:nvSpPr>
            <p:cNvPr id="13" name="7-Point Star 12"/>
            <p:cNvSpPr/>
            <p:nvPr/>
          </p:nvSpPr>
          <p:spPr>
            <a:xfrm>
              <a:off x="7130777" y="1177637"/>
              <a:ext cx="4926849" cy="3892516"/>
            </a:xfrm>
            <a:prstGeom prst="star7">
              <a:avLst>
                <a:gd name="adj" fmla="val 42382"/>
                <a:gd name="hf" fmla="val 102572"/>
                <a:gd name="vf" fmla="val 105210"/>
              </a:avLst>
            </a:prstGeom>
            <a:solidFill>
              <a:schemeClr val="bg1"/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751682" y="2160361"/>
              <a:ext cx="3734165" cy="17543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Begin by practising saying the separate letters </a:t>
              </a:r>
              <a:r>
                <a:rPr lang="en-GB" sz="1800" b="1" u="sng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slowly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 b/r, b/r. Then increase the speed until you are saying ‘</a:t>
              </a:r>
              <a:r>
                <a:rPr lang="en-GB" sz="1800" dirty="0" err="1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br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’ together </a:t>
              </a:r>
              <a:r>
                <a:rPr lang="en-GB" sz="1800" b="1" u="sng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quickly. </a:t>
              </a:r>
              <a:endParaRPr lang="en-GB" sz="5400" dirty="0">
                <a:solidFill>
                  <a:srgbClr val="002060"/>
                </a:solidFill>
                <a:latin typeface="CCW Precursive 1" panose="03050602040000000000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796271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51;p21"/>
          <p:cNvSpPr txBox="1"/>
          <p:nvPr/>
        </p:nvSpPr>
        <p:spPr>
          <a:xfrm>
            <a:off x="155210" y="349825"/>
            <a:ext cx="10581616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Tuesday: practise reading these words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7690" y="2003783"/>
            <a:ext cx="2133600" cy="429577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02411" y="1404747"/>
            <a:ext cx="307648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br</a:t>
            </a:r>
            <a:r>
              <a:rPr lang="en-GB" sz="6600" dirty="0" smtClean="0">
                <a:latin typeface="CCW Precursive 1" panose="03050602040000000000" pitchFamily="66" charset="0"/>
              </a:rPr>
              <a:t>own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45095" y="3149973"/>
            <a:ext cx="374653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br</a:t>
            </a:r>
            <a:r>
              <a:rPr lang="en-GB" sz="6600" dirty="0" smtClean="0">
                <a:latin typeface="CCW Precursive 1" panose="03050602040000000000" pitchFamily="66" charset="0"/>
              </a:rPr>
              <a:t>anch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45095" y="5191562"/>
            <a:ext cx="296908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br</a:t>
            </a:r>
            <a:r>
              <a:rPr lang="en-GB" sz="6600" dirty="0" smtClean="0">
                <a:latin typeface="CCW Precursive 1" panose="03050602040000000000" pitchFamily="66" charset="0"/>
              </a:rPr>
              <a:t>ush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196269" y="1435487"/>
            <a:ext cx="292900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br</a:t>
            </a:r>
            <a:r>
              <a:rPr lang="en-GB" sz="6600" dirty="0" smtClean="0">
                <a:latin typeface="CCW Precursive 1" panose="03050602040000000000" pitchFamily="66" charset="0"/>
              </a:rPr>
              <a:t>ake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196269" y="3151216"/>
            <a:ext cx="258596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br</a:t>
            </a:r>
            <a:r>
              <a:rPr lang="en-GB" sz="6600" dirty="0" smtClean="0">
                <a:latin typeface="CCW Precursive 1" panose="03050602040000000000" pitchFamily="66" charset="0"/>
              </a:rPr>
              <a:t>ick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196269" y="5191562"/>
            <a:ext cx="276069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br</a:t>
            </a:r>
            <a:r>
              <a:rPr lang="en-GB" sz="6600" dirty="0" smtClean="0">
                <a:latin typeface="CCW Precursive 1" panose="03050602040000000000" pitchFamily="66" charset="0"/>
              </a:rPr>
              <a:t>ing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88476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210" y="349825"/>
            <a:ext cx="1156975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400" b="1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Tuesday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- </a:t>
            </a:r>
            <a:r>
              <a:rPr lang="en-GB" sz="2400" dirty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practise writing these words…</a:t>
            </a:r>
          </a:p>
          <a:p>
            <a:pPr lvl="0" algn="ctr"/>
            <a:r>
              <a:rPr lang="en-GB" sz="2400" dirty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Adult to read out these words one at a time for children to practise writing.</a:t>
            </a:r>
          </a:p>
          <a:p>
            <a:pPr lvl="0" algn="ctr"/>
            <a:r>
              <a:rPr lang="en-GB" sz="2400" dirty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If they are finding it tricky, phoneme frames are an excellent tool to help with this </a:t>
            </a:r>
            <a:r>
              <a:rPr lang="en-GB" sz="2400" dirty="0" smtClean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(find them in the useful resources folder). </a:t>
            </a:r>
            <a:endParaRPr lang="en-GB" sz="2400" dirty="0">
              <a:solidFill>
                <a:srgbClr val="0070C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51689" y="2186412"/>
            <a:ext cx="307648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br</a:t>
            </a:r>
            <a:r>
              <a:rPr lang="en-GB" sz="6600" dirty="0" smtClean="0">
                <a:latin typeface="CCW Precursive 1" panose="03050602040000000000" pitchFamily="66" charset="0"/>
              </a:rPr>
              <a:t>own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51688" y="3294408"/>
            <a:ext cx="313098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br</a:t>
            </a:r>
            <a:r>
              <a:rPr lang="en-GB" sz="6600" dirty="0" smtClean="0">
                <a:latin typeface="CCW Precursive 1" panose="03050602040000000000" pitchFamily="66" charset="0"/>
              </a:rPr>
              <a:t>oom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51687" y="4402404"/>
            <a:ext cx="285847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br</a:t>
            </a:r>
            <a:r>
              <a:rPr lang="en-GB" sz="6600" dirty="0" smtClean="0">
                <a:latin typeface="CCW Precursive 1" panose="03050602040000000000" pitchFamily="66" charset="0"/>
              </a:rPr>
              <a:t>ain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261339" y="2150279"/>
            <a:ext cx="316625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br</a:t>
            </a:r>
            <a:r>
              <a:rPr lang="en-GB" sz="6600" dirty="0" smtClean="0">
                <a:latin typeface="CCW Precursive 1" panose="03050602040000000000" pitchFamily="66" charset="0"/>
              </a:rPr>
              <a:t>ight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143352" y="4402404"/>
            <a:ext cx="431560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br</a:t>
            </a:r>
            <a:r>
              <a:rPr lang="en-GB" sz="6600" dirty="0" smtClean="0">
                <a:latin typeface="CCW Precursive 1" panose="03050602040000000000" pitchFamily="66" charset="0"/>
              </a:rPr>
              <a:t>illiant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261339" y="3258275"/>
            <a:ext cx="374653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br</a:t>
            </a:r>
            <a:r>
              <a:rPr lang="en-GB" sz="6600" dirty="0" smtClean="0">
                <a:latin typeface="CCW Precursive 1" panose="03050602040000000000" pitchFamily="66" charset="0"/>
              </a:rPr>
              <a:t>anch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61023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251;p21"/>
          <p:cNvSpPr txBox="1"/>
          <p:nvPr/>
        </p:nvSpPr>
        <p:spPr>
          <a:xfrm>
            <a:off x="-914400" y="0"/>
            <a:ext cx="9615055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Tuesday- </a:t>
            </a:r>
            <a:r>
              <a:rPr lang="en-GB" sz="40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dictation  </a:t>
            </a:r>
            <a:endParaRPr sz="4000" dirty="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707846"/>
            <a:ext cx="81755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 Tricky words are in bold to check </a:t>
            </a:r>
            <a:r>
              <a:rPr lang="en-GB" sz="1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afterwards </a:t>
            </a:r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</a:t>
            </a:r>
          </a:p>
          <a:p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Adult read out the following </a:t>
            </a:r>
            <a:r>
              <a:rPr lang="en-GB" sz="1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sentences for your child to write: </a:t>
            </a:r>
            <a:endParaRPr lang="en-GB" sz="1800" dirty="0"/>
          </a:p>
        </p:txBody>
      </p:sp>
      <p:sp>
        <p:nvSpPr>
          <p:cNvPr id="2" name="Rectangle 1"/>
          <p:cNvSpPr/>
          <p:nvPr/>
        </p:nvSpPr>
        <p:spPr>
          <a:xfrm>
            <a:off x="329361" y="2685177"/>
            <a:ext cx="7516801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He</a:t>
            </a:r>
            <a:r>
              <a:rPr lang="en-GB" sz="36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can </a:t>
            </a:r>
            <a:r>
              <a:rPr lang="en-GB" sz="3600" b="1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do</a:t>
            </a:r>
            <a:r>
              <a:rPr lang="en-GB" sz="36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</a:t>
            </a:r>
            <a:r>
              <a:rPr lang="en-GB" sz="3600" b="1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any</a:t>
            </a:r>
            <a:r>
              <a:rPr lang="en-GB" sz="36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thing. </a:t>
            </a:r>
            <a:endParaRPr lang="en-GB" sz="3600" dirty="0" smtClean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endParaRPr lang="en-GB" sz="3600" dirty="0" smtClean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They were 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playing in </a:t>
            </a:r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the 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garden. </a:t>
            </a:r>
            <a:endParaRPr lang="en-GB" sz="3600" b="1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5667988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9658" y="806451"/>
            <a:ext cx="9344598" cy="5954567"/>
          </a:xfrm>
          <a:prstGeom prst="rect">
            <a:avLst/>
          </a:prstGeom>
        </p:spPr>
      </p:pic>
      <p:sp>
        <p:nvSpPr>
          <p:cNvPr id="5" name="Google Shape;251;p21"/>
          <p:cNvSpPr txBox="1"/>
          <p:nvPr/>
        </p:nvSpPr>
        <p:spPr>
          <a:xfrm>
            <a:off x="540327" y="0"/>
            <a:ext cx="11388437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list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– If you want to challenge your child you can choose other tricky words. Try making up your own sentences for them to write.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Wingdings" panose="05000000000000000000" pitchFamily="2" charset="2"/>
              </a:rPr>
              <a:t> </a:t>
            </a:r>
            <a:endParaRPr sz="2400" dirty="0">
              <a:solidFill>
                <a:schemeClr val="tx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2150531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51;p21"/>
          <p:cNvSpPr txBox="1"/>
          <p:nvPr/>
        </p:nvSpPr>
        <p:spPr>
          <a:xfrm>
            <a:off x="0" y="379322"/>
            <a:ext cx="5124713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Wednesday: </a:t>
            </a:r>
            <a:r>
              <a:rPr lang="en-GB" sz="4000" dirty="0" smtClean="0">
                <a:solidFill>
                  <a:schemeClr val="tx1"/>
                </a:solidFill>
                <a:latin typeface="CCW Precursive 1" panose="03050602040000000000" pitchFamily="66" charset="0"/>
                <a:ea typeface="Comic Sans MS"/>
                <a:cs typeface="Comic Sans MS"/>
                <a:sym typeface="Comic Sans MS"/>
              </a:rPr>
              <a:t>cl</a:t>
            </a:r>
            <a:r>
              <a:rPr lang="en-GB" sz="4000" dirty="0" smtClean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092636" y="176982"/>
            <a:ext cx="2962911" cy="6427897"/>
            <a:chOff x="3664932" y="1"/>
            <a:chExt cx="2962911" cy="6427897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093652" y="1"/>
              <a:ext cx="2105474" cy="1508248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4562735" y="307920"/>
              <a:ext cx="1175322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7200" dirty="0" smtClean="0">
                  <a:latin typeface="CCW Precursive 1" panose="03050602040000000000" pitchFamily="66" charset="0"/>
                </a:rPr>
                <a:t>cl</a:t>
              </a:r>
              <a:endParaRPr lang="en-GB" sz="7200" dirty="0">
                <a:latin typeface="CCW Precursive 1" panose="03050602040000000000" pitchFamily="66" charset="0"/>
              </a:endParaRPr>
            </a:p>
          </p:txBody>
        </p:sp>
        <p:cxnSp>
          <p:nvCxnSpPr>
            <p:cNvPr id="7" name="Straight Arrow Connector 6"/>
            <p:cNvCxnSpPr/>
            <p:nvPr/>
          </p:nvCxnSpPr>
          <p:spPr>
            <a:xfrm flipV="1">
              <a:off x="4201518" y="1389964"/>
              <a:ext cx="689909" cy="1982481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/>
            <p:cNvCxnSpPr/>
            <p:nvPr/>
          </p:nvCxnSpPr>
          <p:spPr>
            <a:xfrm flipH="1" flipV="1">
              <a:off x="5286493" y="1405050"/>
              <a:ext cx="739052" cy="1870061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9" name="Picture 2" descr="Free 2 Arms Cliparts, Download Free Clip Art, Free Clip Art on ...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64932" y="3429000"/>
              <a:ext cx="2962911" cy="29988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" name="Group 9"/>
          <p:cNvGrpSpPr/>
          <p:nvPr/>
        </p:nvGrpSpPr>
        <p:grpSpPr>
          <a:xfrm>
            <a:off x="7130777" y="1177637"/>
            <a:ext cx="4926849" cy="3892516"/>
            <a:chOff x="7130777" y="1177637"/>
            <a:chExt cx="4926849" cy="3892516"/>
          </a:xfrm>
        </p:grpSpPr>
        <p:sp>
          <p:nvSpPr>
            <p:cNvPr id="11" name="7-Point Star 10"/>
            <p:cNvSpPr/>
            <p:nvPr/>
          </p:nvSpPr>
          <p:spPr>
            <a:xfrm>
              <a:off x="7130777" y="1177637"/>
              <a:ext cx="4926849" cy="3892516"/>
            </a:xfrm>
            <a:prstGeom prst="star7">
              <a:avLst>
                <a:gd name="adj" fmla="val 42382"/>
                <a:gd name="hf" fmla="val 102572"/>
                <a:gd name="vf" fmla="val 105210"/>
              </a:avLst>
            </a:prstGeom>
            <a:solidFill>
              <a:schemeClr val="bg1"/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7751682" y="2160361"/>
              <a:ext cx="3734165" cy="17543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Begin by practising saying the separate letters </a:t>
              </a:r>
              <a:r>
                <a:rPr lang="en-GB" sz="1800" b="1" u="sng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slowly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 c/l, c/l. Then increase the speed until you are saying ‘cl’ together </a:t>
              </a:r>
              <a:r>
                <a:rPr lang="en-GB" sz="1800" b="1" u="sng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quickly. </a:t>
              </a:r>
              <a:endParaRPr lang="en-GB" sz="5400" dirty="0">
                <a:solidFill>
                  <a:srgbClr val="002060"/>
                </a:solidFill>
                <a:latin typeface="CCW Precursive 1" panose="03050602040000000000" pitchFamily="66" charset="0"/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3904178" y="3606910"/>
            <a:ext cx="63831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dirty="0" smtClean="0">
                <a:latin typeface="CCW Precursive 1" panose="03050602040000000000" pitchFamily="66" charset="0"/>
              </a:rPr>
              <a:t>c</a:t>
            </a:r>
            <a:endParaRPr lang="en-GB" sz="5400" dirty="0"/>
          </a:p>
        </p:txBody>
      </p:sp>
      <p:sp>
        <p:nvSpPr>
          <p:cNvPr id="13" name="Rectangle 12"/>
          <p:cNvSpPr/>
          <p:nvPr/>
        </p:nvSpPr>
        <p:spPr>
          <a:xfrm>
            <a:off x="6509472" y="3549426"/>
            <a:ext cx="47481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400" dirty="0" smtClean="0">
                <a:latin typeface="CCW Precursive 1" panose="03050602040000000000" pitchFamily="66" charset="0"/>
              </a:rPr>
              <a:t>l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37719135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51;p21"/>
          <p:cNvSpPr txBox="1"/>
          <p:nvPr/>
        </p:nvSpPr>
        <p:spPr>
          <a:xfrm>
            <a:off x="103240" y="276083"/>
            <a:ext cx="12088760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Wednesday: </a:t>
            </a:r>
            <a:r>
              <a:rPr lang="en-GB" sz="3600" dirty="0" smtClean="0">
                <a:solidFill>
                  <a:schemeClr val="tx1"/>
                </a:solidFill>
                <a:latin typeface="CCW Precursive 1" panose="03050602040000000000" pitchFamily="66" charset="0"/>
                <a:ea typeface="Comic Sans MS"/>
                <a:cs typeface="Comic Sans MS"/>
                <a:sym typeface="Comic Sans MS"/>
              </a:rPr>
              <a:t>practise reading these words </a:t>
            </a:r>
            <a:r>
              <a:rPr lang="en-GB" sz="3600" dirty="0" smtClean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36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333"/>
          <a:stretch/>
        </p:blipFill>
        <p:spPr>
          <a:xfrm>
            <a:off x="5029200" y="1352550"/>
            <a:ext cx="2209800" cy="41529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02411" y="1404747"/>
            <a:ext cx="232627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cl</a:t>
            </a:r>
            <a:r>
              <a:rPr lang="en-GB" sz="6600" dirty="0" smtClean="0">
                <a:latin typeface="CCW Precursive 1" panose="03050602040000000000" pitchFamily="66" charset="0"/>
              </a:rPr>
              <a:t>ue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89528" y="2933561"/>
            <a:ext cx="302358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cl</a:t>
            </a:r>
            <a:r>
              <a:rPr lang="en-GB" sz="6600" dirty="0" smtClean="0">
                <a:latin typeface="CCW Precursive 1" panose="03050602040000000000" pitchFamily="66" charset="0"/>
              </a:rPr>
              <a:t>own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89528" y="4397454"/>
            <a:ext cx="198804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cl</a:t>
            </a:r>
            <a:r>
              <a:rPr lang="en-GB" sz="6600" dirty="0" smtClean="0">
                <a:latin typeface="CCW Precursive 1" panose="03050602040000000000" pitchFamily="66" charset="0"/>
              </a:rPr>
              <a:t>ip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753951" y="1404747"/>
            <a:ext cx="253306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cl</a:t>
            </a:r>
            <a:r>
              <a:rPr lang="en-GB" sz="6600" dirty="0" smtClean="0">
                <a:latin typeface="CCW Precursive 1" panose="03050602040000000000" pitchFamily="66" charset="0"/>
              </a:rPr>
              <a:t>ick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753951" y="2875002"/>
            <a:ext cx="312457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cl</a:t>
            </a:r>
            <a:r>
              <a:rPr lang="en-GB" sz="6600" dirty="0" smtClean="0">
                <a:latin typeface="CCW Precursive 1" panose="03050602040000000000" pitchFamily="66" charset="0"/>
              </a:rPr>
              <a:t>ever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139511" y="4624812"/>
            <a:ext cx="248978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cl</a:t>
            </a:r>
            <a:r>
              <a:rPr lang="en-GB" sz="6600" dirty="0" smtClean="0">
                <a:latin typeface="CCW Precursive 1" panose="03050602040000000000" pitchFamily="66" charset="0"/>
              </a:rPr>
              <a:t>aw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17260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0965" y="379322"/>
            <a:ext cx="1156975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400" b="1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Wednesday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- </a:t>
            </a:r>
            <a:r>
              <a:rPr lang="en-GB" sz="2400" dirty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practise writing these words…</a:t>
            </a:r>
          </a:p>
          <a:p>
            <a:pPr lvl="0" algn="ctr"/>
            <a:r>
              <a:rPr lang="en-GB" sz="2400" dirty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Adult to read out these words one at a time for children to practise writing.</a:t>
            </a:r>
          </a:p>
          <a:p>
            <a:pPr lvl="0" algn="ctr"/>
            <a:r>
              <a:rPr lang="en-GB" sz="2400" dirty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If they are finding it tricky, phoneme frames are an excellent tool to help with this </a:t>
            </a:r>
            <a:r>
              <a:rPr lang="en-GB" sz="2400" dirty="0" smtClean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(find them in the useful resources folder). </a:t>
            </a:r>
            <a:endParaRPr lang="en-GB" sz="2400" dirty="0">
              <a:solidFill>
                <a:srgbClr val="0070C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89528" y="2065222"/>
            <a:ext cx="232627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cl</a:t>
            </a:r>
            <a:r>
              <a:rPr lang="en-GB" sz="6600" dirty="0" smtClean="0">
                <a:latin typeface="CCW Precursive 1" panose="03050602040000000000" pitchFamily="66" charset="0"/>
              </a:rPr>
              <a:t>ue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40874" y="5621690"/>
            <a:ext cx="297549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cl</a:t>
            </a:r>
            <a:r>
              <a:rPr lang="en-GB" sz="6600" dirty="0" smtClean="0">
                <a:latin typeface="CCW Precursive 1" panose="03050602040000000000" pitchFamily="66" charset="0"/>
              </a:rPr>
              <a:t>oud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89528" y="3231338"/>
            <a:ext cx="198804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cl</a:t>
            </a:r>
            <a:r>
              <a:rPr lang="en-GB" sz="6600" dirty="0" smtClean="0">
                <a:latin typeface="CCW Precursive 1" panose="03050602040000000000" pitchFamily="66" charset="0"/>
              </a:rPr>
              <a:t>ip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975474" y="2065222"/>
            <a:ext cx="253306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cl</a:t>
            </a:r>
            <a:r>
              <a:rPr lang="en-GB" sz="6600" dirty="0" smtClean="0">
                <a:latin typeface="CCW Precursive 1" panose="03050602040000000000" pitchFamily="66" charset="0"/>
              </a:rPr>
              <a:t>ick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872235" y="3231338"/>
            <a:ext cx="312457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cl</a:t>
            </a:r>
            <a:r>
              <a:rPr lang="en-GB" sz="6600" dirty="0" smtClean="0">
                <a:latin typeface="CCW Precursive 1" panose="03050602040000000000" pitchFamily="66" charset="0"/>
              </a:rPr>
              <a:t>ever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872235" y="4339334"/>
            <a:ext cx="248978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cl</a:t>
            </a:r>
            <a:r>
              <a:rPr lang="en-GB" sz="6600" dirty="0" smtClean="0">
                <a:latin typeface="CCW Precursive 1" panose="03050602040000000000" pitchFamily="66" charset="0"/>
              </a:rPr>
              <a:t>aw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78526" y="4320271"/>
            <a:ext cx="271741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cl</a:t>
            </a:r>
            <a:r>
              <a:rPr lang="en-GB" sz="6600" dirty="0" smtClean="0">
                <a:latin typeface="CCW Precursive 1" panose="03050602040000000000" pitchFamily="66" charset="0"/>
              </a:rPr>
              <a:t>ock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872235" y="5621690"/>
            <a:ext cx="233910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cl</a:t>
            </a:r>
            <a:r>
              <a:rPr lang="en-GB" sz="6600" dirty="0" smtClean="0">
                <a:latin typeface="CCW Precursive 1" panose="03050602040000000000" pitchFamily="66" charset="0"/>
              </a:rPr>
              <a:t>ay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558545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251;p21"/>
          <p:cNvSpPr txBox="1"/>
          <p:nvPr/>
        </p:nvSpPr>
        <p:spPr>
          <a:xfrm>
            <a:off x="-498541" y="0"/>
            <a:ext cx="9615055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Wednesday- </a:t>
            </a:r>
            <a:r>
              <a:rPr lang="en-GB" sz="40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dictation  </a:t>
            </a:r>
            <a:endParaRPr sz="4000" dirty="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707846"/>
            <a:ext cx="81755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 Tricky words are in bold to check </a:t>
            </a:r>
            <a:r>
              <a:rPr lang="en-GB" sz="1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afterwards </a:t>
            </a:r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</a:t>
            </a:r>
          </a:p>
          <a:p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Adult read out the following </a:t>
            </a:r>
            <a:r>
              <a:rPr lang="en-GB" sz="1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sentences for your child to write: </a:t>
            </a:r>
            <a:endParaRPr lang="en-GB" sz="1800" dirty="0"/>
          </a:p>
        </p:txBody>
      </p:sp>
      <p:sp>
        <p:nvSpPr>
          <p:cNvPr id="2" name="Rectangle 1"/>
          <p:cNvSpPr/>
          <p:nvPr/>
        </p:nvSpPr>
        <p:spPr>
          <a:xfrm>
            <a:off x="329361" y="2685177"/>
            <a:ext cx="9373079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My Dad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</a:t>
            </a:r>
            <a:r>
              <a:rPr lang="en-GB" sz="3600" b="1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said I could only have one </a:t>
            </a:r>
            <a:r>
              <a:rPr lang="en-GB" sz="36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treat.</a:t>
            </a:r>
          </a:p>
          <a:p>
            <a:endParaRPr lang="en-GB" sz="3600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r>
              <a:rPr lang="en-GB" sz="3600" b="1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When are you go</a:t>
            </a:r>
            <a:r>
              <a:rPr lang="en-GB" sz="36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ing </a:t>
            </a:r>
            <a:r>
              <a:rPr lang="en-GB" sz="3600" b="1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to come </a:t>
            </a:r>
            <a:r>
              <a:rPr lang="en-GB" sz="36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home?</a:t>
            </a:r>
          </a:p>
        </p:txBody>
      </p:sp>
    </p:spTree>
    <p:extLst>
      <p:ext uri="{BB962C8B-B14F-4D97-AF65-F5344CB8AC3E}">
        <p14:creationId xmlns:p14="http://schemas.microsoft.com/office/powerpoint/2010/main" val="32941783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9658" y="806451"/>
            <a:ext cx="9344598" cy="5954567"/>
          </a:xfrm>
          <a:prstGeom prst="rect">
            <a:avLst/>
          </a:prstGeom>
        </p:spPr>
      </p:pic>
      <p:sp>
        <p:nvSpPr>
          <p:cNvPr id="5" name="Google Shape;251;p21"/>
          <p:cNvSpPr txBox="1"/>
          <p:nvPr/>
        </p:nvSpPr>
        <p:spPr>
          <a:xfrm>
            <a:off x="540327" y="0"/>
            <a:ext cx="11388437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list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– If you want to challenge your child you can choose other tricky words. Try making up your own sentences for them to write.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Wingdings" panose="05000000000000000000" pitchFamily="2" charset="2"/>
              </a:rPr>
              <a:t> </a:t>
            </a:r>
            <a:endParaRPr sz="2400" dirty="0">
              <a:solidFill>
                <a:schemeClr val="tx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327583430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51;p21"/>
          <p:cNvSpPr txBox="1"/>
          <p:nvPr/>
        </p:nvSpPr>
        <p:spPr>
          <a:xfrm>
            <a:off x="-997100" y="105164"/>
            <a:ext cx="5124713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/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Thursday: </a:t>
            </a:r>
            <a:r>
              <a:rPr lang="en-GB" sz="4000" dirty="0">
                <a:solidFill>
                  <a:schemeClr val="tx1"/>
                </a:solidFill>
                <a:latin typeface="CCW Precursive 1" panose="03050602040000000000" pitchFamily="66" charset="0"/>
                <a:ea typeface="Comic Sans MS"/>
                <a:cs typeface="Comic Sans MS"/>
                <a:sym typeface="Comic Sans MS"/>
              </a:rPr>
              <a:t>cr</a:t>
            </a:r>
            <a:r>
              <a:rPr lang="en-GB" sz="4000" dirty="0" smtClean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092636" y="176982"/>
            <a:ext cx="2962911" cy="6427897"/>
            <a:chOff x="3664932" y="1"/>
            <a:chExt cx="2962911" cy="6427897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093652" y="1"/>
              <a:ext cx="2105474" cy="1508248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4562735" y="307920"/>
              <a:ext cx="1242648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7200" dirty="0">
                  <a:latin typeface="CCW Precursive 1" panose="03050602040000000000" pitchFamily="66" charset="0"/>
                </a:rPr>
                <a:t>c</a:t>
              </a:r>
              <a:r>
                <a:rPr lang="en-GB" sz="7200" dirty="0" smtClean="0">
                  <a:latin typeface="CCW Precursive 1" panose="03050602040000000000" pitchFamily="66" charset="0"/>
                </a:rPr>
                <a:t>r</a:t>
              </a:r>
              <a:endParaRPr lang="en-GB" sz="7200" dirty="0">
                <a:latin typeface="CCW Precursive 1" panose="03050602040000000000" pitchFamily="66" charset="0"/>
              </a:endParaRPr>
            </a:p>
          </p:txBody>
        </p:sp>
        <p:cxnSp>
          <p:nvCxnSpPr>
            <p:cNvPr id="7" name="Straight Arrow Connector 6"/>
            <p:cNvCxnSpPr/>
            <p:nvPr/>
          </p:nvCxnSpPr>
          <p:spPr>
            <a:xfrm flipV="1">
              <a:off x="4201518" y="1389964"/>
              <a:ext cx="689909" cy="1982481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/>
            <p:cNvCxnSpPr/>
            <p:nvPr/>
          </p:nvCxnSpPr>
          <p:spPr>
            <a:xfrm flipH="1" flipV="1">
              <a:off x="5286493" y="1405050"/>
              <a:ext cx="739052" cy="1870061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9" name="Picture 2" descr="Free 2 Arms Cliparts, Download Free Clip Art, Free Clip Art on ...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64932" y="3429000"/>
              <a:ext cx="2962911" cy="29988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" name="Group 9"/>
          <p:cNvGrpSpPr/>
          <p:nvPr/>
        </p:nvGrpSpPr>
        <p:grpSpPr>
          <a:xfrm>
            <a:off x="7524630" y="1177637"/>
            <a:ext cx="4532996" cy="3892516"/>
            <a:chOff x="7130777" y="1177637"/>
            <a:chExt cx="4926849" cy="3892516"/>
          </a:xfrm>
        </p:grpSpPr>
        <p:sp>
          <p:nvSpPr>
            <p:cNvPr id="11" name="7-Point Star 10"/>
            <p:cNvSpPr/>
            <p:nvPr/>
          </p:nvSpPr>
          <p:spPr>
            <a:xfrm>
              <a:off x="7130777" y="1177637"/>
              <a:ext cx="4926849" cy="3892516"/>
            </a:xfrm>
            <a:prstGeom prst="star7">
              <a:avLst>
                <a:gd name="adj" fmla="val 42382"/>
                <a:gd name="hf" fmla="val 102572"/>
                <a:gd name="vf" fmla="val 105210"/>
              </a:avLst>
            </a:prstGeom>
            <a:solidFill>
              <a:schemeClr val="bg1"/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7751682" y="2160361"/>
              <a:ext cx="3734165" cy="17543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Begin by practising saying the separate letters </a:t>
              </a:r>
              <a:r>
                <a:rPr lang="en-GB" sz="1800" b="1" u="sng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slowly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 c/r, c/r. Then increase the speed until you are saying ‘</a:t>
              </a:r>
              <a:r>
                <a:rPr lang="en-GB" sz="1800" dirty="0" err="1">
                  <a:solidFill>
                    <a:srgbClr val="002060"/>
                  </a:solidFill>
                  <a:latin typeface="CCW Precursive 1" panose="03050602040000000000" pitchFamily="66" charset="0"/>
                </a:rPr>
                <a:t>c</a:t>
              </a:r>
              <a:r>
                <a:rPr lang="en-GB" sz="1800" dirty="0" err="1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r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’ together </a:t>
              </a:r>
              <a:r>
                <a:rPr lang="en-GB" sz="1800" b="1" u="sng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quickly. </a:t>
              </a:r>
              <a:endParaRPr lang="en-GB" sz="5400" dirty="0">
                <a:solidFill>
                  <a:srgbClr val="002060"/>
                </a:solidFill>
                <a:latin typeface="CCW Precursive 1" panose="03050602040000000000" pitchFamily="66" charset="0"/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6694439" y="3747061"/>
            <a:ext cx="43633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schemeClr val="tx1"/>
                </a:solidFill>
                <a:latin typeface="CCW Precursive 1" panose="03050602040000000000" pitchFamily="66" charset="0"/>
                <a:ea typeface="Comic Sans MS"/>
                <a:cs typeface="Comic Sans MS"/>
                <a:sym typeface="Comic Sans MS"/>
              </a:rPr>
              <a:t>r</a:t>
            </a:r>
            <a:endParaRPr lang="en-GB" sz="4000" dirty="0"/>
          </a:p>
        </p:txBody>
      </p:sp>
      <p:sp>
        <p:nvSpPr>
          <p:cNvPr id="13" name="Rectangle 12"/>
          <p:cNvSpPr/>
          <p:nvPr/>
        </p:nvSpPr>
        <p:spPr>
          <a:xfrm>
            <a:off x="4258146" y="3672316"/>
            <a:ext cx="365122" cy="713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smtClean="0">
                <a:solidFill>
                  <a:schemeClr val="tx1"/>
                </a:solidFill>
                <a:latin typeface="CCW Precursive 1" panose="03050602040000000000" pitchFamily="66" charset="0"/>
                <a:sym typeface="Comic Sans MS"/>
              </a:rPr>
              <a:t>c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12222886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51;p21"/>
          <p:cNvSpPr txBox="1"/>
          <p:nvPr/>
        </p:nvSpPr>
        <p:spPr>
          <a:xfrm>
            <a:off x="0" y="379322"/>
            <a:ext cx="11238271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Thursday: practise reading these words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43475" y="1266825"/>
            <a:ext cx="2305050" cy="432435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922558" y="3306947"/>
            <a:ext cx="373852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cr</a:t>
            </a:r>
            <a:r>
              <a:rPr lang="en-GB" sz="6600" dirty="0" smtClean="0">
                <a:latin typeface="CCW Precursive 1" panose="03050602040000000000" pitchFamily="66" charset="0"/>
              </a:rPr>
              <a:t>unch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30713" y="1866521"/>
            <a:ext cx="238238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cr</a:t>
            </a:r>
            <a:r>
              <a:rPr lang="en-GB" sz="6600" dirty="0" smtClean="0">
                <a:latin typeface="CCW Precursive 1" panose="03050602040000000000" pitchFamily="66" charset="0"/>
              </a:rPr>
              <a:t>ab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30712" y="5037177"/>
            <a:ext cx="205376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cr</a:t>
            </a:r>
            <a:r>
              <a:rPr lang="en-GB" sz="6600" dirty="0" smtClean="0">
                <a:latin typeface="CCW Precursive 1" panose="03050602040000000000" pitchFamily="66" charset="0"/>
              </a:rPr>
              <a:t>ib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784748" y="1850362"/>
            <a:ext cx="308610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cr</a:t>
            </a:r>
            <a:r>
              <a:rPr lang="en-GB" sz="6600" dirty="0" smtClean="0">
                <a:latin typeface="CCW Precursive 1" panose="03050602040000000000" pitchFamily="66" charset="0"/>
              </a:rPr>
              <a:t>owd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255757" y="3167554"/>
            <a:ext cx="361509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cr</a:t>
            </a:r>
            <a:r>
              <a:rPr lang="en-GB" sz="6600" dirty="0" smtClean="0">
                <a:latin typeface="CCW Precursive 1" panose="03050602040000000000" pitchFamily="66" charset="0"/>
              </a:rPr>
              <a:t>ayon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311820" y="4914521"/>
            <a:ext cx="299312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cr</a:t>
            </a:r>
            <a:r>
              <a:rPr lang="en-GB" sz="6600" dirty="0" smtClean="0">
                <a:latin typeface="CCW Precursive 1" panose="03050602040000000000" pitchFamily="66" charset="0"/>
              </a:rPr>
              <a:t>ash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84679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98130"/>
            <a:ext cx="1156975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400" b="1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Thursday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- </a:t>
            </a:r>
            <a:r>
              <a:rPr lang="en-GB" sz="2400" dirty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practise writing these words…</a:t>
            </a:r>
          </a:p>
          <a:p>
            <a:pPr lvl="0" algn="ctr"/>
            <a:r>
              <a:rPr lang="en-GB" sz="2400" dirty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Adult to read out these words one at a time for children to practise writing.</a:t>
            </a:r>
          </a:p>
          <a:p>
            <a:pPr lvl="0" algn="ctr"/>
            <a:r>
              <a:rPr lang="en-GB" sz="2400" dirty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If they are finding it tricky, phoneme frames are an excellent tool to help with this </a:t>
            </a:r>
            <a:r>
              <a:rPr lang="en-GB" sz="2400" dirty="0" smtClean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(find them in the useful resources folder). </a:t>
            </a:r>
            <a:endParaRPr lang="en-GB" sz="2400" dirty="0">
              <a:solidFill>
                <a:srgbClr val="0070C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3061" y="2897851"/>
            <a:ext cx="373852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cr</a:t>
            </a:r>
            <a:r>
              <a:rPr lang="en-GB" sz="6600" dirty="0" smtClean="0">
                <a:latin typeface="CCW Precursive 1" panose="03050602040000000000" pitchFamily="66" charset="0"/>
              </a:rPr>
              <a:t>unch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30713" y="1866521"/>
            <a:ext cx="238238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cr</a:t>
            </a:r>
            <a:r>
              <a:rPr lang="en-GB" sz="6600" dirty="0" smtClean="0">
                <a:latin typeface="CCW Precursive 1" panose="03050602040000000000" pitchFamily="66" charset="0"/>
              </a:rPr>
              <a:t>ab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030712" y="5037177"/>
            <a:ext cx="205376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cr</a:t>
            </a:r>
            <a:r>
              <a:rPr lang="en-GB" sz="6600" dirty="0" smtClean="0">
                <a:latin typeface="CCW Precursive 1" panose="03050602040000000000" pitchFamily="66" charset="0"/>
              </a:rPr>
              <a:t>ib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225719" y="1789855"/>
            <a:ext cx="308610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cr</a:t>
            </a:r>
            <a:r>
              <a:rPr lang="en-GB" sz="6600" dirty="0" smtClean="0">
                <a:latin typeface="CCW Precursive 1" panose="03050602040000000000" pitchFamily="66" charset="0"/>
              </a:rPr>
              <a:t>owd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075206" y="4008506"/>
            <a:ext cx="299312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cr</a:t>
            </a:r>
            <a:r>
              <a:rPr lang="en-GB" sz="6600" dirty="0" smtClean="0">
                <a:latin typeface="CCW Precursive 1" panose="03050602040000000000" pitchFamily="66" charset="0"/>
              </a:rPr>
              <a:t>ash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007753" y="5153315"/>
            <a:ext cx="171874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cr</a:t>
            </a:r>
            <a:r>
              <a:rPr lang="en-GB" sz="6600" dirty="0" smtClean="0">
                <a:latin typeface="CCW Precursive 1" panose="03050602040000000000" pitchFamily="66" charset="0"/>
              </a:rPr>
              <a:t>y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04524" y="4008506"/>
            <a:ext cx="290496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cr</a:t>
            </a:r>
            <a:r>
              <a:rPr lang="en-GB" sz="6600" dirty="0" smtClean="0">
                <a:latin typeface="CCW Precursive 1" panose="03050602040000000000" pitchFamily="66" charset="0"/>
              </a:rPr>
              <a:t>awl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169656" y="2863697"/>
            <a:ext cx="283122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cr</a:t>
            </a:r>
            <a:r>
              <a:rPr lang="en-GB" sz="6600" dirty="0" smtClean="0">
                <a:latin typeface="CCW Precursive 1" panose="03050602040000000000" pitchFamily="66" charset="0"/>
              </a:rPr>
              <a:t>eep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295686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251;p21"/>
          <p:cNvSpPr txBox="1"/>
          <p:nvPr/>
        </p:nvSpPr>
        <p:spPr>
          <a:xfrm>
            <a:off x="-498541" y="0"/>
            <a:ext cx="9615055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Thursday- </a:t>
            </a:r>
            <a:r>
              <a:rPr lang="en-GB" sz="40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dictation  </a:t>
            </a:r>
            <a:endParaRPr sz="4000" dirty="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707846"/>
            <a:ext cx="81755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 Tricky words are in bold to check </a:t>
            </a:r>
            <a:r>
              <a:rPr lang="en-GB" sz="1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afterwards </a:t>
            </a:r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</a:t>
            </a:r>
          </a:p>
          <a:p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Adult read out the following </a:t>
            </a:r>
            <a:r>
              <a:rPr lang="en-GB" sz="1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sentences for your child to write: </a:t>
            </a:r>
            <a:endParaRPr lang="en-GB" sz="1800" dirty="0"/>
          </a:p>
        </p:txBody>
      </p:sp>
      <p:sp>
        <p:nvSpPr>
          <p:cNvPr id="2" name="Rectangle 1"/>
          <p:cNvSpPr/>
          <p:nvPr/>
        </p:nvSpPr>
        <p:spPr>
          <a:xfrm>
            <a:off x="329361" y="2685177"/>
            <a:ext cx="7468711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I would like to go to the 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beach. </a:t>
            </a:r>
          </a:p>
          <a:p>
            <a:endParaRPr lang="en-GB" sz="3600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Can </a:t>
            </a:r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we do some 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painting?</a:t>
            </a:r>
            <a:endParaRPr lang="en-GB" sz="3600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41518778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9658" y="806451"/>
            <a:ext cx="9344598" cy="5954567"/>
          </a:xfrm>
          <a:prstGeom prst="rect">
            <a:avLst/>
          </a:prstGeom>
        </p:spPr>
      </p:pic>
      <p:sp>
        <p:nvSpPr>
          <p:cNvPr id="5" name="Google Shape;251;p21"/>
          <p:cNvSpPr txBox="1"/>
          <p:nvPr/>
        </p:nvSpPr>
        <p:spPr>
          <a:xfrm>
            <a:off x="540327" y="0"/>
            <a:ext cx="11388437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list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– If you want to challenge your child you can choose other tricky words. Try making up your own sentences for them to write.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Wingdings" panose="05000000000000000000" pitchFamily="2" charset="2"/>
              </a:rPr>
              <a:t> </a:t>
            </a:r>
            <a:endParaRPr sz="2400" dirty="0">
              <a:solidFill>
                <a:schemeClr val="tx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386156934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9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51;p21"/>
          <p:cNvSpPr txBox="1"/>
          <p:nvPr/>
        </p:nvSpPr>
        <p:spPr>
          <a:xfrm>
            <a:off x="-837899" y="278425"/>
            <a:ext cx="5124713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Friday: </a:t>
            </a:r>
            <a:r>
              <a:rPr lang="en-GB" sz="4000" dirty="0" smtClean="0">
                <a:solidFill>
                  <a:schemeClr val="tx1"/>
                </a:solidFill>
                <a:latin typeface="CCW Precursive 1" panose="03050602040000000000" pitchFamily="66" charset="0"/>
                <a:ea typeface="Comic Sans MS"/>
                <a:cs typeface="Comic Sans MS"/>
                <a:sym typeface="Comic Sans MS"/>
              </a:rPr>
              <a:t>dr</a:t>
            </a:r>
            <a:r>
              <a:rPr lang="en-GB" sz="4000" dirty="0" smtClean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092636" y="176982"/>
            <a:ext cx="2962911" cy="6427897"/>
            <a:chOff x="3664932" y="1"/>
            <a:chExt cx="2962911" cy="6427897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093652" y="1"/>
              <a:ext cx="2105474" cy="1508248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4562735" y="307920"/>
              <a:ext cx="1378904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7200" dirty="0">
                  <a:latin typeface="CCW Precursive 1" panose="03050602040000000000" pitchFamily="66" charset="0"/>
                </a:rPr>
                <a:t>d</a:t>
              </a:r>
              <a:r>
                <a:rPr lang="en-GB" sz="7200" dirty="0" smtClean="0">
                  <a:latin typeface="CCW Precursive 1" panose="03050602040000000000" pitchFamily="66" charset="0"/>
                </a:rPr>
                <a:t>r</a:t>
              </a:r>
              <a:endParaRPr lang="en-GB" sz="7200" dirty="0">
                <a:latin typeface="CCW Precursive 1" panose="03050602040000000000" pitchFamily="66" charset="0"/>
              </a:endParaRPr>
            </a:p>
          </p:txBody>
        </p:sp>
        <p:cxnSp>
          <p:nvCxnSpPr>
            <p:cNvPr id="7" name="Straight Arrow Connector 6"/>
            <p:cNvCxnSpPr/>
            <p:nvPr/>
          </p:nvCxnSpPr>
          <p:spPr>
            <a:xfrm flipV="1">
              <a:off x="4201518" y="1389964"/>
              <a:ext cx="689909" cy="1982481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/>
            <p:cNvCxnSpPr/>
            <p:nvPr/>
          </p:nvCxnSpPr>
          <p:spPr>
            <a:xfrm flipH="1" flipV="1">
              <a:off x="5286493" y="1405050"/>
              <a:ext cx="739052" cy="1870061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9" name="Picture 2" descr="Free 2 Arms Cliparts, Download Free Clip Art, Free Clip Art on ...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64932" y="3429000"/>
              <a:ext cx="2962911" cy="29988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" name="Group 9"/>
          <p:cNvGrpSpPr/>
          <p:nvPr/>
        </p:nvGrpSpPr>
        <p:grpSpPr>
          <a:xfrm>
            <a:off x="7130777" y="1177637"/>
            <a:ext cx="4926849" cy="3892516"/>
            <a:chOff x="7130777" y="1177637"/>
            <a:chExt cx="4926849" cy="3892516"/>
          </a:xfrm>
        </p:grpSpPr>
        <p:sp>
          <p:nvSpPr>
            <p:cNvPr id="11" name="7-Point Star 10"/>
            <p:cNvSpPr/>
            <p:nvPr/>
          </p:nvSpPr>
          <p:spPr>
            <a:xfrm>
              <a:off x="7130777" y="1177637"/>
              <a:ext cx="4926849" cy="3892516"/>
            </a:xfrm>
            <a:prstGeom prst="star7">
              <a:avLst>
                <a:gd name="adj" fmla="val 42382"/>
                <a:gd name="hf" fmla="val 102572"/>
                <a:gd name="vf" fmla="val 105210"/>
              </a:avLst>
            </a:prstGeom>
            <a:solidFill>
              <a:schemeClr val="bg1"/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7751682" y="2160361"/>
              <a:ext cx="3734165" cy="17543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Begin by practising saying the separate letters </a:t>
              </a:r>
              <a:r>
                <a:rPr lang="en-GB" sz="1800" b="1" u="sng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slowly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 d/r, d/r. Then increase the speed until you are saying ‘</a:t>
              </a:r>
              <a:r>
                <a:rPr lang="en-GB" sz="1800" dirty="0" err="1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dr</a:t>
              </a:r>
              <a:r>
                <a:rPr lang="en-GB" sz="1800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’ together </a:t>
              </a:r>
              <a:r>
                <a:rPr lang="en-GB" sz="1800" b="1" u="sng" dirty="0" smtClean="0">
                  <a:solidFill>
                    <a:srgbClr val="002060"/>
                  </a:solidFill>
                  <a:latin typeface="CCW Precursive 1" panose="03050602040000000000" pitchFamily="66" charset="0"/>
                </a:rPr>
                <a:t>quickly. </a:t>
              </a:r>
              <a:endParaRPr lang="en-GB" sz="5400" dirty="0">
                <a:solidFill>
                  <a:srgbClr val="002060"/>
                </a:solidFill>
                <a:latin typeface="CCW Precursive 1" panose="03050602040000000000" pitchFamily="66" charset="0"/>
              </a:endParaRPr>
            </a:p>
          </p:txBody>
        </p:sp>
      </p:grpSp>
      <p:sp>
        <p:nvSpPr>
          <p:cNvPr id="13" name="Rectangle 12"/>
          <p:cNvSpPr/>
          <p:nvPr/>
        </p:nvSpPr>
        <p:spPr>
          <a:xfrm>
            <a:off x="4258146" y="3672316"/>
            <a:ext cx="365122" cy="713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smtClean="0"/>
              <a:t>d</a:t>
            </a:r>
            <a:endParaRPr lang="en-GB" sz="4000" dirty="0"/>
          </a:p>
        </p:txBody>
      </p:sp>
      <p:sp>
        <p:nvSpPr>
          <p:cNvPr id="14" name="Rectangle 13"/>
          <p:cNvSpPr/>
          <p:nvPr/>
        </p:nvSpPr>
        <p:spPr>
          <a:xfrm>
            <a:off x="6434914" y="3643734"/>
            <a:ext cx="36512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smtClean="0">
                <a:solidFill>
                  <a:schemeClr val="tx1"/>
                </a:solidFill>
                <a:latin typeface="CCW Precursive 1" panose="03050602040000000000" pitchFamily="66" charset="0"/>
                <a:sym typeface="Comic Sans MS"/>
              </a:rPr>
              <a:t>r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92537488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9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51;p21"/>
          <p:cNvSpPr txBox="1"/>
          <p:nvPr/>
        </p:nvSpPr>
        <p:spPr>
          <a:xfrm>
            <a:off x="-560439" y="158095"/>
            <a:ext cx="10412361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Friday: practise reading these words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t="2528" r="4896"/>
          <a:stretch/>
        </p:blipFill>
        <p:spPr>
          <a:xfrm>
            <a:off x="5038725" y="1371600"/>
            <a:ext cx="2011004" cy="422433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30713" y="1866521"/>
            <a:ext cx="285526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dr</a:t>
            </a:r>
            <a:r>
              <a:rPr lang="en-GB" sz="6600" dirty="0" smtClean="0">
                <a:latin typeface="CCW Precursive 1" panose="03050602040000000000" pitchFamily="66" charset="0"/>
              </a:rPr>
              <a:t>um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30713" y="3238121"/>
            <a:ext cx="284565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dr</a:t>
            </a:r>
            <a:r>
              <a:rPr lang="en-GB" sz="6600" dirty="0" smtClean="0">
                <a:latin typeface="CCW Precursive 1" panose="03050602040000000000" pitchFamily="66" charset="0"/>
              </a:rPr>
              <a:t>ink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30713" y="4609721"/>
            <a:ext cx="184377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dr</a:t>
            </a:r>
            <a:r>
              <a:rPr lang="en-GB" sz="6600" dirty="0">
                <a:latin typeface="CCW Precursive 1" panose="03050602040000000000" pitchFamily="66" charset="0"/>
              </a:rPr>
              <a:t>y</a:t>
            </a:r>
          </a:p>
        </p:txBody>
      </p:sp>
      <p:sp>
        <p:nvSpPr>
          <p:cNvPr id="7" name="Rectangle 6"/>
          <p:cNvSpPr/>
          <p:nvPr/>
        </p:nvSpPr>
        <p:spPr>
          <a:xfrm>
            <a:off x="8429096" y="1620715"/>
            <a:ext cx="267573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dr</a:t>
            </a:r>
            <a:r>
              <a:rPr lang="en-GB" sz="6600" dirty="0" smtClean="0">
                <a:latin typeface="CCW Precursive 1" panose="03050602040000000000" pitchFamily="66" charset="0"/>
              </a:rPr>
              <a:t>aw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344136" y="2974517"/>
            <a:ext cx="234070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dr</a:t>
            </a:r>
            <a:r>
              <a:rPr lang="en-GB" sz="6600" dirty="0" smtClean="0">
                <a:latin typeface="CCW Precursive 1" panose="03050602040000000000" pitchFamily="66" charset="0"/>
              </a:rPr>
              <a:t>ill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202472" y="4346117"/>
            <a:ext cx="217399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dr</a:t>
            </a:r>
            <a:r>
              <a:rPr lang="en-GB" sz="6600" dirty="0" smtClean="0">
                <a:latin typeface="CCW Precursive 1" panose="03050602040000000000" pitchFamily="66" charset="0"/>
              </a:rPr>
              <a:t>ip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031597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90000"/>
          </a:schemeClr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210" y="172806"/>
            <a:ext cx="1156975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400" b="1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Friday-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practise writing these words…</a:t>
            </a:r>
          </a:p>
          <a:p>
            <a:pPr lvl="0" algn="ctr"/>
            <a:r>
              <a:rPr lang="en-GB" sz="2400" dirty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Adult to read out these words one at a time for children to practise writing.</a:t>
            </a:r>
          </a:p>
          <a:p>
            <a:pPr lvl="0" algn="ctr"/>
            <a:r>
              <a:rPr lang="en-GB" sz="2400" dirty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If they are finding it tricky, phoneme frames are an excellent tool to help with this </a:t>
            </a:r>
            <a:r>
              <a:rPr lang="en-GB" sz="2400" dirty="0" smtClean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(find them in the useful resources folder). </a:t>
            </a:r>
            <a:endParaRPr lang="en-GB" sz="2400" dirty="0">
              <a:solidFill>
                <a:srgbClr val="0070C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30713" y="1866521"/>
            <a:ext cx="285526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dr</a:t>
            </a:r>
            <a:r>
              <a:rPr lang="en-GB" sz="6600" dirty="0" smtClean="0">
                <a:latin typeface="CCW Precursive 1" panose="03050602040000000000" pitchFamily="66" charset="0"/>
              </a:rPr>
              <a:t>um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02893" y="3012238"/>
            <a:ext cx="284565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dr</a:t>
            </a:r>
            <a:r>
              <a:rPr lang="en-GB" sz="6600" dirty="0" smtClean="0">
                <a:latin typeface="CCW Precursive 1" panose="03050602040000000000" pitchFamily="66" charset="0"/>
              </a:rPr>
              <a:t>ink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94739" y="5454113"/>
            <a:ext cx="343876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dr</a:t>
            </a:r>
            <a:r>
              <a:rPr lang="en-GB" sz="6600" dirty="0" smtClean="0">
                <a:latin typeface="CCW Precursive 1" panose="03050602040000000000" pitchFamily="66" charset="0"/>
              </a:rPr>
              <a:t>eam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760118" y="3157855"/>
            <a:ext cx="299152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dr</a:t>
            </a:r>
            <a:r>
              <a:rPr lang="en-GB" sz="6600" dirty="0" smtClean="0">
                <a:latin typeface="CCW Precursive 1" panose="03050602040000000000" pitchFamily="66" charset="0"/>
              </a:rPr>
              <a:t>ain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769735" y="4284166"/>
            <a:ext cx="234070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dr</a:t>
            </a:r>
            <a:r>
              <a:rPr lang="en-GB" sz="6600" dirty="0" smtClean="0">
                <a:latin typeface="CCW Precursive 1" panose="03050602040000000000" pitchFamily="66" charset="0"/>
              </a:rPr>
              <a:t>ill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853090" y="5422435"/>
            <a:ext cx="267573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dr</a:t>
            </a:r>
            <a:r>
              <a:rPr lang="en-GB" sz="6600" dirty="0" smtClean="0">
                <a:latin typeface="CCW Precursive 1" panose="03050602040000000000" pitchFamily="66" charset="0"/>
              </a:rPr>
              <a:t>aw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02893" y="4082513"/>
            <a:ext cx="184377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dr</a:t>
            </a:r>
            <a:r>
              <a:rPr lang="en-GB" sz="6600" dirty="0">
                <a:latin typeface="CCW Precursive 1" panose="03050602040000000000" pitchFamily="66" charset="0"/>
              </a:rPr>
              <a:t>y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760118" y="1823354"/>
            <a:ext cx="235994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 smtClean="0">
                <a:latin typeface="CCW Precursive 1" panose="03050602040000000000" pitchFamily="66" charset="0"/>
              </a:rPr>
              <a:t>dr</a:t>
            </a:r>
            <a:r>
              <a:rPr lang="en-GB" sz="6600" dirty="0" smtClean="0">
                <a:latin typeface="CCW Precursive 1" panose="03050602040000000000" pitchFamily="66" charset="0"/>
              </a:rPr>
              <a:t>op</a:t>
            </a:r>
            <a:endParaRPr lang="en-GB" sz="6600" dirty="0"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300627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251;p21"/>
          <p:cNvSpPr txBox="1"/>
          <p:nvPr/>
        </p:nvSpPr>
        <p:spPr>
          <a:xfrm>
            <a:off x="-498541" y="0"/>
            <a:ext cx="9615055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Friday- </a:t>
            </a:r>
            <a:r>
              <a:rPr lang="en-GB" sz="40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dictation  </a:t>
            </a:r>
            <a:endParaRPr sz="4000" dirty="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707846"/>
            <a:ext cx="81755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 Tricky words are in bold to check </a:t>
            </a:r>
            <a:r>
              <a:rPr lang="en-GB" sz="1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afterwards </a:t>
            </a:r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</a:t>
            </a:r>
          </a:p>
          <a:p>
            <a:r>
              <a:rPr lang="en-GB" sz="18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Adult read out the following </a:t>
            </a:r>
            <a:r>
              <a:rPr lang="en-GB" sz="1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sentences for your child to write: </a:t>
            </a:r>
            <a:endParaRPr lang="en-GB" sz="1800" dirty="0"/>
          </a:p>
        </p:txBody>
      </p:sp>
      <p:sp>
        <p:nvSpPr>
          <p:cNvPr id="2" name="Rectangle 1"/>
          <p:cNvSpPr/>
          <p:nvPr/>
        </p:nvSpPr>
        <p:spPr>
          <a:xfrm>
            <a:off x="329361" y="2685177"/>
            <a:ext cx="7933582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Before 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lunch </a:t>
            </a:r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we 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will </a:t>
            </a:r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go 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for a 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walk.</a:t>
            </a:r>
            <a:endParaRPr lang="en-GB" sz="3600" dirty="0" smtClean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endParaRPr lang="en-GB" sz="3600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You 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must </a:t>
            </a:r>
            <a:r>
              <a:rPr lang="en-GB" sz="36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put your </a:t>
            </a:r>
            <a:r>
              <a:rPr lang="en-GB" sz="36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socks on first.  </a:t>
            </a:r>
            <a:endParaRPr lang="en-GB" sz="3600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26467588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9658" y="806451"/>
            <a:ext cx="9344598" cy="5954567"/>
          </a:xfrm>
          <a:prstGeom prst="rect">
            <a:avLst/>
          </a:prstGeom>
        </p:spPr>
      </p:pic>
      <p:sp>
        <p:nvSpPr>
          <p:cNvPr id="5" name="Google Shape;251;p21"/>
          <p:cNvSpPr txBox="1"/>
          <p:nvPr/>
        </p:nvSpPr>
        <p:spPr>
          <a:xfrm>
            <a:off x="540327" y="0"/>
            <a:ext cx="11388437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list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– If you want to challenge your child you can choose other tricky words. Try making up your own sentences for them to write.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Wingdings" panose="05000000000000000000" pitchFamily="2" charset="2"/>
              </a:rPr>
              <a:t> </a:t>
            </a:r>
            <a:endParaRPr sz="2400" dirty="0">
              <a:solidFill>
                <a:schemeClr val="tx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23954084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245</TotalTime>
  <Words>1489</Words>
  <Application>Microsoft Office PowerPoint</Application>
  <PresentationFormat>Widescreen</PresentationFormat>
  <Paragraphs>197</Paragraphs>
  <Slides>33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9" baseType="lpstr">
      <vt:lpstr>Arial</vt:lpstr>
      <vt:lpstr>Calibri</vt:lpstr>
      <vt:lpstr>CCW Precursive 1</vt:lpstr>
      <vt:lpstr>Comic Sans MS</vt:lpstr>
      <vt:lpstr>Wingdings</vt:lpstr>
      <vt:lpstr>Office Theme</vt:lpstr>
      <vt:lpstr>Phonics learning- Week 7  </vt:lpstr>
      <vt:lpstr>PowerPoint Presentation</vt:lpstr>
      <vt:lpstr>PowerPoint Presentation</vt:lpstr>
      <vt:lpstr>PowerPoint Presentation</vt:lpstr>
      <vt:lpstr>PowerPoint Presentation</vt:lpstr>
      <vt:lpstr>Familiarise yourself with what a consonant blend is … https://www.youtube.com/watch?v=cS8bvbyWFZ4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 learning</dc:title>
  <dc:creator>Knight R</dc:creator>
  <cp:lastModifiedBy>Knight R</cp:lastModifiedBy>
  <cp:revision>34</cp:revision>
  <dcterms:created xsi:type="dcterms:W3CDTF">2020-04-17T12:03:34Z</dcterms:created>
  <dcterms:modified xsi:type="dcterms:W3CDTF">2020-06-03T16:24:22Z</dcterms:modified>
</cp:coreProperties>
</file>