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3"/>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9B3820-CEC3-45B9-BBC1-33A93742F65D}" type="datetimeFigureOut">
              <a:rPr lang="en-US" smtClean="0"/>
              <a:t>6/4/2020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8A348B-50FB-4E8F-A983-B3CBBBF6F5D2}" type="slidenum">
              <a:rPr lang="en-US" smtClean="0"/>
              <a:t>‹#›</a:t>
            </a:fld>
            <a:endParaRPr lang="en-US"/>
          </a:p>
        </p:txBody>
      </p:sp>
    </p:spTree>
    <p:extLst>
      <p:ext uri="{BB962C8B-B14F-4D97-AF65-F5344CB8AC3E}">
        <p14:creationId xmlns:p14="http://schemas.microsoft.com/office/powerpoint/2010/main" val="1374193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Google Shape;1099;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00" name="Google Shape;1100;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79119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4"/>
        <p:cNvGrpSpPr/>
        <p:nvPr/>
      </p:nvGrpSpPr>
      <p:grpSpPr>
        <a:xfrm>
          <a:off x="0" y="0"/>
          <a:ext cx="0" cy="0"/>
          <a:chOff x="0" y="0"/>
          <a:chExt cx="0" cy="0"/>
        </a:xfrm>
      </p:grpSpPr>
      <p:sp>
        <p:nvSpPr>
          <p:cNvPr id="1105" name="Google Shape;1105;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06" name="Google Shape;1106;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40496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4"/>
        <p:cNvGrpSpPr/>
        <p:nvPr/>
      </p:nvGrpSpPr>
      <p:grpSpPr>
        <a:xfrm>
          <a:off x="0" y="0"/>
          <a:ext cx="0" cy="0"/>
          <a:chOff x="0" y="0"/>
          <a:chExt cx="0" cy="0"/>
        </a:xfrm>
      </p:grpSpPr>
      <p:sp>
        <p:nvSpPr>
          <p:cNvPr id="1115" name="Google Shape;1115;g87cd048547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6" name="Google Shape;1116;g87cd048547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64562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9"/>
        <p:cNvGrpSpPr/>
        <p:nvPr/>
      </p:nvGrpSpPr>
      <p:grpSpPr>
        <a:xfrm>
          <a:off x="0" y="0"/>
          <a:ext cx="0" cy="0"/>
          <a:chOff x="0" y="0"/>
          <a:chExt cx="0" cy="0"/>
        </a:xfrm>
      </p:grpSpPr>
      <p:sp>
        <p:nvSpPr>
          <p:cNvPr id="1120" name="Google Shape;1120;p2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21" name="Google Shape;1121;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3911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7"/>
        <p:cNvGrpSpPr/>
        <p:nvPr/>
      </p:nvGrpSpPr>
      <p:grpSpPr>
        <a:xfrm>
          <a:off x="0" y="0"/>
          <a:ext cx="0" cy="0"/>
          <a:chOff x="0" y="0"/>
          <a:chExt cx="0" cy="0"/>
        </a:xfrm>
      </p:grpSpPr>
      <p:sp>
        <p:nvSpPr>
          <p:cNvPr id="1128" name="Google Shape;1128;g8634709e03_1_14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29" name="Google Shape;1129;g8634709e03_1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03654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2"/>
        <p:cNvGrpSpPr/>
        <p:nvPr/>
      </p:nvGrpSpPr>
      <p:grpSpPr>
        <a:xfrm>
          <a:off x="0" y="0"/>
          <a:ext cx="0" cy="0"/>
          <a:chOff x="0" y="0"/>
          <a:chExt cx="0" cy="0"/>
        </a:xfrm>
      </p:grpSpPr>
      <p:sp>
        <p:nvSpPr>
          <p:cNvPr id="1133" name="Google Shape;1133;g8634709e03_1_15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34" name="Google Shape;1134;g8634709e03_1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83026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9"/>
        <p:cNvGrpSpPr/>
        <p:nvPr/>
      </p:nvGrpSpPr>
      <p:grpSpPr>
        <a:xfrm>
          <a:off x="0" y="0"/>
          <a:ext cx="0" cy="0"/>
          <a:chOff x="0" y="0"/>
          <a:chExt cx="0" cy="0"/>
        </a:xfrm>
      </p:grpSpPr>
      <p:sp>
        <p:nvSpPr>
          <p:cNvPr id="1140" name="Google Shape;1140;g8634709e03_1_16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1" name="Google Shape;1141;g8634709e03_1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04406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6"/>
        <p:cNvGrpSpPr/>
        <p:nvPr/>
      </p:nvGrpSpPr>
      <p:grpSpPr>
        <a:xfrm>
          <a:off x="0" y="0"/>
          <a:ext cx="0" cy="0"/>
          <a:chOff x="0" y="0"/>
          <a:chExt cx="0" cy="0"/>
        </a:xfrm>
      </p:grpSpPr>
      <p:sp>
        <p:nvSpPr>
          <p:cNvPr id="1147" name="Google Shape;1147;g8634709e03_1_15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8" name="Google Shape;1148;g8634709e03_1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56244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2"/>
        <p:cNvGrpSpPr/>
        <p:nvPr/>
      </p:nvGrpSpPr>
      <p:grpSpPr>
        <a:xfrm>
          <a:off x="0" y="0"/>
          <a:ext cx="0" cy="0"/>
          <a:chOff x="0" y="0"/>
          <a:chExt cx="0" cy="0"/>
        </a:xfrm>
      </p:grpSpPr>
      <p:sp>
        <p:nvSpPr>
          <p:cNvPr id="1153" name="Google Shape;1153;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4" name="Google Shape;1154;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20645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8812d6153f_0_7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8812d6153f_0_7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5314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8"/>
        <p:cNvGrpSpPr/>
        <p:nvPr/>
      </p:nvGrpSpPr>
      <p:grpSpPr>
        <a:xfrm>
          <a:off x="0" y="0"/>
          <a:ext cx="0" cy="0"/>
          <a:chOff x="0" y="0"/>
          <a:chExt cx="0" cy="0"/>
        </a:xfrm>
      </p:grpSpPr>
      <p:sp>
        <p:nvSpPr>
          <p:cNvPr id="1169" name="Google Shape;1169;g8812d6153f_0_8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0" name="Google Shape;1170;g8812d6153f_0_8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80719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3"/>
        <p:cNvGrpSpPr/>
        <p:nvPr/>
      </p:nvGrpSpPr>
      <p:grpSpPr>
        <a:xfrm>
          <a:off x="0" y="0"/>
          <a:ext cx="0" cy="0"/>
          <a:chOff x="0" y="0"/>
          <a:chExt cx="0" cy="0"/>
        </a:xfrm>
      </p:grpSpPr>
      <p:sp>
        <p:nvSpPr>
          <p:cNvPr id="1184" name="Google Shape;1184;g8812d6153f_0_8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5" name="Google Shape;1185;g8812d6153f_0_8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843575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0"/>
        <p:cNvGrpSpPr/>
        <p:nvPr/>
      </p:nvGrpSpPr>
      <p:grpSpPr>
        <a:xfrm>
          <a:off x="0" y="0"/>
          <a:ext cx="0" cy="0"/>
          <a:chOff x="0" y="0"/>
          <a:chExt cx="0" cy="0"/>
        </a:xfrm>
      </p:grpSpPr>
      <p:sp>
        <p:nvSpPr>
          <p:cNvPr id="1191" name="Google Shape;1191;g8812d6153f_0_9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2" name="Google Shape;1192;g8812d6153f_0_9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20035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7"/>
        <p:cNvGrpSpPr/>
        <p:nvPr/>
      </p:nvGrpSpPr>
      <p:grpSpPr>
        <a:xfrm>
          <a:off x="0" y="0"/>
          <a:ext cx="0" cy="0"/>
          <a:chOff x="0" y="0"/>
          <a:chExt cx="0" cy="0"/>
        </a:xfrm>
      </p:grpSpPr>
      <p:sp>
        <p:nvSpPr>
          <p:cNvPr id="1198" name="Google Shape;1198;g8812d6153f_0_9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9" name="Google Shape;1199;g8812d6153f_0_9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569525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3"/>
        <p:cNvGrpSpPr/>
        <p:nvPr/>
      </p:nvGrpSpPr>
      <p:grpSpPr>
        <a:xfrm>
          <a:off x="0" y="0"/>
          <a:ext cx="0" cy="0"/>
          <a:chOff x="0" y="0"/>
          <a:chExt cx="0" cy="0"/>
        </a:xfrm>
      </p:grpSpPr>
      <p:sp>
        <p:nvSpPr>
          <p:cNvPr id="1204" name="Google Shape;1204;g8812d6153f_0_10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5" name="Google Shape;1205;g8812d6153f_0_10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54234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0"/>
        <p:cNvGrpSpPr/>
        <p:nvPr/>
      </p:nvGrpSpPr>
      <p:grpSpPr>
        <a:xfrm>
          <a:off x="0" y="0"/>
          <a:ext cx="0" cy="0"/>
          <a:chOff x="0" y="0"/>
          <a:chExt cx="0" cy="0"/>
        </a:xfrm>
      </p:grpSpPr>
      <p:sp>
        <p:nvSpPr>
          <p:cNvPr id="1211" name="Google Shape;1211;g8812d6153f_0_10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2" name="Google Shape;1212;g8812d6153f_0_10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30758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6"/>
        <p:cNvGrpSpPr/>
        <p:nvPr/>
      </p:nvGrpSpPr>
      <p:grpSpPr>
        <a:xfrm>
          <a:off x="0" y="0"/>
          <a:ext cx="0" cy="0"/>
          <a:chOff x="0" y="0"/>
          <a:chExt cx="0" cy="0"/>
        </a:xfrm>
      </p:grpSpPr>
      <p:sp>
        <p:nvSpPr>
          <p:cNvPr id="1217" name="Google Shape;1217;g8812d6153f_0_1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8" name="Google Shape;1218;g8812d6153f_0_1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26650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2"/>
        <p:cNvGrpSpPr/>
        <p:nvPr/>
      </p:nvGrpSpPr>
      <p:grpSpPr>
        <a:xfrm>
          <a:off x="0" y="0"/>
          <a:ext cx="0" cy="0"/>
          <a:chOff x="0" y="0"/>
          <a:chExt cx="0" cy="0"/>
        </a:xfrm>
      </p:grpSpPr>
      <p:sp>
        <p:nvSpPr>
          <p:cNvPr id="1223" name="Google Shape;1223;g80a865f253_1_1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4" name="Google Shape;1224;g80a865f253_1_1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253760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9"/>
        <p:cNvGrpSpPr/>
        <p:nvPr/>
      </p:nvGrpSpPr>
      <p:grpSpPr>
        <a:xfrm>
          <a:off x="0" y="0"/>
          <a:ext cx="0" cy="0"/>
          <a:chOff x="0" y="0"/>
          <a:chExt cx="0" cy="0"/>
        </a:xfrm>
      </p:grpSpPr>
      <p:sp>
        <p:nvSpPr>
          <p:cNvPr id="1230" name="Google Shape;1230;g80a865f253_1_1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1" name="Google Shape;1231;g80a865f253_1_11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097754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5"/>
        <p:cNvGrpSpPr/>
        <p:nvPr/>
      </p:nvGrpSpPr>
      <p:grpSpPr>
        <a:xfrm>
          <a:off x="0" y="0"/>
          <a:ext cx="0" cy="0"/>
          <a:chOff x="0" y="0"/>
          <a:chExt cx="0" cy="0"/>
        </a:xfrm>
      </p:grpSpPr>
      <p:sp>
        <p:nvSpPr>
          <p:cNvPr id="1236" name="Google Shape;1236;g80a865f253_1_11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7" name="Google Shape;1237;g80a865f253_1_11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73141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1"/>
        <p:cNvGrpSpPr/>
        <p:nvPr/>
      </p:nvGrpSpPr>
      <p:grpSpPr>
        <a:xfrm>
          <a:off x="0" y="0"/>
          <a:ext cx="0" cy="0"/>
          <a:chOff x="0" y="0"/>
          <a:chExt cx="0" cy="0"/>
        </a:xfrm>
      </p:grpSpPr>
      <p:sp>
        <p:nvSpPr>
          <p:cNvPr id="1242" name="Google Shape;1242;g80a865f253_1_1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3" name="Google Shape;1243;g80a865f253_1_12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97832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7"/>
        <p:cNvGrpSpPr/>
        <p:nvPr/>
      </p:nvGrpSpPr>
      <p:grpSpPr>
        <a:xfrm>
          <a:off x="0" y="0"/>
          <a:ext cx="0" cy="0"/>
          <a:chOff x="0" y="0"/>
          <a:chExt cx="0" cy="0"/>
        </a:xfrm>
      </p:grpSpPr>
      <p:sp>
        <p:nvSpPr>
          <p:cNvPr id="1248" name="Google Shape;1248;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9" name="Google Shape;1249;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126306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4"/>
        <p:cNvGrpSpPr/>
        <p:nvPr/>
      </p:nvGrpSpPr>
      <p:grpSpPr>
        <a:xfrm>
          <a:off x="0" y="0"/>
          <a:ext cx="0" cy="0"/>
          <a:chOff x="0" y="0"/>
          <a:chExt cx="0" cy="0"/>
        </a:xfrm>
      </p:grpSpPr>
      <p:sp>
        <p:nvSpPr>
          <p:cNvPr id="1255" name="Google Shape;1255;g80a865f253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6" name="Google Shape;1256;g80a865f253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857166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0"/>
        <p:cNvGrpSpPr/>
        <p:nvPr/>
      </p:nvGrpSpPr>
      <p:grpSpPr>
        <a:xfrm>
          <a:off x="0" y="0"/>
          <a:ext cx="0" cy="0"/>
          <a:chOff x="0" y="0"/>
          <a:chExt cx="0" cy="0"/>
        </a:xfrm>
      </p:grpSpPr>
      <p:sp>
        <p:nvSpPr>
          <p:cNvPr id="1261" name="Google Shape;1261;g80a865f253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2" name="Google Shape;1262;g80a865f253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324419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0"/>
        <p:cNvGrpSpPr/>
        <p:nvPr/>
      </p:nvGrpSpPr>
      <p:grpSpPr>
        <a:xfrm>
          <a:off x="0" y="0"/>
          <a:ext cx="0" cy="0"/>
          <a:chOff x="0" y="0"/>
          <a:chExt cx="0" cy="0"/>
        </a:xfrm>
      </p:grpSpPr>
      <p:sp>
        <p:nvSpPr>
          <p:cNvPr id="1271" name="Google Shape;1271;g80a865f253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2" name="Google Shape;1272;g80a865f253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2443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1"/>
        <p:cNvGrpSpPr/>
        <p:nvPr/>
      </p:nvGrpSpPr>
      <p:grpSpPr>
        <a:xfrm>
          <a:off x="0" y="0"/>
          <a:ext cx="0" cy="0"/>
          <a:chOff x="0" y="0"/>
          <a:chExt cx="0" cy="0"/>
        </a:xfrm>
      </p:grpSpPr>
      <p:sp>
        <p:nvSpPr>
          <p:cNvPr id="1282" name="Google Shape;1282;g80a865f253_0_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3" name="Google Shape;1283;g80a865f253_0_1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197493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3"/>
        <p:cNvGrpSpPr/>
        <p:nvPr/>
      </p:nvGrpSpPr>
      <p:grpSpPr>
        <a:xfrm>
          <a:off x="0" y="0"/>
          <a:ext cx="0" cy="0"/>
          <a:chOff x="0" y="0"/>
          <a:chExt cx="0" cy="0"/>
        </a:xfrm>
      </p:grpSpPr>
      <p:sp>
        <p:nvSpPr>
          <p:cNvPr id="1294" name="Google Shape;1294;g80a865f253_0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5" name="Google Shape;1295;g80a865f253_0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21736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4"/>
        <p:cNvGrpSpPr/>
        <p:nvPr/>
      </p:nvGrpSpPr>
      <p:grpSpPr>
        <a:xfrm>
          <a:off x="0" y="0"/>
          <a:ext cx="0" cy="0"/>
          <a:chOff x="0" y="0"/>
          <a:chExt cx="0" cy="0"/>
        </a:xfrm>
      </p:grpSpPr>
      <p:sp>
        <p:nvSpPr>
          <p:cNvPr id="1305" name="Google Shape;1305;g80a865f253_0_1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6" name="Google Shape;1306;g80a865f253_0_1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882316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6"/>
        <p:cNvGrpSpPr/>
        <p:nvPr/>
      </p:nvGrpSpPr>
      <p:grpSpPr>
        <a:xfrm>
          <a:off x="0" y="0"/>
          <a:ext cx="0" cy="0"/>
          <a:chOff x="0" y="0"/>
          <a:chExt cx="0" cy="0"/>
        </a:xfrm>
      </p:grpSpPr>
      <p:sp>
        <p:nvSpPr>
          <p:cNvPr id="1317" name="Google Shape;1317;g80a865f253_0_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8" name="Google Shape;1318;g80a865f253_0_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457199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3"/>
        <p:cNvGrpSpPr/>
        <p:nvPr/>
      </p:nvGrpSpPr>
      <p:grpSpPr>
        <a:xfrm>
          <a:off x="0" y="0"/>
          <a:ext cx="0" cy="0"/>
          <a:chOff x="0" y="0"/>
          <a:chExt cx="0" cy="0"/>
        </a:xfrm>
      </p:grpSpPr>
      <p:sp>
        <p:nvSpPr>
          <p:cNvPr id="1324" name="Google Shape;1324;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5" name="Google Shape;1325;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7342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65634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4826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87610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34482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12818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87874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41100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47312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73829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77381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7489863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1"/>
        <p:cNvGrpSpPr/>
        <p:nvPr/>
      </p:nvGrpSpPr>
      <p:grpSpPr>
        <a:xfrm>
          <a:off x="0" y="0"/>
          <a:ext cx="0" cy="0"/>
          <a:chOff x="0" y="0"/>
          <a:chExt cx="0" cy="0"/>
        </a:xfrm>
      </p:grpSpPr>
      <p:sp>
        <p:nvSpPr>
          <p:cNvPr id="52" name="Google Shape;52;g80a865f253_2_36"/>
          <p:cNvSpPr/>
          <p:nvPr/>
        </p:nvSpPr>
        <p:spPr>
          <a:xfrm>
            <a:off x="609601"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None/>
            </a:pPr>
            <a:r>
              <a:rPr lang="en-GB" sz="1351" b="0" i="0" u="none" strike="noStrike" cap="none">
                <a:solidFill>
                  <a:schemeClr val="lt1"/>
                </a:solidFill>
                <a:latin typeface="Arial"/>
                <a:ea typeface="Arial"/>
                <a:cs typeface="Arial"/>
                <a:sym typeface="Arial"/>
              </a:rPr>
              <a:t> </a:t>
            </a:r>
            <a:endParaRPr sz="2400"/>
          </a:p>
        </p:txBody>
      </p:sp>
      <p:pic>
        <p:nvPicPr>
          <p:cNvPr id="53" name="Google Shape;53;g80a865f253_2_36"/>
          <p:cNvPicPr preferRelativeResize="0"/>
          <p:nvPr/>
        </p:nvPicPr>
        <p:blipFill rotWithShape="1">
          <a:blip r:embed="rId2">
            <a:alphaModFix/>
          </a:blip>
          <a:srcRect/>
          <a:stretch/>
        </p:blipFill>
        <p:spPr>
          <a:xfrm>
            <a:off x="11315700" y="6700839"/>
            <a:ext cx="781051" cy="85725"/>
          </a:xfrm>
          <a:prstGeom prst="rect">
            <a:avLst/>
          </a:prstGeom>
          <a:noFill/>
          <a:ln>
            <a:noFill/>
          </a:ln>
        </p:spPr>
      </p:pic>
      <p:sp>
        <p:nvSpPr>
          <p:cNvPr id="54" name="Google Shape;54;g80a865f253_2_36"/>
          <p:cNvSpPr>
            <a:spLocks noGrp="1"/>
          </p:cNvSpPr>
          <p:nvPr>
            <p:ph type="title"/>
          </p:nvPr>
        </p:nvSpPr>
        <p:spPr>
          <a:xfrm>
            <a:off x="609599" y="485773"/>
            <a:ext cx="10960000" cy="1595600"/>
          </a:xfrm>
          <a:prstGeom prst="roundRect">
            <a:avLst>
              <a:gd name="adj" fmla="val 9639"/>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4000"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55" name="Google Shape;55;g80a865f253_2_36"/>
          <p:cNvSpPr>
            <a:spLocks noGrp="1"/>
          </p:cNvSpPr>
          <p:nvPr>
            <p:ph type="body" idx="1"/>
          </p:nvPr>
        </p:nvSpPr>
        <p:spPr>
          <a:xfrm>
            <a:off x="609597" y="2153355"/>
            <a:ext cx="10960000" cy="4242800"/>
          </a:xfrm>
          <a:prstGeom prst="roundRect">
            <a:avLst>
              <a:gd name="adj" fmla="val 2583"/>
            </a:avLst>
          </a:prstGeom>
          <a:noFill/>
          <a:ln>
            <a:noFill/>
          </a:ln>
        </p:spPr>
        <p:txBody>
          <a:bodyPr spcFirstLastPara="1" wrap="square" lIns="252000" tIns="252000" rIns="252000" bIns="252000" anchor="t" anchorCtr="0">
            <a:noAutofit/>
          </a:bodyPr>
          <a:lstStyle>
            <a:lvl1pPr marL="609585" lvl="0" indent="-419090" algn="l" rtl="0">
              <a:lnSpc>
                <a:spcPct val="90000"/>
              </a:lnSpc>
              <a:spcBef>
                <a:spcPts val="1000"/>
              </a:spcBef>
              <a:spcAft>
                <a:spcPts val="0"/>
              </a:spcAft>
              <a:buClr>
                <a:srgbClr val="1C1C1C"/>
              </a:buClr>
              <a:buSzPts val="1350"/>
              <a:buChar char="●"/>
              <a:defRPr sz="1800">
                <a:latin typeface="NTR"/>
                <a:ea typeface="NTR"/>
                <a:cs typeface="NTR"/>
                <a:sym typeface="NTR"/>
              </a:defRPr>
            </a:lvl1pPr>
            <a:lvl2pPr marL="1219170" lvl="1" indent="-406390" algn="l" rtl="0">
              <a:lnSpc>
                <a:spcPct val="90000"/>
              </a:lnSpc>
              <a:spcBef>
                <a:spcPts val="500"/>
              </a:spcBef>
              <a:spcAft>
                <a:spcPts val="0"/>
              </a:spcAft>
              <a:buClr>
                <a:srgbClr val="1C1C1C"/>
              </a:buClr>
              <a:buSzPts val="1200"/>
              <a:buChar char="○"/>
              <a:defRPr sz="1600">
                <a:latin typeface="NTR"/>
                <a:ea typeface="NTR"/>
                <a:cs typeface="NTR"/>
                <a:sym typeface="NTR"/>
              </a:defRPr>
            </a:lvl2pPr>
            <a:lvl3pPr marL="1828754" lvl="2" indent="-393690" algn="l" rtl="0">
              <a:lnSpc>
                <a:spcPct val="90000"/>
              </a:lnSpc>
              <a:spcBef>
                <a:spcPts val="500"/>
              </a:spcBef>
              <a:spcAft>
                <a:spcPts val="0"/>
              </a:spcAft>
              <a:buClr>
                <a:srgbClr val="1C1C1C"/>
              </a:buClr>
              <a:buSzPts val="1050"/>
              <a:buChar char="■"/>
              <a:defRPr sz="1400">
                <a:latin typeface="NTR"/>
                <a:ea typeface="NTR"/>
                <a:cs typeface="NTR"/>
                <a:sym typeface="NTR"/>
              </a:defRPr>
            </a:lvl3pPr>
            <a:lvl4pPr marL="2438339" lvl="3" indent="-393690" algn="l" rtl="0">
              <a:lnSpc>
                <a:spcPct val="90000"/>
              </a:lnSpc>
              <a:spcBef>
                <a:spcPts val="500"/>
              </a:spcBef>
              <a:spcAft>
                <a:spcPts val="0"/>
              </a:spcAft>
              <a:buClr>
                <a:srgbClr val="1C1C1C"/>
              </a:buClr>
              <a:buSzPts val="1050"/>
              <a:buChar char="●"/>
              <a:defRPr sz="1400">
                <a:latin typeface="NTR"/>
                <a:ea typeface="NTR"/>
                <a:cs typeface="NTR"/>
                <a:sym typeface="NTR"/>
              </a:defRPr>
            </a:lvl4pPr>
            <a:lvl5pPr marL="3047924" lvl="4" indent="-393690" algn="l" rtl="0">
              <a:lnSpc>
                <a:spcPct val="90000"/>
              </a:lnSpc>
              <a:spcBef>
                <a:spcPts val="500"/>
              </a:spcBef>
              <a:spcAft>
                <a:spcPts val="0"/>
              </a:spcAft>
              <a:buClr>
                <a:srgbClr val="1C1C1C"/>
              </a:buClr>
              <a:buSzPts val="1050"/>
              <a:buChar char="○"/>
              <a:defRPr sz="1400">
                <a:latin typeface="NTR"/>
                <a:ea typeface="NTR"/>
                <a:cs typeface="NTR"/>
                <a:sym typeface="NTR"/>
              </a:defRPr>
            </a:lvl5pPr>
            <a:lvl6pPr marL="3657509" lvl="5" indent="-457189" algn="l" rtl="0">
              <a:lnSpc>
                <a:spcPct val="90000"/>
              </a:lnSpc>
              <a:spcBef>
                <a:spcPts val="500"/>
              </a:spcBef>
              <a:spcAft>
                <a:spcPts val="0"/>
              </a:spcAft>
              <a:buClr>
                <a:schemeClr val="dk1"/>
              </a:buClr>
              <a:buSzPts val="1800"/>
              <a:buChar char="■"/>
              <a:defRPr/>
            </a:lvl6pPr>
            <a:lvl7pPr marL="4267093" lvl="6" indent="-457189" algn="l" rtl="0">
              <a:lnSpc>
                <a:spcPct val="90000"/>
              </a:lnSpc>
              <a:spcBef>
                <a:spcPts val="500"/>
              </a:spcBef>
              <a:spcAft>
                <a:spcPts val="0"/>
              </a:spcAft>
              <a:buClr>
                <a:schemeClr val="dk1"/>
              </a:buClr>
              <a:buSzPts val="1800"/>
              <a:buChar char="●"/>
              <a:defRPr/>
            </a:lvl7pPr>
            <a:lvl8pPr marL="4876678" lvl="7" indent="-457189" algn="l" rtl="0">
              <a:lnSpc>
                <a:spcPct val="90000"/>
              </a:lnSpc>
              <a:spcBef>
                <a:spcPts val="500"/>
              </a:spcBef>
              <a:spcAft>
                <a:spcPts val="0"/>
              </a:spcAft>
              <a:buClr>
                <a:schemeClr val="dk1"/>
              </a:buClr>
              <a:buSzPts val="1800"/>
              <a:buChar char="○"/>
              <a:defRPr/>
            </a:lvl8pPr>
            <a:lvl9pPr marL="5486263" lvl="8" indent="-457189" algn="l" rtl="0">
              <a:lnSpc>
                <a:spcPct val="90000"/>
              </a:lnSpc>
              <a:spcBef>
                <a:spcPts val="500"/>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24992924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60"/>
        <p:cNvGrpSpPr/>
        <p:nvPr/>
      </p:nvGrpSpPr>
      <p:grpSpPr>
        <a:xfrm>
          <a:off x="0" y="0"/>
          <a:ext cx="0" cy="0"/>
          <a:chOff x="0" y="0"/>
          <a:chExt cx="0" cy="0"/>
        </a:xfrm>
      </p:grpSpPr>
      <p:sp>
        <p:nvSpPr>
          <p:cNvPr id="61" name="Google Shape;61;p80"/>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62" name="Google Shape;62;p80"/>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63" name="Google Shape;63;p8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63020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64"/>
        <p:cNvGrpSpPr/>
        <p:nvPr/>
      </p:nvGrpSpPr>
      <p:grpSpPr>
        <a:xfrm>
          <a:off x="0" y="0"/>
          <a:ext cx="0" cy="0"/>
          <a:chOff x="0" y="0"/>
          <a:chExt cx="0" cy="0"/>
        </a:xfrm>
      </p:grpSpPr>
      <p:sp>
        <p:nvSpPr>
          <p:cNvPr id="65" name="Google Shape;65;p87"/>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66" name="Google Shape;66;p8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77557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7"/>
        <p:cNvGrpSpPr/>
        <p:nvPr/>
      </p:nvGrpSpPr>
      <p:grpSpPr>
        <a:xfrm>
          <a:off x="0" y="0"/>
          <a:ext cx="0" cy="0"/>
          <a:chOff x="0" y="0"/>
          <a:chExt cx="0" cy="0"/>
        </a:xfrm>
      </p:grpSpPr>
      <p:sp>
        <p:nvSpPr>
          <p:cNvPr id="68" name="Google Shape;68;p8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9" name="Google Shape;69;p88"/>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70" name="Google Shape;70;p8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74918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71"/>
        <p:cNvGrpSpPr/>
        <p:nvPr/>
      </p:nvGrpSpPr>
      <p:grpSpPr>
        <a:xfrm>
          <a:off x="0" y="0"/>
          <a:ext cx="0" cy="0"/>
          <a:chOff x="0" y="0"/>
          <a:chExt cx="0" cy="0"/>
        </a:xfrm>
      </p:grpSpPr>
      <p:sp>
        <p:nvSpPr>
          <p:cNvPr id="72" name="Google Shape;72;p8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3" name="Google Shape;73;p89"/>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4" name="Google Shape;74;p89"/>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5" name="Google Shape;75;p8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040807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6"/>
        <p:cNvGrpSpPr/>
        <p:nvPr/>
      </p:nvGrpSpPr>
      <p:grpSpPr>
        <a:xfrm>
          <a:off x="0" y="0"/>
          <a:ext cx="0" cy="0"/>
          <a:chOff x="0" y="0"/>
          <a:chExt cx="0" cy="0"/>
        </a:xfrm>
      </p:grpSpPr>
      <p:sp>
        <p:nvSpPr>
          <p:cNvPr id="77" name="Google Shape;77;p9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8" name="Google Shape;78;p9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882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9"/>
        <p:cNvGrpSpPr/>
        <p:nvPr/>
      </p:nvGrpSpPr>
      <p:grpSpPr>
        <a:xfrm>
          <a:off x="0" y="0"/>
          <a:ext cx="0" cy="0"/>
          <a:chOff x="0" y="0"/>
          <a:chExt cx="0" cy="0"/>
        </a:xfrm>
      </p:grpSpPr>
      <p:sp>
        <p:nvSpPr>
          <p:cNvPr id="80" name="Google Shape;80;p91"/>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81" name="Google Shape;81;p91"/>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82" name="Google Shape;82;p9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195878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83"/>
        <p:cNvGrpSpPr/>
        <p:nvPr/>
      </p:nvGrpSpPr>
      <p:grpSpPr>
        <a:xfrm>
          <a:off x="0" y="0"/>
          <a:ext cx="0" cy="0"/>
          <a:chOff x="0" y="0"/>
          <a:chExt cx="0" cy="0"/>
        </a:xfrm>
      </p:grpSpPr>
      <p:sp>
        <p:nvSpPr>
          <p:cNvPr id="84" name="Google Shape;84;p92"/>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85" name="Google Shape;85;p9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275248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6"/>
        <p:cNvGrpSpPr/>
        <p:nvPr/>
      </p:nvGrpSpPr>
      <p:grpSpPr>
        <a:xfrm>
          <a:off x="0" y="0"/>
          <a:ext cx="0" cy="0"/>
          <a:chOff x="0" y="0"/>
          <a:chExt cx="0" cy="0"/>
        </a:xfrm>
      </p:grpSpPr>
      <p:sp>
        <p:nvSpPr>
          <p:cNvPr id="87" name="Google Shape;87;p9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88" name="Google Shape;88;p93"/>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89" name="Google Shape;89;p93"/>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90" name="Google Shape;90;p93"/>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91" name="Google Shape;91;p9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244870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92"/>
        <p:cNvGrpSpPr/>
        <p:nvPr/>
      </p:nvGrpSpPr>
      <p:grpSpPr>
        <a:xfrm>
          <a:off x="0" y="0"/>
          <a:ext cx="0" cy="0"/>
          <a:chOff x="0" y="0"/>
          <a:chExt cx="0" cy="0"/>
        </a:xfrm>
      </p:grpSpPr>
      <p:sp>
        <p:nvSpPr>
          <p:cNvPr id="93" name="Google Shape;93;p94"/>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94" name="Google Shape;94;p9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345007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5"/>
        <p:cNvGrpSpPr/>
        <p:nvPr/>
      </p:nvGrpSpPr>
      <p:grpSpPr>
        <a:xfrm>
          <a:off x="0" y="0"/>
          <a:ext cx="0" cy="0"/>
          <a:chOff x="0" y="0"/>
          <a:chExt cx="0" cy="0"/>
        </a:xfrm>
      </p:grpSpPr>
      <p:sp>
        <p:nvSpPr>
          <p:cNvPr id="96" name="Google Shape;96;p95"/>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97" name="Google Shape;97;p95"/>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98" name="Google Shape;98;p9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294547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9"/>
        <p:cNvGrpSpPr/>
        <p:nvPr/>
      </p:nvGrpSpPr>
      <p:grpSpPr>
        <a:xfrm>
          <a:off x="0" y="0"/>
          <a:ext cx="0" cy="0"/>
          <a:chOff x="0" y="0"/>
          <a:chExt cx="0" cy="0"/>
        </a:xfrm>
      </p:grpSpPr>
      <p:sp>
        <p:nvSpPr>
          <p:cNvPr id="100" name="Google Shape;100;p9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97754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6517921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6"/>
        <p:cNvGrpSpPr/>
        <p:nvPr/>
      </p:nvGrpSpPr>
      <p:grpSpPr>
        <a:xfrm>
          <a:off x="0" y="0"/>
          <a:ext cx="0" cy="0"/>
          <a:chOff x="0" y="0"/>
          <a:chExt cx="0" cy="0"/>
        </a:xfrm>
      </p:grpSpPr>
      <p:sp>
        <p:nvSpPr>
          <p:cNvPr id="57" name="Google Shape;57;p7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8" name="Google Shape;58;p7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9" name="Google Shape;59;p7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96845112"/>
      </p:ext>
    </p:extLst>
  </p:cSld>
  <p:clrMap bg1="lt1" tx1="dk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25.png"/><Relationship Id="rId7" Type="http://schemas.openxmlformats.org/officeDocument/2006/relationships/image" Target="../media/image38.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01"/>
        <p:cNvGrpSpPr/>
        <p:nvPr/>
      </p:nvGrpSpPr>
      <p:grpSpPr>
        <a:xfrm>
          <a:off x="0" y="0"/>
          <a:ext cx="0" cy="0"/>
          <a:chOff x="0" y="0"/>
          <a:chExt cx="0" cy="0"/>
        </a:xfrm>
      </p:grpSpPr>
      <p:sp>
        <p:nvSpPr>
          <p:cNvPr id="1102" name="Google Shape;1102;p24"/>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11th June</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103" name="Google Shape;1103;p24"/>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2010354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7"/>
        <p:cNvGrpSpPr/>
        <p:nvPr/>
      </p:nvGrpSpPr>
      <p:grpSpPr>
        <a:xfrm>
          <a:off x="0" y="0"/>
          <a:ext cx="0" cy="0"/>
          <a:chOff x="0" y="0"/>
          <a:chExt cx="0" cy="0"/>
        </a:xfrm>
      </p:grpSpPr>
      <p:sp>
        <p:nvSpPr>
          <p:cNvPr id="1108" name="Google Shape;1108;p77"/>
          <p:cNvSpPr/>
          <p:nvPr/>
        </p:nvSpPr>
        <p:spPr>
          <a:xfrm>
            <a:off x="198800" y="523200"/>
            <a:ext cx="6138800" cy="3439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109" name="Google Shape;1109;p77"/>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endParaRPr sz="2133" kern="0">
              <a:solidFill>
                <a:srgbClr val="000000"/>
              </a:solidFill>
              <a:latin typeface="Arial"/>
              <a:ea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What day of the week will 25</a:t>
            </a:r>
            <a:r>
              <a:rPr lang="en-GB" sz="2133" kern="0">
                <a:solidFill>
                  <a:srgbClr val="000000"/>
                </a:solidFill>
                <a:latin typeface="Arial"/>
                <a:cs typeface="Arial"/>
                <a:sym typeface="Arial"/>
              </a:rPr>
              <a:t>. 06 20</a:t>
            </a:r>
            <a:r>
              <a:rPr lang="en-GB" sz="2133" kern="0">
                <a:solidFill>
                  <a:srgbClr val="000000"/>
                </a:solidFill>
                <a:latin typeface="Arial"/>
                <a:ea typeface="Arial"/>
                <a:cs typeface="Arial"/>
                <a:sym typeface="Arial"/>
              </a:rPr>
              <a:t> fa</a:t>
            </a:r>
            <a:r>
              <a:rPr lang="en-GB" sz="2133" kern="0">
                <a:solidFill>
                  <a:srgbClr val="000000"/>
                </a:solidFill>
                <a:latin typeface="Arial"/>
                <a:cs typeface="Arial"/>
                <a:sym typeface="Arial"/>
              </a:rPr>
              <a:t>ll </a:t>
            </a:r>
            <a:r>
              <a:rPr lang="en-GB" sz="2133" kern="0">
                <a:solidFill>
                  <a:srgbClr val="000000"/>
                </a:solidFill>
                <a:latin typeface="Arial"/>
                <a:ea typeface="Arial"/>
                <a:cs typeface="Arial"/>
                <a:sym typeface="Arial"/>
              </a:rPr>
              <a:t>on?</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2. How many sides on a heptagon?</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3. Double 13</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4. 400 - 347</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5. 234 - 61 + 30</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6. 36 x 8</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7. Fill in the gaps:</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indent="609585" defTabSz="1219170">
              <a:buClr>
                <a:srgbClr val="000000"/>
              </a:buClr>
              <a:buSzPts val="1600"/>
            </a:pPr>
            <a:r>
              <a:rPr lang="en-GB" sz="2133" kern="0">
                <a:solidFill>
                  <a:srgbClr val="000000"/>
                </a:solidFill>
                <a:latin typeface="Arial"/>
                <a:ea typeface="Arial"/>
                <a:cs typeface="Arial"/>
                <a:sym typeface="Arial"/>
              </a:rPr>
              <a:t>__, __, __, 34, 39</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1110" name="Google Shape;1110;p77"/>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1</a:t>
            </a:r>
            <a:r>
              <a:rPr lang="en-GB" sz="2400" b="1" u="sng" kern="0">
                <a:solidFill>
                  <a:srgbClr val="000000"/>
                </a:solidFill>
                <a:latin typeface="Arial"/>
                <a:cs typeface="Arial"/>
                <a:sym typeface="Arial"/>
              </a:rPr>
              <a:t>1</a:t>
            </a:r>
            <a:r>
              <a:rPr lang="en-GB" sz="2400" b="1" u="sng" kern="0">
                <a:solidFill>
                  <a:srgbClr val="000000"/>
                </a:solidFill>
                <a:latin typeface="Arial"/>
                <a:ea typeface="Arial"/>
                <a:cs typeface="Arial"/>
                <a:sym typeface="Arial"/>
              </a:rPr>
              <a:t>.06.20</a:t>
            </a:r>
            <a:endParaRPr sz="2400" b="1" u="sng" kern="0">
              <a:solidFill>
                <a:srgbClr val="000000"/>
              </a:solidFill>
              <a:latin typeface="Arial"/>
              <a:ea typeface="Arial"/>
              <a:cs typeface="Arial"/>
              <a:sym typeface="Arial"/>
            </a:endParaRPr>
          </a:p>
        </p:txBody>
      </p:sp>
      <p:sp>
        <p:nvSpPr>
          <p:cNvPr id="1111" name="Google Shape;1111;p77"/>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Find ⅝ of 24</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This container had 2 litres of orange juice. How much has been poured out?</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Make 24 using</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each number only </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once and any of</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the operators (+, -, x,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p:txBody>
      </p:sp>
      <p:pic>
        <p:nvPicPr>
          <p:cNvPr id="1112" name="Google Shape;1112;p77"/>
          <p:cNvPicPr preferRelativeResize="0"/>
          <p:nvPr/>
        </p:nvPicPr>
        <p:blipFill rotWithShape="1">
          <a:blip r:embed="rId3">
            <a:alphaModFix/>
          </a:blip>
          <a:srcRect/>
          <a:stretch/>
        </p:blipFill>
        <p:spPr>
          <a:xfrm>
            <a:off x="9695785" y="1722167"/>
            <a:ext cx="1663700" cy="2832100"/>
          </a:xfrm>
          <a:prstGeom prst="rect">
            <a:avLst/>
          </a:prstGeom>
          <a:noFill/>
          <a:ln>
            <a:noFill/>
          </a:ln>
        </p:spPr>
      </p:pic>
      <p:pic>
        <p:nvPicPr>
          <p:cNvPr id="1113" name="Google Shape;1113;p77"/>
          <p:cNvPicPr preferRelativeResize="0"/>
          <p:nvPr/>
        </p:nvPicPr>
        <p:blipFill rotWithShape="1">
          <a:blip r:embed="rId4">
            <a:alphaModFix/>
          </a:blip>
          <a:srcRect/>
          <a:stretch/>
        </p:blipFill>
        <p:spPr>
          <a:xfrm>
            <a:off x="9792633" y="4668800"/>
            <a:ext cx="1803400" cy="1803400"/>
          </a:xfrm>
          <a:prstGeom prst="rect">
            <a:avLst/>
          </a:prstGeom>
          <a:noFill/>
          <a:ln>
            <a:noFill/>
          </a:ln>
        </p:spPr>
      </p:pic>
    </p:spTree>
    <p:extLst>
      <p:ext uri="{BB962C8B-B14F-4D97-AF65-F5344CB8AC3E}">
        <p14:creationId xmlns:p14="http://schemas.microsoft.com/office/powerpoint/2010/main" val="14789742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17"/>
        <p:cNvGrpSpPr/>
        <p:nvPr/>
      </p:nvGrpSpPr>
      <p:grpSpPr>
        <a:xfrm>
          <a:off x="0" y="0"/>
          <a:ext cx="0" cy="0"/>
          <a:chOff x="0" y="0"/>
          <a:chExt cx="0" cy="0"/>
        </a:xfrm>
      </p:grpSpPr>
      <p:sp>
        <p:nvSpPr>
          <p:cNvPr id="1118" name="Google Shape;1118;g87cd048547_0_14"/>
          <p:cNvSpPr txBox="1"/>
          <p:nvPr/>
        </p:nvSpPr>
        <p:spPr>
          <a:xfrm>
            <a:off x="403600" y="454933"/>
            <a:ext cx="6925200" cy="6034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Thursday</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7</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26</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53</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203</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 x 8 = 48,  30 x 8 = 240,  240 + 48 = 288</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19, 24, 29, 34, 39</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24 ÷8 = 3 so ⅛ = 3,  5 x 3 =15</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1.3l or 1 litre 300ml</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3 + 2 = 5,  5 x 4 = 20,  20 + 4 = 24</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680464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22"/>
        <p:cNvGrpSpPr/>
        <p:nvPr/>
      </p:nvGrpSpPr>
      <p:grpSpPr>
        <a:xfrm>
          <a:off x="0" y="0"/>
          <a:ext cx="0" cy="0"/>
          <a:chOff x="0" y="0"/>
          <a:chExt cx="0" cy="0"/>
        </a:xfrm>
      </p:grpSpPr>
      <p:sp>
        <p:nvSpPr>
          <p:cNvPr id="1123" name="Google Shape;1123;p26"/>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124" name="Google Shape;1124;p26"/>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125" name="Google Shape;1125;p26"/>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126" name="Google Shape;1126;p26"/>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989615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30"/>
        <p:cNvGrpSpPr/>
        <p:nvPr/>
      </p:nvGrpSpPr>
      <p:grpSpPr>
        <a:xfrm>
          <a:off x="0" y="0"/>
          <a:ext cx="0" cy="0"/>
          <a:chOff x="0" y="0"/>
          <a:chExt cx="0" cy="0"/>
        </a:xfrm>
      </p:grpSpPr>
      <p:sp>
        <p:nvSpPr>
          <p:cNvPr id="1131" name="Google Shape;1131;g8634709e03_1_147"/>
          <p:cNvSpPr txBox="1"/>
          <p:nvPr/>
        </p:nvSpPr>
        <p:spPr>
          <a:xfrm>
            <a:off x="826267" y="1768200"/>
            <a:ext cx="9154800" cy="89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867" u="sng" kern="0">
                <a:solidFill>
                  <a:srgbClr val="000000"/>
                </a:solidFill>
                <a:latin typeface="Arial"/>
                <a:cs typeface="Arial"/>
                <a:sym typeface="Arial"/>
              </a:rPr>
              <a:t>WALT: describe and work out the properties of a sphere. </a:t>
            </a:r>
            <a:endParaRPr sz="3867" u="sng" kern="0">
              <a:solidFill>
                <a:srgbClr val="000000"/>
              </a:solidFill>
              <a:latin typeface="Arial"/>
              <a:cs typeface="Arial"/>
              <a:sym typeface="Arial"/>
            </a:endParaRPr>
          </a:p>
        </p:txBody>
      </p:sp>
    </p:spTree>
    <p:extLst>
      <p:ext uri="{BB962C8B-B14F-4D97-AF65-F5344CB8AC3E}">
        <p14:creationId xmlns:p14="http://schemas.microsoft.com/office/powerpoint/2010/main" val="2038503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35"/>
        <p:cNvGrpSpPr/>
        <p:nvPr/>
      </p:nvGrpSpPr>
      <p:grpSpPr>
        <a:xfrm>
          <a:off x="0" y="0"/>
          <a:ext cx="0" cy="0"/>
          <a:chOff x="0" y="0"/>
          <a:chExt cx="0" cy="0"/>
        </a:xfrm>
      </p:grpSpPr>
      <p:sp>
        <p:nvSpPr>
          <p:cNvPr id="1136" name="Google Shape;1136;g8634709e03_1_154"/>
          <p:cNvSpPr txBox="1"/>
          <p:nvPr/>
        </p:nvSpPr>
        <p:spPr>
          <a:xfrm>
            <a:off x="545333" y="495767"/>
            <a:ext cx="10923200" cy="328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A sphere is a 3D version of a circle. You may see this shape in many places like sports equipment, lots of foods and the planets. However, there is something very special about a sphere. </a:t>
            </a: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Underneath is a picture of a cube and a description of its properties. </a:t>
            </a: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p:txBody>
      </p:sp>
      <p:pic>
        <p:nvPicPr>
          <p:cNvPr id="1137" name="Google Shape;1137;g8634709e03_1_154"/>
          <p:cNvPicPr preferRelativeResize="0"/>
          <p:nvPr/>
        </p:nvPicPr>
        <p:blipFill>
          <a:blip r:embed="rId3">
            <a:alphaModFix/>
          </a:blip>
          <a:stretch>
            <a:fillRect/>
          </a:stretch>
        </p:blipFill>
        <p:spPr>
          <a:xfrm>
            <a:off x="897267" y="3784167"/>
            <a:ext cx="2963816" cy="2667435"/>
          </a:xfrm>
          <a:prstGeom prst="rect">
            <a:avLst/>
          </a:prstGeom>
          <a:noFill/>
          <a:ln>
            <a:noFill/>
          </a:ln>
        </p:spPr>
      </p:pic>
      <p:sp>
        <p:nvSpPr>
          <p:cNvPr id="1138" name="Google Shape;1138;g8634709e03_1_154"/>
          <p:cNvSpPr txBox="1"/>
          <p:nvPr/>
        </p:nvSpPr>
        <p:spPr>
          <a:xfrm>
            <a:off x="4015633" y="4018899"/>
            <a:ext cx="6031600" cy="1963200"/>
          </a:xfrm>
          <a:prstGeom prst="rect">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A cube has 6 faces that are all in the shape of a square. It has 8 vertices (corners) and 12 edges that are all the same length. </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1402407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42"/>
        <p:cNvGrpSpPr/>
        <p:nvPr/>
      </p:nvGrpSpPr>
      <p:grpSpPr>
        <a:xfrm>
          <a:off x="0" y="0"/>
          <a:ext cx="0" cy="0"/>
          <a:chOff x="0" y="0"/>
          <a:chExt cx="0" cy="0"/>
        </a:xfrm>
      </p:grpSpPr>
      <p:pic>
        <p:nvPicPr>
          <p:cNvPr id="1143" name="Google Shape;1143;g8634709e03_1_161"/>
          <p:cNvPicPr preferRelativeResize="0"/>
          <p:nvPr/>
        </p:nvPicPr>
        <p:blipFill>
          <a:blip r:embed="rId3">
            <a:alphaModFix/>
          </a:blip>
          <a:stretch>
            <a:fillRect/>
          </a:stretch>
        </p:blipFill>
        <p:spPr>
          <a:xfrm>
            <a:off x="2070534" y="2252334"/>
            <a:ext cx="4610100" cy="4381500"/>
          </a:xfrm>
          <a:prstGeom prst="rect">
            <a:avLst/>
          </a:prstGeom>
          <a:noFill/>
          <a:ln>
            <a:noFill/>
          </a:ln>
        </p:spPr>
      </p:pic>
      <p:sp>
        <p:nvSpPr>
          <p:cNvPr id="1144" name="Google Shape;1144;g8634709e03_1_161"/>
          <p:cNvSpPr txBox="1"/>
          <p:nvPr/>
        </p:nvSpPr>
        <p:spPr>
          <a:xfrm>
            <a:off x="264400" y="148733"/>
            <a:ext cx="11766000" cy="2016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Your task today is to write a description of a sphere. We have included a bank of words that you will need to include in your description. Remember, a sphere is not a circle. It is a 3D shape that is shaped like a perfect ball.</a:t>
            </a:r>
            <a:endParaRPr sz="2800" kern="0">
              <a:solidFill>
                <a:srgbClr val="000000"/>
              </a:solidFill>
              <a:latin typeface="Arial"/>
              <a:cs typeface="Arial"/>
              <a:sym typeface="Arial"/>
            </a:endParaRPr>
          </a:p>
        </p:txBody>
      </p:sp>
      <p:sp>
        <p:nvSpPr>
          <p:cNvPr id="1145" name="Google Shape;1145;g8634709e03_1_161"/>
          <p:cNvSpPr txBox="1"/>
          <p:nvPr/>
        </p:nvSpPr>
        <p:spPr>
          <a:xfrm>
            <a:off x="7750367" y="2577933"/>
            <a:ext cx="3453600" cy="3420800"/>
          </a:xfrm>
          <a:prstGeom prst="rect">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pPr>
            <a:r>
              <a:rPr lang="en-GB" sz="2933" b="1" u="sng" kern="0">
                <a:solidFill>
                  <a:srgbClr val="000000"/>
                </a:solidFill>
                <a:latin typeface="Arial"/>
                <a:cs typeface="Arial"/>
                <a:sym typeface="Arial"/>
              </a:rPr>
              <a:t>Word Bank</a:t>
            </a:r>
            <a:endParaRPr sz="2933" b="1" u="sng"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Vertices</a:t>
            </a: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Edges</a:t>
            </a: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Faces</a:t>
            </a: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Equal</a:t>
            </a: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Curve</a:t>
            </a:r>
            <a:endParaRPr sz="2933" kern="0">
              <a:solidFill>
                <a:srgbClr val="000000"/>
              </a:solidFill>
              <a:latin typeface="Arial"/>
              <a:cs typeface="Arial"/>
              <a:sym typeface="Arial"/>
            </a:endParaRPr>
          </a:p>
          <a:p>
            <a:pPr algn="ctr" defTabSz="1219170">
              <a:buClr>
                <a:srgbClr val="000000"/>
              </a:buClr>
            </a:pPr>
            <a:r>
              <a:rPr lang="en-GB" sz="2933" kern="0">
                <a:solidFill>
                  <a:srgbClr val="000000"/>
                </a:solidFill>
                <a:latin typeface="Arial"/>
                <a:cs typeface="Arial"/>
                <a:sym typeface="Arial"/>
              </a:rPr>
              <a:t>Number of</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2703891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49"/>
        <p:cNvGrpSpPr/>
        <p:nvPr/>
      </p:nvGrpSpPr>
      <p:grpSpPr>
        <a:xfrm>
          <a:off x="0" y="0"/>
          <a:ext cx="0" cy="0"/>
          <a:chOff x="0" y="0"/>
          <a:chExt cx="0" cy="0"/>
        </a:xfrm>
      </p:grpSpPr>
      <p:sp>
        <p:nvSpPr>
          <p:cNvPr id="1150" name="Google Shape;1150;g8634709e03_1_158"/>
          <p:cNvSpPr txBox="1"/>
          <p:nvPr/>
        </p:nvSpPr>
        <p:spPr>
          <a:xfrm>
            <a:off x="1900400" y="3007633"/>
            <a:ext cx="8642800" cy="171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A sphere has 1 curved and continuous face. This means that it has no vertices or edges that break up the face. Therefore it has 0 vertices and 0 edges.  </a:t>
            </a:r>
            <a:endParaRPr sz="2933" kern="0">
              <a:solidFill>
                <a:srgbClr val="000000"/>
              </a:solidFill>
              <a:latin typeface="Arial"/>
              <a:cs typeface="Arial"/>
              <a:sym typeface="Arial"/>
            </a:endParaRPr>
          </a:p>
        </p:txBody>
      </p:sp>
      <p:sp>
        <p:nvSpPr>
          <p:cNvPr id="1151" name="Google Shape;1151;g8634709e03_1_158"/>
          <p:cNvSpPr txBox="1"/>
          <p:nvPr/>
        </p:nvSpPr>
        <p:spPr>
          <a:xfrm>
            <a:off x="3189367" y="1850833"/>
            <a:ext cx="6213600" cy="727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067" b="1" u="sng" kern="0">
                <a:solidFill>
                  <a:srgbClr val="000000"/>
                </a:solidFill>
                <a:latin typeface="Arial"/>
                <a:cs typeface="Arial"/>
                <a:sym typeface="Arial"/>
              </a:rPr>
              <a:t>Our definition.</a:t>
            </a:r>
            <a:endParaRPr sz="3067" b="1" u="sng" kern="0">
              <a:solidFill>
                <a:srgbClr val="000000"/>
              </a:solidFill>
              <a:latin typeface="Arial"/>
              <a:cs typeface="Arial"/>
              <a:sym typeface="Arial"/>
            </a:endParaRPr>
          </a:p>
        </p:txBody>
      </p:sp>
    </p:spTree>
    <p:extLst>
      <p:ext uri="{BB962C8B-B14F-4D97-AF65-F5344CB8AC3E}">
        <p14:creationId xmlns:p14="http://schemas.microsoft.com/office/powerpoint/2010/main" val="4212155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155"/>
        <p:cNvGrpSpPr/>
        <p:nvPr/>
      </p:nvGrpSpPr>
      <p:grpSpPr>
        <a:xfrm>
          <a:off x="0" y="0"/>
          <a:ext cx="0" cy="0"/>
          <a:chOff x="0" y="0"/>
          <a:chExt cx="0" cy="0"/>
        </a:xfrm>
      </p:grpSpPr>
      <p:sp>
        <p:nvSpPr>
          <p:cNvPr id="1156" name="Google Shape;1156;p2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157" name="Google Shape;1157;p2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158" name="Google Shape;1158;p2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434381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162"/>
        <p:cNvGrpSpPr/>
        <p:nvPr/>
      </p:nvGrpSpPr>
      <p:grpSpPr>
        <a:xfrm>
          <a:off x="0" y="0"/>
          <a:ext cx="0" cy="0"/>
          <a:chOff x="0" y="0"/>
          <a:chExt cx="0" cy="0"/>
        </a:xfrm>
      </p:grpSpPr>
      <p:pic>
        <p:nvPicPr>
          <p:cNvPr id="1163" name="Google Shape;1163;g8812d6153f_0_759"/>
          <p:cNvPicPr preferRelativeResize="0"/>
          <p:nvPr/>
        </p:nvPicPr>
        <p:blipFill>
          <a:blip r:embed="rId3">
            <a:alphaModFix/>
          </a:blip>
          <a:stretch>
            <a:fillRect/>
          </a:stretch>
        </p:blipFill>
        <p:spPr>
          <a:xfrm>
            <a:off x="254700" y="2938234"/>
            <a:ext cx="2905533" cy="3604767"/>
          </a:xfrm>
          <a:prstGeom prst="rect">
            <a:avLst/>
          </a:prstGeom>
          <a:noFill/>
          <a:ln>
            <a:noFill/>
          </a:ln>
        </p:spPr>
      </p:pic>
      <p:sp>
        <p:nvSpPr>
          <p:cNvPr id="1164" name="Google Shape;1164;g8812d6153f_0_759"/>
          <p:cNvSpPr txBox="1"/>
          <p:nvPr/>
        </p:nvSpPr>
        <p:spPr>
          <a:xfrm>
            <a:off x="3293233" y="1547400"/>
            <a:ext cx="5681600" cy="49956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Stalactites grew like coral, like twisted icicles, like the horns of unicorns, like the crooked teeth of goblins. Miners crept along the tunnels and chipped and hammered with their picks and tools. Their children crawled on hands and knees down the narrow passageways, holding candles in their mouths, pushing cartloads of lead and stone in front of them.</a:t>
            </a:r>
            <a:endParaRPr sz="2400" kern="0">
              <a:solidFill>
                <a:srgbClr val="000000"/>
              </a:solidFill>
              <a:latin typeface="Comic Sans MS"/>
              <a:ea typeface="Comic Sans MS"/>
              <a:cs typeface="Comic Sans MS"/>
              <a:sym typeface="Comic Sans MS"/>
            </a:endParaRPr>
          </a:p>
        </p:txBody>
      </p:sp>
      <p:pic>
        <p:nvPicPr>
          <p:cNvPr id="1165" name="Google Shape;1165;g8812d6153f_0_759"/>
          <p:cNvPicPr preferRelativeResize="0"/>
          <p:nvPr/>
        </p:nvPicPr>
        <p:blipFill>
          <a:blip r:embed="rId4">
            <a:alphaModFix/>
          </a:blip>
          <a:stretch>
            <a:fillRect/>
          </a:stretch>
        </p:blipFill>
        <p:spPr>
          <a:xfrm>
            <a:off x="9107867" y="4663229"/>
            <a:ext cx="2905535" cy="1879771"/>
          </a:xfrm>
          <a:prstGeom prst="rect">
            <a:avLst/>
          </a:prstGeom>
          <a:noFill/>
          <a:ln>
            <a:noFill/>
          </a:ln>
        </p:spPr>
      </p:pic>
      <p:pic>
        <p:nvPicPr>
          <p:cNvPr id="1166" name="Google Shape;1166;g8812d6153f_0_759"/>
          <p:cNvPicPr preferRelativeResize="0"/>
          <p:nvPr/>
        </p:nvPicPr>
        <p:blipFill>
          <a:blip r:embed="rId5">
            <a:alphaModFix/>
          </a:blip>
          <a:stretch>
            <a:fillRect/>
          </a:stretch>
        </p:blipFill>
        <p:spPr>
          <a:xfrm>
            <a:off x="9150800" y="2489118"/>
            <a:ext cx="2819683" cy="1879767"/>
          </a:xfrm>
          <a:prstGeom prst="rect">
            <a:avLst/>
          </a:prstGeom>
          <a:noFill/>
          <a:ln>
            <a:noFill/>
          </a:ln>
        </p:spPr>
      </p:pic>
      <p:sp>
        <p:nvSpPr>
          <p:cNvPr id="1167" name="Google Shape;1167;g8812d6153f_0_759"/>
          <p:cNvSpPr txBox="1"/>
          <p:nvPr/>
        </p:nvSpPr>
        <p:spPr>
          <a:xfrm>
            <a:off x="201900" y="186000"/>
            <a:ext cx="11811600" cy="1244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b="1" u="sng" kern="0">
                <a:solidFill>
                  <a:srgbClr val="000000"/>
                </a:solidFill>
                <a:latin typeface="Arial"/>
                <a:cs typeface="Arial"/>
                <a:sym typeface="Arial"/>
              </a:rPr>
              <a:t>WALT: use a simile for description</a:t>
            </a:r>
            <a:endParaRPr sz="2400" b="1" u="sng" kern="0">
              <a:solidFill>
                <a:srgbClr val="000000"/>
              </a:solidFill>
              <a:latin typeface="Arial"/>
              <a:cs typeface="Arial"/>
              <a:sym typeface="Arial"/>
            </a:endParaRPr>
          </a:p>
          <a:p>
            <a:pPr defTabSz="1219170">
              <a:buClr>
                <a:srgbClr val="000000"/>
              </a:buClr>
            </a:pPr>
            <a:endParaRPr sz="2400" b="1"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Remember our close read from yesterday? Think about how the author described the stalactites. </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86681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171"/>
        <p:cNvGrpSpPr/>
        <p:nvPr/>
      </p:nvGrpSpPr>
      <p:grpSpPr>
        <a:xfrm>
          <a:off x="0" y="0"/>
          <a:ext cx="0" cy="0"/>
          <a:chOff x="0" y="0"/>
          <a:chExt cx="0" cy="0"/>
        </a:xfrm>
      </p:grpSpPr>
      <p:pic>
        <p:nvPicPr>
          <p:cNvPr id="1172" name="Google Shape;1172;g8812d6153f_0_812"/>
          <p:cNvPicPr preferRelativeResize="0"/>
          <p:nvPr/>
        </p:nvPicPr>
        <p:blipFill>
          <a:blip r:embed="rId3">
            <a:alphaModFix/>
          </a:blip>
          <a:stretch>
            <a:fillRect/>
          </a:stretch>
        </p:blipFill>
        <p:spPr>
          <a:xfrm>
            <a:off x="163867" y="4405401"/>
            <a:ext cx="3492500" cy="2324100"/>
          </a:xfrm>
          <a:prstGeom prst="rect">
            <a:avLst/>
          </a:prstGeom>
          <a:noFill/>
          <a:ln>
            <a:noFill/>
          </a:ln>
        </p:spPr>
      </p:pic>
      <p:pic>
        <p:nvPicPr>
          <p:cNvPr id="1173" name="Google Shape;1173;g8812d6153f_0_812"/>
          <p:cNvPicPr preferRelativeResize="0"/>
          <p:nvPr/>
        </p:nvPicPr>
        <p:blipFill>
          <a:blip r:embed="rId4">
            <a:alphaModFix/>
          </a:blip>
          <a:stretch>
            <a:fillRect/>
          </a:stretch>
        </p:blipFill>
        <p:spPr>
          <a:xfrm>
            <a:off x="163867" y="119533"/>
            <a:ext cx="3771900" cy="2159000"/>
          </a:xfrm>
          <a:prstGeom prst="rect">
            <a:avLst/>
          </a:prstGeom>
          <a:noFill/>
          <a:ln>
            <a:noFill/>
          </a:ln>
        </p:spPr>
      </p:pic>
      <p:pic>
        <p:nvPicPr>
          <p:cNvPr id="1174" name="Google Shape;1174;g8812d6153f_0_812"/>
          <p:cNvPicPr preferRelativeResize="0"/>
          <p:nvPr/>
        </p:nvPicPr>
        <p:blipFill>
          <a:blip r:embed="rId5">
            <a:alphaModFix/>
          </a:blip>
          <a:stretch>
            <a:fillRect/>
          </a:stretch>
        </p:blipFill>
        <p:spPr>
          <a:xfrm>
            <a:off x="8015018" y="342900"/>
            <a:ext cx="3721100" cy="2184400"/>
          </a:xfrm>
          <a:prstGeom prst="rect">
            <a:avLst/>
          </a:prstGeom>
          <a:noFill/>
          <a:ln>
            <a:noFill/>
          </a:ln>
        </p:spPr>
      </p:pic>
      <p:pic>
        <p:nvPicPr>
          <p:cNvPr id="1175" name="Google Shape;1175;g8812d6153f_0_812"/>
          <p:cNvPicPr preferRelativeResize="0"/>
          <p:nvPr/>
        </p:nvPicPr>
        <p:blipFill>
          <a:blip r:embed="rId6">
            <a:alphaModFix/>
          </a:blip>
          <a:stretch>
            <a:fillRect/>
          </a:stretch>
        </p:blipFill>
        <p:spPr>
          <a:xfrm>
            <a:off x="6247900" y="3580101"/>
            <a:ext cx="5758000" cy="3018300"/>
          </a:xfrm>
          <a:prstGeom prst="rect">
            <a:avLst/>
          </a:prstGeom>
          <a:noFill/>
          <a:ln>
            <a:noFill/>
          </a:ln>
        </p:spPr>
      </p:pic>
      <p:sp>
        <p:nvSpPr>
          <p:cNvPr id="1176" name="Google Shape;1176;g8812d6153f_0_812"/>
          <p:cNvSpPr txBox="1"/>
          <p:nvPr/>
        </p:nvSpPr>
        <p:spPr>
          <a:xfrm>
            <a:off x="3441267" y="1687700"/>
            <a:ext cx="5164800" cy="40452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Stalactites grew </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like coral, </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like twisted icicles, </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like the horns of unicorns, </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like the crooked teeth of goblins. </a:t>
            </a:r>
            <a:endParaRPr sz="2400" kern="0">
              <a:solidFill>
                <a:srgbClr val="000000"/>
              </a:solidFill>
              <a:latin typeface="Comic Sans MS"/>
              <a:ea typeface="Comic Sans MS"/>
              <a:cs typeface="Comic Sans MS"/>
              <a:sym typeface="Comic Sans MS"/>
            </a:endParaRPr>
          </a:p>
        </p:txBody>
      </p:sp>
      <p:pic>
        <p:nvPicPr>
          <p:cNvPr id="1177" name="Google Shape;1177;g8812d6153f_0_812"/>
          <p:cNvPicPr preferRelativeResize="0"/>
          <p:nvPr/>
        </p:nvPicPr>
        <p:blipFill>
          <a:blip r:embed="rId7">
            <a:alphaModFix/>
          </a:blip>
          <a:stretch>
            <a:fillRect/>
          </a:stretch>
        </p:blipFill>
        <p:spPr>
          <a:xfrm>
            <a:off x="6247901" y="1889766"/>
            <a:ext cx="2202033" cy="1424629"/>
          </a:xfrm>
          <a:prstGeom prst="rect">
            <a:avLst/>
          </a:prstGeom>
          <a:noFill/>
          <a:ln>
            <a:noFill/>
          </a:ln>
        </p:spPr>
      </p:pic>
      <p:cxnSp>
        <p:nvCxnSpPr>
          <p:cNvPr id="1178" name="Google Shape;1178;g8812d6153f_0_812"/>
          <p:cNvCxnSpPr/>
          <p:nvPr/>
        </p:nvCxnSpPr>
        <p:spPr>
          <a:xfrm rot="10800000">
            <a:off x="1782000" y="1934200"/>
            <a:ext cx="1647200" cy="958000"/>
          </a:xfrm>
          <a:prstGeom prst="straightConnector1">
            <a:avLst/>
          </a:prstGeom>
          <a:noFill/>
          <a:ln w="76200" cap="flat" cmpd="sng">
            <a:solidFill>
              <a:schemeClr val="dk2"/>
            </a:solidFill>
            <a:prstDash val="solid"/>
            <a:round/>
            <a:headEnd type="none" w="med" len="med"/>
            <a:tailEnd type="triangle" w="med" len="med"/>
          </a:ln>
        </p:spPr>
      </p:cxnSp>
      <p:cxnSp>
        <p:nvCxnSpPr>
          <p:cNvPr id="1179" name="Google Shape;1179;g8812d6153f_0_812"/>
          <p:cNvCxnSpPr/>
          <p:nvPr/>
        </p:nvCxnSpPr>
        <p:spPr>
          <a:xfrm rot="10800000" flipH="1">
            <a:off x="7278400" y="1497067"/>
            <a:ext cx="2588400" cy="3042400"/>
          </a:xfrm>
          <a:prstGeom prst="straightConnector1">
            <a:avLst/>
          </a:prstGeom>
          <a:noFill/>
          <a:ln w="76200" cap="flat" cmpd="sng">
            <a:solidFill>
              <a:srgbClr val="0000FF"/>
            </a:solidFill>
            <a:prstDash val="solid"/>
            <a:round/>
            <a:headEnd type="none" w="med" len="med"/>
            <a:tailEnd type="triangle" w="med" len="med"/>
          </a:ln>
        </p:spPr>
      </p:cxnSp>
      <p:cxnSp>
        <p:nvCxnSpPr>
          <p:cNvPr id="1180" name="Google Shape;1180;g8812d6153f_0_812"/>
          <p:cNvCxnSpPr>
            <a:stCxn id="1176" idx="1"/>
          </p:cNvCxnSpPr>
          <p:nvPr/>
        </p:nvCxnSpPr>
        <p:spPr>
          <a:xfrm flipH="1">
            <a:off x="1390467" y="3710300"/>
            <a:ext cx="2050800" cy="1417600"/>
          </a:xfrm>
          <a:prstGeom prst="straightConnector1">
            <a:avLst/>
          </a:prstGeom>
          <a:noFill/>
          <a:ln w="76200" cap="flat" cmpd="sng">
            <a:solidFill>
              <a:schemeClr val="dk2"/>
            </a:solidFill>
            <a:prstDash val="solid"/>
            <a:round/>
            <a:headEnd type="none" w="med" len="med"/>
            <a:tailEnd type="triangle" w="med" len="med"/>
          </a:ln>
        </p:spPr>
      </p:cxnSp>
      <p:cxnSp>
        <p:nvCxnSpPr>
          <p:cNvPr id="1181" name="Google Shape;1181;g8812d6153f_0_812"/>
          <p:cNvCxnSpPr/>
          <p:nvPr/>
        </p:nvCxnSpPr>
        <p:spPr>
          <a:xfrm rot="10800000" flipH="1">
            <a:off x="8337367" y="4186333"/>
            <a:ext cx="974800" cy="1193600"/>
          </a:xfrm>
          <a:prstGeom prst="straightConnector1">
            <a:avLst/>
          </a:prstGeom>
          <a:noFill/>
          <a:ln w="76200" cap="flat" cmpd="sng">
            <a:solidFill>
              <a:srgbClr val="0000FF"/>
            </a:solidFill>
            <a:prstDash val="solid"/>
            <a:round/>
            <a:headEnd type="none" w="med" len="med"/>
            <a:tailEnd type="triangle" w="med" len="med"/>
          </a:ln>
        </p:spPr>
      </p:cxnSp>
      <p:sp>
        <p:nvSpPr>
          <p:cNvPr id="1182" name="Google Shape;1182;g8812d6153f_0_812"/>
          <p:cNvSpPr txBox="1"/>
          <p:nvPr/>
        </p:nvSpPr>
        <p:spPr>
          <a:xfrm>
            <a:off x="4161167" y="147733"/>
            <a:ext cx="3492400" cy="141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b="1" kern="0">
                <a:solidFill>
                  <a:srgbClr val="000000"/>
                </a:solidFill>
                <a:latin typeface="Arial"/>
                <a:cs typeface="Arial"/>
                <a:sym typeface="Arial"/>
              </a:rPr>
              <a:t>Why do you think the author chose these similes?</a:t>
            </a:r>
            <a:endParaRPr sz="2133" b="1" kern="0">
              <a:solidFill>
                <a:srgbClr val="000000"/>
              </a:solidFill>
              <a:latin typeface="Arial"/>
              <a:cs typeface="Arial"/>
              <a:sym typeface="Arial"/>
            </a:endParaRPr>
          </a:p>
        </p:txBody>
      </p:sp>
    </p:spTree>
    <p:extLst>
      <p:ext uri="{BB962C8B-B14F-4D97-AF65-F5344CB8AC3E}">
        <p14:creationId xmlns:p14="http://schemas.microsoft.com/office/powerpoint/2010/main" val="7163606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186"/>
        <p:cNvGrpSpPr/>
        <p:nvPr/>
      </p:nvGrpSpPr>
      <p:grpSpPr>
        <a:xfrm>
          <a:off x="0" y="0"/>
          <a:ext cx="0" cy="0"/>
          <a:chOff x="0" y="0"/>
          <a:chExt cx="0" cy="0"/>
        </a:xfrm>
      </p:grpSpPr>
      <p:pic>
        <p:nvPicPr>
          <p:cNvPr id="1187" name="Google Shape;1187;g8812d6153f_0_871"/>
          <p:cNvPicPr preferRelativeResize="0"/>
          <p:nvPr/>
        </p:nvPicPr>
        <p:blipFill>
          <a:blip r:embed="rId3">
            <a:alphaModFix/>
          </a:blip>
          <a:stretch>
            <a:fillRect/>
          </a:stretch>
        </p:blipFill>
        <p:spPr>
          <a:xfrm>
            <a:off x="2956934" y="1070218"/>
            <a:ext cx="6278133" cy="4717567"/>
          </a:xfrm>
          <a:prstGeom prst="rect">
            <a:avLst/>
          </a:prstGeom>
          <a:noFill/>
          <a:ln>
            <a:noFill/>
          </a:ln>
        </p:spPr>
      </p:pic>
      <p:sp>
        <p:nvSpPr>
          <p:cNvPr id="1188" name="Google Shape;1188;g8812d6153f_0_871"/>
          <p:cNvSpPr txBox="1"/>
          <p:nvPr/>
        </p:nvSpPr>
        <p:spPr>
          <a:xfrm>
            <a:off x="188533" y="231367"/>
            <a:ext cx="117508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kern="0">
                <a:solidFill>
                  <a:srgbClr val="000000"/>
                </a:solidFill>
                <a:latin typeface="Arial"/>
                <a:cs typeface="Arial"/>
                <a:sym typeface="Arial"/>
              </a:rPr>
              <a:t>Here are some more examples of similes.</a:t>
            </a:r>
            <a:endParaRPr sz="2667" b="1" kern="0">
              <a:solidFill>
                <a:srgbClr val="000000"/>
              </a:solidFill>
              <a:latin typeface="Arial"/>
              <a:cs typeface="Arial"/>
              <a:sym typeface="Arial"/>
            </a:endParaRPr>
          </a:p>
        </p:txBody>
      </p:sp>
      <p:sp>
        <p:nvSpPr>
          <p:cNvPr id="1189" name="Google Shape;1189;g8812d6153f_0_871"/>
          <p:cNvSpPr txBox="1"/>
          <p:nvPr/>
        </p:nvSpPr>
        <p:spPr>
          <a:xfrm>
            <a:off x="188533" y="6058967"/>
            <a:ext cx="117508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kern="0">
                <a:solidFill>
                  <a:srgbClr val="000000"/>
                </a:solidFill>
                <a:latin typeface="Arial"/>
                <a:cs typeface="Arial"/>
                <a:sym typeface="Arial"/>
              </a:rPr>
              <a:t>Now read the poem on the next slide. Can you find any similes?</a:t>
            </a:r>
            <a:endParaRPr sz="2667" b="1" kern="0">
              <a:solidFill>
                <a:srgbClr val="000000"/>
              </a:solidFill>
              <a:latin typeface="Arial"/>
              <a:cs typeface="Arial"/>
              <a:sym typeface="Arial"/>
            </a:endParaRPr>
          </a:p>
        </p:txBody>
      </p:sp>
    </p:spTree>
    <p:extLst>
      <p:ext uri="{BB962C8B-B14F-4D97-AF65-F5344CB8AC3E}">
        <p14:creationId xmlns:p14="http://schemas.microsoft.com/office/powerpoint/2010/main" val="216986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193"/>
        <p:cNvGrpSpPr/>
        <p:nvPr/>
      </p:nvGrpSpPr>
      <p:grpSpPr>
        <a:xfrm>
          <a:off x="0" y="0"/>
          <a:ext cx="0" cy="0"/>
          <a:chOff x="0" y="0"/>
          <a:chExt cx="0" cy="0"/>
        </a:xfrm>
      </p:grpSpPr>
      <p:pic>
        <p:nvPicPr>
          <p:cNvPr id="1194" name="Google Shape;1194;g8812d6153f_0_922"/>
          <p:cNvPicPr preferRelativeResize="0"/>
          <p:nvPr/>
        </p:nvPicPr>
        <p:blipFill>
          <a:blip r:embed="rId3">
            <a:alphaModFix/>
          </a:blip>
          <a:stretch>
            <a:fillRect/>
          </a:stretch>
        </p:blipFill>
        <p:spPr>
          <a:xfrm>
            <a:off x="203201" y="203200"/>
            <a:ext cx="8983121" cy="6654800"/>
          </a:xfrm>
          <a:prstGeom prst="rect">
            <a:avLst/>
          </a:prstGeom>
          <a:noFill/>
          <a:ln>
            <a:noFill/>
          </a:ln>
        </p:spPr>
      </p:pic>
      <p:pic>
        <p:nvPicPr>
          <p:cNvPr id="1195" name="Google Shape;1195;g8812d6153f_0_922"/>
          <p:cNvPicPr preferRelativeResize="0"/>
          <p:nvPr/>
        </p:nvPicPr>
        <p:blipFill>
          <a:blip r:embed="rId4">
            <a:alphaModFix/>
          </a:blip>
          <a:stretch>
            <a:fillRect/>
          </a:stretch>
        </p:blipFill>
        <p:spPr>
          <a:xfrm>
            <a:off x="9492834" y="203201"/>
            <a:ext cx="2495967" cy="1984633"/>
          </a:xfrm>
          <a:prstGeom prst="rect">
            <a:avLst/>
          </a:prstGeom>
          <a:noFill/>
          <a:ln>
            <a:noFill/>
          </a:ln>
        </p:spPr>
      </p:pic>
      <p:sp>
        <p:nvSpPr>
          <p:cNvPr id="1196" name="Google Shape;1196;g8812d6153f_0_922"/>
          <p:cNvSpPr txBox="1"/>
          <p:nvPr/>
        </p:nvSpPr>
        <p:spPr>
          <a:xfrm>
            <a:off x="5520200" y="2635833"/>
            <a:ext cx="6468800" cy="4056400"/>
          </a:xfrm>
          <a:prstGeom prst="rect">
            <a:avLst/>
          </a:prstGeom>
          <a:solidFill>
            <a:srgbClr val="CFE2F3"/>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Comic Sans MS"/>
                <a:ea typeface="Comic Sans MS"/>
                <a:cs typeface="Comic Sans MS"/>
                <a:sym typeface="Comic Sans MS"/>
              </a:rPr>
              <a:t>The Bear!</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He needs:</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A coat like thick brown moss,</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A head like a sculptured rock,</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Claws like metal combs,</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Paws like boxing gloves,</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And a growl like rumbling thunder.</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1733" kern="0">
                <a:solidFill>
                  <a:srgbClr val="000000"/>
                </a:solidFill>
                <a:latin typeface="Comic Sans MS"/>
                <a:ea typeface="Comic Sans MS"/>
                <a:cs typeface="Comic Sans MS"/>
                <a:sym typeface="Comic Sans MS"/>
              </a:rPr>
              <a:t>Anonymous</a:t>
            </a:r>
            <a:endParaRPr sz="1733"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4350772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200"/>
        <p:cNvGrpSpPr/>
        <p:nvPr/>
      </p:nvGrpSpPr>
      <p:grpSpPr>
        <a:xfrm>
          <a:off x="0" y="0"/>
          <a:ext cx="0" cy="0"/>
          <a:chOff x="0" y="0"/>
          <a:chExt cx="0" cy="0"/>
        </a:xfrm>
      </p:grpSpPr>
      <p:sp>
        <p:nvSpPr>
          <p:cNvPr id="1201" name="Google Shape;1201;g8812d6153f_0_973"/>
          <p:cNvSpPr txBox="1"/>
          <p:nvPr/>
        </p:nvSpPr>
        <p:spPr>
          <a:xfrm>
            <a:off x="2411200" y="4538500"/>
            <a:ext cx="7369600" cy="2028000"/>
          </a:xfrm>
          <a:prstGeom prst="rect">
            <a:avLst/>
          </a:prstGeom>
          <a:solidFill>
            <a:srgbClr val="CFE2F3"/>
          </a:solidFill>
          <a:ln>
            <a:noFill/>
          </a:ln>
        </p:spPr>
        <p:txBody>
          <a:bodyPr spcFirstLastPara="1" wrap="square" lIns="121900" tIns="121900" rIns="121900" bIns="121900" anchor="t" anchorCtr="0">
            <a:noAutofit/>
          </a:bodyPr>
          <a:lstStyle/>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Copy the poem.</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Underline the 5 things a bear needs.</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Highlight or Circle the five things they are compared to.</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Which word is left in each line?</a:t>
            </a:r>
            <a:endParaRPr sz="2400" kern="0">
              <a:solidFill>
                <a:srgbClr val="000000"/>
              </a:solidFill>
              <a:latin typeface="Comic Sans MS"/>
              <a:ea typeface="Comic Sans MS"/>
              <a:cs typeface="Comic Sans MS"/>
              <a:sym typeface="Comic Sans MS"/>
            </a:endParaRPr>
          </a:p>
        </p:txBody>
      </p:sp>
      <p:pic>
        <p:nvPicPr>
          <p:cNvPr id="1202" name="Google Shape;1202;g8812d6153f_0_973"/>
          <p:cNvPicPr preferRelativeResize="0"/>
          <p:nvPr/>
        </p:nvPicPr>
        <p:blipFill>
          <a:blip r:embed="rId3">
            <a:alphaModFix/>
          </a:blip>
          <a:stretch>
            <a:fillRect/>
          </a:stretch>
        </p:blipFill>
        <p:spPr>
          <a:xfrm>
            <a:off x="2411200" y="203200"/>
            <a:ext cx="7228000" cy="3992733"/>
          </a:xfrm>
          <a:prstGeom prst="rect">
            <a:avLst/>
          </a:prstGeom>
          <a:noFill/>
          <a:ln>
            <a:noFill/>
          </a:ln>
        </p:spPr>
      </p:pic>
    </p:spTree>
    <p:extLst>
      <p:ext uri="{BB962C8B-B14F-4D97-AF65-F5344CB8AC3E}">
        <p14:creationId xmlns:p14="http://schemas.microsoft.com/office/powerpoint/2010/main" val="1655547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06"/>
        <p:cNvGrpSpPr/>
        <p:nvPr/>
      </p:nvGrpSpPr>
      <p:grpSpPr>
        <a:xfrm>
          <a:off x="0" y="0"/>
          <a:ext cx="0" cy="0"/>
          <a:chOff x="0" y="0"/>
          <a:chExt cx="0" cy="0"/>
        </a:xfrm>
      </p:grpSpPr>
      <p:pic>
        <p:nvPicPr>
          <p:cNvPr id="1207" name="Google Shape;1207;g8812d6153f_0_1023"/>
          <p:cNvPicPr preferRelativeResize="0"/>
          <p:nvPr/>
        </p:nvPicPr>
        <p:blipFill>
          <a:blip r:embed="rId3">
            <a:alphaModFix/>
          </a:blip>
          <a:stretch>
            <a:fillRect/>
          </a:stretch>
        </p:blipFill>
        <p:spPr>
          <a:xfrm>
            <a:off x="203201" y="203200"/>
            <a:ext cx="8983121" cy="6654800"/>
          </a:xfrm>
          <a:prstGeom prst="rect">
            <a:avLst/>
          </a:prstGeom>
          <a:noFill/>
          <a:ln>
            <a:noFill/>
          </a:ln>
        </p:spPr>
      </p:pic>
      <p:pic>
        <p:nvPicPr>
          <p:cNvPr id="1208" name="Google Shape;1208;g8812d6153f_0_1023"/>
          <p:cNvPicPr preferRelativeResize="0"/>
          <p:nvPr/>
        </p:nvPicPr>
        <p:blipFill>
          <a:blip r:embed="rId4">
            <a:alphaModFix/>
          </a:blip>
          <a:stretch>
            <a:fillRect/>
          </a:stretch>
        </p:blipFill>
        <p:spPr>
          <a:xfrm>
            <a:off x="9492834" y="203201"/>
            <a:ext cx="2495967" cy="1984633"/>
          </a:xfrm>
          <a:prstGeom prst="rect">
            <a:avLst/>
          </a:prstGeom>
          <a:noFill/>
          <a:ln>
            <a:noFill/>
          </a:ln>
        </p:spPr>
      </p:pic>
      <p:sp>
        <p:nvSpPr>
          <p:cNvPr id="1209" name="Google Shape;1209;g8812d6153f_0_1023"/>
          <p:cNvSpPr txBox="1"/>
          <p:nvPr/>
        </p:nvSpPr>
        <p:spPr>
          <a:xfrm>
            <a:off x="5520200" y="2635833"/>
            <a:ext cx="6468800" cy="4056400"/>
          </a:xfrm>
          <a:prstGeom prst="rect">
            <a:avLst/>
          </a:prstGeom>
          <a:solidFill>
            <a:srgbClr val="CFE2F3"/>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Comic Sans MS"/>
                <a:ea typeface="Comic Sans MS"/>
                <a:cs typeface="Comic Sans MS"/>
                <a:sym typeface="Comic Sans MS"/>
              </a:rPr>
              <a:t>The Bear!</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He needs:</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u="sng" kern="0">
                <a:solidFill>
                  <a:srgbClr val="000000"/>
                </a:solidFill>
                <a:latin typeface="Comic Sans MS"/>
                <a:ea typeface="Comic Sans MS"/>
                <a:cs typeface="Comic Sans MS"/>
                <a:sym typeface="Comic Sans MS"/>
              </a:rPr>
              <a:t>A coat </a:t>
            </a:r>
            <a:r>
              <a:rPr lang="en-GB" sz="2667" b="1" kern="0">
                <a:solidFill>
                  <a:srgbClr val="FF0000"/>
                </a:solidFill>
                <a:latin typeface="Comic Sans MS"/>
                <a:ea typeface="Comic Sans MS"/>
                <a:cs typeface="Comic Sans MS"/>
                <a:sym typeface="Comic Sans MS"/>
              </a:rPr>
              <a:t>like</a:t>
            </a:r>
            <a:r>
              <a:rPr lang="en-GB" sz="2667" kern="0">
                <a:solidFill>
                  <a:srgbClr val="000000"/>
                </a:solidFill>
                <a:latin typeface="Comic Sans MS"/>
                <a:ea typeface="Comic Sans MS"/>
                <a:cs typeface="Comic Sans MS"/>
                <a:sym typeface="Comic Sans MS"/>
              </a:rPr>
              <a:t> </a:t>
            </a:r>
            <a:r>
              <a:rPr lang="en-GB" sz="2667" kern="0">
                <a:solidFill>
                  <a:srgbClr val="000000"/>
                </a:solidFill>
                <a:highlight>
                  <a:srgbClr val="FFFF00"/>
                </a:highlight>
                <a:latin typeface="Comic Sans MS"/>
                <a:ea typeface="Comic Sans MS"/>
                <a:cs typeface="Comic Sans MS"/>
                <a:sym typeface="Comic Sans MS"/>
              </a:rPr>
              <a:t>thick brown moss</a:t>
            </a:r>
            <a:r>
              <a:rPr lang="en-GB" sz="2667" kern="0">
                <a:solidFill>
                  <a:srgbClr val="000000"/>
                </a:solidFill>
                <a:latin typeface="Comic Sans MS"/>
                <a:ea typeface="Comic Sans MS"/>
                <a:cs typeface="Comic Sans MS"/>
                <a:sym typeface="Comic Sans MS"/>
              </a:rPr>
              <a:t>,</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u="sng" kern="0">
                <a:solidFill>
                  <a:srgbClr val="000000"/>
                </a:solidFill>
                <a:latin typeface="Comic Sans MS"/>
                <a:ea typeface="Comic Sans MS"/>
                <a:cs typeface="Comic Sans MS"/>
                <a:sym typeface="Comic Sans MS"/>
              </a:rPr>
              <a:t>A head</a:t>
            </a:r>
            <a:r>
              <a:rPr lang="en-GB" sz="2667" kern="0">
                <a:solidFill>
                  <a:srgbClr val="000000"/>
                </a:solidFill>
                <a:latin typeface="Comic Sans MS"/>
                <a:ea typeface="Comic Sans MS"/>
                <a:cs typeface="Comic Sans MS"/>
                <a:sym typeface="Comic Sans MS"/>
              </a:rPr>
              <a:t> </a:t>
            </a:r>
            <a:r>
              <a:rPr lang="en-GB" sz="2667" b="1" kern="0">
                <a:solidFill>
                  <a:srgbClr val="FF0000"/>
                </a:solidFill>
                <a:latin typeface="Comic Sans MS"/>
                <a:ea typeface="Comic Sans MS"/>
                <a:cs typeface="Comic Sans MS"/>
                <a:sym typeface="Comic Sans MS"/>
              </a:rPr>
              <a:t>like</a:t>
            </a:r>
            <a:r>
              <a:rPr lang="en-GB" sz="2667" kern="0">
                <a:solidFill>
                  <a:srgbClr val="000000"/>
                </a:solidFill>
                <a:latin typeface="Comic Sans MS"/>
                <a:ea typeface="Comic Sans MS"/>
                <a:cs typeface="Comic Sans MS"/>
                <a:sym typeface="Comic Sans MS"/>
              </a:rPr>
              <a:t> </a:t>
            </a:r>
            <a:r>
              <a:rPr lang="en-GB" sz="2667" kern="0">
                <a:solidFill>
                  <a:srgbClr val="000000"/>
                </a:solidFill>
                <a:highlight>
                  <a:srgbClr val="FFFF00"/>
                </a:highlight>
                <a:latin typeface="Comic Sans MS"/>
                <a:ea typeface="Comic Sans MS"/>
                <a:cs typeface="Comic Sans MS"/>
                <a:sym typeface="Comic Sans MS"/>
              </a:rPr>
              <a:t>a sculptured rock</a:t>
            </a:r>
            <a:r>
              <a:rPr lang="en-GB" sz="2667" kern="0">
                <a:solidFill>
                  <a:srgbClr val="000000"/>
                </a:solidFill>
                <a:latin typeface="Comic Sans MS"/>
                <a:ea typeface="Comic Sans MS"/>
                <a:cs typeface="Comic Sans MS"/>
                <a:sym typeface="Comic Sans MS"/>
              </a:rPr>
              <a:t>,</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u="sng" kern="0">
                <a:solidFill>
                  <a:srgbClr val="000000"/>
                </a:solidFill>
                <a:latin typeface="Comic Sans MS"/>
                <a:ea typeface="Comic Sans MS"/>
                <a:cs typeface="Comic Sans MS"/>
                <a:sym typeface="Comic Sans MS"/>
              </a:rPr>
              <a:t>Claws</a:t>
            </a:r>
            <a:r>
              <a:rPr lang="en-GB" sz="2667" b="1" kern="0">
                <a:solidFill>
                  <a:srgbClr val="FF0000"/>
                </a:solidFill>
                <a:latin typeface="Comic Sans MS"/>
                <a:ea typeface="Comic Sans MS"/>
                <a:cs typeface="Comic Sans MS"/>
                <a:sym typeface="Comic Sans MS"/>
              </a:rPr>
              <a:t> like</a:t>
            </a:r>
            <a:r>
              <a:rPr lang="en-GB" sz="2667" kern="0">
                <a:solidFill>
                  <a:srgbClr val="000000"/>
                </a:solidFill>
                <a:latin typeface="Comic Sans MS"/>
                <a:ea typeface="Comic Sans MS"/>
                <a:cs typeface="Comic Sans MS"/>
                <a:sym typeface="Comic Sans MS"/>
              </a:rPr>
              <a:t> </a:t>
            </a:r>
            <a:r>
              <a:rPr lang="en-GB" sz="2667" kern="0">
                <a:solidFill>
                  <a:srgbClr val="000000"/>
                </a:solidFill>
                <a:highlight>
                  <a:srgbClr val="FFFF00"/>
                </a:highlight>
                <a:latin typeface="Comic Sans MS"/>
                <a:ea typeface="Comic Sans MS"/>
                <a:cs typeface="Comic Sans MS"/>
                <a:sym typeface="Comic Sans MS"/>
              </a:rPr>
              <a:t>metal combs</a:t>
            </a:r>
            <a:r>
              <a:rPr lang="en-GB" sz="2667" kern="0">
                <a:solidFill>
                  <a:srgbClr val="000000"/>
                </a:solidFill>
                <a:latin typeface="Comic Sans MS"/>
                <a:ea typeface="Comic Sans MS"/>
                <a:cs typeface="Comic Sans MS"/>
                <a:sym typeface="Comic Sans MS"/>
              </a:rPr>
              <a:t>,</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u="sng" kern="0">
                <a:solidFill>
                  <a:srgbClr val="000000"/>
                </a:solidFill>
                <a:latin typeface="Comic Sans MS"/>
                <a:ea typeface="Comic Sans MS"/>
                <a:cs typeface="Comic Sans MS"/>
                <a:sym typeface="Comic Sans MS"/>
              </a:rPr>
              <a:t>Paws</a:t>
            </a:r>
            <a:r>
              <a:rPr lang="en-GB" sz="2667" kern="0">
                <a:solidFill>
                  <a:srgbClr val="000000"/>
                </a:solidFill>
                <a:latin typeface="Comic Sans MS"/>
                <a:ea typeface="Comic Sans MS"/>
                <a:cs typeface="Comic Sans MS"/>
                <a:sym typeface="Comic Sans MS"/>
              </a:rPr>
              <a:t> </a:t>
            </a:r>
            <a:r>
              <a:rPr lang="en-GB" sz="2667" b="1" kern="0">
                <a:solidFill>
                  <a:srgbClr val="FF0000"/>
                </a:solidFill>
                <a:latin typeface="Comic Sans MS"/>
                <a:ea typeface="Comic Sans MS"/>
                <a:cs typeface="Comic Sans MS"/>
                <a:sym typeface="Comic Sans MS"/>
              </a:rPr>
              <a:t>like </a:t>
            </a:r>
            <a:r>
              <a:rPr lang="en-GB" sz="2667" kern="0">
                <a:solidFill>
                  <a:srgbClr val="000000"/>
                </a:solidFill>
                <a:highlight>
                  <a:srgbClr val="FFFF00"/>
                </a:highlight>
                <a:latin typeface="Comic Sans MS"/>
                <a:ea typeface="Comic Sans MS"/>
                <a:cs typeface="Comic Sans MS"/>
                <a:sym typeface="Comic Sans MS"/>
              </a:rPr>
              <a:t>boxing gloves</a:t>
            </a:r>
            <a:r>
              <a:rPr lang="en-GB" sz="2667" kern="0">
                <a:solidFill>
                  <a:srgbClr val="000000"/>
                </a:solidFill>
                <a:latin typeface="Comic Sans MS"/>
                <a:ea typeface="Comic Sans MS"/>
                <a:cs typeface="Comic Sans MS"/>
                <a:sym typeface="Comic Sans MS"/>
              </a:rPr>
              <a:t>,</a:t>
            </a:r>
            <a:endParaRPr sz="2667"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And </a:t>
            </a:r>
            <a:r>
              <a:rPr lang="en-GB" sz="2667" u="sng" kern="0">
                <a:solidFill>
                  <a:srgbClr val="000000"/>
                </a:solidFill>
                <a:latin typeface="Comic Sans MS"/>
                <a:ea typeface="Comic Sans MS"/>
                <a:cs typeface="Comic Sans MS"/>
                <a:sym typeface="Comic Sans MS"/>
              </a:rPr>
              <a:t>a growl</a:t>
            </a:r>
            <a:r>
              <a:rPr lang="en-GB" sz="2667" kern="0">
                <a:solidFill>
                  <a:srgbClr val="000000"/>
                </a:solidFill>
                <a:latin typeface="Comic Sans MS"/>
                <a:ea typeface="Comic Sans MS"/>
                <a:cs typeface="Comic Sans MS"/>
                <a:sym typeface="Comic Sans MS"/>
              </a:rPr>
              <a:t> </a:t>
            </a:r>
            <a:r>
              <a:rPr lang="en-GB" sz="2667" b="1" kern="0">
                <a:solidFill>
                  <a:srgbClr val="FF0000"/>
                </a:solidFill>
                <a:latin typeface="Comic Sans MS"/>
                <a:ea typeface="Comic Sans MS"/>
                <a:cs typeface="Comic Sans MS"/>
                <a:sym typeface="Comic Sans MS"/>
              </a:rPr>
              <a:t>like</a:t>
            </a:r>
            <a:r>
              <a:rPr lang="en-GB" sz="2667" kern="0">
                <a:solidFill>
                  <a:srgbClr val="000000"/>
                </a:solidFill>
                <a:latin typeface="Comic Sans MS"/>
                <a:ea typeface="Comic Sans MS"/>
                <a:cs typeface="Comic Sans MS"/>
                <a:sym typeface="Comic Sans MS"/>
              </a:rPr>
              <a:t> </a:t>
            </a:r>
            <a:r>
              <a:rPr lang="en-GB" sz="2667" kern="0">
                <a:solidFill>
                  <a:srgbClr val="000000"/>
                </a:solidFill>
                <a:highlight>
                  <a:srgbClr val="FFFF00"/>
                </a:highlight>
                <a:latin typeface="Comic Sans MS"/>
                <a:ea typeface="Comic Sans MS"/>
                <a:cs typeface="Comic Sans MS"/>
                <a:sym typeface="Comic Sans MS"/>
              </a:rPr>
              <a:t>rumbling thunder</a:t>
            </a:r>
            <a:r>
              <a:rPr lang="en-GB" sz="2667" kern="0">
                <a:solidFill>
                  <a:srgbClr val="000000"/>
                </a:solidFill>
                <a:latin typeface="Comic Sans MS"/>
                <a:ea typeface="Comic Sans MS"/>
                <a:cs typeface="Comic Sans MS"/>
                <a:sym typeface="Comic Sans MS"/>
              </a:rPr>
              <a:t>.</a:t>
            </a:r>
            <a:endParaRPr sz="2667" kern="0">
              <a:solidFill>
                <a:srgbClr val="000000"/>
              </a:solidFill>
              <a:latin typeface="Comic Sans MS"/>
              <a:ea typeface="Comic Sans MS"/>
              <a:cs typeface="Comic Sans MS"/>
              <a:sym typeface="Comic Sans MS"/>
            </a:endParaRPr>
          </a:p>
          <a:p>
            <a:pPr defTabSz="1219170">
              <a:buClr>
                <a:srgbClr val="000000"/>
              </a:buClr>
            </a:pPr>
            <a:endParaRPr sz="2667" kern="0">
              <a:solidFill>
                <a:srgbClr val="000000"/>
              </a:solidFill>
              <a:latin typeface="Comic Sans MS"/>
              <a:ea typeface="Comic Sans MS"/>
              <a:cs typeface="Comic Sans MS"/>
              <a:sym typeface="Comic Sans MS"/>
            </a:endParaRPr>
          </a:p>
          <a:p>
            <a:pPr defTabSz="1219170">
              <a:buClr>
                <a:srgbClr val="000000"/>
              </a:buClr>
            </a:pPr>
            <a:r>
              <a:rPr lang="en-GB" sz="1733" kern="0">
                <a:solidFill>
                  <a:srgbClr val="000000"/>
                </a:solidFill>
                <a:latin typeface="Comic Sans MS"/>
                <a:ea typeface="Comic Sans MS"/>
                <a:cs typeface="Comic Sans MS"/>
                <a:sym typeface="Comic Sans MS"/>
              </a:rPr>
              <a:t>Anonymous</a:t>
            </a:r>
            <a:endParaRPr sz="1733"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1145702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1213"/>
        <p:cNvGrpSpPr/>
        <p:nvPr/>
      </p:nvGrpSpPr>
      <p:grpSpPr>
        <a:xfrm>
          <a:off x="0" y="0"/>
          <a:ext cx="0" cy="0"/>
          <a:chOff x="0" y="0"/>
          <a:chExt cx="0" cy="0"/>
        </a:xfrm>
      </p:grpSpPr>
      <p:sp>
        <p:nvSpPr>
          <p:cNvPr id="1214" name="Google Shape;1214;g8812d6153f_0_1074"/>
          <p:cNvSpPr txBox="1"/>
          <p:nvPr/>
        </p:nvSpPr>
        <p:spPr>
          <a:xfrm>
            <a:off x="464833" y="126833"/>
            <a:ext cx="11016800" cy="920000"/>
          </a:xfrm>
          <a:prstGeom prst="rect">
            <a:avLst/>
          </a:prstGeom>
          <a:solidFill>
            <a:srgbClr val="CFE2F3"/>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Now complete the table. Think about why th author chose the simile. What did it make you think of?</a:t>
            </a:r>
            <a:endParaRPr sz="2400" kern="0">
              <a:solidFill>
                <a:srgbClr val="000000"/>
              </a:solidFill>
              <a:latin typeface="Comic Sans MS"/>
              <a:ea typeface="Comic Sans MS"/>
              <a:cs typeface="Comic Sans MS"/>
              <a:sym typeface="Comic Sans MS"/>
            </a:endParaRPr>
          </a:p>
        </p:txBody>
      </p:sp>
      <p:graphicFrame>
        <p:nvGraphicFramePr>
          <p:cNvPr id="1215" name="Google Shape;1215;g8812d6153f_0_1074"/>
          <p:cNvGraphicFramePr/>
          <p:nvPr/>
        </p:nvGraphicFramePr>
        <p:xfrm>
          <a:off x="710500" y="1331367"/>
          <a:ext cx="10771000" cy="5005400"/>
        </p:xfrm>
        <a:graphic>
          <a:graphicData uri="http://schemas.openxmlformats.org/drawingml/2006/table">
            <a:tbl>
              <a:tblPr>
                <a:noFill/>
              </a:tblPr>
              <a:tblGrid>
                <a:gridCol w="3590333">
                  <a:extLst>
                    <a:ext uri="{9D8B030D-6E8A-4147-A177-3AD203B41FA5}">
                      <a16:colId xmlns:a16="http://schemas.microsoft.com/office/drawing/2014/main" val="20000"/>
                    </a:ext>
                  </a:extLst>
                </a:gridCol>
                <a:gridCol w="3590333">
                  <a:extLst>
                    <a:ext uri="{9D8B030D-6E8A-4147-A177-3AD203B41FA5}">
                      <a16:colId xmlns:a16="http://schemas.microsoft.com/office/drawing/2014/main" val="20001"/>
                    </a:ext>
                  </a:extLst>
                </a:gridCol>
                <a:gridCol w="3590333">
                  <a:extLst>
                    <a:ext uri="{9D8B030D-6E8A-4147-A177-3AD203B41FA5}">
                      <a16:colId xmlns:a16="http://schemas.microsoft.com/office/drawing/2014/main" val="20002"/>
                    </a:ext>
                  </a:extLst>
                </a:gridCol>
              </a:tblGrid>
              <a:tr h="1104500">
                <a:tc>
                  <a:txBody>
                    <a:bodyPr/>
                    <a:lstStyle/>
                    <a:p>
                      <a:pPr marL="0" lvl="0" indent="0" algn="l" rtl="0">
                        <a:spcBef>
                          <a:spcPts val="0"/>
                        </a:spcBef>
                        <a:spcAft>
                          <a:spcPts val="0"/>
                        </a:spcAft>
                        <a:buNone/>
                      </a:pPr>
                      <a:r>
                        <a:rPr lang="en-GB" sz="2400" b="1"/>
                        <a:t>What a bear needs.</a:t>
                      </a:r>
                      <a:endParaRPr sz="2400" b="1"/>
                    </a:p>
                  </a:txBody>
                  <a:tcPr marL="121900" marR="121900" marT="121900" marB="121900">
                    <a:solidFill>
                      <a:srgbClr val="FFF2CC"/>
                    </a:solidFill>
                  </a:tcPr>
                </a:tc>
                <a:tc>
                  <a:txBody>
                    <a:bodyPr/>
                    <a:lstStyle/>
                    <a:p>
                      <a:pPr marL="0" lvl="0" indent="0" algn="l" rtl="0">
                        <a:spcBef>
                          <a:spcPts val="0"/>
                        </a:spcBef>
                        <a:spcAft>
                          <a:spcPts val="0"/>
                        </a:spcAft>
                        <a:buNone/>
                      </a:pPr>
                      <a:r>
                        <a:rPr lang="en-GB" sz="2400" b="1"/>
                        <a:t>It is compared to...</a:t>
                      </a:r>
                      <a:endParaRPr sz="2400" b="1"/>
                    </a:p>
                  </a:txBody>
                  <a:tcPr marL="121900" marR="121900" marT="121900" marB="121900">
                    <a:solidFill>
                      <a:srgbClr val="FFF2CC"/>
                    </a:solidFill>
                  </a:tcPr>
                </a:tc>
                <a:tc>
                  <a:txBody>
                    <a:bodyPr/>
                    <a:lstStyle/>
                    <a:p>
                      <a:pPr marL="0" lvl="0" indent="0" algn="l" rtl="0">
                        <a:spcBef>
                          <a:spcPts val="0"/>
                        </a:spcBef>
                        <a:spcAft>
                          <a:spcPts val="0"/>
                        </a:spcAft>
                        <a:buNone/>
                      </a:pPr>
                      <a:r>
                        <a:rPr lang="en-GB" sz="2400" b="1"/>
                        <a:t>The simile made me think of...</a:t>
                      </a:r>
                      <a:endParaRPr sz="2400" b="1"/>
                    </a:p>
                  </a:txBody>
                  <a:tcPr marL="121900" marR="121900" marT="121900" marB="121900">
                    <a:solidFill>
                      <a:srgbClr val="FFF2CC"/>
                    </a:solidFill>
                  </a:tcPr>
                </a:tc>
                <a:extLst>
                  <a:ext uri="{0D108BD9-81ED-4DB2-BD59-A6C34878D82A}">
                    <a16:rowId xmlns:a16="http://schemas.microsoft.com/office/drawing/2014/main" val="10000"/>
                  </a:ext>
                </a:extLst>
              </a:tr>
              <a:tr h="1104500">
                <a:tc>
                  <a:txBody>
                    <a:bodyPr/>
                    <a:lstStyle/>
                    <a:p>
                      <a:pPr marL="0" lvl="0" indent="0" algn="l" rtl="0">
                        <a:spcBef>
                          <a:spcPts val="0"/>
                        </a:spcBef>
                        <a:spcAft>
                          <a:spcPts val="0"/>
                        </a:spcAft>
                        <a:buNone/>
                      </a:pPr>
                      <a:r>
                        <a:rPr lang="en-GB" sz="2400" b="1"/>
                        <a:t>a coat</a:t>
                      </a:r>
                      <a:endParaRPr sz="2400" b="1"/>
                    </a:p>
                  </a:txBody>
                  <a:tcPr marL="121900" marR="121900" marT="121900" marB="121900">
                    <a:solidFill>
                      <a:srgbClr val="FFF2CC"/>
                    </a:solidFill>
                  </a:tcPr>
                </a:tc>
                <a:tc>
                  <a:txBody>
                    <a:bodyPr/>
                    <a:lstStyle/>
                    <a:p>
                      <a:pPr marL="0" lvl="0" indent="0" algn="l" rtl="0">
                        <a:spcBef>
                          <a:spcPts val="0"/>
                        </a:spcBef>
                        <a:spcAft>
                          <a:spcPts val="0"/>
                        </a:spcAft>
                        <a:buNone/>
                      </a:pPr>
                      <a:r>
                        <a:rPr lang="en-GB" sz="2400" b="1"/>
                        <a:t>thick brown moss</a:t>
                      </a:r>
                      <a:endParaRPr sz="2400" b="1"/>
                    </a:p>
                  </a:txBody>
                  <a:tcPr marL="121900" marR="121900" marT="121900" marB="121900">
                    <a:solidFill>
                      <a:srgbClr val="FFF2CC"/>
                    </a:solidFill>
                  </a:tcPr>
                </a:tc>
                <a:tc>
                  <a:txBody>
                    <a:bodyPr/>
                    <a:lstStyle/>
                    <a:p>
                      <a:pPr marL="0" lvl="0" indent="0" algn="l" rtl="0">
                        <a:spcBef>
                          <a:spcPts val="0"/>
                        </a:spcBef>
                        <a:spcAft>
                          <a:spcPts val="0"/>
                        </a:spcAft>
                        <a:buNone/>
                      </a:pPr>
                      <a:r>
                        <a:rPr lang="en-GB" sz="2400" b="1"/>
                        <a:t>Something soft because moss is soft</a:t>
                      </a:r>
                      <a:endParaRPr sz="2400" b="1"/>
                    </a:p>
                  </a:txBody>
                  <a:tcPr marL="121900" marR="121900" marT="121900" marB="121900">
                    <a:solidFill>
                      <a:srgbClr val="FFF2CC"/>
                    </a:solidFill>
                  </a:tcPr>
                </a:tc>
                <a:extLst>
                  <a:ext uri="{0D108BD9-81ED-4DB2-BD59-A6C34878D82A}">
                    <a16:rowId xmlns:a16="http://schemas.microsoft.com/office/drawing/2014/main" val="10001"/>
                  </a:ext>
                </a:extLst>
              </a:tr>
              <a:tr h="699100">
                <a:tc>
                  <a:txBody>
                    <a:bodyPr/>
                    <a:lstStyle/>
                    <a:p>
                      <a:pPr marL="0" lvl="0" indent="0" algn="l" rtl="0">
                        <a:spcBef>
                          <a:spcPts val="0"/>
                        </a:spcBef>
                        <a:spcAft>
                          <a:spcPts val="0"/>
                        </a:spcAft>
                        <a:buNone/>
                      </a:pPr>
                      <a:endParaRPr sz="2400" b="1"/>
                    </a:p>
                  </a:txBody>
                  <a:tcPr marL="121900" marR="121900" marT="121900" marB="121900">
                    <a:solidFill>
                      <a:srgbClr val="FFF2CC"/>
                    </a:solidFill>
                  </a:tcPr>
                </a:tc>
                <a:tc>
                  <a:txBody>
                    <a:bodyPr/>
                    <a:lstStyle/>
                    <a:p>
                      <a:pPr marL="0" lvl="0" indent="0" algn="l" rtl="0">
                        <a:spcBef>
                          <a:spcPts val="0"/>
                        </a:spcBef>
                        <a:spcAft>
                          <a:spcPts val="0"/>
                        </a:spcAft>
                        <a:buNone/>
                      </a:pPr>
                      <a:endParaRPr sz="2400" b="1"/>
                    </a:p>
                  </a:txBody>
                  <a:tcPr marL="121900" marR="121900" marT="121900" marB="121900">
                    <a:solidFill>
                      <a:srgbClr val="FFF2CC"/>
                    </a:solidFill>
                  </a:tcPr>
                </a:tc>
                <a:tc>
                  <a:txBody>
                    <a:bodyPr/>
                    <a:lstStyle/>
                    <a:p>
                      <a:pPr marL="0" lvl="0" indent="0" algn="l" rtl="0">
                        <a:spcBef>
                          <a:spcPts val="0"/>
                        </a:spcBef>
                        <a:spcAft>
                          <a:spcPts val="0"/>
                        </a:spcAft>
                        <a:buNone/>
                      </a:pPr>
                      <a:endParaRPr sz="2400" b="1"/>
                    </a:p>
                  </a:txBody>
                  <a:tcPr marL="121900" marR="121900" marT="121900" marB="121900">
                    <a:solidFill>
                      <a:srgbClr val="FFF2CC"/>
                    </a:solidFill>
                  </a:tcPr>
                </a:tc>
                <a:extLst>
                  <a:ext uri="{0D108BD9-81ED-4DB2-BD59-A6C34878D82A}">
                    <a16:rowId xmlns:a16="http://schemas.microsoft.com/office/drawing/2014/main" val="10002"/>
                  </a:ext>
                </a:extLst>
              </a:tr>
              <a:tr h="699100">
                <a:tc>
                  <a:txBody>
                    <a:bodyPr/>
                    <a:lstStyle/>
                    <a:p>
                      <a:pPr marL="0" lvl="0" indent="0" algn="l" rtl="0">
                        <a:spcBef>
                          <a:spcPts val="0"/>
                        </a:spcBef>
                        <a:spcAft>
                          <a:spcPts val="0"/>
                        </a:spcAft>
                        <a:buNone/>
                      </a:pPr>
                      <a:endParaRPr sz="2400" b="1"/>
                    </a:p>
                  </a:txBody>
                  <a:tcPr marL="121900" marR="121900" marT="121900" marB="121900">
                    <a:solidFill>
                      <a:srgbClr val="FFF2CC"/>
                    </a:solidFill>
                  </a:tcPr>
                </a:tc>
                <a:tc>
                  <a:txBody>
                    <a:bodyPr/>
                    <a:lstStyle/>
                    <a:p>
                      <a:pPr marL="0" lvl="0" indent="0" algn="l" rtl="0">
                        <a:spcBef>
                          <a:spcPts val="0"/>
                        </a:spcBef>
                        <a:spcAft>
                          <a:spcPts val="0"/>
                        </a:spcAft>
                        <a:buNone/>
                      </a:pPr>
                      <a:endParaRPr sz="2400" b="1"/>
                    </a:p>
                  </a:txBody>
                  <a:tcPr marL="121900" marR="121900" marT="121900" marB="121900">
                    <a:solidFill>
                      <a:srgbClr val="FFF2CC"/>
                    </a:solidFill>
                  </a:tcPr>
                </a:tc>
                <a:tc>
                  <a:txBody>
                    <a:bodyPr/>
                    <a:lstStyle/>
                    <a:p>
                      <a:pPr marL="0" lvl="0" indent="0" algn="l" rtl="0">
                        <a:spcBef>
                          <a:spcPts val="0"/>
                        </a:spcBef>
                        <a:spcAft>
                          <a:spcPts val="0"/>
                        </a:spcAft>
                        <a:buNone/>
                      </a:pPr>
                      <a:endParaRPr sz="2400" b="1"/>
                    </a:p>
                  </a:txBody>
                  <a:tcPr marL="121900" marR="121900" marT="121900" marB="121900">
                    <a:solidFill>
                      <a:srgbClr val="FFF2CC"/>
                    </a:solidFill>
                  </a:tcPr>
                </a:tc>
                <a:extLst>
                  <a:ext uri="{0D108BD9-81ED-4DB2-BD59-A6C34878D82A}">
                    <a16:rowId xmlns:a16="http://schemas.microsoft.com/office/drawing/2014/main" val="10003"/>
                  </a:ext>
                </a:extLst>
              </a:tr>
              <a:tr h="699100">
                <a:tc>
                  <a:txBody>
                    <a:bodyPr/>
                    <a:lstStyle/>
                    <a:p>
                      <a:pPr marL="0" lvl="0" indent="0" algn="l" rtl="0">
                        <a:spcBef>
                          <a:spcPts val="0"/>
                        </a:spcBef>
                        <a:spcAft>
                          <a:spcPts val="0"/>
                        </a:spcAft>
                        <a:buNone/>
                      </a:pPr>
                      <a:endParaRPr sz="2400" b="1"/>
                    </a:p>
                  </a:txBody>
                  <a:tcPr marL="121900" marR="121900" marT="121900" marB="121900">
                    <a:solidFill>
                      <a:srgbClr val="FFF2CC"/>
                    </a:solidFill>
                  </a:tcPr>
                </a:tc>
                <a:tc>
                  <a:txBody>
                    <a:bodyPr/>
                    <a:lstStyle/>
                    <a:p>
                      <a:pPr marL="0" lvl="0" indent="0" algn="l" rtl="0">
                        <a:spcBef>
                          <a:spcPts val="0"/>
                        </a:spcBef>
                        <a:spcAft>
                          <a:spcPts val="0"/>
                        </a:spcAft>
                        <a:buNone/>
                      </a:pPr>
                      <a:endParaRPr sz="2400" b="1"/>
                    </a:p>
                  </a:txBody>
                  <a:tcPr marL="121900" marR="121900" marT="121900" marB="121900">
                    <a:solidFill>
                      <a:srgbClr val="FFF2CC"/>
                    </a:solidFill>
                  </a:tcPr>
                </a:tc>
                <a:tc>
                  <a:txBody>
                    <a:bodyPr/>
                    <a:lstStyle/>
                    <a:p>
                      <a:pPr marL="0" lvl="0" indent="0" algn="l" rtl="0">
                        <a:spcBef>
                          <a:spcPts val="0"/>
                        </a:spcBef>
                        <a:spcAft>
                          <a:spcPts val="0"/>
                        </a:spcAft>
                        <a:buNone/>
                      </a:pPr>
                      <a:endParaRPr sz="2400" b="1"/>
                    </a:p>
                  </a:txBody>
                  <a:tcPr marL="121900" marR="121900" marT="121900" marB="121900">
                    <a:solidFill>
                      <a:srgbClr val="FFF2CC"/>
                    </a:solidFill>
                  </a:tcPr>
                </a:tc>
                <a:extLst>
                  <a:ext uri="{0D108BD9-81ED-4DB2-BD59-A6C34878D82A}">
                    <a16:rowId xmlns:a16="http://schemas.microsoft.com/office/drawing/2014/main" val="10004"/>
                  </a:ext>
                </a:extLst>
              </a:tr>
              <a:tr h="699100">
                <a:tc>
                  <a:txBody>
                    <a:bodyPr/>
                    <a:lstStyle/>
                    <a:p>
                      <a:pPr marL="0" lvl="0" indent="0" algn="l" rtl="0">
                        <a:spcBef>
                          <a:spcPts val="0"/>
                        </a:spcBef>
                        <a:spcAft>
                          <a:spcPts val="0"/>
                        </a:spcAft>
                        <a:buNone/>
                      </a:pPr>
                      <a:endParaRPr sz="2400" b="1"/>
                    </a:p>
                  </a:txBody>
                  <a:tcPr marL="121900" marR="121900" marT="121900" marB="121900">
                    <a:solidFill>
                      <a:srgbClr val="FFF2CC"/>
                    </a:solidFill>
                  </a:tcPr>
                </a:tc>
                <a:tc>
                  <a:txBody>
                    <a:bodyPr/>
                    <a:lstStyle/>
                    <a:p>
                      <a:pPr marL="0" lvl="0" indent="0" algn="l" rtl="0">
                        <a:spcBef>
                          <a:spcPts val="0"/>
                        </a:spcBef>
                        <a:spcAft>
                          <a:spcPts val="0"/>
                        </a:spcAft>
                        <a:buNone/>
                      </a:pPr>
                      <a:endParaRPr sz="2400" b="1"/>
                    </a:p>
                  </a:txBody>
                  <a:tcPr marL="121900" marR="121900" marT="121900" marB="121900">
                    <a:solidFill>
                      <a:srgbClr val="FFF2CC"/>
                    </a:solidFill>
                  </a:tcPr>
                </a:tc>
                <a:tc>
                  <a:txBody>
                    <a:bodyPr/>
                    <a:lstStyle/>
                    <a:p>
                      <a:pPr marL="0" lvl="0" indent="0" algn="l" rtl="0">
                        <a:spcBef>
                          <a:spcPts val="0"/>
                        </a:spcBef>
                        <a:spcAft>
                          <a:spcPts val="0"/>
                        </a:spcAft>
                        <a:buNone/>
                      </a:pPr>
                      <a:endParaRPr sz="2400" b="1"/>
                    </a:p>
                  </a:txBody>
                  <a:tcPr marL="121900" marR="121900" marT="121900" marB="121900">
                    <a:solidFill>
                      <a:srgbClr val="FFF2CC"/>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601390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19"/>
        <p:cNvGrpSpPr/>
        <p:nvPr/>
      </p:nvGrpSpPr>
      <p:grpSpPr>
        <a:xfrm>
          <a:off x="0" y="0"/>
          <a:ext cx="0" cy="0"/>
          <a:chOff x="0" y="0"/>
          <a:chExt cx="0" cy="0"/>
        </a:xfrm>
      </p:grpSpPr>
      <p:sp>
        <p:nvSpPr>
          <p:cNvPr id="1220" name="Google Shape;1220;g8812d6153f_0_1124"/>
          <p:cNvSpPr txBox="1"/>
          <p:nvPr/>
        </p:nvSpPr>
        <p:spPr>
          <a:xfrm>
            <a:off x="464833" y="126833"/>
            <a:ext cx="11016800" cy="920000"/>
          </a:xfrm>
          <a:prstGeom prst="rect">
            <a:avLst/>
          </a:prstGeom>
          <a:solidFill>
            <a:srgbClr val="CFE2F3"/>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Now complete the table. Think about why the author chose the simile. What did it make you think of?</a:t>
            </a:r>
            <a:endParaRPr sz="2400" kern="0">
              <a:solidFill>
                <a:srgbClr val="000000"/>
              </a:solidFill>
              <a:latin typeface="Comic Sans MS"/>
              <a:ea typeface="Comic Sans MS"/>
              <a:cs typeface="Comic Sans MS"/>
              <a:sym typeface="Comic Sans MS"/>
            </a:endParaRPr>
          </a:p>
        </p:txBody>
      </p:sp>
      <p:graphicFrame>
        <p:nvGraphicFramePr>
          <p:cNvPr id="1221" name="Google Shape;1221;g8812d6153f_0_1124"/>
          <p:cNvGraphicFramePr/>
          <p:nvPr/>
        </p:nvGraphicFramePr>
        <p:xfrm>
          <a:off x="710501" y="1331368"/>
          <a:ext cx="11137300" cy="5339993"/>
        </p:xfrm>
        <a:graphic>
          <a:graphicData uri="http://schemas.openxmlformats.org/drawingml/2006/table">
            <a:tbl>
              <a:tblPr>
                <a:noFill/>
              </a:tblPr>
              <a:tblGrid>
                <a:gridCol w="3712433">
                  <a:extLst>
                    <a:ext uri="{9D8B030D-6E8A-4147-A177-3AD203B41FA5}">
                      <a16:colId xmlns:a16="http://schemas.microsoft.com/office/drawing/2014/main" val="20000"/>
                    </a:ext>
                  </a:extLst>
                </a:gridCol>
                <a:gridCol w="3712433">
                  <a:extLst>
                    <a:ext uri="{9D8B030D-6E8A-4147-A177-3AD203B41FA5}">
                      <a16:colId xmlns:a16="http://schemas.microsoft.com/office/drawing/2014/main" val="20001"/>
                    </a:ext>
                  </a:extLst>
                </a:gridCol>
                <a:gridCol w="3712433">
                  <a:extLst>
                    <a:ext uri="{9D8B030D-6E8A-4147-A177-3AD203B41FA5}">
                      <a16:colId xmlns:a16="http://schemas.microsoft.com/office/drawing/2014/main" val="20002"/>
                    </a:ext>
                  </a:extLst>
                </a:gridCol>
              </a:tblGrid>
              <a:tr h="1002583">
                <a:tc>
                  <a:txBody>
                    <a:bodyPr/>
                    <a:lstStyle/>
                    <a:p>
                      <a:pPr marL="0" lvl="0" indent="0" algn="l" rtl="0">
                        <a:spcBef>
                          <a:spcPts val="0"/>
                        </a:spcBef>
                        <a:spcAft>
                          <a:spcPts val="0"/>
                        </a:spcAft>
                        <a:buNone/>
                      </a:pPr>
                      <a:r>
                        <a:rPr lang="en-GB" sz="2500" b="1"/>
                        <a:t>What a bear needs.</a:t>
                      </a:r>
                      <a:endParaRPr sz="2500" b="1"/>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t>It is compared to...</a:t>
                      </a:r>
                      <a:endParaRPr sz="2500" b="1"/>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t>The simile made me think of...</a:t>
                      </a:r>
                      <a:endParaRPr sz="2500" b="1"/>
                    </a:p>
                  </a:txBody>
                  <a:tcPr marL="121900" marR="121900" marT="121900" marB="121900">
                    <a:solidFill>
                      <a:srgbClr val="FFF2CC"/>
                    </a:solidFill>
                  </a:tcPr>
                </a:tc>
                <a:extLst>
                  <a:ext uri="{0D108BD9-81ED-4DB2-BD59-A6C34878D82A}">
                    <a16:rowId xmlns:a16="http://schemas.microsoft.com/office/drawing/2014/main" val="10000"/>
                  </a:ext>
                </a:extLst>
              </a:tr>
              <a:tr h="1002583">
                <a:tc>
                  <a:txBody>
                    <a:bodyPr/>
                    <a:lstStyle/>
                    <a:p>
                      <a:pPr marL="0" lvl="0" indent="0" algn="l" rtl="0">
                        <a:spcBef>
                          <a:spcPts val="0"/>
                        </a:spcBef>
                        <a:spcAft>
                          <a:spcPts val="0"/>
                        </a:spcAft>
                        <a:buNone/>
                      </a:pPr>
                      <a:r>
                        <a:rPr lang="en-GB" sz="2500" b="1"/>
                        <a:t>a coat</a:t>
                      </a:r>
                      <a:endParaRPr sz="2500" b="1"/>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t>thick brown moss</a:t>
                      </a:r>
                      <a:endParaRPr sz="2500" b="1"/>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t>Something soft because moss is soft</a:t>
                      </a:r>
                      <a:endParaRPr sz="2500" b="1"/>
                    </a:p>
                  </a:txBody>
                  <a:tcPr marL="121900" marR="121900" marT="121900" marB="121900">
                    <a:solidFill>
                      <a:srgbClr val="FFF2CC"/>
                    </a:solidFill>
                  </a:tcPr>
                </a:tc>
                <a:extLst>
                  <a:ext uri="{0D108BD9-81ED-4DB2-BD59-A6C34878D82A}">
                    <a16:rowId xmlns:a16="http://schemas.microsoft.com/office/drawing/2014/main" val="10001"/>
                  </a:ext>
                </a:extLst>
              </a:tr>
              <a:tr h="1002583">
                <a:tc>
                  <a:txBody>
                    <a:bodyPr/>
                    <a:lstStyle/>
                    <a:p>
                      <a:pPr marL="0" lvl="0" indent="0" algn="l" rtl="0">
                        <a:spcBef>
                          <a:spcPts val="0"/>
                        </a:spcBef>
                        <a:spcAft>
                          <a:spcPts val="0"/>
                        </a:spcAft>
                        <a:buNone/>
                      </a:pPr>
                      <a:r>
                        <a:rPr lang="en-GB" sz="2500" b="1">
                          <a:solidFill>
                            <a:srgbClr val="FF0000"/>
                          </a:solidFill>
                        </a:rPr>
                        <a:t>a head</a:t>
                      </a:r>
                      <a:endParaRPr sz="2500" b="1">
                        <a:solidFill>
                          <a:srgbClr val="FF0000"/>
                        </a:solidFill>
                      </a:endParaRPr>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solidFill>
                            <a:srgbClr val="FF0000"/>
                          </a:solidFill>
                        </a:rPr>
                        <a:t>a sculptured rock</a:t>
                      </a:r>
                      <a:endParaRPr sz="2500" b="1">
                        <a:solidFill>
                          <a:srgbClr val="FF0000"/>
                        </a:solidFill>
                      </a:endParaRPr>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solidFill>
                            <a:srgbClr val="FF0000"/>
                          </a:solidFill>
                        </a:rPr>
                        <a:t>A large round rock with a face on it</a:t>
                      </a:r>
                      <a:endParaRPr sz="2500" b="1">
                        <a:solidFill>
                          <a:srgbClr val="FF0000"/>
                        </a:solidFill>
                      </a:endParaRPr>
                    </a:p>
                  </a:txBody>
                  <a:tcPr marL="121900" marR="121900" marT="121900" marB="121900">
                    <a:solidFill>
                      <a:srgbClr val="FFF2CC"/>
                    </a:solidFill>
                  </a:tcPr>
                </a:tc>
                <a:extLst>
                  <a:ext uri="{0D108BD9-81ED-4DB2-BD59-A6C34878D82A}">
                    <a16:rowId xmlns:a16="http://schemas.microsoft.com/office/drawing/2014/main" val="10002"/>
                  </a:ext>
                </a:extLst>
              </a:tr>
              <a:tr h="1002583">
                <a:tc>
                  <a:txBody>
                    <a:bodyPr/>
                    <a:lstStyle/>
                    <a:p>
                      <a:pPr marL="0" lvl="0" indent="0" algn="l" rtl="0">
                        <a:spcBef>
                          <a:spcPts val="0"/>
                        </a:spcBef>
                        <a:spcAft>
                          <a:spcPts val="0"/>
                        </a:spcAft>
                        <a:buNone/>
                      </a:pPr>
                      <a:r>
                        <a:rPr lang="en-GB" sz="2500" b="1">
                          <a:solidFill>
                            <a:srgbClr val="FF0000"/>
                          </a:solidFill>
                        </a:rPr>
                        <a:t>claws</a:t>
                      </a:r>
                      <a:endParaRPr sz="2500" b="1">
                        <a:solidFill>
                          <a:srgbClr val="FF0000"/>
                        </a:solidFill>
                      </a:endParaRPr>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solidFill>
                            <a:srgbClr val="FF0000"/>
                          </a:solidFill>
                        </a:rPr>
                        <a:t>metal combs</a:t>
                      </a:r>
                      <a:endParaRPr sz="2500" b="1">
                        <a:solidFill>
                          <a:srgbClr val="FF0000"/>
                        </a:solidFill>
                      </a:endParaRPr>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solidFill>
                            <a:srgbClr val="FF0000"/>
                          </a:solidFill>
                        </a:rPr>
                        <a:t>Something sharp that would pull at you</a:t>
                      </a:r>
                      <a:endParaRPr sz="2500" b="1">
                        <a:solidFill>
                          <a:srgbClr val="FF0000"/>
                        </a:solidFill>
                      </a:endParaRPr>
                    </a:p>
                  </a:txBody>
                  <a:tcPr marL="121900" marR="121900" marT="121900" marB="121900">
                    <a:solidFill>
                      <a:srgbClr val="FFF2CC"/>
                    </a:solidFill>
                  </a:tcPr>
                </a:tc>
                <a:extLst>
                  <a:ext uri="{0D108BD9-81ED-4DB2-BD59-A6C34878D82A}">
                    <a16:rowId xmlns:a16="http://schemas.microsoft.com/office/drawing/2014/main" val="10003"/>
                  </a:ext>
                </a:extLst>
              </a:tr>
              <a:tr h="1761365">
                <a:tc>
                  <a:txBody>
                    <a:bodyPr/>
                    <a:lstStyle/>
                    <a:p>
                      <a:pPr marL="0" lvl="0" indent="0" algn="l" rtl="0">
                        <a:spcBef>
                          <a:spcPts val="0"/>
                        </a:spcBef>
                        <a:spcAft>
                          <a:spcPts val="0"/>
                        </a:spcAft>
                        <a:buNone/>
                      </a:pPr>
                      <a:r>
                        <a:rPr lang="en-GB" sz="2500" b="1">
                          <a:solidFill>
                            <a:srgbClr val="FF0000"/>
                          </a:solidFill>
                        </a:rPr>
                        <a:t>paws</a:t>
                      </a:r>
                      <a:endParaRPr sz="2500" b="1">
                        <a:solidFill>
                          <a:srgbClr val="FF0000"/>
                        </a:solidFill>
                      </a:endParaRPr>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solidFill>
                            <a:srgbClr val="FF0000"/>
                          </a:solidFill>
                        </a:rPr>
                        <a:t>boxing gloves</a:t>
                      </a:r>
                      <a:endParaRPr sz="2500" b="1">
                        <a:solidFill>
                          <a:srgbClr val="FF0000"/>
                        </a:solidFill>
                      </a:endParaRPr>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solidFill>
                            <a:srgbClr val="FF0000"/>
                          </a:solidFill>
                        </a:rPr>
                        <a:t>Something leathery and large because boxing gloves are made of leather</a:t>
                      </a:r>
                      <a:endParaRPr sz="2500" b="1">
                        <a:solidFill>
                          <a:srgbClr val="FF0000"/>
                        </a:solidFill>
                      </a:endParaRPr>
                    </a:p>
                  </a:txBody>
                  <a:tcPr marL="121900" marR="121900" marT="121900" marB="121900">
                    <a:solidFill>
                      <a:srgbClr val="FFF2CC"/>
                    </a:solidFill>
                  </a:tcPr>
                </a:tc>
                <a:extLst>
                  <a:ext uri="{0D108BD9-81ED-4DB2-BD59-A6C34878D82A}">
                    <a16:rowId xmlns:a16="http://schemas.microsoft.com/office/drawing/2014/main" val="10004"/>
                  </a:ext>
                </a:extLst>
              </a:tr>
              <a:tr h="2140757">
                <a:tc>
                  <a:txBody>
                    <a:bodyPr/>
                    <a:lstStyle/>
                    <a:p>
                      <a:pPr marL="0" lvl="0" indent="0" algn="l" rtl="0">
                        <a:spcBef>
                          <a:spcPts val="0"/>
                        </a:spcBef>
                        <a:spcAft>
                          <a:spcPts val="0"/>
                        </a:spcAft>
                        <a:buNone/>
                      </a:pPr>
                      <a:r>
                        <a:rPr lang="en-GB" sz="2500" b="1">
                          <a:solidFill>
                            <a:srgbClr val="FF0000"/>
                          </a:solidFill>
                        </a:rPr>
                        <a:t>growl</a:t>
                      </a:r>
                      <a:endParaRPr sz="2500" b="1">
                        <a:solidFill>
                          <a:srgbClr val="FF0000"/>
                        </a:solidFill>
                      </a:endParaRPr>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solidFill>
                            <a:srgbClr val="FF0000"/>
                          </a:solidFill>
                        </a:rPr>
                        <a:t>rumbling thunder</a:t>
                      </a:r>
                      <a:endParaRPr sz="2500" b="1">
                        <a:solidFill>
                          <a:srgbClr val="FF0000"/>
                        </a:solidFill>
                      </a:endParaRPr>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solidFill>
                            <a:srgbClr val="FF0000"/>
                          </a:solidFill>
                        </a:rPr>
                        <a:t>because it comes from deep inside and gets louder just like thunder in the distance</a:t>
                      </a:r>
                      <a:endParaRPr sz="2500" b="1">
                        <a:solidFill>
                          <a:srgbClr val="FF0000"/>
                        </a:solidFill>
                      </a:endParaRPr>
                    </a:p>
                  </a:txBody>
                  <a:tcPr marL="121900" marR="121900" marT="121900" marB="121900">
                    <a:solidFill>
                      <a:srgbClr val="FFF2CC"/>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3626465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25"/>
        <p:cNvGrpSpPr/>
        <p:nvPr/>
      </p:nvGrpSpPr>
      <p:grpSpPr>
        <a:xfrm>
          <a:off x="0" y="0"/>
          <a:ext cx="0" cy="0"/>
          <a:chOff x="0" y="0"/>
          <a:chExt cx="0" cy="0"/>
        </a:xfrm>
      </p:grpSpPr>
      <p:sp>
        <p:nvSpPr>
          <p:cNvPr id="1226" name="Google Shape;1226;g80a865f253_1_1087"/>
          <p:cNvSpPr txBox="1">
            <a:spLocks noGrp="1"/>
          </p:cNvSpPr>
          <p:nvPr>
            <p:ph type="ctrTitle"/>
          </p:nvPr>
        </p:nvSpPr>
        <p:spPr>
          <a:xfrm>
            <a:off x="101967" y="1424600"/>
            <a:ext cx="11360800" cy="5248800"/>
          </a:xfrm>
          <a:prstGeom prst="rect">
            <a:avLst/>
          </a:prstGeom>
        </p:spPr>
        <p:txBody>
          <a:bodyPr spcFirstLastPara="1" wrap="square" lIns="121900" tIns="121900" rIns="121900" bIns="121900" anchor="b" anchorCtr="0">
            <a:noAutofit/>
          </a:bodyPr>
          <a:lstStyle/>
          <a:p>
            <a:r>
              <a:rPr lang="en-GB" sz="4000"/>
              <a:t>What is a prefix?</a:t>
            </a:r>
            <a:endParaRPr sz="4000"/>
          </a:p>
          <a:p>
            <a:endParaRPr sz="2400"/>
          </a:p>
          <a:p>
            <a:r>
              <a:rPr lang="en-GB" sz="2400"/>
              <a:t>A prefix is a group of letters which we add to the beginning of a word to make a new word with a different meaning.</a:t>
            </a:r>
            <a:endParaRPr sz="2400"/>
          </a:p>
          <a:p>
            <a:endParaRPr sz="2400"/>
          </a:p>
          <a:p>
            <a:r>
              <a:rPr lang="en-GB" sz="2933" b="1">
                <a:solidFill>
                  <a:srgbClr val="000000"/>
                </a:solidFill>
              </a:rPr>
              <a:t>Today we will focus on the prefix super which means something about yourself or something that happens on its own</a:t>
            </a:r>
            <a:endParaRPr sz="2933" b="1">
              <a:solidFill>
                <a:srgbClr val="000000"/>
              </a:solidFill>
            </a:endParaRPr>
          </a:p>
          <a:p>
            <a:endParaRPr/>
          </a:p>
        </p:txBody>
      </p:sp>
      <p:sp>
        <p:nvSpPr>
          <p:cNvPr id="1227" name="Google Shape;1227;g80a865f253_1_1087"/>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228" name="Google Shape;1228;g80a865f253_1_1087"/>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3465967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32"/>
        <p:cNvGrpSpPr/>
        <p:nvPr/>
      </p:nvGrpSpPr>
      <p:grpSpPr>
        <a:xfrm>
          <a:off x="0" y="0"/>
          <a:ext cx="0" cy="0"/>
          <a:chOff x="0" y="0"/>
          <a:chExt cx="0" cy="0"/>
        </a:xfrm>
      </p:grpSpPr>
      <p:sp>
        <p:nvSpPr>
          <p:cNvPr id="1233" name="Google Shape;1233;g80a865f253_1_1138"/>
          <p:cNvSpPr txBox="1">
            <a:spLocks noGrp="1"/>
          </p:cNvSpPr>
          <p:nvPr>
            <p:ph type="ctrTitle"/>
          </p:nvPr>
        </p:nvSpPr>
        <p:spPr>
          <a:xfrm>
            <a:off x="729267" y="762767"/>
            <a:ext cx="4582000" cy="5908400"/>
          </a:xfrm>
          <a:prstGeom prst="rect">
            <a:avLst/>
          </a:prstGeom>
        </p:spPr>
        <p:txBody>
          <a:bodyPr spcFirstLastPara="1" wrap="square" lIns="121900" tIns="121900" rIns="121900" bIns="121900" anchor="b" anchorCtr="0">
            <a:noAutofit/>
          </a:bodyPr>
          <a:lstStyle/>
          <a:p>
            <a:pPr marL="609585" indent="-507987" algn="l">
              <a:buSzPts val="2400"/>
              <a:buAutoNum type="arabicPeriod"/>
            </a:pPr>
            <a:r>
              <a:rPr lang="en-GB" sz="3200"/>
              <a:t>Put the prefix super in front of these words and write down your new words.</a:t>
            </a:r>
            <a:endParaRPr sz="3200"/>
          </a:p>
          <a:p>
            <a:pPr marL="609585" indent="-507987" algn="l">
              <a:buSzPts val="2400"/>
              <a:buAutoNum type="arabicPeriod"/>
            </a:pPr>
            <a:r>
              <a:rPr lang="en-GB" sz="3200"/>
              <a:t>Read the new words aloud.</a:t>
            </a:r>
            <a:endParaRPr sz="3200"/>
          </a:p>
          <a:p>
            <a:pPr marL="609585" indent="-507987" algn="l">
              <a:buSzPts val="2400"/>
              <a:buAutoNum type="arabicPeriod"/>
            </a:pPr>
            <a:r>
              <a:rPr lang="en-GB" sz="3200"/>
              <a:t>Practise writing each word 3 times.</a:t>
            </a:r>
            <a:endParaRPr sz="3200"/>
          </a:p>
          <a:p>
            <a:pPr marL="609585" indent="-507987" algn="l">
              <a:buSzPts val="2400"/>
              <a:buAutoNum type="arabicPeriod"/>
            </a:pPr>
            <a:r>
              <a:rPr lang="en-GB" sz="3200"/>
              <a:t>Which words would you use in the sentences on the next slide?</a:t>
            </a:r>
            <a:endParaRPr sz="3200"/>
          </a:p>
        </p:txBody>
      </p:sp>
      <p:graphicFrame>
        <p:nvGraphicFramePr>
          <p:cNvPr id="1234" name="Google Shape;1234;g80a865f253_1_1138"/>
          <p:cNvGraphicFramePr/>
          <p:nvPr/>
        </p:nvGraphicFramePr>
        <p:xfrm>
          <a:off x="6340001" y="407400"/>
          <a:ext cx="3861033" cy="6014400"/>
        </p:xfrm>
        <a:graphic>
          <a:graphicData uri="http://schemas.openxmlformats.org/drawingml/2006/table">
            <a:tbl>
              <a:tblPr>
                <a:noFill/>
              </a:tblPr>
              <a:tblGrid>
                <a:gridCol w="3861033">
                  <a:extLst>
                    <a:ext uri="{9D8B030D-6E8A-4147-A177-3AD203B41FA5}">
                      <a16:colId xmlns:a16="http://schemas.microsoft.com/office/drawing/2014/main" val="20000"/>
                    </a:ext>
                  </a:extLst>
                </a:gridCol>
              </a:tblGrid>
              <a:tr h="751800">
                <a:tc>
                  <a:txBody>
                    <a:bodyPr/>
                    <a:lstStyle/>
                    <a:p>
                      <a:pPr marL="0" lvl="0" indent="0" algn="l" rtl="0">
                        <a:spcBef>
                          <a:spcPts val="0"/>
                        </a:spcBef>
                        <a:spcAft>
                          <a:spcPts val="0"/>
                        </a:spcAft>
                        <a:buNone/>
                      </a:pPr>
                      <a:r>
                        <a:rPr lang="en-GB" sz="3300"/>
                        <a:t>market</a:t>
                      </a:r>
                      <a:endParaRPr sz="3300"/>
                    </a:p>
                  </a:txBody>
                  <a:tcPr marL="121900" marR="121900" marT="121900" marB="121900"/>
                </a:tc>
                <a:extLst>
                  <a:ext uri="{0D108BD9-81ED-4DB2-BD59-A6C34878D82A}">
                    <a16:rowId xmlns:a16="http://schemas.microsoft.com/office/drawing/2014/main" val="10000"/>
                  </a:ext>
                </a:extLst>
              </a:tr>
              <a:tr h="751800">
                <a:tc>
                  <a:txBody>
                    <a:bodyPr/>
                    <a:lstStyle/>
                    <a:p>
                      <a:pPr marL="0" lvl="0" indent="0" algn="l" rtl="0">
                        <a:spcBef>
                          <a:spcPts val="0"/>
                        </a:spcBef>
                        <a:spcAft>
                          <a:spcPts val="0"/>
                        </a:spcAft>
                        <a:buNone/>
                      </a:pPr>
                      <a:r>
                        <a:rPr lang="en-GB" sz="3300"/>
                        <a:t>star</a:t>
                      </a:r>
                      <a:endParaRPr sz="3300"/>
                    </a:p>
                  </a:txBody>
                  <a:tcPr marL="121900" marR="121900" marT="121900" marB="121900"/>
                </a:tc>
                <a:extLst>
                  <a:ext uri="{0D108BD9-81ED-4DB2-BD59-A6C34878D82A}">
                    <a16:rowId xmlns:a16="http://schemas.microsoft.com/office/drawing/2014/main" val="10001"/>
                  </a:ext>
                </a:extLst>
              </a:tr>
              <a:tr h="751800">
                <a:tc>
                  <a:txBody>
                    <a:bodyPr/>
                    <a:lstStyle/>
                    <a:p>
                      <a:pPr marL="0" lvl="0" indent="0" algn="l" rtl="0">
                        <a:spcBef>
                          <a:spcPts val="0"/>
                        </a:spcBef>
                        <a:spcAft>
                          <a:spcPts val="0"/>
                        </a:spcAft>
                        <a:buNone/>
                      </a:pPr>
                      <a:r>
                        <a:rPr lang="en-GB" sz="3300"/>
                        <a:t>sonic</a:t>
                      </a:r>
                      <a:endParaRPr sz="3300"/>
                    </a:p>
                  </a:txBody>
                  <a:tcPr marL="121900" marR="121900" marT="121900" marB="121900"/>
                </a:tc>
                <a:extLst>
                  <a:ext uri="{0D108BD9-81ED-4DB2-BD59-A6C34878D82A}">
                    <a16:rowId xmlns:a16="http://schemas.microsoft.com/office/drawing/2014/main" val="10002"/>
                  </a:ext>
                </a:extLst>
              </a:tr>
              <a:tr h="751800">
                <a:tc>
                  <a:txBody>
                    <a:bodyPr/>
                    <a:lstStyle/>
                    <a:p>
                      <a:pPr marL="0" lvl="0" indent="0" algn="l" rtl="0">
                        <a:spcBef>
                          <a:spcPts val="0"/>
                        </a:spcBef>
                        <a:spcAft>
                          <a:spcPts val="0"/>
                        </a:spcAft>
                        <a:buNone/>
                      </a:pPr>
                      <a:r>
                        <a:rPr lang="en-GB" sz="3300"/>
                        <a:t>man</a:t>
                      </a:r>
                      <a:endParaRPr sz="3300"/>
                    </a:p>
                  </a:txBody>
                  <a:tcPr marL="121900" marR="121900" marT="121900" marB="121900"/>
                </a:tc>
                <a:extLst>
                  <a:ext uri="{0D108BD9-81ED-4DB2-BD59-A6C34878D82A}">
                    <a16:rowId xmlns:a16="http://schemas.microsoft.com/office/drawing/2014/main" val="10003"/>
                  </a:ext>
                </a:extLst>
              </a:tr>
              <a:tr h="751800">
                <a:tc>
                  <a:txBody>
                    <a:bodyPr/>
                    <a:lstStyle/>
                    <a:p>
                      <a:pPr marL="0" lvl="0" indent="0" algn="l" rtl="0">
                        <a:spcBef>
                          <a:spcPts val="0"/>
                        </a:spcBef>
                        <a:spcAft>
                          <a:spcPts val="0"/>
                        </a:spcAft>
                        <a:buNone/>
                      </a:pPr>
                      <a:r>
                        <a:rPr lang="en-GB" sz="3300"/>
                        <a:t>natural</a:t>
                      </a:r>
                      <a:endParaRPr sz="3300"/>
                    </a:p>
                  </a:txBody>
                  <a:tcPr marL="121900" marR="121900" marT="121900" marB="121900"/>
                </a:tc>
                <a:extLst>
                  <a:ext uri="{0D108BD9-81ED-4DB2-BD59-A6C34878D82A}">
                    <a16:rowId xmlns:a16="http://schemas.microsoft.com/office/drawing/2014/main" val="10004"/>
                  </a:ext>
                </a:extLst>
              </a:tr>
              <a:tr h="751800">
                <a:tc>
                  <a:txBody>
                    <a:bodyPr/>
                    <a:lstStyle/>
                    <a:p>
                      <a:pPr marL="0" lvl="0" indent="0" algn="l" rtl="0">
                        <a:spcBef>
                          <a:spcPts val="0"/>
                        </a:spcBef>
                        <a:spcAft>
                          <a:spcPts val="0"/>
                        </a:spcAft>
                        <a:buNone/>
                      </a:pPr>
                      <a:r>
                        <a:rPr lang="en-GB" sz="3300"/>
                        <a:t>human</a:t>
                      </a:r>
                      <a:endParaRPr sz="3300"/>
                    </a:p>
                  </a:txBody>
                  <a:tcPr marL="121900" marR="121900" marT="121900" marB="121900"/>
                </a:tc>
                <a:extLst>
                  <a:ext uri="{0D108BD9-81ED-4DB2-BD59-A6C34878D82A}">
                    <a16:rowId xmlns:a16="http://schemas.microsoft.com/office/drawing/2014/main" val="10005"/>
                  </a:ext>
                </a:extLst>
              </a:tr>
              <a:tr h="751800">
                <a:tc>
                  <a:txBody>
                    <a:bodyPr/>
                    <a:lstStyle/>
                    <a:p>
                      <a:pPr marL="0" lvl="0" indent="0" algn="l" rtl="0">
                        <a:spcBef>
                          <a:spcPts val="0"/>
                        </a:spcBef>
                        <a:spcAft>
                          <a:spcPts val="0"/>
                        </a:spcAft>
                        <a:buNone/>
                      </a:pPr>
                      <a:r>
                        <a:rPr lang="en-GB" sz="3300"/>
                        <a:t>impose</a:t>
                      </a:r>
                      <a:endParaRPr sz="3300"/>
                    </a:p>
                  </a:txBody>
                  <a:tcPr marL="121900" marR="121900" marT="121900" marB="121900"/>
                </a:tc>
                <a:extLst>
                  <a:ext uri="{0D108BD9-81ED-4DB2-BD59-A6C34878D82A}">
                    <a16:rowId xmlns:a16="http://schemas.microsoft.com/office/drawing/2014/main" val="10006"/>
                  </a:ext>
                </a:extLst>
              </a:tr>
              <a:tr h="751800">
                <a:tc>
                  <a:txBody>
                    <a:bodyPr/>
                    <a:lstStyle/>
                    <a:p>
                      <a:pPr marL="0" lvl="0" indent="0" algn="l" rtl="0">
                        <a:spcBef>
                          <a:spcPts val="0"/>
                        </a:spcBef>
                        <a:spcAft>
                          <a:spcPts val="0"/>
                        </a:spcAft>
                        <a:buNone/>
                      </a:pPr>
                      <a:r>
                        <a:rPr lang="en-GB" sz="3300"/>
                        <a:t>nova</a:t>
                      </a:r>
                      <a:endParaRPr sz="3300"/>
                    </a:p>
                  </a:txBody>
                  <a:tcPr marL="121900" marR="121900" marT="121900" marB="12190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7910243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38"/>
        <p:cNvGrpSpPr/>
        <p:nvPr/>
      </p:nvGrpSpPr>
      <p:grpSpPr>
        <a:xfrm>
          <a:off x="0" y="0"/>
          <a:ext cx="0" cy="0"/>
          <a:chOff x="0" y="0"/>
          <a:chExt cx="0" cy="0"/>
        </a:xfrm>
      </p:grpSpPr>
      <p:sp>
        <p:nvSpPr>
          <p:cNvPr id="1239" name="Google Shape;1239;g80a865f253_1_1188"/>
          <p:cNvSpPr txBox="1">
            <a:spLocks noGrp="1"/>
          </p:cNvSpPr>
          <p:nvPr>
            <p:ph type="subTitle" idx="1"/>
          </p:nvPr>
        </p:nvSpPr>
        <p:spPr>
          <a:xfrm>
            <a:off x="415600" y="161667"/>
            <a:ext cx="11360800" cy="1056800"/>
          </a:xfrm>
          <a:prstGeom prst="rect">
            <a:avLst/>
          </a:prstGeom>
        </p:spPr>
        <p:txBody>
          <a:bodyPr spcFirstLastPara="1" wrap="square" lIns="121900" tIns="121900" rIns="121900" bIns="121900" anchor="t" anchorCtr="0">
            <a:noAutofit/>
          </a:bodyPr>
          <a:lstStyle/>
          <a:p>
            <a:pPr marL="0" indent="0"/>
            <a:r>
              <a:rPr lang="en-GB" sz="3200" b="1">
                <a:solidFill>
                  <a:srgbClr val="000000"/>
                </a:solidFill>
              </a:rPr>
              <a:t>Now use the words you have practised to complete the sentences. Make sure you spell them correctly.</a:t>
            </a:r>
            <a:endParaRPr sz="3200" b="1">
              <a:solidFill>
                <a:srgbClr val="000000"/>
              </a:solidFill>
            </a:endParaRPr>
          </a:p>
        </p:txBody>
      </p:sp>
      <p:sp>
        <p:nvSpPr>
          <p:cNvPr id="1240" name="Google Shape;1240;g80a865f253_1_1188"/>
          <p:cNvSpPr txBox="1"/>
          <p:nvPr/>
        </p:nvSpPr>
        <p:spPr>
          <a:xfrm>
            <a:off x="293067" y="1799500"/>
            <a:ext cx="11360800" cy="42236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Tesco and Aldi are both ________________.</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Concord was the first _______________ passenger aeroplane.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Film makers ____________ one picture onto another picture.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People who audition on the X Factor want to become ___________.</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A _____________ is when a star explodes with a huge amount of energy.</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strange ______________ phenomenon could not be explained.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S_________ had _________________ strength.</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474359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44"/>
        <p:cNvGrpSpPr/>
        <p:nvPr/>
      </p:nvGrpSpPr>
      <p:grpSpPr>
        <a:xfrm>
          <a:off x="0" y="0"/>
          <a:ext cx="0" cy="0"/>
          <a:chOff x="0" y="0"/>
          <a:chExt cx="0" cy="0"/>
        </a:xfrm>
      </p:grpSpPr>
      <p:sp>
        <p:nvSpPr>
          <p:cNvPr id="1245" name="Google Shape;1245;g80a865f253_1_1238"/>
          <p:cNvSpPr txBox="1">
            <a:spLocks noGrp="1"/>
          </p:cNvSpPr>
          <p:nvPr>
            <p:ph type="subTitle" idx="1"/>
          </p:nvPr>
        </p:nvSpPr>
        <p:spPr>
          <a:xfrm>
            <a:off x="415600" y="161667"/>
            <a:ext cx="11360800" cy="1056800"/>
          </a:xfrm>
          <a:prstGeom prst="rect">
            <a:avLst/>
          </a:prstGeom>
        </p:spPr>
        <p:txBody>
          <a:bodyPr spcFirstLastPara="1" wrap="square" lIns="121900" tIns="121900" rIns="121900" bIns="121900" anchor="t" anchorCtr="0">
            <a:noAutofit/>
          </a:bodyPr>
          <a:lstStyle/>
          <a:p>
            <a:pPr marL="0" indent="0"/>
            <a:r>
              <a:rPr lang="en-GB" sz="3200" b="1">
                <a:solidFill>
                  <a:srgbClr val="000000"/>
                </a:solidFill>
              </a:rPr>
              <a:t>Now use the words you have practised to complete the sentences. Make sure you spell them correctly.</a:t>
            </a:r>
            <a:endParaRPr sz="3200" b="1">
              <a:solidFill>
                <a:srgbClr val="000000"/>
              </a:solidFill>
            </a:endParaRPr>
          </a:p>
        </p:txBody>
      </p:sp>
      <p:sp>
        <p:nvSpPr>
          <p:cNvPr id="1246" name="Google Shape;1246;g80a865f253_1_1238"/>
          <p:cNvSpPr txBox="1"/>
          <p:nvPr/>
        </p:nvSpPr>
        <p:spPr>
          <a:xfrm>
            <a:off x="293067" y="1799500"/>
            <a:ext cx="11360800" cy="42236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Tesco and Aldi are both </a:t>
            </a:r>
            <a:r>
              <a:rPr lang="en-GB" sz="2667" kern="0">
                <a:solidFill>
                  <a:srgbClr val="FF0000"/>
                </a:solidFill>
                <a:latin typeface="Arial"/>
                <a:cs typeface="Arial"/>
                <a:sym typeface="Arial"/>
              </a:rPr>
              <a:t>supermarkets</a:t>
            </a:r>
            <a:r>
              <a:rPr lang="en-GB" sz="2667" kern="0">
                <a:solidFill>
                  <a:srgbClr val="000000"/>
                </a:solidFill>
                <a:latin typeface="Arial"/>
                <a:cs typeface="Arial"/>
                <a:sym typeface="Arial"/>
              </a:rPr>
              <a: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Concord was the first </a:t>
            </a:r>
            <a:r>
              <a:rPr lang="en-GB" sz="2667" kern="0">
                <a:solidFill>
                  <a:srgbClr val="FF0000"/>
                </a:solidFill>
                <a:latin typeface="Arial"/>
                <a:cs typeface="Arial"/>
                <a:sym typeface="Arial"/>
              </a:rPr>
              <a:t>supersonic </a:t>
            </a:r>
            <a:r>
              <a:rPr lang="en-GB" sz="2667" kern="0">
                <a:solidFill>
                  <a:srgbClr val="000000"/>
                </a:solidFill>
                <a:latin typeface="Arial"/>
                <a:cs typeface="Arial"/>
                <a:sym typeface="Arial"/>
              </a:rPr>
              <a:t>passenger aeroplane.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Film makers </a:t>
            </a:r>
            <a:r>
              <a:rPr lang="en-GB" sz="2667" kern="0">
                <a:solidFill>
                  <a:srgbClr val="FF0000"/>
                </a:solidFill>
                <a:latin typeface="Arial"/>
                <a:cs typeface="Arial"/>
                <a:sym typeface="Arial"/>
              </a:rPr>
              <a:t>superimpose </a:t>
            </a:r>
            <a:r>
              <a:rPr lang="en-GB" sz="2667" kern="0">
                <a:solidFill>
                  <a:srgbClr val="000000"/>
                </a:solidFill>
                <a:latin typeface="Arial"/>
                <a:cs typeface="Arial"/>
                <a:sym typeface="Arial"/>
              </a:rPr>
              <a:t>one picture onto another picture.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People who audition on the X Factor want to become </a:t>
            </a:r>
            <a:r>
              <a:rPr lang="en-GB" sz="2667" kern="0">
                <a:solidFill>
                  <a:srgbClr val="FF0000"/>
                </a:solidFill>
                <a:latin typeface="Arial"/>
                <a:cs typeface="Arial"/>
                <a:sym typeface="Arial"/>
              </a:rPr>
              <a:t>superstars</a:t>
            </a:r>
            <a:r>
              <a:rPr lang="en-GB" sz="2667" kern="0">
                <a:solidFill>
                  <a:srgbClr val="000000"/>
                </a:solidFill>
                <a:latin typeface="Arial"/>
                <a:cs typeface="Arial"/>
                <a:sym typeface="Arial"/>
              </a:rPr>
              <a: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A </a:t>
            </a:r>
            <a:r>
              <a:rPr lang="en-GB" sz="2667" kern="0">
                <a:solidFill>
                  <a:srgbClr val="FF0000"/>
                </a:solidFill>
                <a:latin typeface="Arial"/>
                <a:cs typeface="Arial"/>
                <a:sym typeface="Arial"/>
              </a:rPr>
              <a:t>supernova</a:t>
            </a:r>
            <a:r>
              <a:rPr lang="en-GB" sz="2667" kern="0">
                <a:solidFill>
                  <a:srgbClr val="000000"/>
                </a:solidFill>
                <a:latin typeface="Arial"/>
                <a:cs typeface="Arial"/>
                <a:sym typeface="Arial"/>
              </a:rPr>
              <a:t> is when a star explodes with a huge amount of energy.</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strange </a:t>
            </a:r>
            <a:r>
              <a:rPr lang="en-GB" sz="2667" kern="0">
                <a:solidFill>
                  <a:srgbClr val="FF0000"/>
                </a:solidFill>
                <a:latin typeface="Arial"/>
                <a:cs typeface="Arial"/>
                <a:sym typeface="Arial"/>
              </a:rPr>
              <a:t>supernatural</a:t>
            </a:r>
            <a:r>
              <a:rPr lang="en-GB" sz="2667" kern="0">
                <a:solidFill>
                  <a:srgbClr val="000000"/>
                </a:solidFill>
                <a:latin typeface="Arial"/>
                <a:cs typeface="Arial"/>
                <a:sym typeface="Arial"/>
              </a:rPr>
              <a:t> phenomenon could not be explained.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a:t>
            </a:r>
            <a:r>
              <a:rPr lang="en-GB" sz="2667" kern="0">
                <a:solidFill>
                  <a:srgbClr val="FF0000"/>
                </a:solidFill>
                <a:latin typeface="Arial"/>
                <a:cs typeface="Arial"/>
                <a:sym typeface="Arial"/>
              </a:rPr>
              <a:t>uperman </a:t>
            </a:r>
            <a:r>
              <a:rPr lang="en-GB" sz="2667" kern="0">
                <a:solidFill>
                  <a:srgbClr val="000000"/>
                </a:solidFill>
                <a:latin typeface="Arial"/>
                <a:cs typeface="Arial"/>
                <a:sym typeface="Arial"/>
              </a:rPr>
              <a:t>had </a:t>
            </a:r>
            <a:r>
              <a:rPr lang="en-GB" sz="2667" kern="0">
                <a:solidFill>
                  <a:srgbClr val="FF0000"/>
                </a:solidFill>
                <a:latin typeface="Arial"/>
                <a:cs typeface="Arial"/>
                <a:sym typeface="Arial"/>
              </a:rPr>
              <a:t>superhuman</a:t>
            </a:r>
            <a:r>
              <a:rPr lang="en-GB" sz="2667" kern="0">
                <a:solidFill>
                  <a:srgbClr val="000000"/>
                </a:solidFill>
                <a:latin typeface="Arial"/>
                <a:cs typeface="Arial"/>
                <a:sym typeface="Arial"/>
              </a:rPr>
              <a:t> strength.</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567417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250"/>
        <p:cNvGrpSpPr/>
        <p:nvPr/>
      </p:nvGrpSpPr>
      <p:grpSpPr>
        <a:xfrm>
          <a:off x="0" y="0"/>
          <a:ext cx="0" cy="0"/>
          <a:chOff x="0" y="0"/>
          <a:chExt cx="0" cy="0"/>
        </a:xfrm>
      </p:grpSpPr>
      <p:sp>
        <p:nvSpPr>
          <p:cNvPr id="1251" name="Google Shape;1251;p29"/>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252" name="Google Shape;1252;p29"/>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253" name="Google Shape;1253;p29"/>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5199714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257"/>
        <p:cNvGrpSpPr/>
        <p:nvPr/>
      </p:nvGrpSpPr>
      <p:grpSpPr>
        <a:xfrm>
          <a:off x="0" y="0"/>
          <a:ext cx="0" cy="0"/>
          <a:chOff x="0" y="0"/>
          <a:chExt cx="0" cy="0"/>
        </a:xfrm>
      </p:grpSpPr>
      <p:sp>
        <p:nvSpPr>
          <p:cNvPr id="1258" name="Google Shape;1258;g80a865f253_0_80"/>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r>
              <a:rPr lang="en-GB" u="sng"/>
              <a:t>Science</a:t>
            </a:r>
            <a:endParaRPr u="sng"/>
          </a:p>
          <a:p>
            <a:endParaRPr/>
          </a:p>
        </p:txBody>
      </p:sp>
      <p:sp>
        <p:nvSpPr>
          <p:cNvPr id="1259" name="Google Shape;1259;g80a865f253_0_80"/>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r>
              <a:rPr lang="en-GB"/>
              <a:t>Seeds formation and dispersal</a:t>
            </a:r>
            <a:endParaRPr/>
          </a:p>
        </p:txBody>
      </p:sp>
    </p:spTree>
    <p:extLst>
      <p:ext uri="{BB962C8B-B14F-4D97-AF65-F5344CB8AC3E}">
        <p14:creationId xmlns:p14="http://schemas.microsoft.com/office/powerpoint/2010/main" val="33936692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263"/>
        <p:cNvGrpSpPr/>
        <p:nvPr/>
      </p:nvGrpSpPr>
      <p:grpSpPr>
        <a:xfrm>
          <a:off x="0" y="0"/>
          <a:ext cx="0" cy="0"/>
          <a:chOff x="0" y="0"/>
          <a:chExt cx="0" cy="0"/>
        </a:xfrm>
      </p:grpSpPr>
      <p:grpSp>
        <p:nvGrpSpPr>
          <p:cNvPr id="1264" name="Google Shape;1264;g80a865f253_0_85"/>
          <p:cNvGrpSpPr/>
          <p:nvPr/>
        </p:nvGrpSpPr>
        <p:grpSpPr>
          <a:xfrm>
            <a:off x="1608400" y="0"/>
            <a:ext cx="8975200" cy="4347333"/>
            <a:chOff x="1096150" y="744825"/>
            <a:chExt cx="6731400" cy="3260500"/>
          </a:xfrm>
        </p:grpSpPr>
        <p:sp>
          <p:nvSpPr>
            <p:cNvPr id="1265" name="Google Shape;1265;g80a865f253_0_85"/>
            <p:cNvSpPr/>
            <p:nvPr/>
          </p:nvSpPr>
          <p:spPr>
            <a:xfrm>
              <a:off x="1096150" y="2880925"/>
              <a:ext cx="6731400" cy="1124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66" name="Google Shape;1266;g80a865f253_0_85"/>
            <p:cNvSpPr txBox="1"/>
            <p:nvPr/>
          </p:nvSpPr>
          <p:spPr>
            <a:xfrm>
              <a:off x="1264800" y="744825"/>
              <a:ext cx="6450600" cy="30477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A very important part of any plant’s life is how it grows the next generation of plants. How can it spread its seeds to make sure the next generation of plants grows.</a:t>
              </a:r>
              <a:endParaRPr sz="3200" kern="0">
                <a:solidFill>
                  <a:srgbClr val="000000"/>
                </a:solidFill>
                <a:latin typeface="Arial"/>
                <a:cs typeface="Arial"/>
                <a:sym typeface="Arial"/>
              </a:endParaRPr>
            </a:p>
            <a:p>
              <a:pPr algn="ctr" defTabSz="1219170">
                <a:buClr>
                  <a:srgbClr val="000000"/>
                </a:buClr>
              </a:pPr>
              <a:endParaRPr sz="3200" kern="0">
                <a:solidFill>
                  <a:srgbClr val="000000"/>
                </a:solidFill>
                <a:latin typeface="Arial"/>
                <a:cs typeface="Arial"/>
                <a:sym typeface="Arial"/>
              </a:endParaRPr>
            </a:p>
            <a:p>
              <a:pPr algn="ctr" defTabSz="1219170">
                <a:buClr>
                  <a:srgbClr val="000000"/>
                </a:buClr>
              </a:pPr>
              <a:endParaRPr sz="3200" kern="0">
                <a:solidFill>
                  <a:srgbClr val="000000"/>
                </a:solidFill>
                <a:latin typeface="Arial"/>
                <a:cs typeface="Arial"/>
                <a:sym typeface="Arial"/>
              </a:endParaRPr>
            </a:p>
            <a:p>
              <a:pPr algn="ctr" defTabSz="1219170">
                <a:buClr>
                  <a:srgbClr val="000000"/>
                </a:buClr>
              </a:pPr>
              <a:r>
                <a:rPr lang="en-GB" sz="3200" i="1" kern="0">
                  <a:solidFill>
                    <a:srgbClr val="000000"/>
                  </a:solidFill>
                  <a:latin typeface="Comic Sans MS"/>
                  <a:ea typeface="Comic Sans MS"/>
                  <a:cs typeface="Comic Sans MS"/>
                  <a:sym typeface="Comic Sans MS"/>
                </a:rPr>
                <a:t>How do you think plants manage to spread their seeds out?</a:t>
              </a:r>
              <a:endParaRPr sz="3200" kern="0">
                <a:solidFill>
                  <a:srgbClr val="000000"/>
                </a:solidFill>
                <a:latin typeface="Arial"/>
                <a:cs typeface="Arial"/>
                <a:sym typeface="Arial"/>
              </a:endParaRPr>
            </a:p>
          </p:txBody>
        </p:sp>
      </p:grpSp>
      <p:pic>
        <p:nvPicPr>
          <p:cNvPr id="1267" name="Google Shape;1267;g80a865f253_0_85"/>
          <p:cNvPicPr preferRelativeResize="0"/>
          <p:nvPr/>
        </p:nvPicPr>
        <p:blipFill>
          <a:blip r:embed="rId3">
            <a:alphaModFix/>
          </a:blip>
          <a:stretch>
            <a:fillRect/>
          </a:stretch>
        </p:blipFill>
        <p:spPr>
          <a:xfrm rot="5400000">
            <a:off x="581100" y="4091661"/>
            <a:ext cx="2181267" cy="2969200"/>
          </a:xfrm>
          <a:prstGeom prst="rect">
            <a:avLst/>
          </a:prstGeom>
          <a:noFill/>
          <a:ln>
            <a:noFill/>
          </a:ln>
        </p:spPr>
      </p:pic>
      <p:pic>
        <p:nvPicPr>
          <p:cNvPr id="1268" name="Google Shape;1268;g80a865f253_0_85"/>
          <p:cNvPicPr preferRelativeResize="0"/>
          <p:nvPr/>
        </p:nvPicPr>
        <p:blipFill>
          <a:blip r:embed="rId4">
            <a:alphaModFix/>
          </a:blip>
          <a:stretch>
            <a:fillRect/>
          </a:stretch>
        </p:blipFill>
        <p:spPr>
          <a:xfrm rot="5400000">
            <a:off x="9079483" y="3931852"/>
            <a:ext cx="2231333" cy="3288833"/>
          </a:xfrm>
          <a:prstGeom prst="rect">
            <a:avLst/>
          </a:prstGeom>
          <a:noFill/>
          <a:ln>
            <a:noFill/>
          </a:ln>
        </p:spPr>
      </p:pic>
      <p:pic>
        <p:nvPicPr>
          <p:cNvPr id="1269" name="Google Shape;1269;g80a865f253_0_85"/>
          <p:cNvPicPr preferRelativeResize="0"/>
          <p:nvPr/>
        </p:nvPicPr>
        <p:blipFill>
          <a:blip r:embed="rId5">
            <a:alphaModFix/>
          </a:blip>
          <a:stretch>
            <a:fillRect/>
          </a:stretch>
        </p:blipFill>
        <p:spPr>
          <a:xfrm rot="5400000">
            <a:off x="4975937" y="4066954"/>
            <a:ext cx="2100567" cy="3018633"/>
          </a:xfrm>
          <a:prstGeom prst="rect">
            <a:avLst/>
          </a:prstGeom>
          <a:noFill/>
          <a:ln>
            <a:noFill/>
          </a:ln>
        </p:spPr>
      </p:pic>
    </p:spTree>
    <p:extLst>
      <p:ext uri="{BB962C8B-B14F-4D97-AF65-F5344CB8AC3E}">
        <p14:creationId xmlns:p14="http://schemas.microsoft.com/office/powerpoint/2010/main" val="23861574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273"/>
        <p:cNvGrpSpPr/>
        <p:nvPr/>
      </p:nvGrpSpPr>
      <p:grpSpPr>
        <a:xfrm>
          <a:off x="0" y="0"/>
          <a:ext cx="0" cy="0"/>
          <a:chOff x="0" y="0"/>
          <a:chExt cx="0" cy="0"/>
        </a:xfrm>
      </p:grpSpPr>
      <p:sp>
        <p:nvSpPr>
          <p:cNvPr id="1274" name="Google Shape;1274;g80a865f253_0_90"/>
          <p:cNvSpPr txBox="1"/>
          <p:nvPr/>
        </p:nvSpPr>
        <p:spPr>
          <a:xfrm>
            <a:off x="370000" y="99133"/>
            <a:ext cx="11452000" cy="1470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Seeds are mainly transported in two different ways. Here are some pictures of seeds that are dispersed in the same way. How do you think this is done?</a:t>
            </a:r>
            <a:endParaRPr sz="2800" kern="0">
              <a:solidFill>
                <a:srgbClr val="000000"/>
              </a:solidFill>
              <a:latin typeface="Arial"/>
              <a:cs typeface="Arial"/>
              <a:sym typeface="Arial"/>
            </a:endParaRPr>
          </a:p>
        </p:txBody>
      </p:sp>
      <p:pic>
        <p:nvPicPr>
          <p:cNvPr id="1275" name="Google Shape;1275;g80a865f253_0_90"/>
          <p:cNvPicPr preferRelativeResize="0"/>
          <p:nvPr/>
        </p:nvPicPr>
        <p:blipFill>
          <a:blip r:embed="rId3">
            <a:alphaModFix/>
          </a:blip>
          <a:stretch>
            <a:fillRect/>
          </a:stretch>
        </p:blipFill>
        <p:spPr>
          <a:xfrm rot="5400000">
            <a:off x="547137" y="712321"/>
            <a:ext cx="2100567" cy="3018633"/>
          </a:xfrm>
          <a:prstGeom prst="rect">
            <a:avLst/>
          </a:prstGeom>
          <a:noFill/>
          <a:ln>
            <a:noFill/>
          </a:ln>
        </p:spPr>
      </p:pic>
      <p:pic>
        <p:nvPicPr>
          <p:cNvPr id="1276" name="Google Shape;1276;g80a865f253_0_90"/>
          <p:cNvPicPr preferRelativeResize="0"/>
          <p:nvPr/>
        </p:nvPicPr>
        <p:blipFill>
          <a:blip r:embed="rId4">
            <a:alphaModFix/>
          </a:blip>
          <a:stretch>
            <a:fillRect/>
          </a:stretch>
        </p:blipFill>
        <p:spPr>
          <a:xfrm rot="5400000">
            <a:off x="5133462" y="1072467"/>
            <a:ext cx="1925100" cy="2920067"/>
          </a:xfrm>
          <a:prstGeom prst="rect">
            <a:avLst/>
          </a:prstGeom>
          <a:noFill/>
          <a:ln>
            <a:noFill/>
          </a:ln>
        </p:spPr>
      </p:pic>
      <p:pic>
        <p:nvPicPr>
          <p:cNvPr id="1277" name="Google Shape;1277;g80a865f253_0_90"/>
          <p:cNvPicPr preferRelativeResize="0"/>
          <p:nvPr/>
        </p:nvPicPr>
        <p:blipFill>
          <a:blip r:embed="rId5">
            <a:alphaModFix/>
          </a:blip>
          <a:stretch>
            <a:fillRect/>
          </a:stretch>
        </p:blipFill>
        <p:spPr>
          <a:xfrm rot="5400000">
            <a:off x="9322215" y="752511"/>
            <a:ext cx="2262700" cy="3100400"/>
          </a:xfrm>
          <a:prstGeom prst="rect">
            <a:avLst/>
          </a:prstGeom>
          <a:noFill/>
          <a:ln>
            <a:noFill/>
          </a:ln>
        </p:spPr>
      </p:pic>
      <p:pic>
        <p:nvPicPr>
          <p:cNvPr id="1278" name="Google Shape;1278;g80a865f253_0_90"/>
          <p:cNvPicPr preferRelativeResize="0"/>
          <p:nvPr/>
        </p:nvPicPr>
        <p:blipFill>
          <a:blip r:embed="rId6">
            <a:alphaModFix/>
          </a:blip>
          <a:stretch>
            <a:fillRect/>
          </a:stretch>
        </p:blipFill>
        <p:spPr>
          <a:xfrm rot="5400000">
            <a:off x="474885" y="3347017"/>
            <a:ext cx="2245100" cy="3018667"/>
          </a:xfrm>
          <a:prstGeom prst="rect">
            <a:avLst/>
          </a:prstGeom>
          <a:noFill/>
          <a:ln>
            <a:noFill/>
          </a:ln>
        </p:spPr>
      </p:pic>
      <p:pic>
        <p:nvPicPr>
          <p:cNvPr id="1279" name="Google Shape;1279;g80a865f253_0_90"/>
          <p:cNvPicPr preferRelativeResize="0"/>
          <p:nvPr/>
        </p:nvPicPr>
        <p:blipFill>
          <a:blip r:embed="rId7">
            <a:alphaModFix/>
          </a:blip>
          <a:stretch>
            <a:fillRect/>
          </a:stretch>
        </p:blipFill>
        <p:spPr>
          <a:xfrm rot="5400000">
            <a:off x="5142295" y="3564779"/>
            <a:ext cx="1907400" cy="3184700"/>
          </a:xfrm>
          <a:prstGeom prst="rect">
            <a:avLst/>
          </a:prstGeom>
          <a:noFill/>
          <a:ln>
            <a:noFill/>
          </a:ln>
        </p:spPr>
      </p:pic>
      <p:pic>
        <p:nvPicPr>
          <p:cNvPr id="1280" name="Google Shape;1280;g80a865f253_0_90"/>
          <p:cNvPicPr preferRelativeResize="0"/>
          <p:nvPr/>
        </p:nvPicPr>
        <p:blipFill>
          <a:blip r:embed="rId8">
            <a:alphaModFix/>
          </a:blip>
          <a:stretch>
            <a:fillRect/>
          </a:stretch>
        </p:blipFill>
        <p:spPr>
          <a:xfrm rot="5400000">
            <a:off x="9550567" y="3389751"/>
            <a:ext cx="1806000" cy="3123900"/>
          </a:xfrm>
          <a:prstGeom prst="rect">
            <a:avLst/>
          </a:prstGeom>
          <a:noFill/>
          <a:ln>
            <a:noFill/>
          </a:ln>
        </p:spPr>
      </p:pic>
    </p:spTree>
    <p:extLst>
      <p:ext uri="{BB962C8B-B14F-4D97-AF65-F5344CB8AC3E}">
        <p14:creationId xmlns:p14="http://schemas.microsoft.com/office/powerpoint/2010/main" val="39201297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284"/>
        <p:cNvGrpSpPr/>
        <p:nvPr/>
      </p:nvGrpSpPr>
      <p:grpSpPr>
        <a:xfrm>
          <a:off x="0" y="0"/>
          <a:ext cx="0" cy="0"/>
          <a:chOff x="0" y="0"/>
          <a:chExt cx="0" cy="0"/>
        </a:xfrm>
      </p:grpSpPr>
      <p:sp>
        <p:nvSpPr>
          <p:cNvPr id="1285" name="Google Shape;1285;g80a865f253_0_168"/>
          <p:cNvSpPr txBox="1"/>
          <p:nvPr/>
        </p:nvSpPr>
        <p:spPr>
          <a:xfrm>
            <a:off x="247867" y="115667"/>
            <a:ext cx="4594000" cy="6428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067" kern="0">
                <a:solidFill>
                  <a:srgbClr val="000000"/>
                </a:solidFill>
                <a:latin typeface="Arial"/>
                <a:cs typeface="Arial"/>
                <a:sym typeface="Arial"/>
              </a:rPr>
              <a:t>Plants give off fruit with their seeds inside. Animals like birds, insects and mammals then eat the fruit, including the seeds and excrete them out in their poo, somewhere far away from the plant. This means the seed is then able to grow on it’s own, as long as the conditions are right.</a:t>
            </a:r>
            <a:endParaRPr sz="3067" kern="0">
              <a:solidFill>
                <a:srgbClr val="000000"/>
              </a:solidFill>
              <a:latin typeface="Arial"/>
              <a:cs typeface="Arial"/>
              <a:sym typeface="Arial"/>
            </a:endParaRPr>
          </a:p>
        </p:txBody>
      </p:sp>
      <p:pic>
        <p:nvPicPr>
          <p:cNvPr id="1286" name="Google Shape;1286;g80a865f253_0_168"/>
          <p:cNvPicPr preferRelativeResize="0"/>
          <p:nvPr/>
        </p:nvPicPr>
        <p:blipFill>
          <a:blip r:embed="rId3">
            <a:alphaModFix/>
          </a:blip>
          <a:stretch>
            <a:fillRect/>
          </a:stretch>
        </p:blipFill>
        <p:spPr>
          <a:xfrm rot="5400000">
            <a:off x="5766621" y="-335119"/>
            <a:ext cx="1437700" cy="2400467"/>
          </a:xfrm>
          <a:prstGeom prst="rect">
            <a:avLst/>
          </a:prstGeom>
          <a:noFill/>
          <a:ln>
            <a:noFill/>
          </a:ln>
        </p:spPr>
      </p:pic>
      <p:pic>
        <p:nvPicPr>
          <p:cNvPr id="1287" name="Google Shape;1287;g80a865f253_0_168"/>
          <p:cNvPicPr preferRelativeResize="0"/>
          <p:nvPr/>
        </p:nvPicPr>
        <p:blipFill>
          <a:blip r:embed="rId4">
            <a:alphaModFix/>
          </a:blip>
          <a:stretch>
            <a:fillRect/>
          </a:stretch>
        </p:blipFill>
        <p:spPr>
          <a:xfrm>
            <a:off x="7589967" y="1359967"/>
            <a:ext cx="4519600" cy="2681685"/>
          </a:xfrm>
          <a:prstGeom prst="rect">
            <a:avLst/>
          </a:prstGeom>
          <a:noFill/>
          <a:ln>
            <a:noFill/>
          </a:ln>
        </p:spPr>
      </p:pic>
      <p:pic>
        <p:nvPicPr>
          <p:cNvPr id="1288" name="Google Shape;1288;g80a865f253_0_168"/>
          <p:cNvPicPr preferRelativeResize="0"/>
          <p:nvPr/>
        </p:nvPicPr>
        <p:blipFill>
          <a:blip r:embed="rId5">
            <a:alphaModFix/>
          </a:blip>
          <a:stretch>
            <a:fillRect/>
          </a:stretch>
        </p:blipFill>
        <p:spPr>
          <a:xfrm>
            <a:off x="9036862" y="5271934"/>
            <a:ext cx="1913765" cy="1437700"/>
          </a:xfrm>
          <a:prstGeom prst="rect">
            <a:avLst/>
          </a:prstGeom>
          <a:noFill/>
          <a:ln>
            <a:noFill/>
          </a:ln>
        </p:spPr>
      </p:pic>
      <p:cxnSp>
        <p:nvCxnSpPr>
          <p:cNvPr id="1289" name="Google Shape;1289;g80a865f253_0_168"/>
          <p:cNvCxnSpPr>
            <a:endCxn id="1287" idx="0"/>
          </p:cNvCxnSpPr>
          <p:nvPr/>
        </p:nvCxnSpPr>
        <p:spPr>
          <a:xfrm>
            <a:off x="7634567" y="429567"/>
            <a:ext cx="2215200" cy="930400"/>
          </a:xfrm>
          <a:prstGeom prst="bentConnector2">
            <a:avLst/>
          </a:prstGeom>
          <a:noFill/>
          <a:ln w="28575" cap="flat" cmpd="sng">
            <a:solidFill>
              <a:schemeClr val="dk2"/>
            </a:solidFill>
            <a:prstDash val="solid"/>
            <a:round/>
            <a:headEnd type="none" w="med" len="med"/>
            <a:tailEnd type="none" w="med" len="med"/>
          </a:ln>
        </p:spPr>
      </p:cxnSp>
      <p:cxnSp>
        <p:nvCxnSpPr>
          <p:cNvPr id="1290" name="Google Shape;1290;g80a865f253_0_168"/>
          <p:cNvCxnSpPr/>
          <p:nvPr/>
        </p:nvCxnSpPr>
        <p:spPr>
          <a:xfrm>
            <a:off x="7820400" y="4341533"/>
            <a:ext cx="2215200" cy="930400"/>
          </a:xfrm>
          <a:prstGeom prst="bentConnector2">
            <a:avLst/>
          </a:prstGeom>
          <a:noFill/>
          <a:ln w="28575" cap="flat" cmpd="sng">
            <a:solidFill>
              <a:schemeClr val="dk2"/>
            </a:solidFill>
            <a:prstDash val="solid"/>
            <a:round/>
            <a:headEnd type="none" w="med" len="med"/>
            <a:tailEnd type="none" w="med" len="med"/>
          </a:ln>
        </p:spPr>
      </p:cxnSp>
      <p:cxnSp>
        <p:nvCxnSpPr>
          <p:cNvPr id="1291" name="Google Shape;1291;g80a865f253_0_168"/>
          <p:cNvCxnSpPr/>
          <p:nvPr/>
        </p:nvCxnSpPr>
        <p:spPr>
          <a:xfrm rot="10800000" flipH="1">
            <a:off x="5756567" y="2832367"/>
            <a:ext cx="1878000" cy="778400"/>
          </a:xfrm>
          <a:prstGeom prst="bentConnector3">
            <a:avLst>
              <a:gd name="adj1" fmla="val 50000"/>
            </a:avLst>
          </a:prstGeom>
          <a:noFill/>
          <a:ln w="28575" cap="flat" cmpd="sng">
            <a:solidFill>
              <a:schemeClr val="dk2"/>
            </a:solidFill>
            <a:prstDash val="solid"/>
            <a:round/>
            <a:headEnd type="none" w="med" len="med"/>
            <a:tailEnd type="none" w="med" len="med"/>
          </a:ln>
        </p:spPr>
      </p:cxnSp>
      <p:pic>
        <p:nvPicPr>
          <p:cNvPr id="1292" name="Google Shape;1292;g80a865f253_0_168"/>
          <p:cNvPicPr preferRelativeResize="0"/>
          <p:nvPr/>
        </p:nvPicPr>
        <p:blipFill>
          <a:blip r:embed="rId6">
            <a:alphaModFix/>
          </a:blip>
          <a:stretch>
            <a:fillRect/>
          </a:stretch>
        </p:blipFill>
        <p:spPr>
          <a:xfrm>
            <a:off x="5082034" y="3428997"/>
            <a:ext cx="2738367" cy="1842932"/>
          </a:xfrm>
          <a:prstGeom prst="rect">
            <a:avLst/>
          </a:prstGeom>
          <a:noFill/>
          <a:ln>
            <a:noFill/>
          </a:ln>
        </p:spPr>
      </p:pic>
    </p:spTree>
    <p:extLst>
      <p:ext uri="{BB962C8B-B14F-4D97-AF65-F5344CB8AC3E}">
        <p14:creationId xmlns:p14="http://schemas.microsoft.com/office/powerpoint/2010/main" val="30140314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296"/>
        <p:cNvGrpSpPr/>
        <p:nvPr/>
      </p:nvGrpSpPr>
      <p:grpSpPr>
        <a:xfrm>
          <a:off x="0" y="0"/>
          <a:ext cx="0" cy="0"/>
          <a:chOff x="0" y="0"/>
          <a:chExt cx="0" cy="0"/>
        </a:xfrm>
      </p:grpSpPr>
      <p:sp>
        <p:nvSpPr>
          <p:cNvPr id="1297" name="Google Shape;1297;g80a865f253_0_195"/>
          <p:cNvSpPr txBox="1"/>
          <p:nvPr/>
        </p:nvSpPr>
        <p:spPr>
          <a:xfrm>
            <a:off x="446167" y="280933"/>
            <a:ext cx="11567600" cy="1090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What about seeds that aren’t in fruit or cannot be eaten? How do they managed to spread their seeds?</a:t>
            </a:r>
            <a:endParaRPr sz="2800" kern="0">
              <a:solidFill>
                <a:srgbClr val="000000"/>
              </a:solidFill>
              <a:latin typeface="Arial"/>
              <a:cs typeface="Arial"/>
              <a:sym typeface="Arial"/>
            </a:endParaRPr>
          </a:p>
        </p:txBody>
      </p:sp>
      <p:pic>
        <p:nvPicPr>
          <p:cNvPr id="1298" name="Google Shape;1298;g80a865f253_0_195"/>
          <p:cNvPicPr preferRelativeResize="0"/>
          <p:nvPr/>
        </p:nvPicPr>
        <p:blipFill>
          <a:blip r:embed="rId3">
            <a:alphaModFix/>
          </a:blip>
          <a:stretch>
            <a:fillRect/>
          </a:stretch>
        </p:blipFill>
        <p:spPr>
          <a:xfrm rot="5400000">
            <a:off x="581100" y="4091661"/>
            <a:ext cx="2181267" cy="2969200"/>
          </a:xfrm>
          <a:prstGeom prst="rect">
            <a:avLst/>
          </a:prstGeom>
          <a:noFill/>
          <a:ln>
            <a:noFill/>
          </a:ln>
        </p:spPr>
      </p:pic>
      <p:pic>
        <p:nvPicPr>
          <p:cNvPr id="1299" name="Google Shape;1299;g80a865f253_0_195"/>
          <p:cNvPicPr preferRelativeResize="0"/>
          <p:nvPr/>
        </p:nvPicPr>
        <p:blipFill>
          <a:blip r:embed="rId4">
            <a:alphaModFix/>
          </a:blip>
          <a:stretch>
            <a:fillRect/>
          </a:stretch>
        </p:blipFill>
        <p:spPr>
          <a:xfrm rot="5400000">
            <a:off x="9079483" y="3931852"/>
            <a:ext cx="2231333" cy="3288833"/>
          </a:xfrm>
          <a:prstGeom prst="rect">
            <a:avLst/>
          </a:prstGeom>
          <a:noFill/>
          <a:ln>
            <a:noFill/>
          </a:ln>
        </p:spPr>
      </p:pic>
      <p:pic>
        <p:nvPicPr>
          <p:cNvPr id="1300" name="Google Shape;1300;g80a865f253_0_195"/>
          <p:cNvPicPr preferRelativeResize="0"/>
          <p:nvPr/>
        </p:nvPicPr>
        <p:blipFill>
          <a:blip r:embed="rId5">
            <a:alphaModFix/>
          </a:blip>
          <a:stretch>
            <a:fillRect/>
          </a:stretch>
        </p:blipFill>
        <p:spPr>
          <a:xfrm>
            <a:off x="600551" y="1289001"/>
            <a:ext cx="2142367" cy="2660700"/>
          </a:xfrm>
          <a:prstGeom prst="rect">
            <a:avLst/>
          </a:prstGeom>
          <a:noFill/>
          <a:ln>
            <a:noFill/>
          </a:ln>
        </p:spPr>
      </p:pic>
      <p:pic>
        <p:nvPicPr>
          <p:cNvPr id="1301" name="Google Shape;1301;g80a865f253_0_195"/>
          <p:cNvPicPr preferRelativeResize="0"/>
          <p:nvPr/>
        </p:nvPicPr>
        <p:blipFill>
          <a:blip r:embed="rId6">
            <a:alphaModFix/>
          </a:blip>
          <a:stretch>
            <a:fillRect/>
          </a:stretch>
        </p:blipFill>
        <p:spPr>
          <a:xfrm rot="5400000">
            <a:off x="9102579" y="1046779"/>
            <a:ext cx="2185133" cy="3145133"/>
          </a:xfrm>
          <a:prstGeom prst="rect">
            <a:avLst/>
          </a:prstGeom>
          <a:noFill/>
          <a:ln>
            <a:noFill/>
          </a:ln>
        </p:spPr>
      </p:pic>
      <p:pic>
        <p:nvPicPr>
          <p:cNvPr id="1302" name="Google Shape;1302;g80a865f253_0_195"/>
          <p:cNvPicPr preferRelativeResize="0"/>
          <p:nvPr/>
        </p:nvPicPr>
        <p:blipFill>
          <a:blip r:embed="rId7">
            <a:alphaModFix/>
          </a:blip>
          <a:stretch>
            <a:fillRect/>
          </a:stretch>
        </p:blipFill>
        <p:spPr>
          <a:xfrm rot="5400000">
            <a:off x="5033335" y="1055899"/>
            <a:ext cx="2125333" cy="3126900"/>
          </a:xfrm>
          <a:prstGeom prst="rect">
            <a:avLst/>
          </a:prstGeom>
          <a:noFill/>
          <a:ln>
            <a:noFill/>
          </a:ln>
        </p:spPr>
      </p:pic>
      <p:pic>
        <p:nvPicPr>
          <p:cNvPr id="1303" name="Google Shape;1303;g80a865f253_0_195"/>
          <p:cNvPicPr preferRelativeResize="0"/>
          <p:nvPr/>
        </p:nvPicPr>
        <p:blipFill>
          <a:blip r:embed="rId8">
            <a:alphaModFix/>
          </a:blip>
          <a:stretch>
            <a:fillRect/>
          </a:stretch>
        </p:blipFill>
        <p:spPr>
          <a:xfrm rot="5400000">
            <a:off x="5128667" y="3902633"/>
            <a:ext cx="2202600" cy="3347267"/>
          </a:xfrm>
          <a:prstGeom prst="rect">
            <a:avLst/>
          </a:prstGeom>
          <a:noFill/>
          <a:ln>
            <a:noFill/>
          </a:ln>
        </p:spPr>
      </p:pic>
    </p:spTree>
    <p:extLst>
      <p:ext uri="{BB962C8B-B14F-4D97-AF65-F5344CB8AC3E}">
        <p14:creationId xmlns:p14="http://schemas.microsoft.com/office/powerpoint/2010/main" val="18385143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307"/>
        <p:cNvGrpSpPr/>
        <p:nvPr/>
      </p:nvGrpSpPr>
      <p:grpSpPr>
        <a:xfrm>
          <a:off x="0" y="0"/>
          <a:ext cx="0" cy="0"/>
          <a:chOff x="0" y="0"/>
          <a:chExt cx="0" cy="0"/>
        </a:xfrm>
      </p:grpSpPr>
      <p:sp>
        <p:nvSpPr>
          <p:cNvPr id="1308" name="Google Shape;1308;g80a865f253_0_182"/>
          <p:cNvSpPr txBox="1"/>
          <p:nvPr/>
        </p:nvSpPr>
        <p:spPr>
          <a:xfrm>
            <a:off x="7403333" y="214800"/>
            <a:ext cx="4594000" cy="6428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067" kern="0">
                <a:solidFill>
                  <a:srgbClr val="000000"/>
                </a:solidFill>
                <a:latin typeface="Arial"/>
                <a:cs typeface="Arial"/>
                <a:sym typeface="Arial"/>
              </a:rPr>
              <a:t>Some plants can’t grow fruit or their seeds aren’t edible. Therefore, some plants have seeds that are carried by the wind, rain or attached to animals. The wind, rain or animals carrying them off to other places where hopefully they will manage to grow.  </a:t>
            </a:r>
            <a:endParaRPr sz="3067" kern="0">
              <a:solidFill>
                <a:srgbClr val="000000"/>
              </a:solidFill>
              <a:latin typeface="Arial"/>
              <a:cs typeface="Arial"/>
              <a:sym typeface="Arial"/>
            </a:endParaRPr>
          </a:p>
        </p:txBody>
      </p:sp>
      <p:pic>
        <p:nvPicPr>
          <p:cNvPr id="1309" name="Google Shape;1309;g80a865f253_0_182"/>
          <p:cNvPicPr preferRelativeResize="0"/>
          <p:nvPr/>
        </p:nvPicPr>
        <p:blipFill>
          <a:blip r:embed="rId3">
            <a:alphaModFix/>
          </a:blip>
          <a:stretch>
            <a:fillRect/>
          </a:stretch>
        </p:blipFill>
        <p:spPr>
          <a:xfrm rot="5400000">
            <a:off x="602016" y="-528749"/>
            <a:ext cx="2231333" cy="3288833"/>
          </a:xfrm>
          <a:prstGeom prst="rect">
            <a:avLst/>
          </a:prstGeom>
          <a:noFill/>
          <a:ln>
            <a:noFill/>
          </a:ln>
        </p:spPr>
      </p:pic>
      <p:pic>
        <p:nvPicPr>
          <p:cNvPr id="1310" name="Google Shape;1310;g80a865f253_0_182"/>
          <p:cNvPicPr preferRelativeResize="0"/>
          <p:nvPr/>
        </p:nvPicPr>
        <p:blipFill>
          <a:blip r:embed="rId4">
            <a:alphaModFix/>
          </a:blip>
          <a:stretch>
            <a:fillRect/>
          </a:stretch>
        </p:blipFill>
        <p:spPr>
          <a:xfrm>
            <a:off x="2809333" y="1304856"/>
            <a:ext cx="4594000" cy="2579349"/>
          </a:xfrm>
          <a:prstGeom prst="rect">
            <a:avLst/>
          </a:prstGeom>
          <a:noFill/>
          <a:ln>
            <a:noFill/>
          </a:ln>
        </p:spPr>
      </p:pic>
      <p:pic>
        <p:nvPicPr>
          <p:cNvPr id="1311" name="Google Shape;1311;g80a865f253_0_182"/>
          <p:cNvPicPr preferRelativeResize="0"/>
          <p:nvPr/>
        </p:nvPicPr>
        <p:blipFill>
          <a:blip r:embed="rId5">
            <a:alphaModFix/>
          </a:blip>
          <a:stretch>
            <a:fillRect/>
          </a:stretch>
        </p:blipFill>
        <p:spPr>
          <a:xfrm>
            <a:off x="734051" y="2967067"/>
            <a:ext cx="3289300" cy="2463800"/>
          </a:xfrm>
          <a:prstGeom prst="rect">
            <a:avLst/>
          </a:prstGeom>
          <a:noFill/>
          <a:ln>
            <a:noFill/>
          </a:ln>
        </p:spPr>
      </p:pic>
      <p:pic>
        <p:nvPicPr>
          <p:cNvPr id="1312" name="Google Shape;1312;g80a865f253_0_182"/>
          <p:cNvPicPr preferRelativeResize="0"/>
          <p:nvPr/>
        </p:nvPicPr>
        <p:blipFill>
          <a:blip r:embed="rId6">
            <a:alphaModFix/>
          </a:blip>
          <a:stretch>
            <a:fillRect/>
          </a:stretch>
        </p:blipFill>
        <p:spPr>
          <a:xfrm>
            <a:off x="3497582" y="4413021"/>
            <a:ext cx="2598415" cy="1940313"/>
          </a:xfrm>
          <a:prstGeom prst="rect">
            <a:avLst/>
          </a:prstGeom>
          <a:noFill/>
          <a:ln>
            <a:noFill/>
          </a:ln>
        </p:spPr>
      </p:pic>
      <p:cxnSp>
        <p:nvCxnSpPr>
          <p:cNvPr id="1313" name="Google Shape;1313;g80a865f253_0_182"/>
          <p:cNvCxnSpPr>
            <a:endCxn id="1310" idx="0"/>
          </p:cNvCxnSpPr>
          <p:nvPr/>
        </p:nvCxnSpPr>
        <p:spPr>
          <a:xfrm>
            <a:off x="3371133" y="446056"/>
            <a:ext cx="1735200" cy="858800"/>
          </a:xfrm>
          <a:prstGeom prst="bentConnector2">
            <a:avLst/>
          </a:prstGeom>
          <a:noFill/>
          <a:ln w="28575" cap="flat" cmpd="sng">
            <a:solidFill>
              <a:schemeClr val="dk2"/>
            </a:solidFill>
            <a:prstDash val="solid"/>
            <a:round/>
            <a:headEnd type="none" w="med" len="med"/>
            <a:tailEnd type="none" w="med" len="med"/>
          </a:ln>
        </p:spPr>
      </p:cxnSp>
      <p:cxnSp>
        <p:nvCxnSpPr>
          <p:cNvPr id="1314" name="Google Shape;1314;g80a865f253_0_182"/>
          <p:cNvCxnSpPr>
            <a:stCxn id="1310" idx="1"/>
            <a:endCxn id="1311" idx="0"/>
          </p:cNvCxnSpPr>
          <p:nvPr/>
        </p:nvCxnSpPr>
        <p:spPr>
          <a:xfrm flipH="1">
            <a:off x="2378533" y="2594531"/>
            <a:ext cx="430800" cy="372400"/>
          </a:xfrm>
          <a:prstGeom prst="bentConnector2">
            <a:avLst/>
          </a:prstGeom>
          <a:noFill/>
          <a:ln w="28575" cap="flat" cmpd="sng">
            <a:solidFill>
              <a:schemeClr val="dk2"/>
            </a:solidFill>
            <a:prstDash val="solid"/>
            <a:round/>
            <a:headEnd type="none" w="med" len="med"/>
            <a:tailEnd type="none" w="med" len="med"/>
          </a:ln>
        </p:spPr>
      </p:cxnSp>
      <p:cxnSp>
        <p:nvCxnSpPr>
          <p:cNvPr id="1315" name="Google Shape;1315;g80a865f253_0_182"/>
          <p:cNvCxnSpPr>
            <a:endCxn id="1312" idx="0"/>
          </p:cNvCxnSpPr>
          <p:nvPr/>
        </p:nvCxnSpPr>
        <p:spPr>
          <a:xfrm>
            <a:off x="4023189" y="4199020"/>
            <a:ext cx="773600" cy="214000"/>
          </a:xfrm>
          <a:prstGeom prst="bentConnector2">
            <a:avLst/>
          </a:prstGeom>
          <a:noFill/>
          <a:ln w="2857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2858100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319"/>
        <p:cNvGrpSpPr/>
        <p:nvPr/>
      </p:nvGrpSpPr>
      <p:grpSpPr>
        <a:xfrm>
          <a:off x="0" y="0"/>
          <a:ext cx="0" cy="0"/>
          <a:chOff x="0" y="0"/>
          <a:chExt cx="0" cy="0"/>
        </a:xfrm>
      </p:grpSpPr>
      <p:sp>
        <p:nvSpPr>
          <p:cNvPr id="1320" name="Google Shape;1320;g80a865f253_0_199"/>
          <p:cNvSpPr txBox="1"/>
          <p:nvPr/>
        </p:nvSpPr>
        <p:spPr>
          <a:xfrm>
            <a:off x="1999567" y="297467"/>
            <a:ext cx="8725200" cy="132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endParaRPr sz="2933" kern="0">
              <a:solidFill>
                <a:srgbClr val="000000"/>
              </a:solidFill>
              <a:latin typeface="Arial"/>
              <a:cs typeface="Arial"/>
              <a:sym typeface="Arial"/>
            </a:endParaRPr>
          </a:p>
        </p:txBody>
      </p:sp>
      <p:sp>
        <p:nvSpPr>
          <p:cNvPr id="1321" name="Google Shape;1321;g80a865f253_0_199"/>
          <p:cNvSpPr txBox="1"/>
          <p:nvPr/>
        </p:nvSpPr>
        <p:spPr>
          <a:xfrm>
            <a:off x="1288967" y="429667"/>
            <a:ext cx="9634400" cy="1999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For your task, we want you to create a poster showing us what you have learnt about seed dispersal. You can include diagrams, images, descriptions and titles. Here is one example to give you some ideas. </a:t>
            </a:r>
            <a:endParaRPr sz="2933" kern="0">
              <a:solidFill>
                <a:srgbClr val="000000"/>
              </a:solidFill>
              <a:latin typeface="Arial"/>
              <a:cs typeface="Arial"/>
              <a:sym typeface="Arial"/>
            </a:endParaRPr>
          </a:p>
        </p:txBody>
      </p:sp>
      <p:pic>
        <p:nvPicPr>
          <p:cNvPr id="1322" name="Google Shape;1322;g80a865f253_0_199"/>
          <p:cNvPicPr preferRelativeResize="0"/>
          <p:nvPr/>
        </p:nvPicPr>
        <p:blipFill>
          <a:blip r:embed="rId3">
            <a:alphaModFix/>
          </a:blip>
          <a:stretch>
            <a:fillRect/>
          </a:stretch>
        </p:blipFill>
        <p:spPr>
          <a:xfrm>
            <a:off x="2384718" y="2429267"/>
            <a:ext cx="7422569" cy="4022333"/>
          </a:xfrm>
          <a:prstGeom prst="rect">
            <a:avLst/>
          </a:prstGeom>
          <a:noFill/>
          <a:ln>
            <a:noFill/>
          </a:ln>
        </p:spPr>
      </p:pic>
    </p:spTree>
    <p:extLst>
      <p:ext uri="{BB962C8B-B14F-4D97-AF65-F5344CB8AC3E}">
        <p14:creationId xmlns:p14="http://schemas.microsoft.com/office/powerpoint/2010/main" val="12890975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326"/>
        <p:cNvGrpSpPr/>
        <p:nvPr/>
      </p:nvGrpSpPr>
      <p:grpSpPr>
        <a:xfrm>
          <a:off x="0" y="0"/>
          <a:ext cx="0" cy="0"/>
          <a:chOff x="0" y="0"/>
          <a:chExt cx="0" cy="0"/>
        </a:xfrm>
      </p:grpSpPr>
      <p:sp>
        <p:nvSpPr>
          <p:cNvPr id="1327" name="Google Shape;1327;p56"/>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work hard with your learning today?</a:t>
            </a:r>
            <a:endParaRPr/>
          </a:p>
          <a:p>
            <a:r>
              <a:rPr lang="en-GB"/>
              <a:t>See you in the morning.</a:t>
            </a:r>
            <a:endParaRPr/>
          </a:p>
        </p:txBody>
      </p:sp>
    </p:spTree>
    <p:extLst>
      <p:ext uri="{BB962C8B-B14F-4D97-AF65-F5344CB8AC3E}">
        <p14:creationId xmlns:p14="http://schemas.microsoft.com/office/powerpoint/2010/main" val="2562704667"/>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1456</Words>
  <Application>Microsoft Office PowerPoint</Application>
  <PresentationFormat>Widescreen</PresentationFormat>
  <Paragraphs>217</Paragraphs>
  <Slides>30</Slides>
  <Notes>30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30</vt:i4>
      </vt:variant>
    </vt:vector>
  </HeadingPairs>
  <TitlesOfParts>
    <vt:vector size="36" baseType="lpstr">
      <vt:lpstr>Arial</vt:lpstr>
      <vt:lpstr>Calibri</vt:lpstr>
      <vt:lpstr>Comic Sans MS</vt:lpstr>
      <vt:lpstr>NTR</vt:lpstr>
      <vt:lpstr>Simple Light</vt:lpstr>
      <vt:lpstr>1_Simple Light</vt:lpstr>
      <vt:lpstr>Thursday 11th June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a prefix?  A prefix is a group of letters which we add to the beginning of a word to make a new word with a different meaning.  Today we will focus on the prefix super which means something about yourself or something that happens on its own </vt:lpstr>
      <vt:lpstr>Put the prefix super in front of these words and write down your new words. Read the new words aloud. Practise writing each word 3 times. Which words would you use in the sentences on the next slide?</vt:lpstr>
      <vt:lpstr>PowerPoint Presentation</vt:lpstr>
      <vt:lpstr>PowerPoint Presentation</vt:lpstr>
      <vt:lpstr>Your morning lessons are completed.      Time for lunch.   Then come back this afternoon for your curriculum activity. </vt:lpstr>
      <vt:lpstr>Science </vt:lpstr>
      <vt:lpstr>PowerPoint Presentation</vt:lpstr>
      <vt:lpstr>PowerPoint Presentation</vt:lpstr>
      <vt:lpstr>PowerPoint Presentation</vt:lpstr>
      <vt:lpstr>PowerPoint Presentation</vt:lpstr>
      <vt:lpstr>PowerPoint Presentation</vt:lpstr>
      <vt:lpstr>PowerPoint Presentation</vt:lpstr>
      <vt:lpstr>Did you work hard with your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11th June   Is your head ready to calculate?  Remember you can do these independently then share them with an adult.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2020-06-04T13:26:23Z</dcterms:created>
  <dcterms:modified xsi:type="dcterms:W3CDTF">2020-06-04T13:27:11Z</dcterms:modified>
</cp:coreProperties>
</file>