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28"/>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ED5D8F-D670-4740-82D8-73863EA13659}"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67A032-6E5F-4810-9C7F-A1738C919F21}" type="slidenum">
              <a:rPr lang="en-US" smtClean="0"/>
              <a:t>‹#›</a:t>
            </a:fld>
            <a:endParaRPr lang="en-US"/>
          </a:p>
        </p:txBody>
      </p:sp>
    </p:spTree>
    <p:extLst>
      <p:ext uri="{BB962C8B-B14F-4D97-AF65-F5344CB8AC3E}">
        <p14:creationId xmlns:p14="http://schemas.microsoft.com/office/powerpoint/2010/main" val="28219187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0"/>
        <p:cNvGrpSpPr/>
        <p:nvPr/>
      </p:nvGrpSpPr>
      <p:grpSpPr>
        <a:xfrm>
          <a:off x="0" y="0"/>
          <a:ext cx="0" cy="0"/>
          <a:chOff x="0" y="0"/>
          <a:chExt cx="0" cy="0"/>
        </a:xfrm>
      </p:grpSpPr>
      <p:sp>
        <p:nvSpPr>
          <p:cNvPr id="1291" name="Google Shape;1291;g7532476b6e_0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2" name="Google Shape;1292;g7532476b6e_0_2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53353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6"/>
        <p:cNvGrpSpPr/>
        <p:nvPr/>
      </p:nvGrpSpPr>
      <p:grpSpPr>
        <a:xfrm>
          <a:off x="0" y="0"/>
          <a:ext cx="0" cy="0"/>
          <a:chOff x="0" y="0"/>
          <a:chExt cx="0" cy="0"/>
        </a:xfrm>
      </p:grpSpPr>
      <p:sp>
        <p:nvSpPr>
          <p:cNvPr id="1297" name="Google Shape;129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8" name="Google Shape;129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75691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9"/>
        <p:cNvGrpSpPr/>
        <p:nvPr/>
      </p:nvGrpSpPr>
      <p:grpSpPr>
        <a:xfrm>
          <a:off x="0" y="0"/>
          <a:ext cx="0" cy="0"/>
          <a:chOff x="0" y="0"/>
          <a:chExt cx="0" cy="0"/>
        </a:xfrm>
      </p:grpSpPr>
      <p:sp>
        <p:nvSpPr>
          <p:cNvPr id="1310" name="Google Shape;1310;g850e332147_0_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1" name="Google Shape;1311;g850e332147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034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7"/>
        <p:cNvGrpSpPr/>
        <p:nvPr/>
      </p:nvGrpSpPr>
      <p:grpSpPr>
        <a:xfrm>
          <a:off x="0" y="0"/>
          <a:ext cx="0" cy="0"/>
          <a:chOff x="0" y="0"/>
          <a:chExt cx="0" cy="0"/>
        </a:xfrm>
      </p:grpSpPr>
      <p:sp>
        <p:nvSpPr>
          <p:cNvPr id="1318" name="Google Shape;1318;g7532476b6e_0_56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19" name="Google Shape;1319;g7532476b6e_0_5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74961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5"/>
        <p:cNvGrpSpPr/>
        <p:nvPr/>
      </p:nvGrpSpPr>
      <p:grpSpPr>
        <a:xfrm>
          <a:off x="0" y="0"/>
          <a:ext cx="0" cy="0"/>
          <a:chOff x="0" y="0"/>
          <a:chExt cx="0" cy="0"/>
        </a:xfrm>
      </p:grpSpPr>
      <p:sp>
        <p:nvSpPr>
          <p:cNvPr id="1326" name="Google Shape;1326;g7532476b6e_0_9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7" name="Google Shape;1327;g7532476b6e_0_9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57684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1"/>
        <p:cNvGrpSpPr/>
        <p:nvPr/>
      </p:nvGrpSpPr>
      <p:grpSpPr>
        <a:xfrm>
          <a:off x="0" y="0"/>
          <a:ext cx="0" cy="0"/>
          <a:chOff x="0" y="0"/>
          <a:chExt cx="0" cy="0"/>
        </a:xfrm>
      </p:grpSpPr>
      <p:sp>
        <p:nvSpPr>
          <p:cNvPr id="1332" name="Google Shape;1332;g852eef12fb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3" name="Google Shape;1333;g852eef12fb_0_2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43971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1"/>
        <p:cNvGrpSpPr/>
        <p:nvPr/>
      </p:nvGrpSpPr>
      <p:grpSpPr>
        <a:xfrm>
          <a:off x="0" y="0"/>
          <a:ext cx="0" cy="0"/>
          <a:chOff x="0" y="0"/>
          <a:chExt cx="0" cy="0"/>
        </a:xfrm>
      </p:grpSpPr>
      <p:sp>
        <p:nvSpPr>
          <p:cNvPr id="1342" name="Google Shape;1342;g7532476b6e_0_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3" name="Google Shape;1343;g7532476b6e_0_8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873727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8"/>
        <p:cNvGrpSpPr/>
        <p:nvPr/>
      </p:nvGrpSpPr>
      <p:grpSpPr>
        <a:xfrm>
          <a:off x="0" y="0"/>
          <a:ext cx="0" cy="0"/>
          <a:chOff x="0" y="0"/>
          <a:chExt cx="0" cy="0"/>
        </a:xfrm>
      </p:grpSpPr>
      <p:sp>
        <p:nvSpPr>
          <p:cNvPr id="1349" name="Google Shape;1349;g781a3aa58f_0_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0" name="Google Shape;1350;g781a3aa58f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3162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1"/>
        <p:cNvGrpSpPr/>
        <p:nvPr/>
      </p:nvGrpSpPr>
      <p:grpSpPr>
        <a:xfrm>
          <a:off x="0" y="0"/>
          <a:ext cx="0" cy="0"/>
          <a:chOff x="0" y="0"/>
          <a:chExt cx="0" cy="0"/>
        </a:xfrm>
      </p:grpSpPr>
      <p:sp>
        <p:nvSpPr>
          <p:cNvPr id="1362" name="Google Shape;1362;g781a3aa58f_0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3" name="Google Shape;1363;g781a3aa58f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2724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781a3aa58f_0_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781a3aa58f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6659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2"/>
        <p:cNvGrpSpPr/>
        <p:nvPr/>
      </p:nvGrpSpPr>
      <p:grpSpPr>
        <a:xfrm>
          <a:off x="0" y="0"/>
          <a:ext cx="0" cy="0"/>
          <a:chOff x="0" y="0"/>
          <a:chExt cx="0" cy="0"/>
        </a:xfrm>
      </p:grpSpPr>
      <p:sp>
        <p:nvSpPr>
          <p:cNvPr id="1383" name="Google Shape;1383;g781a3aa58f_0_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4" name="Google Shape;1384;g781a3aa58f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68266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9"/>
        <p:cNvGrpSpPr/>
        <p:nvPr/>
      </p:nvGrpSpPr>
      <p:grpSpPr>
        <a:xfrm>
          <a:off x="0" y="0"/>
          <a:ext cx="0" cy="0"/>
          <a:chOff x="0" y="0"/>
          <a:chExt cx="0" cy="0"/>
        </a:xfrm>
      </p:grpSpPr>
      <p:sp>
        <p:nvSpPr>
          <p:cNvPr id="1390" name="Google Shape;1390;g781a3aa58f_0_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1" name="Google Shape;1391;g781a3aa58f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5091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6"/>
        <p:cNvGrpSpPr/>
        <p:nvPr/>
      </p:nvGrpSpPr>
      <p:grpSpPr>
        <a:xfrm>
          <a:off x="0" y="0"/>
          <a:ext cx="0" cy="0"/>
          <a:chOff x="0" y="0"/>
          <a:chExt cx="0" cy="0"/>
        </a:xfrm>
      </p:grpSpPr>
      <p:sp>
        <p:nvSpPr>
          <p:cNvPr id="1397" name="Google Shape;1397;g781a3aa58f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8" name="Google Shape;1398;g781a3aa58f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9927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3"/>
        <p:cNvGrpSpPr/>
        <p:nvPr/>
      </p:nvGrpSpPr>
      <p:grpSpPr>
        <a:xfrm>
          <a:off x="0" y="0"/>
          <a:ext cx="0" cy="0"/>
          <a:chOff x="0" y="0"/>
          <a:chExt cx="0" cy="0"/>
        </a:xfrm>
      </p:grpSpPr>
      <p:sp>
        <p:nvSpPr>
          <p:cNvPr id="1404" name="Google Shape;1404;g781a3aa58f_0_2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5" name="Google Shape;1405;g781a3aa58f_0_2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44335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1"/>
        <p:cNvGrpSpPr/>
        <p:nvPr/>
      </p:nvGrpSpPr>
      <p:grpSpPr>
        <a:xfrm>
          <a:off x="0" y="0"/>
          <a:ext cx="0" cy="0"/>
          <a:chOff x="0" y="0"/>
          <a:chExt cx="0" cy="0"/>
        </a:xfrm>
      </p:grpSpPr>
      <p:sp>
        <p:nvSpPr>
          <p:cNvPr id="1412" name="Google Shape;1412;g781a3aa58f_0_2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3" name="Google Shape;1413;g781a3aa58f_0_2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9766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9"/>
        <p:cNvGrpSpPr/>
        <p:nvPr/>
      </p:nvGrpSpPr>
      <p:grpSpPr>
        <a:xfrm>
          <a:off x="0" y="0"/>
          <a:ext cx="0" cy="0"/>
          <a:chOff x="0" y="0"/>
          <a:chExt cx="0" cy="0"/>
        </a:xfrm>
      </p:grpSpPr>
      <p:sp>
        <p:nvSpPr>
          <p:cNvPr id="1420" name="Google Shape;1420;g781a3aa58f_0_2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1" name="Google Shape;1421;g781a3aa58f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9372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1"/>
        <p:cNvGrpSpPr/>
        <p:nvPr/>
      </p:nvGrpSpPr>
      <p:grpSpPr>
        <a:xfrm>
          <a:off x="0" y="0"/>
          <a:ext cx="0" cy="0"/>
          <a:chOff x="0" y="0"/>
          <a:chExt cx="0" cy="0"/>
        </a:xfrm>
      </p:grpSpPr>
      <p:sp>
        <p:nvSpPr>
          <p:cNvPr id="1432" name="Google Shape;1432;g77cfd65ca1_0_9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3" name="Google Shape;1433;g77cfd65ca1_0_9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2459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9"/>
        <p:cNvGrpSpPr/>
        <p:nvPr/>
      </p:nvGrpSpPr>
      <p:grpSpPr>
        <a:xfrm>
          <a:off x="0" y="0"/>
          <a:ext cx="0" cy="0"/>
          <a:chOff x="0" y="0"/>
          <a:chExt cx="0" cy="0"/>
        </a:xfrm>
      </p:grpSpPr>
      <p:sp>
        <p:nvSpPr>
          <p:cNvPr id="1440" name="Google Shape;1440;g77cfd65ca1_0_9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1" name="Google Shape;1441;g77cfd65ca1_0_9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47495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7"/>
        <p:cNvGrpSpPr/>
        <p:nvPr/>
      </p:nvGrpSpPr>
      <p:grpSpPr>
        <a:xfrm>
          <a:off x="0" y="0"/>
          <a:ext cx="0" cy="0"/>
          <a:chOff x="0" y="0"/>
          <a:chExt cx="0" cy="0"/>
        </a:xfrm>
      </p:grpSpPr>
      <p:sp>
        <p:nvSpPr>
          <p:cNvPr id="1448" name="Google Shape;1448;g77cfd65ca1_0_10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9" name="Google Shape;1449;g77cfd65ca1_0_10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1447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4"/>
        <p:cNvGrpSpPr/>
        <p:nvPr/>
      </p:nvGrpSpPr>
      <p:grpSpPr>
        <a:xfrm>
          <a:off x="0" y="0"/>
          <a:ext cx="0" cy="0"/>
          <a:chOff x="0" y="0"/>
          <a:chExt cx="0" cy="0"/>
        </a:xfrm>
      </p:grpSpPr>
      <p:sp>
        <p:nvSpPr>
          <p:cNvPr id="1455" name="Google Shape;1455;g77cfd65ca1_0_10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6" name="Google Shape;1456;g77cfd65ca1_0_10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8577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9"/>
        <p:cNvGrpSpPr/>
        <p:nvPr/>
      </p:nvGrpSpPr>
      <p:grpSpPr>
        <a:xfrm>
          <a:off x="0" y="0"/>
          <a:ext cx="0" cy="0"/>
          <a:chOff x="0" y="0"/>
          <a:chExt cx="0" cy="0"/>
        </a:xfrm>
      </p:grpSpPr>
      <p:sp>
        <p:nvSpPr>
          <p:cNvPr id="1460" name="Google Shape;1460;g7532476b6e_0_1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61" name="Google Shape;1461;g7532476b6e_0_12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753857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6"/>
        <p:cNvGrpSpPr/>
        <p:nvPr/>
      </p:nvGrpSpPr>
      <p:grpSpPr>
        <a:xfrm>
          <a:off x="0" y="0"/>
          <a:ext cx="0" cy="0"/>
          <a:chOff x="0" y="0"/>
          <a:chExt cx="0" cy="0"/>
        </a:xfrm>
      </p:grpSpPr>
      <p:sp>
        <p:nvSpPr>
          <p:cNvPr id="1467" name="Google Shape;1467;g77dde0620e_0_1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8" name="Google Shape;1468;g77dde0620e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8419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78029573b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78029573b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69497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9"/>
        <p:cNvGrpSpPr/>
        <p:nvPr/>
      </p:nvGrpSpPr>
      <p:grpSpPr>
        <a:xfrm>
          <a:off x="0" y="0"/>
          <a:ext cx="0" cy="0"/>
          <a:chOff x="0" y="0"/>
          <a:chExt cx="0" cy="0"/>
        </a:xfrm>
      </p:grpSpPr>
      <p:sp>
        <p:nvSpPr>
          <p:cNvPr id="1480" name="Google Shape;1480;g78029573b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1" name="Google Shape;1481;g78029573b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52067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5"/>
        <p:cNvGrpSpPr/>
        <p:nvPr/>
      </p:nvGrpSpPr>
      <p:grpSpPr>
        <a:xfrm>
          <a:off x="0" y="0"/>
          <a:ext cx="0" cy="0"/>
          <a:chOff x="0" y="0"/>
          <a:chExt cx="0" cy="0"/>
        </a:xfrm>
      </p:grpSpPr>
      <p:sp>
        <p:nvSpPr>
          <p:cNvPr id="1486" name="Google Shape;1486;g7750ec377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7" name="Google Shape;1487;g7750ec377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41796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2455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97111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4"/>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44647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16048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2658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21923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8"/>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8"/>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8"/>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3892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9"/>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1670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0"/>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10"/>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3459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02129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21"/>
        <p:cNvGrpSpPr/>
        <p:nvPr/>
      </p:nvGrpSpPr>
      <p:grpSpPr>
        <a:xfrm>
          <a:off x="0" y="0"/>
          <a:ext cx="0" cy="0"/>
          <a:chOff x="0" y="0"/>
          <a:chExt cx="0" cy="0"/>
        </a:xfrm>
      </p:grpSpPr>
      <p:sp>
        <p:nvSpPr>
          <p:cNvPr id="222" name="Google Shape;222;p57"/>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23" name="Google Shape;223;p57"/>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24" name="Google Shape;224;p5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36628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25"/>
        <p:cNvGrpSpPr/>
        <p:nvPr/>
      </p:nvGrpSpPr>
      <p:grpSpPr>
        <a:xfrm>
          <a:off x="0" y="0"/>
          <a:ext cx="0" cy="0"/>
          <a:chOff x="0" y="0"/>
          <a:chExt cx="0" cy="0"/>
        </a:xfrm>
      </p:grpSpPr>
      <p:sp>
        <p:nvSpPr>
          <p:cNvPr id="226" name="Google Shape;226;p5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7" name="Google Shape;227;p5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8" name="Google Shape;228;p5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91216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29"/>
        <p:cNvGrpSpPr/>
        <p:nvPr/>
      </p:nvGrpSpPr>
      <p:grpSpPr>
        <a:xfrm>
          <a:off x="0" y="0"/>
          <a:ext cx="0" cy="0"/>
          <a:chOff x="0" y="0"/>
          <a:chExt cx="0" cy="0"/>
        </a:xfrm>
      </p:grpSpPr>
      <p:sp>
        <p:nvSpPr>
          <p:cNvPr id="230" name="Google Shape;230;p5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1" name="Google Shape;231;p5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2" name="Google Shape;232;p5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3" name="Google Shape;233;p5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474941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34"/>
        <p:cNvGrpSpPr/>
        <p:nvPr/>
      </p:nvGrpSpPr>
      <p:grpSpPr>
        <a:xfrm>
          <a:off x="0" y="0"/>
          <a:ext cx="0" cy="0"/>
          <a:chOff x="0" y="0"/>
          <a:chExt cx="0" cy="0"/>
        </a:xfrm>
      </p:grpSpPr>
      <p:sp>
        <p:nvSpPr>
          <p:cNvPr id="235" name="Google Shape;235;p6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6" name="Google Shape;236;p6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636486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37"/>
        <p:cNvGrpSpPr/>
        <p:nvPr/>
      </p:nvGrpSpPr>
      <p:grpSpPr>
        <a:xfrm>
          <a:off x="0" y="0"/>
          <a:ext cx="0" cy="0"/>
          <a:chOff x="0" y="0"/>
          <a:chExt cx="0" cy="0"/>
        </a:xfrm>
      </p:grpSpPr>
      <p:sp>
        <p:nvSpPr>
          <p:cNvPr id="238" name="Google Shape;238;p6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39" name="Google Shape;239;p6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0" name="Google Shape;240;p6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2726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41"/>
        <p:cNvGrpSpPr/>
        <p:nvPr/>
      </p:nvGrpSpPr>
      <p:grpSpPr>
        <a:xfrm>
          <a:off x="0" y="0"/>
          <a:ext cx="0" cy="0"/>
          <a:chOff x="0" y="0"/>
          <a:chExt cx="0" cy="0"/>
        </a:xfrm>
      </p:grpSpPr>
      <p:sp>
        <p:nvSpPr>
          <p:cNvPr id="242" name="Google Shape;242;p6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43" name="Google Shape;243;p6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791309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44"/>
        <p:cNvGrpSpPr/>
        <p:nvPr/>
      </p:nvGrpSpPr>
      <p:grpSpPr>
        <a:xfrm>
          <a:off x="0" y="0"/>
          <a:ext cx="0" cy="0"/>
          <a:chOff x="0" y="0"/>
          <a:chExt cx="0" cy="0"/>
        </a:xfrm>
      </p:grpSpPr>
      <p:sp>
        <p:nvSpPr>
          <p:cNvPr id="245" name="Google Shape;245;p6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46" name="Google Shape;246;p6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47" name="Google Shape;247;p6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48" name="Google Shape;248;p6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49" name="Google Shape;249;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66716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50"/>
        <p:cNvGrpSpPr/>
        <p:nvPr/>
      </p:nvGrpSpPr>
      <p:grpSpPr>
        <a:xfrm>
          <a:off x="0" y="0"/>
          <a:ext cx="0" cy="0"/>
          <a:chOff x="0" y="0"/>
          <a:chExt cx="0" cy="0"/>
        </a:xfrm>
      </p:grpSpPr>
      <p:sp>
        <p:nvSpPr>
          <p:cNvPr id="251" name="Google Shape;251;p6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52" name="Google Shape;25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68543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53"/>
        <p:cNvGrpSpPr/>
        <p:nvPr/>
      </p:nvGrpSpPr>
      <p:grpSpPr>
        <a:xfrm>
          <a:off x="0" y="0"/>
          <a:ext cx="0" cy="0"/>
          <a:chOff x="0" y="0"/>
          <a:chExt cx="0" cy="0"/>
        </a:xfrm>
      </p:grpSpPr>
      <p:sp>
        <p:nvSpPr>
          <p:cNvPr id="254" name="Google Shape;254;p65"/>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55" name="Google Shape;255;p6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56" name="Google Shape;256;p6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632646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57"/>
        <p:cNvGrpSpPr/>
        <p:nvPr/>
      </p:nvGrpSpPr>
      <p:grpSpPr>
        <a:xfrm>
          <a:off x="0" y="0"/>
          <a:ext cx="0" cy="0"/>
          <a:chOff x="0" y="0"/>
          <a:chExt cx="0" cy="0"/>
        </a:xfrm>
      </p:grpSpPr>
      <p:sp>
        <p:nvSpPr>
          <p:cNvPr id="258" name="Google Shape;258;p6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61981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30008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7"/>
        <p:cNvGrpSpPr/>
        <p:nvPr/>
      </p:nvGrpSpPr>
      <p:grpSpPr>
        <a:xfrm>
          <a:off x="0" y="0"/>
          <a:ext cx="0" cy="0"/>
          <a:chOff x="0" y="0"/>
          <a:chExt cx="0" cy="0"/>
        </a:xfrm>
      </p:grpSpPr>
      <p:sp>
        <p:nvSpPr>
          <p:cNvPr id="218" name="Google Shape;218;p5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19" name="Google Shape;219;p5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20" name="Google Shape;220;p5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8559852"/>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pbskids.org/oddsquad/games/pienado/"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bbc.co.uk/bitesize/clips/z3gvr82"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readon.myon.co.uk/library/search.html"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uk.video.search.yahoo.com/yhs/search?fr=yhs-itm-001&amp;hsimp=yhs-001&amp;hspart=itm&amp;p=ness+suffix+for+kids#id=1&amp;vid=f727079293e45cf46e5ba12ea05f5ffe&amp;action=view"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93"/>
        <p:cNvGrpSpPr/>
        <p:nvPr/>
      </p:nvGrpSpPr>
      <p:grpSpPr>
        <a:xfrm>
          <a:off x="0" y="0"/>
          <a:ext cx="0" cy="0"/>
          <a:chOff x="0" y="0"/>
          <a:chExt cx="0" cy="0"/>
        </a:xfrm>
      </p:grpSpPr>
      <p:sp>
        <p:nvSpPr>
          <p:cNvPr id="1294" name="Google Shape;1294;p19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5</a:t>
            </a:r>
            <a:r>
              <a:rPr lang="en-GB" u="sng" baseline="30000"/>
              <a:t>th</a:t>
            </a:r>
            <a:r>
              <a:rPr lang="en-GB" u="sng"/>
              <a:t> June</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295" name="Google Shape;1295;p194"/>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62190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9"/>
        <p:cNvGrpSpPr/>
        <p:nvPr/>
      </p:nvGrpSpPr>
      <p:grpSpPr>
        <a:xfrm>
          <a:off x="0" y="0"/>
          <a:ext cx="0" cy="0"/>
          <a:chOff x="0" y="0"/>
          <a:chExt cx="0" cy="0"/>
        </a:xfrm>
      </p:grpSpPr>
      <p:sp>
        <p:nvSpPr>
          <p:cNvPr id="1300" name="Google Shape;1300;p195"/>
          <p:cNvSpPr/>
          <p:nvPr/>
        </p:nvSpPr>
        <p:spPr>
          <a:xfrm>
            <a:off x="198800" y="523200"/>
            <a:ext cx="6138800" cy="32760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01" name="Google Shape;1301;p195"/>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40 fewer than 227?</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Complete the pattern:</a:t>
            </a:r>
            <a:endParaRPr sz="1867" kern="0">
              <a:solidFill>
                <a:srgbClr val="000000"/>
              </a:solidFill>
              <a:latin typeface="Arial"/>
              <a:ea typeface="Arial"/>
              <a:cs typeface="Arial"/>
              <a:sym typeface="Arial"/>
            </a:endParaRPr>
          </a:p>
          <a:p>
            <a:pPr marL="1828754" defTabSz="1219170">
              <a:buClr>
                <a:srgbClr val="000000"/>
              </a:buClr>
              <a:buSzPts val="1400"/>
            </a:pPr>
            <a:r>
              <a:rPr lang="en-GB" sz="1867" kern="0">
                <a:solidFill>
                  <a:srgbClr val="000000"/>
                </a:solidFill>
                <a:latin typeface="Arial"/>
                <a:ea typeface="Arial"/>
                <a:cs typeface="Arial"/>
                <a:sym typeface="Arial"/>
              </a:rPr>
              <a:t>460 ➗ 10 = 46</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4,600 ➗ 10 = __</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235 + 399</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What is the subtraction statement</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456 + 132</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50 ➗ 4</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7. Which is </a:t>
            </a:r>
            <a:r>
              <a:rPr lang="en-GB" sz="1867" b="1" u="sng" kern="0">
                <a:solidFill>
                  <a:srgbClr val="000000"/>
                </a:solidFill>
                <a:latin typeface="Arial"/>
                <a:ea typeface="Arial"/>
                <a:cs typeface="Arial"/>
                <a:sym typeface="Arial"/>
              </a:rPr>
              <a:t>NOT </a:t>
            </a:r>
            <a:r>
              <a:rPr lang="en-GB" sz="1867" kern="0">
                <a:solidFill>
                  <a:srgbClr val="000000"/>
                </a:solidFill>
                <a:latin typeface="Arial"/>
                <a:ea typeface="Arial"/>
                <a:cs typeface="Arial"/>
                <a:sym typeface="Arial"/>
              </a:rPr>
              <a:t>a </a:t>
            </a:r>
            <a:r>
              <a:rPr lang="en-GB" sz="1867" b="1" u="sng" kern="0">
                <a:solidFill>
                  <a:srgbClr val="000000"/>
                </a:solidFill>
                <a:latin typeface="Arial"/>
                <a:ea typeface="Arial"/>
                <a:cs typeface="Arial"/>
                <a:sym typeface="Arial"/>
              </a:rPr>
              <a:t>multiple </a:t>
            </a:r>
            <a:r>
              <a:rPr lang="en-GB" sz="1867" kern="0">
                <a:solidFill>
                  <a:srgbClr val="000000"/>
                </a:solidFill>
                <a:latin typeface="Arial"/>
                <a:ea typeface="Arial"/>
                <a:cs typeface="Arial"/>
                <a:sym typeface="Arial"/>
              </a:rPr>
              <a:t>of 8?</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88,      808,   38,  48</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How much change from £5 to buy</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two loaves, 3 jars of marmalade and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 sandwich?</a:t>
            </a:r>
            <a:endParaRPr sz="1867" kern="0">
              <a:solidFill>
                <a:srgbClr val="000000"/>
              </a:solidFill>
              <a:latin typeface="Arial"/>
              <a:ea typeface="Arial"/>
              <a:cs typeface="Arial"/>
              <a:sym typeface="Arial"/>
            </a:endParaRPr>
          </a:p>
        </p:txBody>
      </p:sp>
      <p:sp>
        <p:nvSpPr>
          <p:cNvPr id="1302" name="Google Shape;1302;p195"/>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05.06.20</a:t>
            </a:r>
            <a:endParaRPr sz="2400" b="1" u="sng" kern="0">
              <a:solidFill>
                <a:srgbClr val="000000"/>
              </a:solidFill>
              <a:latin typeface="Arial"/>
              <a:ea typeface="Arial"/>
              <a:cs typeface="Arial"/>
              <a:sym typeface="Arial"/>
            </a:endParaRPr>
          </a:p>
        </p:txBody>
      </p:sp>
      <p:sp>
        <p:nvSpPr>
          <p:cNvPr id="1303" name="Google Shape;1303;p195"/>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200"/>
            </a:pPr>
            <a:r>
              <a:rPr lang="en-GB" sz="1600" kern="0">
                <a:solidFill>
                  <a:srgbClr val="000000"/>
                </a:solidFill>
                <a:latin typeface="Arial"/>
                <a:ea typeface="Arial"/>
                <a:cs typeface="Arial"/>
                <a:sym typeface="Arial"/>
              </a:rPr>
              <a:t>9. What is the perimeter of the tiles around this pool ?</a:t>
            </a:r>
            <a:endParaRPr sz="16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304" name="Google Shape;1304;p195"/>
          <p:cNvPicPr preferRelativeResize="0"/>
          <p:nvPr/>
        </p:nvPicPr>
        <p:blipFill rotWithShape="1">
          <a:blip r:embed="rId3">
            <a:alphaModFix/>
          </a:blip>
          <a:srcRect/>
          <a:stretch/>
        </p:blipFill>
        <p:spPr>
          <a:xfrm>
            <a:off x="4602406" y="2612585"/>
            <a:ext cx="1999533" cy="717767"/>
          </a:xfrm>
          <a:prstGeom prst="rect">
            <a:avLst/>
          </a:prstGeom>
          <a:noFill/>
          <a:ln>
            <a:noFill/>
          </a:ln>
        </p:spPr>
      </p:pic>
      <p:pic>
        <p:nvPicPr>
          <p:cNvPr id="1305" name="Google Shape;1305;p195"/>
          <p:cNvPicPr preferRelativeResize="0"/>
          <p:nvPr/>
        </p:nvPicPr>
        <p:blipFill rotWithShape="1">
          <a:blip r:embed="rId4">
            <a:alphaModFix/>
          </a:blip>
          <a:srcRect/>
          <a:stretch/>
        </p:blipFill>
        <p:spPr>
          <a:xfrm>
            <a:off x="6982234" y="932234"/>
            <a:ext cx="4556601" cy="2665167"/>
          </a:xfrm>
          <a:prstGeom prst="rect">
            <a:avLst/>
          </a:prstGeom>
          <a:noFill/>
          <a:ln>
            <a:noFill/>
          </a:ln>
        </p:spPr>
      </p:pic>
      <p:pic>
        <p:nvPicPr>
          <p:cNvPr id="1306" name="Google Shape;1306;p195"/>
          <p:cNvPicPr preferRelativeResize="0"/>
          <p:nvPr/>
        </p:nvPicPr>
        <p:blipFill rotWithShape="1">
          <a:blip r:embed="rId5">
            <a:alphaModFix/>
          </a:blip>
          <a:srcRect/>
          <a:stretch/>
        </p:blipFill>
        <p:spPr>
          <a:xfrm>
            <a:off x="7731667" y="4051334"/>
            <a:ext cx="2387600" cy="1612900"/>
          </a:xfrm>
          <a:prstGeom prst="rect">
            <a:avLst/>
          </a:prstGeom>
          <a:noFill/>
          <a:ln>
            <a:noFill/>
          </a:ln>
        </p:spPr>
      </p:pic>
      <p:pic>
        <p:nvPicPr>
          <p:cNvPr id="1307" name="Google Shape;1307;p195"/>
          <p:cNvPicPr preferRelativeResize="0"/>
          <p:nvPr/>
        </p:nvPicPr>
        <p:blipFill rotWithShape="1">
          <a:blip r:embed="rId6">
            <a:alphaModFix/>
          </a:blip>
          <a:srcRect/>
          <a:stretch/>
        </p:blipFill>
        <p:spPr>
          <a:xfrm>
            <a:off x="4249318" y="5331434"/>
            <a:ext cx="2882367" cy="1359633"/>
          </a:xfrm>
          <a:prstGeom prst="rect">
            <a:avLst/>
          </a:prstGeom>
          <a:noFill/>
          <a:ln>
            <a:noFill/>
          </a:ln>
        </p:spPr>
      </p:pic>
      <p:sp>
        <p:nvSpPr>
          <p:cNvPr id="1308" name="Google Shape;1308;p195"/>
          <p:cNvSpPr txBox="1"/>
          <p:nvPr/>
        </p:nvSpPr>
        <p:spPr>
          <a:xfrm>
            <a:off x="8167633" y="5751251"/>
            <a:ext cx="3698800" cy="520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Challenge: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cs typeface="Arial"/>
                <a:sym typeface="Arial"/>
              </a:rPr>
              <a:t>C</a:t>
            </a:r>
            <a:r>
              <a:rPr lang="en-GB" sz="1867" kern="0">
                <a:solidFill>
                  <a:srgbClr val="000000"/>
                </a:solidFill>
                <a:latin typeface="Arial"/>
                <a:ea typeface="Arial"/>
                <a:cs typeface="Arial"/>
                <a:sym typeface="Arial"/>
              </a:rPr>
              <a:t>an you complete the pattern?</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334531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12"/>
        <p:cNvGrpSpPr/>
        <p:nvPr/>
      </p:nvGrpSpPr>
      <p:grpSpPr>
        <a:xfrm>
          <a:off x="0" y="0"/>
          <a:ext cx="0" cy="0"/>
          <a:chOff x="0" y="0"/>
          <a:chExt cx="0" cy="0"/>
        </a:xfrm>
      </p:grpSpPr>
      <p:sp>
        <p:nvSpPr>
          <p:cNvPr id="1313" name="Google Shape;1313;p196"/>
          <p:cNvSpPr txBox="1">
            <a:spLocks noGrp="1"/>
          </p:cNvSpPr>
          <p:nvPr>
            <p:ph type="subTitle" idx="1"/>
          </p:nvPr>
        </p:nvSpPr>
        <p:spPr>
          <a:xfrm>
            <a:off x="248333" y="224367"/>
            <a:ext cx="410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Answers.</a:t>
            </a:r>
            <a:endParaRPr>
              <a:solidFill>
                <a:srgbClr val="000000"/>
              </a:solidFill>
            </a:endParaRPr>
          </a:p>
          <a:p>
            <a:pPr marL="0" indent="0" algn="l"/>
            <a:endParaRPr/>
          </a:p>
        </p:txBody>
      </p:sp>
      <p:sp>
        <p:nvSpPr>
          <p:cNvPr id="1314" name="Google Shape;1314;p196"/>
          <p:cNvSpPr txBox="1"/>
          <p:nvPr/>
        </p:nvSpPr>
        <p:spPr>
          <a:xfrm>
            <a:off x="248333" y="1109533"/>
            <a:ext cx="3850000" cy="574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227 - 40 = 187</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460</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634</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693 -103 = 590</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588</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FF0000"/>
                </a:solidFill>
                <a:latin typeface="Arial"/>
                <a:cs typeface="Arial"/>
                <a:sym typeface="Arial"/>
              </a:rPr>
              <a:t>10</a:t>
            </a:r>
            <a:r>
              <a:rPr lang="en-GB" sz="2400" kern="0">
                <a:solidFill>
                  <a:srgbClr val="000000"/>
                </a:solidFill>
                <a:latin typeface="Arial"/>
                <a:cs typeface="Arial"/>
                <a:sym typeface="Arial"/>
              </a:rPr>
              <a:t> x 4 = 40</a:t>
            </a:r>
            <a:endParaRPr sz="2400" kern="0">
              <a:solidFill>
                <a:srgbClr val="000000"/>
              </a:solidFill>
              <a:latin typeface="Arial"/>
              <a:cs typeface="Arial"/>
              <a:sym typeface="Arial"/>
            </a:endParaRPr>
          </a:p>
          <a:p>
            <a:pPr marL="609585" defTabSz="1219170">
              <a:buClr>
                <a:srgbClr val="000000"/>
              </a:buClr>
            </a:pPr>
            <a:r>
              <a:rPr lang="en-GB" sz="2400" kern="0">
                <a:solidFill>
                  <a:srgbClr val="FF0000"/>
                </a:solidFill>
                <a:latin typeface="Arial"/>
                <a:cs typeface="Arial"/>
                <a:sym typeface="Arial"/>
              </a:rPr>
              <a:t>2</a:t>
            </a:r>
            <a:r>
              <a:rPr lang="en-GB" sz="2400" kern="0">
                <a:solidFill>
                  <a:srgbClr val="000000"/>
                </a:solidFill>
                <a:latin typeface="Arial"/>
                <a:cs typeface="Arial"/>
                <a:sym typeface="Arial"/>
              </a:rPr>
              <a:t> x 4 = 8</a:t>
            </a:r>
            <a:endParaRPr sz="2400" kern="0">
              <a:solidFill>
                <a:srgbClr val="000000"/>
              </a:solidFill>
              <a:latin typeface="Arial"/>
              <a:cs typeface="Arial"/>
              <a:sym typeface="Arial"/>
            </a:endParaRPr>
          </a:p>
          <a:p>
            <a:pPr marL="609585" defTabSz="1219170">
              <a:buClr>
                <a:srgbClr val="000000"/>
              </a:buClr>
            </a:pPr>
            <a:r>
              <a:rPr lang="en-GB" sz="2400" kern="0">
                <a:solidFill>
                  <a:srgbClr val="FF0000"/>
                </a:solidFill>
                <a:latin typeface="Arial"/>
                <a:cs typeface="Arial"/>
                <a:sym typeface="Arial"/>
              </a:rPr>
              <a:t>12 </a:t>
            </a:r>
            <a:r>
              <a:rPr lang="en-GB" sz="2400" kern="0">
                <a:solidFill>
                  <a:srgbClr val="000000"/>
                </a:solidFill>
                <a:latin typeface="Arial"/>
                <a:cs typeface="Arial"/>
                <a:sym typeface="Arial"/>
              </a:rPr>
              <a:t>x 4 = 48 with</a:t>
            </a:r>
            <a:r>
              <a:rPr lang="en-GB" sz="2400" kern="0">
                <a:solidFill>
                  <a:srgbClr val="FF0000"/>
                </a:solidFill>
                <a:latin typeface="Arial"/>
                <a:cs typeface="Arial"/>
                <a:sym typeface="Arial"/>
              </a:rPr>
              <a:t> 2</a:t>
            </a:r>
            <a:r>
              <a:rPr lang="en-GB" sz="2400" kern="0">
                <a:solidFill>
                  <a:srgbClr val="000000"/>
                </a:solidFill>
                <a:latin typeface="Arial"/>
                <a:cs typeface="Arial"/>
                <a:sym typeface="Arial"/>
              </a:rPr>
              <a:t> left over out of 50</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So </a:t>
            </a:r>
            <a:r>
              <a:rPr lang="en-GB" sz="2400" kern="0">
                <a:solidFill>
                  <a:srgbClr val="FF0000"/>
                </a:solidFill>
                <a:latin typeface="Arial"/>
                <a:cs typeface="Arial"/>
                <a:sym typeface="Arial"/>
              </a:rPr>
              <a:t>12 r 2</a:t>
            </a:r>
            <a:endParaRPr sz="2400" kern="0">
              <a:solidFill>
                <a:srgbClr val="FF0000"/>
              </a:solidFill>
              <a:latin typeface="Arial"/>
              <a:cs typeface="Arial"/>
              <a:sym typeface="Arial"/>
            </a:endParaRPr>
          </a:p>
        </p:txBody>
      </p:sp>
      <p:sp>
        <p:nvSpPr>
          <p:cNvPr id="1315" name="Google Shape;1315;p196"/>
          <p:cNvSpPr txBox="1"/>
          <p:nvPr/>
        </p:nvSpPr>
        <p:spPr>
          <a:xfrm>
            <a:off x="4704767" y="0"/>
            <a:ext cx="7066800" cy="63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7. 38</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8. 2 x 19 = 38</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3 x 10 = 30</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1 x 50 = 50</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38 + 30 + 50 =118</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500 - 118 = 382p or £3.82</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9. 50 + 2500 + 50 = 2600  2600 x 2 = 5200 cm</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50 + 1500 + 50 = 1600  1600 x 2 = 3200 cm</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5200 + 3200 = 8400 </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8400 ÷ 100 = 84 so 8400 cm or 84 m</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10. </a:t>
            </a:r>
            <a:endParaRPr sz="2400" kern="0">
              <a:solidFill>
                <a:srgbClr val="FF0000"/>
              </a:solidFill>
              <a:latin typeface="Arial"/>
              <a:cs typeface="Arial"/>
              <a:sym typeface="Arial"/>
            </a:endParaRPr>
          </a:p>
        </p:txBody>
      </p:sp>
      <p:pic>
        <p:nvPicPr>
          <p:cNvPr id="1316" name="Google Shape;1316;p196"/>
          <p:cNvPicPr preferRelativeResize="0"/>
          <p:nvPr/>
        </p:nvPicPr>
        <p:blipFill>
          <a:blip r:embed="rId3">
            <a:alphaModFix/>
          </a:blip>
          <a:stretch>
            <a:fillRect/>
          </a:stretch>
        </p:blipFill>
        <p:spPr>
          <a:xfrm>
            <a:off x="5389302" y="4621101"/>
            <a:ext cx="3440193" cy="2236833"/>
          </a:xfrm>
          <a:prstGeom prst="rect">
            <a:avLst/>
          </a:prstGeom>
          <a:noFill/>
          <a:ln>
            <a:noFill/>
          </a:ln>
        </p:spPr>
      </p:pic>
    </p:spTree>
    <p:extLst>
      <p:ext uri="{BB962C8B-B14F-4D97-AF65-F5344CB8AC3E}">
        <p14:creationId xmlns:p14="http://schemas.microsoft.com/office/powerpoint/2010/main" val="822142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20"/>
        <p:cNvGrpSpPr/>
        <p:nvPr/>
      </p:nvGrpSpPr>
      <p:grpSpPr>
        <a:xfrm>
          <a:off x="0" y="0"/>
          <a:ext cx="0" cy="0"/>
          <a:chOff x="0" y="0"/>
          <a:chExt cx="0" cy="0"/>
        </a:xfrm>
      </p:grpSpPr>
      <p:sp>
        <p:nvSpPr>
          <p:cNvPr id="1321" name="Google Shape;1321;p197"/>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322" name="Google Shape;1322;p197"/>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23" name="Google Shape;1323;p197"/>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324" name="Google Shape;1324;p197"/>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144347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28"/>
        <p:cNvGrpSpPr/>
        <p:nvPr/>
      </p:nvGrpSpPr>
      <p:grpSpPr>
        <a:xfrm>
          <a:off x="0" y="0"/>
          <a:ext cx="0" cy="0"/>
          <a:chOff x="0" y="0"/>
          <a:chExt cx="0" cy="0"/>
        </a:xfrm>
      </p:grpSpPr>
      <p:sp>
        <p:nvSpPr>
          <p:cNvPr id="1329" name="Google Shape;1329;p198"/>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r>
              <a:rPr lang="en-GB" u="sng"/>
              <a:t>WALT: manipulate 2D shapes</a:t>
            </a:r>
            <a:endParaRPr u="sng"/>
          </a:p>
        </p:txBody>
      </p:sp>
      <p:sp>
        <p:nvSpPr>
          <p:cNvPr id="1330" name="Google Shape;1330;p198"/>
          <p:cNvSpPr txBox="1">
            <a:spLocks noGrp="1"/>
          </p:cNvSpPr>
          <p:nvPr>
            <p:ph type="body" idx="1"/>
          </p:nvPr>
        </p:nvSpPr>
        <p:spPr>
          <a:xfrm>
            <a:off x="838200" y="1825625"/>
            <a:ext cx="10515600" cy="4351200"/>
          </a:xfrm>
          <a:prstGeom prst="rect">
            <a:avLst/>
          </a:prstGeom>
          <a:noFill/>
          <a:ln>
            <a:noFill/>
          </a:ln>
        </p:spPr>
        <p:txBody>
          <a:bodyPr spcFirstLastPara="1" wrap="square" lIns="91433" tIns="45700" rIns="91433" bIns="45700" anchor="t" anchorCtr="0">
            <a:noAutofit/>
          </a:bodyPr>
          <a:lstStyle/>
          <a:p>
            <a:pPr marL="0" indent="0">
              <a:buNone/>
            </a:pPr>
            <a:r>
              <a:rPr lang="en-GB"/>
              <a:t>To end the week, we are going to let you play a game. Follow the link below and enjoy.</a:t>
            </a:r>
            <a:endParaRPr/>
          </a:p>
          <a:p>
            <a:pPr marL="0" indent="0">
              <a:buNone/>
            </a:pPr>
            <a:endParaRPr/>
          </a:p>
          <a:p>
            <a:pPr marL="0" indent="0">
              <a:buNone/>
            </a:pPr>
            <a:r>
              <a:rPr lang="en-GB" sz="1467" u="sng">
                <a:solidFill>
                  <a:schemeClr val="hlink"/>
                </a:solidFill>
                <a:hlinkClick r:id="rId3"/>
              </a:rPr>
              <a:t>https://pbskids.org/oddsquad/games/pienado/</a:t>
            </a:r>
            <a:endParaRPr/>
          </a:p>
          <a:p>
            <a:pPr marL="0" indent="0">
              <a:buNone/>
            </a:pPr>
            <a:endParaRPr/>
          </a:p>
          <a:p>
            <a:pPr marL="0" indent="0">
              <a:buNone/>
            </a:pPr>
            <a:r>
              <a:rPr lang="en-GB"/>
              <a:t>If you don’t have a laptop, go to the next slide.</a:t>
            </a:r>
            <a:endParaRPr/>
          </a:p>
        </p:txBody>
      </p:sp>
    </p:spTree>
    <p:extLst>
      <p:ext uri="{BB962C8B-B14F-4D97-AF65-F5344CB8AC3E}">
        <p14:creationId xmlns:p14="http://schemas.microsoft.com/office/powerpoint/2010/main" val="2529183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34"/>
        <p:cNvGrpSpPr/>
        <p:nvPr/>
      </p:nvGrpSpPr>
      <p:grpSpPr>
        <a:xfrm>
          <a:off x="0" y="0"/>
          <a:ext cx="0" cy="0"/>
          <a:chOff x="0" y="0"/>
          <a:chExt cx="0" cy="0"/>
        </a:xfrm>
      </p:grpSpPr>
      <p:pic>
        <p:nvPicPr>
          <p:cNvPr id="1335" name="Google Shape;1335;p199"/>
          <p:cNvPicPr preferRelativeResize="0"/>
          <p:nvPr/>
        </p:nvPicPr>
        <p:blipFill rotWithShape="1">
          <a:blip r:embed="rId3">
            <a:alphaModFix/>
          </a:blip>
          <a:srcRect b="52104"/>
          <a:stretch/>
        </p:blipFill>
        <p:spPr>
          <a:xfrm>
            <a:off x="1760167" y="963367"/>
            <a:ext cx="8708267" cy="1815724"/>
          </a:xfrm>
          <a:prstGeom prst="rect">
            <a:avLst/>
          </a:prstGeom>
          <a:noFill/>
          <a:ln>
            <a:noFill/>
          </a:ln>
        </p:spPr>
      </p:pic>
      <p:pic>
        <p:nvPicPr>
          <p:cNvPr id="1336" name="Google Shape;1336;p199"/>
          <p:cNvPicPr preferRelativeResize="0"/>
          <p:nvPr/>
        </p:nvPicPr>
        <p:blipFill rotWithShape="1">
          <a:blip r:embed="rId3">
            <a:alphaModFix/>
          </a:blip>
          <a:srcRect t="50436"/>
          <a:stretch/>
        </p:blipFill>
        <p:spPr>
          <a:xfrm>
            <a:off x="1760167" y="3701667"/>
            <a:ext cx="8708267" cy="1879000"/>
          </a:xfrm>
          <a:prstGeom prst="rect">
            <a:avLst/>
          </a:prstGeom>
          <a:noFill/>
          <a:ln>
            <a:noFill/>
          </a:ln>
        </p:spPr>
      </p:pic>
      <p:sp>
        <p:nvSpPr>
          <p:cNvPr id="1337" name="Google Shape;1337;p199"/>
          <p:cNvSpPr txBox="1"/>
          <p:nvPr/>
        </p:nvSpPr>
        <p:spPr>
          <a:xfrm>
            <a:off x="198300" y="99167"/>
            <a:ext cx="11832000" cy="594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u="sng" kern="0">
                <a:solidFill>
                  <a:srgbClr val="000000"/>
                </a:solidFill>
                <a:latin typeface="Arial"/>
                <a:cs typeface="Arial"/>
                <a:sym typeface="Arial"/>
              </a:rPr>
              <a:t>Going around your house, can you find an object that is the same shape as the following? You’ll find 3D shapes around your house but see if you can match the 2D shape on the page to the 3D shape in your house. </a:t>
            </a:r>
            <a:endParaRPr sz="1867" u="sng" kern="0">
              <a:solidFill>
                <a:srgbClr val="000000"/>
              </a:solidFill>
              <a:latin typeface="Arial"/>
              <a:cs typeface="Arial"/>
              <a:sym typeface="Arial"/>
            </a:endParaRPr>
          </a:p>
        </p:txBody>
      </p:sp>
      <p:graphicFrame>
        <p:nvGraphicFramePr>
          <p:cNvPr id="1338" name="Google Shape;1338;p199"/>
          <p:cNvGraphicFramePr/>
          <p:nvPr/>
        </p:nvGraphicFramePr>
        <p:xfrm>
          <a:off x="1760167" y="2779100"/>
          <a:ext cx="8708300" cy="528280"/>
        </p:xfrm>
        <a:graphic>
          <a:graphicData uri="http://schemas.openxmlformats.org/drawingml/2006/table">
            <a:tbl>
              <a:tblPr>
                <a:noFill/>
              </a:tblPr>
              <a:tblGrid>
                <a:gridCol w="1809467">
                  <a:extLst>
                    <a:ext uri="{9D8B030D-6E8A-4147-A177-3AD203B41FA5}">
                      <a16:colId xmlns:a16="http://schemas.microsoft.com/office/drawing/2014/main" val="20000"/>
                    </a:ext>
                  </a:extLst>
                </a:gridCol>
                <a:gridCol w="1914800">
                  <a:extLst>
                    <a:ext uri="{9D8B030D-6E8A-4147-A177-3AD203B41FA5}">
                      <a16:colId xmlns:a16="http://schemas.microsoft.com/office/drawing/2014/main" val="20001"/>
                    </a:ext>
                  </a:extLst>
                </a:gridCol>
                <a:gridCol w="2173467">
                  <a:extLst>
                    <a:ext uri="{9D8B030D-6E8A-4147-A177-3AD203B41FA5}">
                      <a16:colId xmlns:a16="http://schemas.microsoft.com/office/drawing/2014/main" val="20002"/>
                    </a:ext>
                  </a:extLst>
                </a:gridCol>
                <a:gridCol w="2810567">
                  <a:extLst>
                    <a:ext uri="{9D8B030D-6E8A-4147-A177-3AD203B41FA5}">
                      <a16:colId xmlns:a16="http://schemas.microsoft.com/office/drawing/2014/main" val="20003"/>
                    </a:ext>
                  </a:extLst>
                </a:gridCol>
              </a:tblGrid>
              <a:tr h="623192">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0"/>
                  </a:ext>
                </a:extLst>
              </a:tr>
            </a:tbl>
          </a:graphicData>
        </a:graphic>
      </p:graphicFrame>
      <p:graphicFrame>
        <p:nvGraphicFramePr>
          <p:cNvPr id="1339" name="Google Shape;1339;p199"/>
          <p:cNvGraphicFramePr/>
          <p:nvPr/>
        </p:nvGraphicFramePr>
        <p:xfrm>
          <a:off x="1760167" y="5580667"/>
          <a:ext cx="8708300" cy="528280"/>
        </p:xfrm>
        <a:graphic>
          <a:graphicData uri="http://schemas.openxmlformats.org/drawingml/2006/table">
            <a:tbl>
              <a:tblPr>
                <a:noFill/>
              </a:tblPr>
              <a:tblGrid>
                <a:gridCol w="1809467">
                  <a:extLst>
                    <a:ext uri="{9D8B030D-6E8A-4147-A177-3AD203B41FA5}">
                      <a16:colId xmlns:a16="http://schemas.microsoft.com/office/drawing/2014/main" val="20000"/>
                    </a:ext>
                  </a:extLst>
                </a:gridCol>
                <a:gridCol w="2063533">
                  <a:extLst>
                    <a:ext uri="{9D8B030D-6E8A-4147-A177-3AD203B41FA5}">
                      <a16:colId xmlns:a16="http://schemas.microsoft.com/office/drawing/2014/main" val="20001"/>
                    </a:ext>
                  </a:extLst>
                </a:gridCol>
                <a:gridCol w="2024733">
                  <a:extLst>
                    <a:ext uri="{9D8B030D-6E8A-4147-A177-3AD203B41FA5}">
                      <a16:colId xmlns:a16="http://schemas.microsoft.com/office/drawing/2014/main" val="20002"/>
                    </a:ext>
                  </a:extLst>
                </a:gridCol>
                <a:gridCol w="2810567">
                  <a:extLst>
                    <a:ext uri="{9D8B030D-6E8A-4147-A177-3AD203B41FA5}">
                      <a16:colId xmlns:a16="http://schemas.microsoft.com/office/drawing/2014/main" val="20003"/>
                    </a:ext>
                  </a:extLst>
                </a:gridCol>
              </a:tblGrid>
              <a:tr h="623192">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0"/>
                  </a:ext>
                </a:extLst>
              </a:tr>
            </a:tbl>
          </a:graphicData>
        </a:graphic>
      </p:graphicFrame>
      <p:sp>
        <p:nvSpPr>
          <p:cNvPr id="1340" name="Google Shape;1340;p199"/>
          <p:cNvSpPr txBox="1"/>
          <p:nvPr/>
        </p:nvSpPr>
        <p:spPr>
          <a:xfrm>
            <a:off x="148733" y="3966067"/>
            <a:ext cx="1536800" cy="128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Coins might be helpful here.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138670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344"/>
        <p:cNvGrpSpPr/>
        <p:nvPr/>
      </p:nvGrpSpPr>
      <p:grpSpPr>
        <a:xfrm>
          <a:off x="0" y="0"/>
          <a:ext cx="0" cy="0"/>
          <a:chOff x="0" y="0"/>
          <a:chExt cx="0" cy="0"/>
        </a:xfrm>
      </p:grpSpPr>
      <p:sp>
        <p:nvSpPr>
          <p:cNvPr id="1345" name="Google Shape;1345;p20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346" name="Google Shape;1346;p20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347" name="Google Shape;1347;p20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648617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51"/>
        <p:cNvGrpSpPr/>
        <p:nvPr/>
      </p:nvGrpSpPr>
      <p:grpSpPr>
        <a:xfrm>
          <a:off x="0" y="0"/>
          <a:ext cx="0" cy="0"/>
          <a:chOff x="0" y="0"/>
          <a:chExt cx="0" cy="0"/>
        </a:xfrm>
      </p:grpSpPr>
      <p:pic>
        <p:nvPicPr>
          <p:cNvPr id="1352" name="Google Shape;1352;p201"/>
          <p:cNvPicPr preferRelativeResize="0"/>
          <p:nvPr/>
        </p:nvPicPr>
        <p:blipFill>
          <a:blip r:embed="rId3">
            <a:alphaModFix/>
          </a:blip>
          <a:stretch>
            <a:fillRect/>
          </a:stretch>
        </p:blipFill>
        <p:spPr>
          <a:xfrm>
            <a:off x="3879901" y="2730768"/>
            <a:ext cx="4432201" cy="2171467"/>
          </a:xfrm>
          <a:prstGeom prst="rect">
            <a:avLst/>
          </a:prstGeom>
          <a:noFill/>
          <a:ln>
            <a:noFill/>
          </a:ln>
        </p:spPr>
      </p:pic>
      <p:sp>
        <p:nvSpPr>
          <p:cNvPr id="1353" name="Google Shape;1353;p201"/>
          <p:cNvSpPr txBox="1"/>
          <p:nvPr/>
        </p:nvSpPr>
        <p:spPr>
          <a:xfrm>
            <a:off x="376700" y="335900"/>
            <a:ext cx="5958800" cy="8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u="sng" kern="0">
                <a:solidFill>
                  <a:srgbClr val="000000"/>
                </a:solidFill>
                <a:latin typeface="Comic Sans MS"/>
                <a:ea typeface="Comic Sans MS"/>
                <a:cs typeface="Comic Sans MS"/>
                <a:sym typeface="Comic Sans MS"/>
              </a:rPr>
              <a:t>WALT: write an explanation.</a:t>
            </a:r>
            <a:endParaRPr sz="3200" u="sng" kern="0">
              <a:solidFill>
                <a:srgbClr val="000000"/>
              </a:solidFill>
              <a:latin typeface="Comic Sans MS"/>
              <a:ea typeface="Comic Sans MS"/>
              <a:cs typeface="Comic Sans MS"/>
              <a:sym typeface="Comic Sans MS"/>
            </a:endParaRPr>
          </a:p>
        </p:txBody>
      </p:sp>
      <p:sp>
        <p:nvSpPr>
          <p:cNvPr id="1354" name="Google Shape;1354;p201"/>
          <p:cNvSpPr txBox="1"/>
          <p:nvPr/>
        </p:nvSpPr>
        <p:spPr>
          <a:xfrm>
            <a:off x="376700" y="1117000"/>
            <a:ext cx="10057200" cy="141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How does this engine pull its carriages?</a:t>
            </a:r>
            <a:endParaRPr sz="3200" kern="0">
              <a:solidFill>
                <a:srgbClr val="000000"/>
              </a:solidFill>
              <a:latin typeface="Comic Sans MS"/>
              <a:ea typeface="Comic Sans MS"/>
              <a:cs typeface="Comic Sans MS"/>
              <a:sym typeface="Comic Sans MS"/>
            </a:endParaRPr>
          </a:p>
        </p:txBody>
      </p:sp>
      <p:sp>
        <p:nvSpPr>
          <p:cNvPr id="1355" name="Google Shape;1355;p201"/>
          <p:cNvSpPr txBox="1"/>
          <p:nvPr/>
        </p:nvSpPr>
        <p:spPr>
          <a:xfrm>
            <a:off x="3618400" y="1924933"/>
            <a:ext cx="4955200" cy="106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Talk about your ideas.</a:t>
            </a:r>
            <a:endParaRPr sz="3200" kern="0">
              <a:solidFill>
                <a:srgbClr val="000000"/>
              </a:solidFill>
              <a:latin typeface="Comic Sans MS"/>
              <a:ea typeface="Comic Sans MS"/>
              <a:cs typeface="Comic Sans MS"/>
              <a:sym typeface="Comic Sans MS"/>
            </a:endParaRPr>
          </a:p>
        </p:txBody>
      </p:sp>
      <p:sp>
        <p:nvSpPr>
          <p:cNvPr id="1356" name="Google Shape;1356;p201"/>
          <p:cNvSpPr/>
          <p:nvPr/>
        </p:nvSpPr>
        <p:spPr>
          <a:xfrm>
            <a:off x="8928300" y="1579933"/>
            <a:ext cx="2216400" cy="1756400"/>
          </a:xfrm>
          <a:prstGeom prst="wedgeRoundRectCallout">
            <a:avLst>
              <a:gd name="adj1" fmla="val -81130"/>
              <a:gd name="adj2" fmla="val 70829"/>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How does the engine move?</a:t>
            </a:r>
            <a:endParaRPr sz="1867" kern="0">
              <a:solidFill>
                <a:srgbClr val="000000"/>
              </a:solidFill>
              <a:latin typeface="Arial"/>
              <a:cs typeface="Arial"/>
              <a:sym typeface="Arial"/>
            </a:endParaRPr>
          </a:p>
        </p:txBody>
      </p:sp>
      <p:sp>
        <p:nvSpPr>
          <p:cNvPr id="1357" name="Google Shape;1357;p201"/>
          <p:cNvSpPr/>
          <p:nvPr/>
        </p:nvSpPr>
        <p:spPr>
          <a:xfrm>
            <a:off x="376700" y="2640400"/>
            <a:ext cx="2216400" cy="1756400"/>
          </a:xfrm>
          <a:prstGeom prst="wedgeRoundRectCallout">
            <a:avLst>
              <a:gd name="adj1" fmla="val 97164"/>
              <a:gd name="adj2" fmla="val 31880"/>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What do you notice at the end of each carriage?</a:t>
            </a:r>
            <a:endParaRPr sz="1867" kern="0">
              <a:solidFill>
                <a:srgbClr val="000000"/>
              </a:solidFill>
              <a:latin typeface="Arial"/>
              <a:cs typeface="Arial"/>
              <a:sym typeface="Arial"/>
            </a:endParaRPr>
          </a:p>
        </p:txBody>
      </p:sp>
      <p:sp>
        <p:nvSpPr>
          <p:cNvPr id="1358" name="Google Shape;1358;p201"/>
          <p:cNvSpPr/>
          <p:nvPr/>
        </p:nvSpPr>
        <p:spPr>
          <a:xfrm>
            <a:off x="9209267" y="3929067"/>
            <a:ext cx="2216400" cy="1756400"/>
          </a:xfrm>
          <a:prstGeom prst="wedgeRoundRectCallout">
            <a:avLst>
              <a:gd name="adj1" fmla="val -129655"/>
              <a:gd name="adj2" fmla="val -66488"/>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Could you think of another way to make the engine move?</a:t>
            </a:r>
            <a:endParaRPr sz="1867" kern="0">
              <a:solidFill>
                <a:srgbClr val="000000"/>
              </a:solidFill>
              <a:latin typeface="Arial"/>
              <a:cs typeface="Arial"/>
              <a:sym typeface="Arial"/>
            </a:endParaRPr>
          </a:p>
        </p:txBody>
      </p:sp>
      <p:sp>
        <p:nvSpPr>
          <p:cNvPr id="1359" name="Google Shape;1359;p201"/>
          <p:cNvSpPr/>
          <p:nvPr/>
        </p:nvSpPr>
        <p:spPr>
          <a:xfrm>
            <a:off x="578133" y="4934367"/>
            <a:ext cx="2216400" cy="1756400"/>
          </a:xfrm>
          <a:prstGeom prst="wedgeRoundRectCallout">
            <a:avLst>
              <a:gd name="adj1" fmla="val 148451"/>
              <a:gd name="adj2" fmla="val -98727"/>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How are the carriages joined to each other?</a:t>
            </a:r>
            <a:endParaRPr sz="1867" kern="0">
              <a:solidFill>
                <a:srgbClr val="000000"/>
              </a:solidFill>
              <a:latin typeface="Arial"/>
              <a:cs typeface="Arial"/>
              <a:sym typeface="Arial"/>
            </a:endParaRPr>
          </a:p>
        </p:txBody>
      </p:sp>
      <p:sp>
        <p:nvSpPr>
          <p:cNvPr id="1360" name="Google Shape;1360;p201"/>
          <p:cNvSpPr/>
          <p:nvPr/>
        </p:nvSpPr>
        <p:spPr>
          <a:xfrm>
            <a:off x="4893700" y="4934367"/>
            <a:ext cx="2216400" cy="1756400"/>
          </a:xfrm>
          <a:prstGeom prst="wedgeRoundRectCallout">
            <a:avLst>
              <a:gd name="adj1" fmla="val 18831"/>
              <a:gd name="adj2" fmla="val -91585"/>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How are the wheels useful?</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566846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64"/>
        <p:cNvGrpSpPr/>
        <p:nvPr/>
      </p:nvGrpSpPr>
      <p:grpSpPr>
        <a:xfrm>
          <a:off x="0" y="0"/>
          <a:ext cx="0" cy="0"/>
          <a:chOff x="0" y="0"/>
          <a:chExt cx="0" cy="0"/>
        </a:xfrm>
      </p:grpSpPr>
      <p:pic>
        <p:nvPicPr>
          <p:cNvPr id="1365" name="Google Shape;1365;p202"/>
          <p:cNvPicPr preferRelativeResize="0"/>
          <p:nvPr/>
        </p:nvPicPr>
        <p:blipFill>
          <a:blip r:embed="rId3">
            <a:alphaModFix/>
          </a:blip>
          <a:stretch>
            <a:fillRect/>
          </a:stretch>
        </p:blipFill>
        <p:spPr>
          <a:xfrm>
            <a:off x="3879901" y="2730768"/>
            <a:ext cx="4432201" cy="2171467"/>
          </a:xfrm>
          <a:prstGeom prst="rect">
            <a:avLst/>
          </a:prstGeom>
          <a:noFill/>
          <a:ln>
            <a:noFill/>
          </a:ln>
        </p:spPr>
      </p:pic>
      <p:sp>
        <p:nvSpPr>
          <p:cNvPr id="1366" name="Google Shape;1366;p202"/>
          <p:cNvSpPr txBox="1"/>
          <p:nvPr/>
        </p:nvSpPr>
        <p:spPr>
          <a:xfrm>
            <a:off x="376700" y="335900"/>
            <a:ext cx="5958800" cy="8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u="sng" kern="0">
                <a:solidFill>
                  <a:srgbClr val="000000"/>
                </a:solidFill>
                <a:latin typeface="Comic Sans MS"/>
                <a:ea typeface="Comic Sans MS"/>
                <a:cs typeface="Comic Sans MS"/>
                <a:sym typeface="Comic Sans MS"/>
              </a:rPr>
              <a:t>WALT: write an explanation.</a:t>
            </a:r>
            <a:endParaRPr sz="3200" u="sng" kern="0">
              <a:solidFill>
                <a:srgbClr val="000000"/>
              </a:solidFill>
              <a:latin typeface="Comic Sans MS"/>
              <a:ea typeface="Comic Sans MS"/>
              <a:cs typeface="Comic Sans MS"/>
              <a:sym typeface="Comic Sans MS"/>
            </a:endParaRPr>
          </a:p>
        </p:txBody>
      </p:sp>
      <p:sp>
        <p:nvSpPr>
          <p:cNvPr id="1367" name="Google Shape;1367;p202"/>
          <p:cNvSpPr txBox="1"/>
          <p:nvPr/>
        </p:nvSpPr>
        <p:spPr>
          <a:xfrm>
            <a:off x="376700" y="1117000"/>
            <a:ext cx="10057200" cy="141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How does this engine pull its carriages?</a:t>
            </a:r>
            <a:endParaRPr sz="3200" kern="0">
              <a:solidFill>
                <a:srgbClr val="000000"/>
              </a:solidFill>
              <a:latin typeface="Comic Sans MS"/>
              <a:ea typeface="Comic Sans MS"/>
              <a:cs typeface="Comic Sans MS"/>
              <a:sym typeface="Comic Sans MS"/>
            </a:endParaRPr>
          </a:p>
        </p:txBody>
      </p:sp>
      <p:sp>
        <p:nvSpPr>
          <p:cNvPr id="1368" name="Google Shape;1368;p202"/>
          <p:cNvSpPr txBox="1"/>
          <p:nvPr/>
        </p:nvSpPr>
        <p:spPr>
          <a:xfrm>
            <a:off x="3618400" y="1924933"/>
            <a:ext cx="4955200" cy="106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Talk about your ideas.</a:t>
            </a:r>
            <a:endParaRPr sz="3200" kern="0">
              <a:solidFill>
                <a:srgbClr val="000000"/>
              </a:solidFill>
              <a:latin typeface="Comic Sans MS"/>
              <a:ea typeface="Comic Sans MS"/>
              <a:cs typeface="Comic Sans MS"/>
              <a:sym typeface="Comic Sans MS"/>
            </a:endParaRPr>
          </a:p>
        </p:txBody>
      </p:sp>
      <p:sp>
        <p:nvSpPr>
          <p:cNvPr id="1369" name="Google Shape;1369;p202"/>
          <p:cNvSpPr/>
          <p:nvPr/>
        </p:nvSpPr>
        <p:spPr>
          <a:xfrm>
            <a:off x="8928300" y="1579933"/>
            <a:ext cx="2216400" cy="1756400"/>
          </a:xfrm>
          <a:prstGeom prst="wedgeRoundRectCallout">
            <a:avLst>
              <a:gd name="adj1" fmla="val -81130"/>
              <a:gd name="adj2" fmla="val 70829"/>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I would need to pull the engine to make it move forwards.</a:t>
            </a:r>
            <a:endParaRPr sz="1867" kern="0">
              <a:solidFill>
                <a:srgbClr val="000000"/>
              </a:solidFill>
              <a:latin typeface="Arial"/>
              <a:cs typeface="Arial"/>
              <a:sym typeface="Arial"/>
            </a:endParaRPr>
          </a:p>
        </p:txBody>
      </p:sp>
      <p:sp>
        <p:nvSpPr>
          <p:cNvPr id="1370" name="Google Shape;1370;p202"/>
          <p:cNvSpPr/>
          <p:nvPr/>
        </p:nvSpPr>
        <p:spPr>
          <a:xfrm>
            <a:off x="376700" y="2640400"/>
            <a:ext cx="2216400" cy="1756400"/>
          </a:xfrm>
          <a:prstGeom prst="wedgeRoundRectCallout">
            <a:avLst>
              <a:gd name="adj1" fmla="val 108484"/>
              <a:gd name="adj2" fmla="val 29498"/>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carriages have a magnet on each end.</a:t>
            </a:r>
            <a:endParaRPr sz="1867" kern="0">
              <a:solidFill>
                <a:srgbClr val="000000"/>
              </a:solidFill>
              <a:latin typeface="Arial"/>
              <a:cs typeface="Arial"/>
              <a:sym typeface="Arial"/>
            </a:endParaRPr>
          </a:p>
        </p:txBody>
      </p:sp>
      <p:sp>
        <p:nvSpPr>
          <p:cNvPr id="1371" name="Google Shape;1371;p202"/>
          <p:cNvSpPr/>
          <p:nvPr/>
        </p:nvSpPr>
        <p:spPr>
          <a:xfrm>
            <a:off x="9209267" y="3929067"/>
            <a:ext cx="2216400" cy="1756400"/>
          </a:xfrm>
          <a:prstGeom prst="wedgeRoundRectCallout">
            <a:avLst>
              <a:gd name="adj1" fmla="val -129655"/>
              <a:gd name="adj2" fmla="val -66488"/>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I could also push the engine to make it move forwards.</a:t>
            </a:r>
            <a:endParaRPr sz="1867" kern="0">
              <a:solidFill>
                <a:srgbClr val="000000"/>
              </a:solidFill>
              <a:latin typeface="Arial"/>
              <a:cs typeface="Arial"/>
              <a:sym typeface="Arial"/>
            </a:endParaRPr>
          </a:p>
        </p:txBody>
      </p:sp>
      <p:sp>
        <p:nvSpPr>
          <p:cNvPr id="1372" name="Google Shape;1372;p202"/>
          <p:cNvSpPr/>
          <p:nvPr/>
        </p:nvSpPr>
        <p:spPr>
          <a:xfrm>
            <a:off x="578133" y="4934367"/>
            <a:ext cx="2216400" cy="1756400"/>
          </a:xfrm>
          <a:prstGeom prst="wedgeRoundRectCallout">
            <a:avLst>
              <a:gd name="adj1" fmla="val 148451"/>
              <a:gd name="adj2" fmla="val -98727"/>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magnets attract and pull together to join the carriages.</a:t>
            </a:r>
            <a:endParaRPr sz="1867" kern="0">
              <a:solidFill>
                <a:srgbClr val="000000"/>
              </a:solidFill>
              <a:latin typeface="Arial"/>
              <a:cs typeface="Arial"/>
              <a:sym typeface="Arial"/>
            </a:endParaRPr>
          </a:p>
        </p:txBody>
      </p:sp>
      <p:sp>
        <p:nvSpPr>
          <p:cNvPr id="1373" name="Google Shape;1373;p202"/>
          <p:cNvSpPr/>
          <p:nvPr/>
        </p:nvSpPr>
        <p:spPr>
          <a:xfrm>
            <a:off x="4893700" y="4934367"/>
            <a:ext cx="2216400" cy="1756400"/>
          </a:xfrm>
          <a:prstGeom prst="wedgeRoundRectCallout">
            <a:avLst>
              <a:gd name="adj1" fmla="val 18831"/>
              <a:gd name="adj2" fmla="val -91585"/>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engine and carriages have wheels to help it move. They roll.</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61565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77"/>
        <p:cNvGrpSpPr/>
        <p:nvPr/>
      </p:nvGrpSpPr>
      <p:grpSpPr>
        <a:xfrm>
          <a:off x="0" y="0"/>
          <a:ext cx="0" cy="0"/>
          <a:chOff x="0" y="0"/>
          <a:chExt cx="0" cy="0"/>
        </a:xfrm>
      </p:grpSpPr>
      <p:sp>
        <p:nvSpPr>
          <p:cNvPr id="1378" name="Google Shape;1378;p203"/>
          <p:cNvSpPr txBox="1">
            <a:spLocks noGrp="1"/>
          </p:cNvSpPr>
          <p:nvPr>
            <p:ph type="subTitle" idx="1"/>
          </p:nvPr>
        </p:nvSpPr>
        <p:spPr>
          <a:xfrm>
            <a:off x="290133" y="0"/>
            <a:ext cx="11360800" cy="1136000"/>
          </a:xfrm>
          <a:prstGeom prst="rect">
            <a:avLst/>
          </a:prstGeom>
        </p:spPr>
        <p:txBody>
          <a:bodyPr spcFirstLastPara="1" wrap="square" lIns="121900" tIns="121900" rIns="121900" bIns="121900" anchor="t" anchorCtr="0">
            <a:noAutofit/>
          </a:bodyPr>
          <a:lstStyle/>
          <a:p>
            <a:pPr marL="0" indent="0" algn="l"/>
            <a:r>
              <a:rPr lang="en-GB" sz="2400" b="1">
                <a:solidFill>
                  <a:srgbClr val="000000"/>
                </a:solidFill>
                <a:latin typeface="Comic Sans MS"/>
                <a:ea typeface="Comic Sans MS"/>
                <a:cs typeface="Comic Sans MS"/>
                <a:sym typeface="Comic Sans MS"/>
              </a:rPr>
              <a:t>Here is an explanation using scientific knowledge of forces and magnets to help us understand how the train can pull its carriages.</a:t>
            </a:r>
            <a:endParaRPr sz="2400" b="1">
              <a:solidFill>
                <a:srgbClr val="000000"/>
              </a:solidFill>
              <a:latin typeface="Comic Sans MS"/>
              <a:ea typeface="Comic Sans MS"/>
              <a:cs typeface="Comic Sans MS"/>
              <a:sym typeface="Comic Sans MS"/>
            </a:endParaRPr>
          </a:p>
        </p:txBody>
      </p:sp>
      <p:pic>
        <p:nvPicPr>
          <p:cNvPr id="1379" name="Google Shape;1379;p203"/>
          <p:cNvPicPr preferRelativeResize="0"/>
          <p:nvPr/>
        </p:nvPicPr>
        <p:blipFill>
          <a:blip r:embed="rId3">
            <a:alphaModFix/>
          </a:blip>
          <a:stretch>
            <a:fillRect/>
          </a:stretch>
        </p:blipFill>
        <p:spPr>
          <a:xfrm>
            <a:off x="9332233" y="676001"/>
            <a:ext cx="2318699" cy="1136000"/>
          </a:xfrm>
          <a:prstGeom prst="rect">
            <a:avLst/>
          </a:prstGeom>
          <a:noFill/>
          <a:ln>
            <a:noFill/>
          </a:ln>
        </p:spPr>
      </p:pic>
      <p:sp>
        <p:nvSpPr>
          <p:cNvPr id="1380" name="Google Shape;1380;p203"/>
          <p:cNvSpPr txBox="1"/>
          <p:nvPr/>
        </p:nvSpPr>
        <p:spPr>
          <a:xfrm>
            <a:off x="415600" y="1812000"/>
            <a:ext cx="11360800" cy="352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On the back of the engine, and also on the end of each carriage is a magnet. When two magnets are placed at opposite poles it causes them to pull together or attract. This means they become joined together by magnetism.</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engine must either be pulled or pushed in order for it to roll along on its wheels.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carriages follow the engine because they are held by the force of magnetism.</a:t>
            </a:r>
            <a:endParaRPr sz="2667" kern="0">
              <a:solidFill>
                <a:srgbClr val="000000"/>
              </a:solidFill>
              <a:latin typeface="Arial"/>
              <a:cs typeface="Arial"/>
              <a:sym typeface="Arial"/>
            </a:endParaRPr>
          </a:p>
        </p:txBody>
      </p:sp>
      <p:sp>
        <p:nvSpPr>
          <p:cNvPr id="1381" name="Google Shape;1381;p203"/>
          <p:cNvSpPr txBox="1"/>
          <p:nvPr/>
        </p:nvSpPr>
        <p:spPr>
          <a:xfrm>
            <a:off x="1505767" y="5709400"/>
            <a:ext cx="9576000" cy="81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b="1" kern="0">
                <a:solidFill>
                  <a:srgbClr val="000000"/>
                </a:solidFill>
                <a:latin typeface="Arial"/>
                <a:cs typeface="Arial"/>
                <a:sym typeface="Arial"/>
              </a:rPr>
              <a:t>Read the text twice. Now can you pick out all the scientific words or vocabulary.</a:t>
            </a:r>
            <a:endParaRPr sz="2133" b="1" kern="0">
              <a:solidFill>
                <a:srgbClr val="000000"/>
              </a:solidFill>
              <a:latin typeface="Arial"/>
              <a:cs typeface="Arial"/>
              <a:sym typeface="Arial"/>
            </a:endParaRPr>
          </a:p>
        </p:txBody>
      </p:sp>
    </p:spTree>
    <p:extLst>
      <p:ext uri="{BB962C8B-B14F-4D97-AF65-F5344CB8AC3E}">
        <p14:creationId xmlns:p14="http://schemas.microsoft.com/office/powerpoint/2010/main" val="501094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85"/>
        <p:cNvGrpSpPr/>
        <p:nvPr/>
      </p:nvGrpSpPr>
      <p:grpSpPr>
        <a:xfrm>
          <a:off x="0" y="0"/>
          <a:ext cx="0" cy="0"/>
          <a:chOff x="0" y="0"/>
          <a:chExt cx="0" cy="0"/>
        </a:xfrm>
      </p:grpSpPr>
      <p:sp>
        <p:nvSpPr>
          <p:cNvPr id="1386" name="Google Shape;1386;p204"/>
          <p:cNvSpPr txBox="1">
            <a:spLocks noGrp="1"/>
          </p:cNvSpPr>
          <p:nvPr>
            <p:ph type="subTitle" idx="1"/>
          </p:nvPr>
        </p:nvSpPr>
        <p:spPr>
          <a:xfrm>
            <a:off x="290133" y="0"/>
            <a:ext cx="11360800" cy="1136000"/>
          </a:xfrm>
          <a:prstGeom prst="rect">
            <a:avLst/>
          </a:prstGeom>
        </p:spPr>
        <p:txBody>
          <a:bodyPr spcFirstLastPara="1" wrap="square" lIns="121900" tIns="121900" rIns="121900" bIns="121900" anchor="t" anchorCtr="0">
            <a:noAutofit/>
          </a:bodyPr>
          <a:lstStyle/>
          <a:p>
            <a:pPr marL="0" indent="0" algn="l"/>
            <a:r>
              <a:rPr lang="en-GB" sz="2400">
                <a:solidFill>
                  <a:srgbClr val="000000"/>
                </a:solidFill>
                <a:latin typeface="Comic Sans MS"/>
                <a:ea typeface="Comic Sans MS"/>
                <a:cs typeface="Comic Sans MS"/>
                <a:sym typeface="Comic Sans MS"/>
              </a:rPr>
              <a:t>This is the scientific vocabulary.</a:t>
            </a:r>
            <a:endParaRPr sz="2400">
              <a:solidFill>
                <a:srgbClr val="000000"/>
              </a:solidFill>
              <a:latin typeface="Comic Sans MS"/>
              <a:ea typeface="Comic Sans MS"/>
              <a:cs typeface="Comic Sans MS"/>
              <a:sym typeface="Comic Sans MS"/>
            </a:endParaRPr>
          </a:p>
          <a:p>
            <a:pPr marL="0" indent="0" algn="l"/>
            <a:r>
              <a:rPr lang="en-GB" sz="2400">
                <a:solidFill>
                  <a:srgbClr val="000000"/>
                </a:solidFill>
                <a:latin typeface="Comic Sans MS"/>
                <a:ea typeface="Comic Sans MS"/>
                <a:cs typeface="Comic Sans MS"/>
                <a:sym typeface="Comic Sans MS"/>
              </a:rPr>
              <a:t>Did you find them all?</a:t>
            </a:r>
            <a:endParaRPr sz="2400">
              <a:solidFill>
                <a:srgbClr val="000000"/>
              </a:solidFill>
              <a:latin typeface="Comic Sans MS"/>
              <a:ea typeface="Comic Sans MS"/>
              <a:cs typeface="Comic Sans MS"/>
              <a:sym typeface="Comic Sans MS"/>
            </a:endParaRPr>
          </a:p>
        </p:txBody>
      </p:sp>
      <p:pic>
        <p:nvPicPr>
          <p:cNvPr id="1387" name="Google Shape;1387;p204"/>
          <p:cNvPicPr preferRelativeResize="0"/>
          <p:nvPr/>
        </p:nvPicPr>
        <p:blipFill>
          <a:blip r:embed="rId3">
            <a:alphaModFix/>
          </a:blip>
          <a:stretch>
            <a:fillRect/>
          </a:stretch>
        </p:blipFill>
        <p:spPr>
          <a:xfrm>
            <a:off x="8563433" y="676001"/>
            <a:ext cx="2318699" cy="1136000"/>
          </a:xfrm>
          <a:prstGeom prst="rect">
            <a:avLst/>
          </a:prstGeom>
          <a:noFill/>
          <a:ln>
            <a:noFill/>
          </a:ln>
        </p:spPr>
      </p:pic>
      <p:sp>
        <p:nvSpPr>
          <p:cNvPr id="1388" name="Google Shape;1388;p204"/>
          <p:cNvSpPr txBox="1"/>
          <p:nvPr/>
        </p:nvSpPr>
        <p:spPr>
          <a:xfrm>
            <a:off x="415600" y="1812000"/>
            <a:ext cx="11360800" cy="352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On the back of the engine, and also on the end of each carriage is a </a:t>
            </a:r>
            <a:r>
              <a:rPr lang="en-GB" sz="2667" kern="0">
                <a:solidFill>
                  <a:srgbClr val="000000"/>
                </a:solidFill>
                <a:highlight>
                  <a:srgbClr val="FFFF00"/>
                </a:highlight>
                <a:latin typeface="Arial"/>
                <a:cs typeface="Arial"/>
                <a:sym typeface="Arial"/>
              </a:rPr>
              <a:t>magnet</a:t>
            </a:r>
            <a:r>
              <a:rPr lang="en-GB" sz="2667" kern="0">
                <a:solidFill>
                  <a:srgbClr val="000000"/>
                </a:solidFill>
                <a:latin typeface="Arial"/>
                <a:cs typeface="Arial"/>
                <a:sym typeface="Arial"/>
              </a:rPr>
              <a:t>. When two </a:t>
            </a:r>
            <a:r>
              <a:rPr lang="en-GB" sz="2667" kern="0">
                <a:solidFill>
                  <a:srgbClr val="000000"/>
                </a:solidFill>
                <a:highlight>
                  <a:srgbClr val="FFFF00"/>
                </a:highlight>
                <a:latin typeface="Arial"/>
                <a:cs typeface="Arial"/>
                <a:sym typeface="Arial"/>
              </a:rPr>
              <a:t>magnets</a:t>
            </a:r>
            <a:r>
              <a:rPr lang="en-GB" sz="2667" kern="0">
                <a:solidFill>
                  <a:srgbClr val="000000"/>
                </a:solidFill>
                <a:latin typeface="Arial"/>
                <a:cs typeface="Arial"/>
                <a:sym typeface="Arial"/>
              </a:rPr>
              <a:t> are placed at </a:t>
            </a:r>
            <a:r>
              <a:rPr lang="en-GB" sz="2667" kern="0">
                <a:solidFill>
                  <a:srgbClr val="000000"/>
                </a:solidFill>
                <a:highlight>
                  <a:srgbClr val="FFFF00"/>
                </a:highlight>
                <a:latin typeface="Arial"/>
                <a:cs typeface="Arial"/>
                <a:sym typeface="Arial"/>
              </a:rPr>
              <a:t>opposite poles</a:t>
            </a:r>
            <a:r>
              <a:rPr lang="en-GB" sz="2667" kern="0">
                <a:solidFill>
                  <a:srgbClr val="000000"/>
                </a:solidFill>
                <a:latin typeface="Arial"/>
                <a:cs typeface="Arial"/>
                <a:sym typeface="Arial"/>
              </a:rPr>
              <a:t> it causes them to </a:t>
            </a:r>
            <a:r>
              <a:rPr lang="en-GB" sz="2667" kern="0">
                <a:solidFill>
                  <a:srgbClr val="000000"/>
                </a:solidFill>
                <a:highlight>
                  <a:srgbClr val="FFFF00"/>
                </a:highlight>
                <a:latin typeface="Arial"/>
                <a:cs typeface="Arial"/>
                <a:sym typeface="Arial"/>
              </a:rPr>
              <a:t>pull together</a:t>
            </a:r>
            <a:r>
              <a:rPr lang="en-GB" sz="2667" kern="0">
                <a:solidFill>
                  <a:srgbClr val="000000"/>
                </a:solidFill>
                <a:latin typeface="Arial"/>
                <a:cs typeface="Arial"/>
                <a:sym typeface="Arial"/>
              </a:rPr>
              <a:t> or </a:t>
            </a:r>
            <a:r>
              <a:rPr lang="en-GB" sz="2667" kern="0">
                <a:solidFill>
                  <a:srgbClr val="000000"/>
                </a:solidFill>
                <a:highlight>
                  <a:srgbClr val="FFFF00"/>
                </a:highlight>
                <a:latin typeface="Arial"/>
                <a:cs typeface="Arial"/>
                <a:sym typeface="Arial"/>
              </a:rPr>
              <a:t>attract</a:t>
            </a:r>
            <a:r>
              <a:rPr lang="en-GB" sz="2667" kern="0">
                <a:solidFill>
                  <a:srgbClr val="000000"/>
                </a:solidFill>
                <a:latin typeface="Arial"/>
                <a:cs typeface="Arial"/>
                <a:sym typeface="Arial"/>
              </a:rPr>
              <a:t>. This means they become joined together by </a:t>
            </a:r>
            <a:r>
              <a:rPr lang="en-GB" sz="2667" kern="0">
                <a:solidFill>
                  <a:srgbClr val="000000"/>
                </a:solidFill>
                <a:highlight>
                  <a:srgbClr val="FFFF00"/>
                </a:highlight>
                <a:latin typeface="Arial"/>
                <a:cs typeface="Arial"/>
                <a:sym typeface="Arial"/>
              </a:rPr>
              <a:t>magnetism</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engine must either be </a:t>
            </a:r>
            <a:r>
              <a:rPr lang="en-GB" sz="2667" kern="0">
                <a:solidFill>
                  <a:srgbClr val="000000"/>
                </a:solidFill>
                <a:highlight>
                  <a:srgbClr val="FFFF00"/>
                </a:highlight>
                <a:latin typeface="Arial"/>
                <a:cs typeface="Arial"/>
                <a:sym typeface="Arial"/>
              </a:rPr>
              <a:t>pulled</a:t>
            </a:r>
            <a:r>
              <a:rPr lang="en-GB" sz="2667" kern="0">
                <a:solidFill>
                  <a:srgbClr val="000000"/>
                </a:solidFill>
                <a:latin typeface="Arial"/>
                <a:cs typeface="Arial"/>
                <a:sym typeface="Arial"/>
              </a:rPr>
              <a:t> or </a:t>
            </a:r>
            <a:r>
              <a:rPr lang="en-GB" sz="2667" kern="0">
                <a:solidFill>
                  <a:srgbClr val="000000"/>
                </a:solidFill>
                <a:highlight>
                  <a:srgbClr val="FFFF00"/>
                </a:highlight>
                <a:latin typeface="Arial"/>
                <a:cs typeface="Arial"/>
                <a:sym typeface="Arial"/>
              </a:rPr>
              <a:t>pushed</a:t>
            </a:r>
            <a:r>
              <a:rPr lang="en-GB" sz="2667" kern="0">
                <a:solidFill>
                  <a:srgbClr val="000000"/>
                </a:solidFill>
                <a:latin typeface="Arial"/>
                <a:cs typeface="Arial"/>
                <a:sym typeface="Arial"/>
              </a:rPr>
              <a:t> in order for it to roll along on its wheels.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carriages follow the engine because they are held by the </a:t>
            </a:r>
            <a:r>
              <a:rPr lang="en-GB" sz="2667" kern="0">
                <a:solidFill>
                  <a:srgbClr val="000000"/>
                </a:solidFill>
                <a:highlight>
                  <a:srgbClr val="FFFF00"/>
                </a:highlight>
                <a:latin typeface="Arial"/>
                <a:cs typeface="Arial"/>
                <a:sym typeface="Arial"/>
              </a:rPr>
              <a:t>force of magnetism</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953597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92"/>
        <p:cNvGrpSpPr/>
        <p:nvPr/>
      </p:nvGrpSpPr>
      <p:grpSpPr>
        <a:xfrm>
          <a:off x="0" y="0"/>
          <a:ext cx="0" cy="0"/>
          <a:chOff x="0" y="0"/>
          <a:chExt cx="0" cy="0"/>
        </a:xfrm>
      </p:grpSpPr>
      <p:pic>
        <p:nvPicPr>
          <p:cNvPr id="1393" name="Google Shape;1393;p205"/>
          <p:cNvPicPr preferRelativeResize="0"/>
          <p:nvPr/>
        </p:nvPicPr>
        <p:blipFill>
          <a:blip r:embed="rId3">
            <a:alphaModFix/>
          </a:blip>
          <a:stretch>
            <a:fillRect/>
          </a:stretch>
        </p:blipFill>
        <p:spPr>
          <a:xfrm>
            <a:off x="9332233" y="676001"/>
            <a:ext cx="2318699" cy="1136000"/>
          </a:xfrm>
          <a:prstGeom prst="rect">
            <a:avLst/>
          </a:prstGeom>
          <a:noFill/>
          <a:ln>
            <a:noFill/>
          </a:ln>
        </p:spPr>
      </p:pic>
      <p:sp>
        <p:nvSpPr>
          <p:cNvPr id="1394" name="Google Shape;1394;p205"/>
          <p:cNvSpPr txBox="1"/>
          <p:nvPr/>
        </p:nvSpPr>
        <p:spPr>
          <a:xfrm>
            <a:off x="415600" y="2230167"/>
            <a:ext cx="11360800" cy="352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On the back of the engine, and also on the end of each carriage is a magnet. When two magnets are placed at opposite poles it causes them to pull together or attract. This means they become joined together by magnetism.</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engine must either be pulled or pushed in order for it to roll along on its wheels.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carriages follow the engine because they are held by the force of magnetism.</a:t>
            </a:r>
            <a:endParaRPr sz="2667" kern="0">
              <a:solidFill>
                <a:srgbClr val="000000"/>
              </a:solidFill>
              <a:latin typeface="Arial"/>
              <a:cs typeface="Arial"/>
              <a:sym typeface="Arial"/>
            </a:endParaRPr>
          </a:p>
        </p:txBody>
      </p:sp>
      <p:sp>
        <p:nvSpPr>
          <p:cNvPr id="1395" name="Google Shape;1395;p205"/>
          <p:cNvSpPr txBox="1"/>
          <p:nvPr/>
        </p:nvSpPr>
        <p:spPr>
          <a:xfrm>
            <a:off x="415600" y="356833"/>
            <a:ext cx="9576000" cy="14552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133" b="1" kern="0">
              <a:solidFill>
                <a:srgbClr val="000000"/>
              </a:solidFill>
              <a:latin typeface="Arial"/>
              <a:cs typeface="Arial"/>
              <a:sym typeface="Arial"/>
            </a:endParaRPr>
          </a:p>
          <a:p>
            <a:pPr defTabSz="1219170">
              <a:buClr>
                <a:srgbClr val="000000"/>
              </a:buClr>
            </a:pPr>
            <a:r>
              <a:rPr lang="en-GB" sz="2400" b="1" kern="0">
                <a:solidFill>
                  <a:srgbClr val="000000"/>
                </a:solidFill>
                <a:latin typeface="Arial"/>
                <a:cs typeface="Arial"/>
                <a:sym typeface="Arial"/>
              </a:rPr>
              <a:t>Now read the text again. This time look for all the causal conjunctions and causal phrases that help us explain why something happens.</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1497244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99"/>
        <p:cNvGrpSpPr/>
        <p:nvPr/>
      </p:nvGrpSpPr>
      <p:grpSpPr>
        <a:xfrm>
          <a:off x="0" y="0"/>
          <a:ext cx="0" cy="0"/>
          <a:chOff x="0" y="0"/>
          <a:chExt cx="0" cy="0"/>
        </a:xfrm>
      </p:grpSpPr>
      <p:pic>
        <p:nvPicPr>
          <p:cNvPr id="1400" name="Google Shape;1400;p206"/>
          <p:cNvPicPr preferRelativeResize="0"/>
          <p:nvPr/>
        </p:nvPicPr>
        <p:blipFill>
          <a:blip r:embed="rId3">
            <a:alphaModFix/>
          </a:blip>
          <a:stretch>
            <a:fillRect/>
          </a:stretch>
        </p:blipFill>
        <p:spPr>
          <a:xfrm>
            <a:off x="9332233" y="676001"/>
            <a:ext cx="2318699" cy="1136000"/>
          </a:xfrm>
          <a:prstGeom prst="rect">
            <a:avLst/>
          </a:prstGeom>
          <a:noFill/>
          <a:ln>
            <a:noFill/>
          </a:ln>
        </p:spPr>
      </p:pic>
      <p:sp>
        <p:nvSpPr>
          <p:cNvPr id="1401" name="Google Shape;1401;p206"/>
          <p:cNvSpPr txBox="1"/>
          <p:nvPr/>
        </p:nvSpPr>
        <p:spPr>
          <a:xfrm>
            <a:off x="415600" y="1812000"/>
            <a:ext cx="11360800" cy="352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On the back of the engine, and also on the end of each carriage is a magnet. </a:t>
            </a:r>
            <a:r>
              <a:rPr lang="en-GB" sz="2667" kern="0">
                <a:solidFill>
                  <a:srgbClr val="000000"/>
                </a:solidFill>
                <a:highlight>
                  <a:srgbClr val="00FF00"/>
                </a:highlight>
                <a:latin typeface="Arial"/>
                <a:cs typeface="Arial"/>
                <a:sym typeface="Arial"/>
              </a:rPr>
              <a:t>When</a:t>
            </a:r>
            <a:r>
              <a:rPr lang="en-GB" sz="2667" kern="0">
                <a:solidFill>
                  <a:srgbClr val="000000"/>
                </a:solidFill>
                <a:latin typeface="Arial"/>
                <a:cs typeface="Arial"/>
                <a:sym typeface="Arial"/>
              </a:rPr>
              <a:t> two magnets are placed at opposite poles </a:t>
            </a:r>
            <a:r>
              <a:rPr lang="en-GB" sz="2667" kern="0">
                <a:solidFill>
                  <a:srgbClr val="000000"/>
                </a:solidFill>
                <a:highlight>
                  <a:srgbClr val="00FF00"/>
                </a:highlight>
                <a:latin typeface="Arial"/>
                <a:cs typeface="Arial"/>
                <a:sym typeface="Arial"/>
              </a:rPr>
              <a:t>it causes</a:t>
            </a:r>
            <a:r>
              <a:rPr lang="en-GB" sz="2667" kern="0">
                <a:solidFill>
                  <a:srgbClr val="000000"/>
                </a:solidFill>
                <a:latin typeface="Arial"/>
                <a:cs typeface="Arial"/>
                <a:sym typeface="Arial"/>
              </a:rPr>
              <a:t> them to pull together or attract. </a:t>
            </a:r>
            <a:r>
              <a:rPr lang="en-GB" sz="2667" kern="0">
                <a:solidFill>
                  <a:srgbClr val="000000"/>
                </a:solidFill>
                <a:highlight>
                  <a:srgbClr val="00FF00"/>
                </a:highlight>
                <a:latin typeface="Arial"/>
                <a:cs typeface="Arial"/>
                <a:sym typeface="Arial"/>
              </a:rPr>
              <a:t>This means</a:t>
            </a:r>
            <a:r>
              <a:rPr lang="en-GB" sz="2667" kern="0">
                <a:solidFill>
                  <a:srgbClr val="000000"/>
                </a:solidFill>
                <a:latin typeface="Arial"/>
                <a:cs typeface="Arial"/>
                <a:sym typeface="Arial"/>
              </a:rPr>
              <a:t> they become joined together by magnetism.</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engine must either be pulled or pushed </a:t>
            </a:r>
            <a:r>
              <a:rPr lang="en-GB" sz="2667" kern="0">
                <a:solidFill>
                  <a:srgbClr val="000000"/>
                </a:solidFill>
                <a:highlight>
                  <a:srgbClr val="00FF00"/>
                </a:highlight>
                <a:latin typeface="Arial"/>
                <a:cs typeface="Arial"/>
                <a:sym typeface="Arial"/>
              </a:rPr>
              <a:t>in order for</a:t>
            </a:r>
            <a:r>
              <a:rPr lang="en-GB" sz="2667" kern="0">
                <a:solidFill>
                  <a:srgbClr val="000000"/>
                </a:solidFill>
                <a:latin typeface="Arial"/>
                <a:cs typeface="Arial"/>
                <a:sym typeface="Arial"/>
              </a:rPr>
              <a:t> it to roll along on its wheels.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    The carriages follow the engine </a:t>
            </a:r>
            <a:r>
              <a:rPr lang="en-GB" sz="2667" kern="0">
                <a:solidFill>
                  <a:srgbClr val="000000"/>
                </a:solidFill>
                <a:highlight>
                  <a:srgbClr val="00FF00"/>
                </a:highlight>
                <a:latin typeface="Arial"/>
                <a:cs typeface="Arial"/>
                <a:sym typeface="Arial"/>
              </a:rPr>
              <a:t>because</a:t>
            </a:r>
            <a:r>
              <a:rPr lang="en-GB" sz="2667" kern="0">
                <a:solidFill>
                  <a:srgbClr val="000000"/>
                </a:solidFill>
                <a:latin typeface="Arial"/>
                <a:cs typeface="Arial"/>
                <a:sym typeface="Arial"/>
              </a:rPr>
              <a:t> they are held by the force of magnetism.</a:t>
            </a:r>
            <a:endParaRPr sz="2667" kern="0">
              <a:solidFill>
                <a:srgbClr val="000000"/>
              </a:solidFill>
              <a:latin typeface="Arial"/>
              <a:cs typeface="Arial"/>
              <a:sym typeface="Arial"/>
            </a:endParaRPr>
          </a:p>
        </p:txBody>
      </p:sp>
      <p:sp>
        <p:nvSpPr>
          <p:cNvPr id="1402" name="Google Shape;1402;p206"/>
          <p:cNvSpPr txBox="1"/>
          <p:nvPr/>
        </p:nvSpPr>
        <p:spPr>
          <a:xfrm>
            <a:off x="415600" y="356833"/>
            <a:ext cx="8680000" cy="14552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133" b="1" kern="0">
              <a:solidFill>
                <a:srgbClr val="000000"/>
              </a:solidFill>
              <a:latin typeface="Arial"/>
              <a:cs typeface="Arial"/>
              <a:sym typeface="Arial"/>
            </a:endParaRPr>
          </a:p>
          <a:p>
            <a:pPr defTabSz="1219170">
              <a:buClr>
                <a:srgbClr val="000000"/>
              </a:buClr>
            </a:pPr>
            <a:r>
              <a:rPr lang="en-GB" sz="2400" b="1" kern="0">
                <a:solidFill>
                  <a:srgbClr val="000000"/>
                </a:solidFill>
                <a:latin typeface="Arial"/>
                <a:cs typeface="Arial"/>
                <a:sym typeface="Arial"/>
              </a:rPr>
              <a:t>These are the causal conjunctions and causal phrases that help us explain why something happens.</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2743135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06"/>
        <p:cNvGrpSpPr/>
        <p:nvPr/>
      </p:nvGrpSpPr>
      <p:grpSpPr>
        <a:xfrm>
          <a:off x="0" y="0"/>
          <a:ext cx="0" cy="0"/>
          <a:chOff x="0" y="0"/>
          <a:chExt cx="0" cy="0"/>
        </a:xfrm>
      </p:grpSpPr>
      <p:sp>
        <p:nvSpPr>
          <p:cNvPr id="1407" name="Google Shape;1407;p207"/>
          <p:cNvSpPr txBox="1">
            <a:spLocks noGrp="1"/>
          </p:cNvSpPr>
          <p:nvPr>
            <p:ph type="subTitle" idx="1"/>
          </p:nvPr>
        </p:nvSpPr>
        <p:spPr>
          <a:xfrm>
            <a:off x="269233" y="663467"/>
            <a:ext cx="1136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Use the link to watch this short clip.</a:t>
            </a:r>
            <a:endParaRPr>
              <a:solidFill>
                <a:srgbClr val="000000"/>
              </a:solidFill>
            </a:endParaRPr>
          </a:p>
        </p:txBody>
      </p:sp>
      <p:sp>
        <p:nvSpPr>
          <p:cNvPr id="1408" name="Google Shape;1408;p207"/>
          <p:cNvSpPr txBox="1"/>
          <p:nvPr/>
        </p:nvSpPr>
        <p:spPr>
          <a:xfrm>
            <a:off x="6690700" y="1881400"/>
            <a:ext cx="4000000" cy="64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https://www.bbc.co.uk/bitesize/clips/z3gvr82</a:t>
            </a:r>
            <a:endParaRPr sz="1867" kern="0">
              <a:solidFill>
                <a:srgbClr val="000000"/>
              </a:solidFill>
              <a:latin typeface="Arial"/>
              <a:cs typeface="Arial"/>
              <a:sym typeface="Arial"/>
            </a:endParaRPr>
          </a:p>
        </p:txBody>
      </p:sp>
      <p:pic>
        <p:nvPicPr>
          <p:cNvPr id="1409" name="Google Shape;1409;p207"/>
          <p:cNvPicPr preferRelativeResize="0"/>
          <p:nvPr/>
        </p:nvPicPr>
        <p:blipFill>
          <a:blip r:embed="rId4">
            <a:alphaModFix/>
          </a:blip>
          <a:stretch>
            <a:fillRect/>
          </a:stretch>
        </p:blipFill>
        <p:spPr>
          <a:xfrm>
            <a:off x="2132200" y="1720266"/>
            <a:ext cx="4000000" cy="2303225"/>
          </a:xfrm>
          <a:prstGeom prst="rect">
            <a:avLst/>
          </a:prstGeom>
          <a:noFill/>
          <a:ln>
            <a:noFill/>
          </a:ln>
        </p:spPr>
      </p:pic>
      <p:sp>
        <p:nvSpPr>
          <p:cNvPr id="1410" name="Google Shape;1410;p207"/>
          <p:cNvSpPr txBox="1"/>
          <p:nvPr/>
        </p:nvSpPr>
        <p:spPr>
          <a:xfrm>
            <a:off x="669433" y="4517600"/>
            <a:ext cx="10893200" cy="15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How did the mice use magnets to get to the cheese?</a:t>
            </a:r>
            <a:endParaRPr sz="3200" kern="0">
              <a:solidFill>
                <a:srgbClr val="000000"/>
              </a:solidFill>
              <a:latin typeface="Comic Sans MS"/>
              <a:ea typeface="Comic Sans MS"/>
              <a:cs typeface="Comic Sans MS"/>
              <a:sym typeface="Comic Sans MS"/>
            </a:endParaRPr>
          </a:p>
          <a:p>
            <a:pPr defTabSz="1219170">
              <a:buClr>
                <a:srgbClr val="000000"/>
              </a:buClr>
            </a:pPr>
            <a:r>
              <a:rPr lang="en-GB" sz="3200" kern="0">
                <a:solidFill>
                  <a:srgbClr val="000000"/>
                </a:solidFill>
                <a:latin typeface="Comic Sans MS"/>
                <a:ea typeface="Comic Sans MS"/>
                <a:cs typeface="Comic Sans MS"/>
                <a:sym typeface="Comic Sans MS"/>
              </a:rPr>
              <a:t>How did they use magnets to escape from the cat?</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425818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14"/>
        <p:cNvGrpSpPr/>
        <p:nvPr/>
      </p:nvGrpSpPr>
      <p:grpSpPr>
        <a:xfrm>
          <a:off x="0" y="0"/>
          <a:ext cx="0" cy="0"/>
          <a:chOff x="0" y="0"/>
          <a:chExt cx="0" cy="0"/>
        </a:xfrm>
      </p:grpSpPr>
      <p:sp>
        <p:nvSpPr>
          <p:cNvPr id="1415" name="Google Shape;1415;p208"/>
          <p:cNvSpPr txBox="1">
            <a:spLocks noGrp="1"/>
          </p:cNvSpPr>
          <p:nvPr>
            <p:ph type="subTitle" idx="1"/>
          </p:nvPr>
        </p:nvSpPr>
        <p:spPr>
          <a:xfrm>
            <a:off x="311067" y="203433"/>
            <a:ext cx="11360800" cy="1533200"/>
          </a:xfrm>
          <a:prstGeom prst="rect">
            <a:avLst/>
          </a:prstGeom>
        </p:spPr>
        <p:txBody>
          <a:bodyPr spcFirstLastPara="1" wrap="square" lIns="121900" tIns="121900" rIns="121900" bIns="121900" anchor="t" anchorCtr="0">
            <a:noAutofit/>
          </a:bodyPr>
          <a:lstStyle/>
          <a:p>
            <a:pPr marL="0" indent="0" algn="l"/>
            <a:r>
              <a:rPr lang="en-GB" sz="2667">
                <a:latin typeface="Comic Sans MS"/>
                <a:ea typeface="Comic Sans MS"/>
                <a:cs typeface="Comic Sans MS"/>
                <a:sym typeface="Comic Sans MS"/>
              </a:rPr>
              <a:t>Write an explanation using your knowledge of forces and magnets to explain how the mice climbed the fridge and how they escaped from the cat. Use these vocabulary lists to help you.</a:t>
            </a:r>
            <a:endParaRPr sz="2667">
              <a:latin typeface="Comic Sans MS"/>
              <a:ea typeface="Comic Sans MS"/>
              <a:cs typeface="Comic Sans MS"/>
              <a:sym typeface="Comic Sans MS"/>
            </a:endParaRPr>
          </a:p>
        </p:txBody>
      </p:sp>
      <p:sp>
        <p:nvSpPr>
          <p:cNvPr id="1416" name="Google Shape;1416;p208"/>
          <p:cNvSpPr txBox="1"/>
          <p:nvPr/>
        </p:nvSpPr>
        <p:spPr>
          <a:xfrm>
            <a:off x="311067" y="1945733"/>
            <a:ext cx="6356000" cy="3575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u="sng" kern="0">
                <a:solidFill>
                  <a:srgbClr val="000000"/>
                </a:solidFill>
                <a:latin typeface="Comic Sans MS"/>
                <a:ea typeface="Comic Sans MS"/>
                <a:cs typeface="Comic Sans MS"/>
                <a:sym typeface="Comic Sans MS"/>
              </a:rPr>
              <a:t>Science Vocabulary.</a:t>
            </a:r>
            <a:endParaRPr sz="2667" u="sng" kern="0">
              <a:solidFill>
                <a:srgbClr val="000000"/>
              </a:solidFill>
              <a:latin typeface="Comic Sans MS"/>
              <a:ea typeface="Comic Sans MS"/>
              <a:cs typeface="Comic Sans MS"/>
              <a:sym typeface="Comic Sans MS"/>
            </a:endParaRPr>
          </a:p>
          <a:p>
            <a:pPr defTabSz="1219170">
              <a:buClr>
                <a:srgbClr val="000000"/>
              </a:buClr>
            </a:pPr>
            <a:endParaRPr sz="2667" u="sng"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force   pull   push   magnet    </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magnetism   attract    repel </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magnetic field  north pole    south pole</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p:txBody>
      </p:sp>
      <p:sp>
        <p:nvSpPr>
          <p:cNvPr id="1417" name="Google Shape;1417;p208"/>
          <p:cNvSpPr txBox="1"/>
          <p:nvPr/>
        </p:nvSpPr>
        <p:spPr>
          <a:xfrm>
            <a:off x="6900167" y="1736533"/>
            <a:ext cx="5101600" cy="39936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2667" u="sng" kern="0">
                <a:solidFill>
                  <a:srgbClr val="000000"/>
                </a:solidFill>
                <a:latin typeface="Comic Sans MS"/>
                <a:ea typeface="Comic Sans MS"/>
                <a:cs typeface="Comic Sans MS"/>
                <a:sym typeface="Comic Sans MS"/>
              </a:rPr>
              <a:t>Causal Conjunctions/Phrases</a:t>
            </a:r>
            <a:endParaRPr sz="2667" u="sng" kern="0">
              <a:solidFill>
                <a:srgbClr val="000000"/>
              </a:solidFill>
              <a:latin typeface="Comic Sans MS"/>
              <a:ea typeface="Comic Sans MS"/>
              <a:cs typeface="Comic Sans MS"/>
              <a:sym typeface="Comic Sans MS"/>
            </a:endParaRPr>
          </a:p>
          <a:p>
            <a:pPr defTabSz="1219170">
              <a:buClr>
                <a:srgbClr val="000000"/>
              </a:buClr>
            </a:pPr>
            <a:endParaRPr sz="2667" u="sng"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because   as the   in order to</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due to   which makes   by</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consequently   as a result of</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this means    this causes</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p:txBody>
      </p:sp>
      <p:sp>
        <p:nvSpPr>
          <p:cNvPr id="1418" name="Google Shape;1418;p208"/>
          <p:cNvSpPr txBox="1"/>
          <p:nvPr/>
        </p:nvSpPr>
        <p:spPr>
          <a:xfrm>
            <a:off x="564900" y="5939400"/>
            <a:ext cx="11102400" cy="64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When you have finished share your work with an adult.</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692969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22"/>
        <p:cNvGrpSpPr/>
        <p:nvPr/>
      </p:nvGrpSpPr>
      <p:grpSpPr>
        <a:xfrm>
          <a:off x="0" y="0"/>
          <a:ext cx="0" cy="0"/>
          <a:chOff x="0" y="0"/>
          <a:chExt cx="0" cy="0"/>
        </a:xfrm>
      </p:grpSpPr>
      <p:sp>
        <p:nvSpPr>
          <p:cNvPr id="1423" name="Google Shape;1423;p209"/>
          <p:cNvSpPr txBox="1">
            <a:spLocks noGrp="1"/>
          </p:cNvSpPr>
          <p:nvPr>
            <p:ph type="subTitle" idx="1"/>
          </p:nvPr>
        </p:nvSpPr>
        <p:spPr>
          <a:xfrm>
            <a:off x="310167" y="0"/>
            <a:ext cx="11360800" cy="1056800"/>
          </a:xfrm>
          <a:prstGeom prst="rect">
            <a:avLst/>
          </a:prstGeom>
        </p:spPr>
        <p:txBody>
          <a:bodyPr spcFirstLastPara="1" wrap="square" lIns="121900" tIns="121900" rIns="121900" bIns="121900" anchor="t" anchorCtr="0">
            <a:noAutofit/>
          </a:bodyPr>
          <a:lstStyle/>
          <a:p>
            <a:pPr marL="0" indent="0" algn="l"/>
            <a:r>
              <a:rPr lang="en-GB" sz="2400"/>
              <a:t>If you are interested you can do more reading on Magnets by clicking on the link.</a:t>
            </a:r>
            <a:endParaRPr sz="2400"/>
          </a:p>
          <a:p>
            <a:pPr marL="0" indent="0" algn="l"/>
            <a:r>
              <a:rPr lang="en-GB" sz="2400"/>
              <a:t>This can be done if and when you want to look. </a:t>
            </a:r>
            <a:endParaRPr sz="2400"/>
          </a:p>
        </p:txBody>
      </p:sp>
      <p:sp>
        <p:nvSpPr>
          <p:cNvPr id="1424" name="Google Shape;1424;p209"/>
          <p:cNvSpPr txBox="1"/>
          <p:nvPr/>
        </p:nvSpPr>
        <p:spPr>
          <a:xfrm>
            <a:off x="310167" y="1275400"/>
            <a:ext cx="4000000" cy="96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https://readon.myon.co.uk/library/search.html</a:t>
            </a:r>
            <a:endParaRPr sz="1867" kern="0">
              <a:solidFill>
                <a:srgbClr val="000000"/>
              </a:solidFill>
              <a:latin typeface="Arial"/>
              <a:cs typeface="Arial"/>
              <a:sym typeface="Arial"/>
            </a:endParaRPr>
          </a:p>
        </p:txBody>
      </p:sp>
      <p:sp>
        <p:nvSpPr>
          <p:cNvPr id="1425" name="Google Shape;1425;p209"/>
          <p:cNvSpPr txBox="1"/>
          <p:nvPr/>
        </p:nvSpPr>
        <p:spPr>
          <a:xfrm>
            <a:off x="773967" y="1883133"/>
            <a:ext cx="10433200" cy="13172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426" name="Google Shape;1426;p209"/>
          <p:cNvPicPr preferRelativeResize="0"/>
          <p:nvPr/>
        </p:nvPicPr>
        <p:blipFill>
          <a:blip r:embed="rId4">
            <a:alphaModFix/>
          </a:blip>
          <a:stretch>
            <a:fillRect/>
          </a:stretch>
        </p:blipFill>
        <p:spPr>
          <a:xfrm>
            <a:off x="1595033" y="2337401"/>
            <a:ext cx="8791099" cy="4132868"/>
          </a:xfrm>
          <a:prstGeom prst="rect">
            <a:avLst/>
          </a:prstGeom>
          <a:noFill/>
          <a:ln>
            <a:noFill/>
          </a:ln>
        </p:spPr>
      </p:pic>
      <p:sp>
        <p:nvSpPr>
          <p:cNvPr id="1427" name="Google Shape;1427;p209"/>
          <p:cNvSpPr/>
          <p:nvPr/>
        </p:nvSpPr>
        <p:spPr>
          <a:xfrm>
            <a:off x="7020300" y="795233"/>
            <a:ext cx="3136000" cy="1714400"/>
          </a:xfrm>
          <a:prstGeom prst="wedgeEllipseCallout">
            <a:avLst>
              <a:gd name="adj1" fmla="val -67165"/>
              <a:gd name="adj2" fmla="val 67118"/>
            </a:avLst>
          </a:prstGeom>
          <a:solidFill>
            <a:srgbClr val="00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8" name="Google Shape;1428;p209"/>
          <p:cNvSpPr txBox="1"/>
          <p:nvPr/>
        </p:nvSpPr>
        <p:spPr>
          <a:xfrm>
            <a:off x="7297300" y="1025233"/>
            <a:ext cx="2582000" cy="125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Comic Sans MS"/>
                <a:ea typeface="Comic Sans MS"/>
                <a:cs typeface="Comic Sans MS"/>
                <a:sym typeface="Comic Sans MS"/>
              </a:rPr>
              <a:t>Type magnets in the search bar and click the blue symbol.</a:t>
            </a:r>
            <a:endParaRPr sz="1867" kern="0">
              <a:solidFill>
                <a:srgbClr val="000000"/>
              </a:solidFill>
              <a:latin typeface="Comic Sans MS"/>
              <a:ea typeface="Comic Sans MS"/>
              <a:cs typeface="Comic Sans MS"/>
              <a:sym typeface="Comic Sans MS"/>
            </a:endParaRPr>
          </a:p>
        </p:txBody>
      </p:sp>
      <p:sp>
        <p:nvSpPr>
          <p:cNvPr id="1429" name="Google Shape;1429;p209"/>
          <p:cNvSpPr/>
          <p:nvPr/>
        </p:nvSpPr>
        <p:spPr>
          <a:xfrm>
            <a:off x="230367" y="3033033"/>
            <a:ext cx="1364800" cy="1965600"/>
          </a:xfrm>
          <a:prstGeom prst="wedgeRoundRectCallout">
            <a:avLst>
              <a:gd name="adj1" fmla="val 178265"/>
              <a:gd name="adj2" fmla="val -7448"/>
              <a:gd name="adj3" fmla="val 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0" name="Google Shape;1430;p209"/>
          <p:cNvSpPr txBox="1"/>
          <p:nvPr/>
        </p:nvSpPr>
        <p:spPr>
          <a:xfrm>
            <a:off x="334900" y="3179467"/>
            <a:ext cx="1260000" cy="105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You can even read a spanish book!</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24223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34"/>
        <p:cNvGrpSpPr/>
        <p:nvPr/>
      </p:nvGrpSpPr>
      <p:grpSpPr>
        <a:xfrm>
          <a:off x="0" y="0"/>
          <a:ext cx="0" cy="0"/>
          <a:chOff x="0" y="0"/>
          <a:chExt cx="0" cy="0"/>
        </a:xfrm>
      </p:grpSpPr>
      <p:sp>
        <p:nvSpPr>
          <p:cNvPr id="1435" name="Google Shape;1435;p210"/>
          <p:cNvSpPr txBox="1">
            <a:spLocks noGrp="1"/>
          </p:cNvSpPr>
          <p:nvPr>
            <p:ph type="ctrTitle"/>
          </p:nvPr>
        </p:nvSpPr>
        <p:spPr>
          <a:xfrm>
            <a:off x="415600" y="2217367"/>
            <a:ext cx="11360800" cy="3781200"/>
          </a:xfrm>
          <a:prstGeom prst="rect">
            <a:avLst/>
          </a:prstGeom>
        </p:spPr>
        <p:txBody>
          <a:bodyPr spcFirstLastPara="1" wrap="square" lIns="121900" tIns="121900" rIns="121900" bIns="121900" anchor="b" anchorCtr="0">
            <a:noAutofit/>
          </a:bodyPr>
          <a:lstStyle/>
          <a:p>
            <a:endParaRPr sz="4000"/>
          </a:p>
          <a:p>
            <a:endParaRPr sz="2400"/>
          </a:p>
          <a:p>
            <a:endParaRPr sz="2400">
              <a:solidFill>
                <a:srgbClr val="000000"/>
              </a:solidFill>
            </a:endParaRPr>
          </a:p>
          <a:p>
            <a:pPr algn="l"/>
            <a:endParaRPr sz="2400">
              <a:solidFill>
                <a:srgbClr val="000000"/>
              </a:solidFill>
            </a:endParaRPr>
          </a:p>
          <a:p>
            <a:endParaRPr sz="2400">
              <a:solidFill>
                <a:srgbClr val="000000"/>
              </a:solidFill>
            </a:endParaRPr>
          </a:p>
          <a:p>
            <a:endParaRPr sz="2400">
              <a:solidFill>
                <a:srgbClr val="000000"/>
              </a:solidFill>
            </a:endParaRPr>
          </a:p>
        </p:txBody>
      </p:sp>
      <p:sp>
        <p:nvSpPr>
          <p:cNvPr id="1436" name="Google Shape;1436;p210"/>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a:p>
            <a:pPr marL="0" indent="0"/>
            <a:r>
              <a:rPr lang="en-GB">
                <a:solidFill>
                  <a:srgbClr val="FF0000"/>
                </a:solidFill>
              </a:rPr>
              <a:t>This is revision of previous work </a:t>
            </a:r>
            <a:endParaRPr>
              <a:solidFill>
                <a:srgbClr val="FF0000"/>
              </a:solidFill>
            </a:endParaRPr>
          </a:p>
        </p:txBody>
      </p:sp>
      <p:pic>
        <p:nvPicPr>
          <p:cNvPr id="1437" name="Google Shape;1437;p210"/>
          <p:cNvPicPr preferRelativeResize="0"/>
          <p:nvPr/>
        </p:nvPicPr>
        <p:blipFill>
          <a:blip r:embed="rId3">
            <a:alphaModFix/>
          </a:blip>
          <a:stretch>
            <a:fillRect/>
          </a:stretch>
        </p:blipFill>
        <p:spPr>
          <a:xfrm>
            <a:off x="251267" y="284168"/>
            <a:ext cx="1756133" cy="1760633"/>
          </a:xfrm>
          <a:prstGeom prst="rect">
            <a:avLst/>
          </a:prstGeom>
          <a:noFill/>
          <a:ln>
            <a:noFill/>
          </a:ln>
        </p:spPr>
      </p:pic>
      <p:sp>
        <p:nvSpPr>
          <p:cNvPr id="1438" name="Google Shape;1438;p210"/>
          <p:cNvSpPr txBox="1"/>
          <p:nvPr/>
        </p:nvSpPr>
        <p:spPr>
          <a:xfrm>
            <a:off x="1152600" y="2107967"/>
            <a:ext cx="9325200" cy="400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What is a suffix? (ful, less, ness and ly)</a:t>
            </a:r>
            <a:endParaRPr sz="4000" kern="0">
              <a:solidFill>
                <a:srgbClr val="000000"/>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ful means full of  - truthful = full of truth</a:t>
            </a: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less means without - useless = without any use</a:t>
            </a: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ly tells us how - friendly (adverb) = she acts in a friendly way</a:t>
            </a: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ness means the act of being = happiness means you are being happy</a:t>
            </a:r>
            <a:endParaRPr sz="2400" kern="0">
              <a:solidFill>
                <a:srgbClr val="000000"/>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Remember; When the root word has a consonant and y at the end you drop the y replace it with an i  then add the suffix.</a:t>
            </a:r>
            <a:endParaRPr sz="24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(e.g) happ</a:t>
            </a:r>
            <a:r>
              <a:rPr lang="en-GB" sz="2400" kern="0">
                <a:solidFill>
                  <a:srgbClr val="FF0000"/>
                </a:solidFill>
                <a:latin typeface="Arial"/>
                <a:cs typeface="Arial"/>
                <a:sym typeface="Arial"/>
              </a:rPr>
              <a:t>y        </a:t>
            </a:r>
            <a:r>
              <a:rPr lang="en-GB" sz="2400" kern="0">
                <a:solidFill>
                  <a:srgbClr val="000000"/>
                </a:solidFill>
                <a:latin typeface="Arial"/>
                <a:cs typeface="Arial"/>
                <a:sym typeface="Arial"/>
              </a:rPr>
              <a:t>happ</a:t>
            </a:r>
            <a:r>
              <a:rPr lang="en-GB" sz="2400" kern="0">
                <a:solidFill>
                  <a:srgbClr val="FF0000"/>
                </a:solidFill>
                <a:latin typeface="Arial"/>
                <a:cs typeface="Arial"/>
                <a:sym typeface="Arial"/>
              </a:rPr>
              <a:t>i   </a:t>
            </a:r>
            <a:r>
              <a:rPr lang="en-GB" sz="2400" kern="0">
                <a:solidFill>
                  <a:srgbClr val="000000"/>
                </a:solidFill>
                <a:latin typeface="Arial"/>
                <a:cs typeface="Arial"/>
                <a:sym typeface="Arial"/>
              </a:rPr>
              <a:t>happ</a:t>
            </a:r>
            <a:r>
              <a:rPr lang="en-GB" sz="2400" kern="0">
                <a:solidFill>
                  <a:srgbClr val="FF0000"/>
                </a:solidFill>
                <a:latin typeface="Arial"/>
                <a:cs typeface="Arial"/>
                <a:sym typeface="Arial"/>
              </a:rPr>
              <a:t>i</a:t>
            </a:r>
            <a:r>
              <a:rPr lang="en-GB" sz="2400" kern="0">
                <a:solidFill>
                  <a:srgbClr val="4A86E8"/>
                </a:solidFill>
                <a:latin typeface="Arial"/>
                <a:cs typeface="Arial"/>
                <a:sym typeface="Arial"/>
              </a:rPr>
              <a:t>er</a:t>
            </a:r>
            <a:endParaRPr sz="2400" kern="0">
              <a:solidFill>
                <a:srgbClr val="4A86E8"/>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a:p>
            <a:pPr algn="ctr" defTabSz="1219170">
              <a:buClr>
                <a:srgbClr val="000000"/>
              </a:buClr>
            </a:pP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99966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42"/>
        <p:cNvGrpSpPr/>
        <p:nvPr/>
      </p:nvGrpSpPr>
      <p:grpSpPr>
        <a:xfrm>
          <a:off x="0" y="0"/>
          <a:ext cx="0" cy="0"/>
          <a:chOff x="0" y="0"/>
          <a:chExt cx="0" cy="0"/>
        </a:xfrm>
      </p:grpSpPr>
      <p:sp>
        <p:nvSpPr>
          <p:cNvPr id="1443" name="Google Shape;1443;p211"/>
          <p:cNvSpPr txBox="1"/>
          <p:nvPr/>
        </p:nvSpPr>
        <p:spPr>
          <a:xfrm>
            <a:off x="355467" y="1693600"/>
            <a:ext cx="7234800" cy="90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https://uk.video.search.yahoo.com/yhs/search?fr=yhs-itm-001&amp;hsimp=yhs-001&amp;hspart=itm&amp;p=ness+suffix+for+kids#id=1&amp;vid=f727079293e45cf46e5ba12ea05f5ffe&amp;action=view</a:t>
            </a:r>
            <a:endParaRPr sz="1867" kern="0">
              <a:solidFill>
                <a:srgbClr val="000000"/>
              </a:solidFill>
              <a:latin typeface="Arial"/>
              <a:cs typeface="Arial"/>
              <a:sym typeface="Arial"/>
            </a:endParaRPr>
          </a:p>
        </p:txBody>
      </p:sp>
      <p:sp>
        <p:nvSpPr>
          <p:cNvPr id="1444" name="Google Shape;1444;p211"/>
          <p:cNvSpPr txBox="1"/>
          <p:nvPr/>
        </p:nvSpPr>
        <p:spPr>
          <a:xfrm>
            <a:off x="293067" y="168633"/>
            <a:ext cx="115624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First click on the link to revise the suffix ness. It also revises the suffix er.</a:t>
            </a:r>
            <a:endParaRPr sz="3200" kern="0">
              <a:solidFill>
                <a:srgbClr val="000000"/>
              </a:solidFill>
              <a:latin typeface="Arial"/>
              <a:cs typeface="Arial"/>
              <a:sym typeface="Arial"/>
            </a:endParaRPr>
          </a:p>
        </p:txBody>
      </p:sp>
      <p:pic>
        <p:nvPicPr>
          <p:cNvPr id="1445" name="Google Shape;1445;p211"/>
          <p:cNvPicPr preferRelativeResize="0"/>
          <p:nvPr/>
        </p:nvPicPr>
        <p:blipFill>
          <a:blip r:embed="rId4">
            <a:alphaModFix/>
          </a:blip>
          <a:stretch>
            <a:fillRect/>
          </a:stretch>
        </p:blipFill>
        <p:spPr>
          <a:xfrm>
            <a:off x="3778567" y="2755367"/>
            <a:ext cx="3213100" cy="1790700"/>
          </a:xfrm>
          <a:prstGeom prst="rect">
            <a:avLst/>
          </a:prstGeom>
          <a:noFill/>
          <a:ln>
            <a:noFill/>
          </a:ln>
        </p:spPr>
      </p:pic>
      <p:sp>
        <p:nvSpPr>
          <p:cNvPr id="1446" name="Google Shape;1446;p211"/>
          <p:cNvSpPr txBox="1"/>
          <p:nvPr/>
        </p:nvSpPr>
        <p:spPr>
          <a:xfrm>
            <a:off x="1087600" y="4977600"/>
            <a:ext cx="99944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Write down the words you are searching for as you watch the video clip. - it explains on the video to look for er words and ness words.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55717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50"/>
        <p:cNvGrpSpPr/>
        <p:nvPr/>
      </p:nvGrpSpPr>
      <p:grpSpPr>
        <a:xfrm>
          <a:off x="0" y="0"/>
          <a:ext cx="0" cy="0"/>
          <a:chOff x="0" y="0"/>
          <a:chExt cx="0" cy="0"/>
        </a:xfrm>
      </p:grpSpPr>
      <p:pic>
        <p:nvPicPr>
          <p:cNvPr id="1451" name="Google Shape;1451;p212"/>
          <p:cNvPicPr preferRelativeResize="0"/>
          <p:nvPr/>
        </p:nvPicPr>
        <p:blipFill>
          <a:blip r:embed="rId3">
            <a:alphaModFix/>
          </a:blip>
          <a:stretch>
            <a:fillRect/>
          </a:stretch>
        </p:blipFill>
        <p:spPr>
          <a:xfrm>
            <a:off x="1513085" y="1904067"/>
            <a:ext cx="8850567" cy="3767667"/>
          </a:xfrm>
          <a:prstGeom prst="rect">
            <a:avLst/>
          </a:prstGeom>
          <a:noFill/>
          <a:ln>
            <a:noFill/>
          </a:ln>
        </p:spPr>
      </p:pic>
      <p:sp>
        <p:nvSpPr>
          <p:cNvPr id="1452" name="Google Shape;1452;p212"/>
          <p:cNvSpPr txBox="1"/>
          <p:nvPr/>
        </p:nvSpPr>
        <p:spPr>
          <a:xfrm>
            <a:off x="502167" y="210467"/>
            <a:ext cx="10872400" cy="169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How many words can you make using these core words and the suffixes. Write them all down. Can you make 36 words?</a:t>
            </a:r>
            <a:endParaRPr sz="3200" kern="0">
              <a:solidFill>
                <a:srgbClr val="000000"/>
              </a:solidFill>
              <a:latin typeface="Arial"/>
              <a:cs typeface="Arial"/>
              <a:sym typeface="Arial"/>
            </a:endParaRPr>
          </a:p>
        </p:txBody>
      </p:sp>
      <p:sp>
        <p:nvSpPr>
          <p:cNvPr id="1453" name="Google Shape;1453;p212"/>
          <p:cNvSpPr txBox="1"/>
          <p:nvPr/>
        </p:nvSpPr>
        <p:spPr>
          <a:xfrm>
            <a:off x="439433" y="5981200"/>
            <a:ext cx="11290400" cy="60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a:t>
            </a:r>
            <a:r>
              <a:rPr lang="en-GB" sz="2400" kern="0">
                <a:solidFill>
                  <a:srgbClr val="000000"/>
                </a:solidFill>
                <a:latin typeface="Arial"/>
                <a:cs typeface="Arial"/>
                <a:sym typeface="Arial"/>
              </a:rPr>
              <a:t>heck the next slide for the answers. Make sure your spellings are correct.</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53984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57"/>
        <p:cNvGrpSpPr/>
        <p:nvPr/>
      </p:nvGrpSpPr>
      <p:grpSpPr>
        <a:xfrm>
          <a:off x="0" y="0"/>
          <a:ext cx="0" cy="0"/>
          <a:chOff x="0" y="0"/>
          <a:chExt cx="0" cy="0"/>
        </a:xfrm>
      </p:grpSpPr>
      <p:graphicFrame>
        <p:nvGraphicFramePr>
          <p:cNvPr id="1458" name="Google Shape;1458;p213"/>
          <p:cNvGraphicFramePr/>
          <p:nvPr/>
        </p:nvGraphicFramePr>
        <p:xfrm>
          <a:off x="580000" y="250133"/>
          <a:ext cx="10835000" cy="6480787"/>
        </p:xfrm>
        <a:graphic>
          <a:graphicData uri="http://schemas.openxmlformats.org/drawingml/2006/table">
            <a:tbl>
              <a:tblPr>
                <a:noFill/>
              </a:tblPr>
              <a:tblGrid>
                <a:gridCol w="2167000">
                  <a:extLst>
                    <a:ext uri="{9D8B030D-6E8A-4147-A177-3AD203B41FA5}">
                      <a16:colId xmlns:a16="http://schemas.microsoft.com/office/drawing/2014/main" val="20000"/>
                    </a:ext>
                  </a:extLst>
                </a:gridCol>
                <a:gridCol w="2167000">
                  <a:extLst>
                    <a:ext uri="{9D8B030D-6E8A-4147-A177-3AD203B41FA5}">
                      <a16:colId xmlns:a16="http://schemas.microsoft.com/office/drawing/2014/main" val="20001"/>
                    </a:ext>
                  </a:extLst>
                </a:gridCol>
                <a:gridCol w="2167000">
                  <a:extLst>
                    <a:ext uri="{9D8B030D-6E8A-4147-A177-3AD203B41FA5}">
                      <a16:colId xmlns:a16="http://schemas.microsoft.com/office/drawing/2014/main" val="20002"/>
                    </a:ext>
                  </a:extLst>
                </a:gridCol>
                <a:gridCol w="2392333">
                  <a:extLst>
                    <a:ext uri="{9D8B030D-6E8A-4147-A177-3AD203B41FA5}">
                      <a16:colId xmlns:a16="http://schemas.microsoft.com/office/drawing/2014/main" val="20003"/>
                    </a:ext>
                  </a:extLst>
                </a:gridCol>
                <a:gridCol w="1941667">
                  <a:extLst>
                    <a:ext uri="{9D8B030D-6E8A-4147-A177-3AD203B41FA5}">
                      <a16:colId xmlns:a16="http://schemas.microsoft.com/office/drawing/2014/main" val="20004"/>
                    </a:ext>
                  </a:extLst>
                </a:gridCol>
              </a:tblGrid>
              <a:tr h="628867">
                <a:tc>
                  <a:txBody>
                    <a:bodyPr/>
                    <a:lstStyle/>
                    <a:p>
                      <a:pPr marL="0" lvl="0" indent="0" algn="l" rtl="0">
                        <a:spcBef>
                          <a:spcPts val="0"/>
                        </a:spcBef>
                        <a:spcAft>
                          <a:spcPts val="0"/>
                        </a:spcAft>
                        <a:buNone/>
                      </a:pPr>
                      <a:r>
                        <a:rPr lang="en-GB" sz="2400" b="1"/>
                        <a:t>Core word</a:t>
                      </a:r>
                      <a:endParaRPr sz="2400" b="1"/>
                    </a:p>
                  </a:txBody>
                  <a:tcPr marL="121900" marR="121900" marT="121900" marB="121900"/>
                </a:tc>
                <a:tc>
                  <a:txBody>
                    <a:bodyPr/>
                    <a:lstStyle/>
                    <a:p>
                      <a:pPr marL="0" lvl="0" indent="0" algn="l" rtl="0">
                        <a:spcBef>
                          <a:spcPts val="0"/>
                        </a:spcBef>
                        <a:spcAft>
                          <a:spcPts val="0"/>
                        </a:spcAft>
                        <a:buNone/>
                      </a:pPr>
                      <a:r>
                        <a:rPr lang="en-GB" sz="2400" b="1"/>
                        <a:t>less</a:t>
                      </a:r>
                      <a:endParaRPr sz="2400" b="1"/>
                    </a:p>
                  </a:txBody>
                  <a:tcPr marL="121900" marR="121900" marT="121900" marB="121900"/>
                </a:tc>
                <a:tc>
                  <a:txBody>
                    <a:bodyPr/>
                    <a:lstStyle/>
                    <a:p>
                      <a:pPr marL="0" lvl="0" indent="0" algn="l" rtl="0">
                        <a:spcBef>
                          <a:spcPts val="0"/>
                        </a:spcBef>
                        <a:spcAft>
                          <a:spcPts val="0"/>
                        </a:spcAft>
                        <a:buNone/>
                      </a:pPr>
                      <a:r>
                        <a:rPr lang="en-GB" sz="2400" b="1"/>
                        <a:t>ful</a:t>
                      </a:r>
                      <a:endParaRPr sz="2400" b="1"/>
                    </a:p>
                  </a:txBody>
                  <a:tcPr marL="121900" marR="121900" marT="121900" marB="121900"/>
                </a:tc>
                <a:tc>
                  <a:txBody>
                    <a:bodyPr/>
                    <a:lstStyle/>
                    <a:p>
                      <a:pPr marL="0" lvl="0" indent="0" algn="l" rtl="0">
                        <a:spcBef>
                          <a:spcPts val="0"/>
                        </a:spcBef>
                        <a:spcAft>
                          <a:spcPts val="0"/>
                        </a:spcAft>
                        <a:buNone/>
                      </a:pPr>
                      <a:r>
                        <a:rPr lang="en-GB" sz="2400" b="1"/>
                        <a:t>ness </a:t>
                      </a:r>
                      <a:endParaRPr sz="2400" b="1"/>
                    </a:p>
                  </a:txBody>
                  <a:tcPr marL="121900" marR="121900" marT="121900" marB="121900"/>
                </a:tc>
                <a:tc>
                  <a:txBody>
                    <a:bodyPr/>
                    <a:lstStyle/>
                    <a:p>
                      <a:pPr marL="0" lvl="0" indent="0" algn="l" rtl="0">
                        <a:spcBef>
                          <a:spcPts val="0"/>
                        </a:spcBef>
                        <a:spcAft>
                          <a:spcPts val="0"/>
                        </a:spcAft>
                        <a:buNone/>
                      </a:pPr>
                      <a:r>
                        <a:rPr lang="en-GB" sz="2400" b="1"/>
                        <a:t>ly</a:t>
                      </a:r>
                      <a:endParaRPr sz="2400" b="1"/>
                    </a:p>
                  </a:txBody>
                  <a:tcPr marL="121900" marR="121900" marT="121900" marB="121900"/>
                </a:tc>
                <a:extLst>
                  <a:ext uri="{0D108BD9-81ED-4DB2-BD59-A6C34878D82A}">
                    <a16:rowId xmlns:a16="http://schemas.microsoft.com/office/drawing/2014/main" val="10000"/>
                  </a:ext>
                </a:extLst>
              </a:tr>
              <a:tr h="975320">
                <a:tc>
                  <a:txBody>
                    <a:bodyPr/>
                    <a:lstStyle/>
                    <a:p>
                      <a:pPr marL="0" lvl="0" indent="0" algn="l" rtl="0">
                        <a:spcBef>
                          <a:spcPts val="0"/>
                        </a:spcBef>
                        <a:spcAft>
                          <a:spcPts val="0"/>
                        </a:spcAft>
                        <a:buNone/>
                      </a:pPr>
                      <a:r>
                        <a:rPr lang="en-GB" sz="2400" b="1"/>
                        <a:t>care</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careless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careful</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carelessness</a:t>
                      </a:r>
                      <a:endParaRPr sz="2400">
                        <a:solidFill>
                          <a:srgbClr val="FF0000"/>
                        </a:solidFill>
                      </a:endParaRPr>
                    </a:p>
                    <a:p>
                      <a:pPr marL="0" lvl="0" indent="0" algn="l" rtl="0">
                        <a:spcBef>
                          <a:spcPts val="0"/>
                        </a:spcBef>
                        <a:spcAft>
                          <a:spcPts val="0"/>
                        </a:spcAft>
                        <a:buNone/>
                      </a:pPr>
                      <a:r>
                        <a:rPr lang="en-GB" sz="2400">
                          <a:solidFill>
                            <a:srgbClr val="FF0000"/>
                          </a:solidFill>
                        </a:rPr>
                        <a:t>carefulness</a:t>
                      </a:r>
                      <a:endParaRPr sz="2400">
                        <a:solidFill>
                          <a:srgbClr val="FF0000"/>
                        </a:solidFill>
                      </a:endParaRPr>
                    </a:p>
                  </a:txBody>
                  <a:tcPr marL="121900" marR="121900" marT="121900" marB="121900">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carelessly</a:t>
                      </a:r>
                      <a:endParaRPr sz="2400">
                        <a:solidFill>
                          <a:srgbClr val="FF0000"/>
                        </a:solidFill>
                      </a:endParaRPr>
                    </a:p>
                    <a:p>
                      <a:pPr marL="0" lvl="0" indent="0" algn="l" rtl="0">
                        <a:spcBef>
                          <a:spcPts val="0"/>
                        </a:spcBef>
                        <a:spcAft>
                          <a:spcPts val="0"/>
                        </a:spcAft>
                        <a:buNone/>
                      </a:pPr>
                      <a:r>
                        <a:rPr lang="en-GB" sz="2400">
                          <a:solidFill>
                            <a:srgbClr val="FF0000"/>
                          </a:solidFill>
                        </a:rPr>
                        <a:t>carefully</a:t>
                      </a:r>
                      <a:endParaRPr sz="2400">
                        <a:solidFill>
                          <a:srgbClr val="FF0000"/>
                        </a:solidFill>
                      </a:endParaRPr>
                    </a:p>
                  </a:txBody>
                  <a:tcPr marL="121900" marR="121900" marT="121900" marB="121900">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975320">
                <a:tc>
                  <a:txBody>
                    <a:bodyPr/>
                    <a:lstStyle/>
                    <a:p>
                      <a:pPr marL="0" lvl="0" indent="0" algn="l" rtl="0">
                        <a:spcBef>
                          <a:spcPts val="0"/>
                        </a:spcBef>
                        <a:spcAft>
                          <a:spcPts val="0"/>
                        </a:spcAft>
                        <a:buNone/>
                      </a:pPr>
                      <a:r>
                        <a:rPr lang="en-GB" sz="2400" b="1"/>
                        <a:t>hope</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hopeless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hopeful</a:t>
                      </a:r>
                      <a:endParaRPr sz="2400">
                        <a:solidFill>
                          <a:srgbClr val="FF0000"/>
                        </a:solidFill>
                      </a:endParaRPr>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sz="2400">
                          <a:solidFill>
                            <a:srgbClr val="FF0000"/>
                          </a:solidFill>
                        </a:rPr>
                        <a:t>hopelessness</a:t>
                      </a:r>
                      <a:endParaRPr sz="2400">
                        <a:solidFill>
                          <a:srgbClr val="FF0000"/>
                        </a:solidFill>
                      </a:endParaRPr>
                    </a:p>
                    <a:p>
                      <a:pPr marL="0" lvl="0" indent="0" algn="l" rtl="0">
                        <a:spcBef>
                          <a:spcPts val="0"/>
                        </a:spcBef>
                        <a:spcAft>
                          <a:spcPts val="0"/>
                        </a:spcAft>
                        <a:buNone/>
                      </a:pPr>
                      <a:r>
                        <a:rPr lang="en-GB" sz="2400">
                          <a:solidFill>
                            <a:srgbClr val="FF0000"/>
                          </a:solidFill>
                        </a:rPr>
                        <a:t>hopefulness</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hopelessly</a:t>
                      </a:r>
                      <a:endParaRPr sz="2400">
                        <a:solidFill>
                          <a:srgbClr val="FF0000"/>
                        </a:solidFill>
                      </a:endParaRPr>
                    </a:p>
                    <a:p>
                      <a:pPr marL="0" lvl="0" indent="0" algn="l" rtl="0">
                        <a:spcBef>
                          <a:spcPts val="0"/>
                        </a:spcBef>
                        <a:spcAft>
                          <a:spcPts val="0"/>
                        </a:spcAft>
                        <a:buNone/>
                      </a:pPr>
                      <a:r>
                        <a:rPr lang="en-GB" sz="2400">
                          <a:solidFill>
                            <a:srgbClr val="FF0000"/>
                          </a:solidFill>
                        </a:rPr>
                        <a:t>hopefully</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975320">
                <a:tc>
                  <a:txBody>
                    <a:bodyPr/>
                    <a:lstStyle/>
                    <a:p>
                      <a:pPr marL="0" lvl="0" indent="0" algn="l" rtl="0">
                        <a:spcBef>
                          <a:spcPts val="0"/>
                        </a:spcBef>
                        <a:spcAft>
                          <a:spcPts val="0"/>
                        </a:spcAft>
                        <a:buNone/>
                      </a:pPr>
                      <a:r>
                        <a:rPr lang="en-GB" sz="2400" b="1"/>
                        <a:t>harm</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harmless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harmful</a:t>
                      </a:r>
                      <a:endParaRPr sz="2400">
                        <a:solidFill>
                          <a:srgbClr val="FF0000"/>
                        </a:solidFill>
                      </a:endParaRPr>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sz="2400">
                          <a:solidFill>
                            <a:srgbClr val="FF0000"/>
                          </a:solidFill>
                        </a:rPr>
                        <a:t>harmlessness</a:t>
                      </a:r>
                      <a:endParaRPr sz="2400">
                        <a:solidFill>
                          <a:srgbClr val="FF0000"/>
                        </a:solidFill>
                      </a:endParaRPr>
                    </a:p>
                    <a:p>
                      <a:pPr marL="0" lvl="0" indent="0" algn="l" rtl="0">
                        <a:spcBef>
                          <a:spcPts val="0"/>
                        </a:spcBef>
                        <a:spcAft>
                          <a:spcPts val="0"/>
                        </a:spcAft>
                        <a:buNone/>
                      </a:pPr>
                      <a:r>
                        <a:rPr lang="en-GB" sz="2400">
                          <a:solidFill>
                            <a:srgbClr val="FF0000"/>
                          </a:solidFill>
                        </a:rPr>
                        <a:t>harmfulness</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harmlessly</a:t>
                      </a:r>
                      <a:endParaRPr sz="2400">
                        <a:solidFill>
                          <a:srgbClr val="FF0000"/>
                        </a:solidFill>
                      </a:endParaRPr>
                    </a:p>
                    <a:p>
                      <a:pPr marL="0" lvl="0" indent="0" algn="l" rtl="0">
                        <a:spcBef>
                          <a:spcPts val="0"/>
                        </a:spcBef>
                        <a:spcAft>
                          <a:spcPts val="0"/>
                        </a:spcAft>
                        <a:buNone/>
                      </a:pPr>
                      <a:r>
                        <a:rPr lang="en-GB" sz="2400">
                          <a:solidFill>
                            <a:srgbClr val="FF0000"/>
                          </a:solidFill>
                        </a:rPr>
                        <a:t>harmfully</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975320">
                <a:tc>
                  <a:txBody>
                    <a:bodyPr/>
                    <a:lstStyle/>
                    <a:p>
                      <a:pPr marL="0" lvl="0" indent="0" algn="l" rtl="0">
                        <a:spcBef>
                          <a:spcPts val="0"/>
                        </a:spcBef>
                        <a:spcAft>
                          <a:spcPts val="0"/>
                        </a:spcAft>
                        <a:buNone/>
                      </a:pPr>
                      <a:r>
                        <a:rPr lang="en-GB" sz="2400" b="1"/>
                        <a:t>use</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useless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useful</a:t>
                      </a:r>
                      <a:endParaRPr sz="2400">
                        <a:solidFill>
                          <a:srgbClr val="FF0000"/>
                        </a:solidFill>
                      </a:endParaRPr>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sz="2400">
                          <a:solidFill>
                            <a:srgbClr val="FF0000"/>
                          </a:solidFill>
                        </a:rPr>
                        <a:t>uselessness</a:t>
                      </a:r>
                      <a:endParaRPr sz="2400">
                        <a:solidFill>
                          <a:srgbClr val="FF0000"/>
                        </a:solidFill>
                      </a:endParaRPr>
                    </a:p>
                    <a:p>
                      <a:pPr marL="0" lvl="0" indent="0" algn="l" rtl="0">
                        <a:spcBef>
                          <a:spcPts val="0"/>
                        </a:spcBef>
                        <a:spcAft>
                          <a:spcPts val="0"/>
                        </a:spcAft>
                        <a:buNone/>
                      </a:pPr>
                      <a:r>
                        <a:rPr lang="en-GB" sz="2400">
                          <a:solidFill>
                            <a:srgbClr val="FF0000"/>
                          </a:solidFill>
                        </a:rPr>
                        <a:t>usefulness</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uselessly</a:t>
                      </a:r>
                      <a:endParaRPr sz="2400">
                        <a:solidFill>
                          <a:srgbClr val="FF0000"/>
                        </a:solidFill>
                      </a:endParaRPr>
                    </a:p>
                    <a:p>
                      <a:pPr marL="0" lvl="0" indent="0" algn="l" rtl="0">
                        <a:spcBef>
                          <a:spcPts val="0"/>
                        </a:spcBef>
                        <a:spcAft>
                          <a:spcPts val="0"/>
                        </a:spcAft>
                        <a:buNone/>
                      </a:pPr>
                      <a:r>
                        <a:rPr lang="en-GB" sz="2400">
                          <a:solidFill>
                            <a:srgbClr val="FF0000"/>
                          </a:solidFill>
                        </a:rPr>
                        <a:t>usefully</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r h="975320">
                <a:tc>
                  <a:txBody>
                    <a:bodyPr/>
                    <a:lstStyle/>
                    <a:p>
                      <a:pPr marL="0" lvl="0" indent="0" algn="l" rtl="0">
                        <a:spcBef>
                          <a:spcPts val="0"/>
                        </a:spcBef>
                        <a:spcAft>
                          <a:spcPts val="0"/>
                        </a:spcAft>
                        <a:buNone/>
                      </a:pPr>
                      <a:r>
                        <a:rPr lang="en-GB" sz="2400" b="1"/>
                        <a:t>help</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helpless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helpful</a:t>
                      </a:r>
                      <a:endParaRPr sz="2400">
                        <a:solidFill>
                          <a:srgbClr val="FF0000"/>
                        </a:solidFill>
                      </a:endParaRPr>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sz="2400">
                          <a:solidFill>
                            <a:srgbClr val="FF0000"/>
                          </a:solidFill>
                        </a:rPr>
                        <a:t>helplessness</a:t>
                      </a:r>
                      <a:endParaRPr sz="2400">
                        <a:solidFill>
                          <a:srgbClr val="FF0000"/>
                        </a:solidFill>
                      </a:endParaRPr>
                    </a:p>
                    <a:p>
                      <a:pPr marL="0" lvl="0" indent="0" algn="l" rtl="0">
                        <a:spcBef>
                          <a:spcPts val="0"/>
                        </a:spcBef>
                        <a:spcAft>
                          <a:spcPts val="0"/>
                        </a:spcAft>
                        <a:buNone/>
                      </a:pPr>
                      <a:r>
                        <a:rPr lang="en-GB" sz="2400">
                          <a:solidFill>
                            <a:srgbClr val="FF0000"/>
                          </a:solidFill>
                        </a:rPr>
                        <a:t>helpfulness</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helplessly</a:t>
                      </a:r>
                      <a:endParaRPr sz="2400">
                        <a:solidFill>
                          <a:srgbClr val="FF0000"/>
                        </a:solidFill>
                      </a:endParaRPr>
                    </a:p>
                    <a:p>
                      <a:pPr marL="0" lvl="0" indent="0" algn="l" rtl="0">
                        <a:spcBef>
                          <a:spcPts val="0"/>
                        </a:spcBef>
                        <a:spcAft>
                          <a:spcPts val="0"/>
                        </a:spcAft>
                        <a:buNone/>
                      </a:pPr>
                      <a:r>
                        <a:rPr lang="en-GB" sz="2400">
                          <a:solidFill>
                            <a:srgbClr val="FF0000"/>
                          </a:solidFill>
                        </a:rPr>
                        <a:t>helpfully</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5"/>
                  </a:ext>
                </a:extLst>
              </a:tr>
              <a:tr h="975320">
                <a:tc>
                  <a:txBody>
                    <a:bodyPr/>
                    <a:lstStyle/>
                    <a:p>
                      <a:pPr marL="0" lvl="0" indent="0" algn="l" rtl="0">
                        <a:spcBef>
                          <a:spcPts val="0"/>
                        </a:spcBef>
                        <a:spcAft>
                          <a:spcPts val="0"/>
                        </a:spcAft>
                        <a:buNone/>
                      </a:pPr>
                      <a:r>
                        <a:rPr lang="en-GB" sz="2400" b="1"/>
                        <a:t>thank</a:t>
                      </a:r>
                      <a:endParaRPr sz="2400" b="1"/>
                    </a:p>
                  </a:txBody>
                  <a:tcPr marL="121900" marR="121900" marT="121900" marB="121900"/>
                </a:tc>
                <a:tc>
                  <a:txBody>
                    <a:bodyPr/>
                    <a:lstStyle/>
                    <a:p>
                      <a:pPr marL="0" lvl="0" indent="0" algn="l" rtl="0">
                        <a:spcBef>
                          <a:spcPts val="0"/>
                        </a:spcBef>
                        <a:spcAft>
                          <a:spcPts val="0"/>
                        </a:spcAft>
                        <a:buNone/>
                      </a:pPr>
                      <a:r>
                        <a:rPr lang="en-GB" sz="2400">
                          <a:solidFill>
                            <a:srgbClr val="FF0000"/>
                          </a:solidFill>
                        </a:rPr>
                        <a:t>thankless</a:t>
                      </a:r>
                      <a:endParaRPr sz="24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rPr>
                        <a:t>thankful</a:t>
                      </a:r>
                      <a:endParaRPr sz="2400">
                        <a:solidFill>
                          <a:srgbClr val="FF0000"/>
                        </a:solidFill>
                      </a:endParaRPr>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sz="2400">
                          <a:solidFill>
                            <a:srgbClr val="FF0000"/>
                          </a:solidFill>
                        </a:rPr>
                        <a:t>thanklessness</a:t>
                      </a:r>
                      <a:endParaRPr sz="2400">
                        <a:solidFill>
                          <a:srgbClr val="FF0000"/>
                        </a:solidFill>
                      </a:endParaRPr>
                    </a:p>
                    <a:p>
                      <a:pPr marL="0" lvl="0" indent="0" algn="l" rtl="0">
                        <a:spcBef>
                          <a:spcPts val="0"/>
                        </a:spcBef>
                        <a:spcAft>
                          <a:spcPts val="0"/>
                        </a:spcAft>
                        <a:buNone/>
                      </a:pPr>
                      <a:r>
                        <a:rPr lang="en-GB" sz="2400">
                          <a:solidFill>
                            <a:srgbClr val="FF0000"/>
                          </a:solidFill>
                        </a:rPr>
                        <a:t>thankfulness</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2400">
                          <a:solidFill>
                            <a:srgbClr val="FF0000"/>
                          </a:solidFill>
                        </a:rPr>
                        <a:t>thanklessly</a:t>
                      </a:r>
                      <a:endParaRPr sz="2400">
                        <a:solidFill>
                          <a:srgbClr val="FF0000"/>
                        </a:solidFill>
                      </a:endParaRPr>
                    </a:p>
                    <a:p>
                      <a:pPr marL="0" lvl="0" indent="0" algn="l" rtl="0">
                        <a:spcBef>
                          <a:spcPts val="0"/>
                        </a:spcBef>
                        <a:spcAft>
                          <a:spcPts val="0"/>
                        </a:spcAft>
                        <a:buNone/>
                      </a:pPr>
                      <a:r>
                        <a:rPr lang="en-GB" sz="2400">
                          <a:solidFill>
                            <a:srgbClr val="FF0000"/>
                          </a:solidFill>
                        </a:rPr>
                        <a:t>thankfully</a:t>
                      </a:r>
                      <a:endParaRPr sz="2400">
                        <a:solidFill>
                          <a:srgbClr val="FF0000"/>
                        </a:solidFill>
                      </a:endParaRPr>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357914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462"/>
        <p:cNvGrpSpPr/>
        <p:nvPr/>
      </p:nvGrpSpPr>
      <p:grpSpPr>
        <a:xfrm>
          <a:off x="0" y="0"/>
          <a:ext cx="0" cy="0"/>
          <a:chOff x="0" y="0"/>
          <a:chExt cx="0" cy="0"/>
        </a:xfrm>
      </p:grpSpPr>
      <p:sp>
        <p:nvSpPr>
          <p:cNvPr id="1463" name="Google Shape;1463;p214"/>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464" name="Google Shape;1464;p214"/>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465" name="Google Shape;1465;p214"/>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44364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69"/>
        <p:cNvGrpSpPr/>
        <p:nvPr/>
      </p:nvGrpSpPr>
      <p:grpSpPr>
        <a:xfrm>
          <a:off x="0" y="0"/>
          <a:ext cx="0" cy="0"/>
          <a:chOff x="0" y="0"/>
          <a:chExt cx="0" cy="0"/>
        </a:xfrm>
      </p:grpSpPr>
      <p:sp>
        <p:nvSpPr>
          <p:cNvPr id="1470" name="Google Shape;1470;p215"/>
          <p:cNvSpPr txBox="1">
            <a:spLocks noGrp="1"/>
          </p:cNvSpPr>
          <p:nvPr>
            <p:ph type="ctrTitle"/>
          </p:nvPr>
        </p:nvSpPr>
        <p:spPr>
          <a:xfrm>
            <a:off x="283367" y="347067"/>
            <a:ext cx="11360800" cy="1366400"/>
          </a:xfrm>
          <a:prstGeom prst="rect">
            <a:avLst/>
          </a:prstGeom>
        </p:spPr>
        <p:txBody>
          <a:bodyPr spcFirstLastPara="1" wrap="square" lIns="121900" tIns="121900" rIns="121900" bIns="121900" anchor="b" anchorCtr="0">
            <a:noAutofit/>
          </a:bodyPr>
          <a:lstStyle/>
          <a:p>
            <a:r>
              <a:rPr lang="en-GB"/>
              <a:t>PE</a:t>
            </a:r>
            <a:endParaRPr/>
          </a:p>
        </p:txBody>
      </p:sp>
      <p:pic>
        <p:nvPicPr>
          <p:cNvPr id="1471" name="Google Shape;1471;p215"/>
          <p:cNvPicPr preferRelativeResize="0"/>
          <p:nvPr/>
        </p:nvPicPr>
        <p:blipFill>
          <a:blip r:embed="rId3">
            <a:alphaModFix/>
          </a:blip>
          <a:stretch>
            <a:fillRect/>
          </a:stretch>
        </p:blipFill>
        <p:spPr>
          <a:xfrm>
            <a:off x="2878351" y="1916667"/>
            <a:ext cx="6170839" cy="1366400"/>
          </a:xfrm>
          <a:prstGeom prst="rect">
            <a:avLst/>
          </a:prstGeom>
          <a:noFill/>
          <a:ln>
            <a:noFill/>
          </a:ln>
        </p:spPr>
      </p:pic>
      <p:sp>
        <p:nvSpPr>
          <p:cNvPr id="1472" name="Google Shape;1472;p215"/>
          <p:cNvSpPr txBox="1"/>
          <p:nvPr/>
        </p:nvSpPr>
        <p:spPr>
          <a:xfrm>
            <a:off x="692167" y="3602533"/>
            <a:ext cx="10543200" cy="15816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Type in the website address show at the in the box above into your search engine.</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Fill in the log in details and log in.</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557583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76"/>
        <p:cNvGrpSpPr/>
        <p:nvPr/>
      </p:nvGrpSpPr>
      <p:grpSpPr>
        <a:xfrm>
          <a:off x="0" y="0"/>
          <a:ext cx="0" cy="0"/>
          <a:chOff x="0" y="0"/>
          <a:chExt cx="0" cy="0"/>
        </a:xfrm>
      </p:grpSpPr>
      <p:pic>
        <p:nvPicPr>
          <p:cNvPr id="1477" name="Google Shape;1477;p216"/>
          <p:cNvPicPr preferRelativeResize="0"/>
          <p:nvPr/>
        </p:nvPicPr>
        <p:blipFill rotWithShape="1">
          <a:blip r:embed="rId3">
            <a:alphaModFix/>
          </a:blip>
          <a:srcRect t="4531" b="5565"/>
          <a:stretch/>
        </p:blipFill>
        <p:spPr>
          <a:xfrm>
            <a:off x="203200" y="495767"/>
            <a:ext cx="11475101" cy="5800367"/>
          </a:xfrm>
          <a:prstGeom prst="rect">
            <a:avLst/>
          </a:prstGeom>
          <a:noFill/>
          <a:ln>
            <a:noFill/>
          </a:ln>
        </p:spPr>
      </p:pic>
      <p:sp>
        <p:nvSpPr>
          <p:cNvPr id="1478" name="Google Shape;1478;p216"/>
          <p:cNvSpPr/>
          <p:nvPr/>
        </p:nvSpPr>
        <p:spPr>
          <a:xfrm>
            <a:off x="8163500" y="5023700"/>
            <a:ext cx="3024000" cy="1421200"/>
          </a:xfrm>
          <a:prstGeom prst="wedgeRoundRectCallout">
            <a:avLst>
              <a:gd name="adj1" fmla="val -83881"/>
              <a:gd name="adj2" fmla="val 16277"/>
              <a:gd name="adj3" fmla="val 0"/>
            </a:avLst>
          </a:prstGeom>
          <a:solidFill>
            <a:srgbClr val="EEEEEE"/>
          </a:solidFill>
          <a:ln w="9525" cap="flat" cmpd="sng">
            <a:solidFill>
              <a:srgbClr val="59595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Once you have logged onto real PE click on ‘Key Stage 2’ and scroll down the page.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056180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82"/>
        <p:cNvGrpSpPr/>
        <p:nvPr/>
      </p:nvGrpSpPr>
      <p:grpSpPr>
        <a:xfrm>
          <a:off x="0" y="0"/>
          <a:ext cx="0" cy="0"/>
          <a:chOff x="0" y="0"/>
          <a:chExt cx="0" cy="0"/>
        </a:xfrm>
      </p:grpSpPr>
      <p:pic>
        <p:nvPicPr>
          <p:cNvPr id="1483" name="Google Shape;1483;p217"/>
          <p:cNvPicPr preferRelativeResize="0"/>
          <p:nvPr/>
        </p:nvPicPr>
        <p:blipFill rotWithShape="1">
          <a:blip r:embed="rId3">
            <a:alphaModFix/>
          </a:blip>
          <a:srcRect t="4278" b="7863"/>
          <a:stretch/>
        </p:blipFill>
        <p:spPr>
          <a:xfrm>
            <a:off x="203200" y="594916"/>
            <a:ext cx="11475101" cy="5668168"/>
          </a:xfrm>
          <a:prstGeom prst="rect">
            <a:avLst/>
          </a:prstGeom>
          <a:noFill/>
          <a:ln>
            <a:noFill/>
          </a:ln>
        </p:spPr>
      </p:pic>
      <p:sp>
        <p:nvSpPr>
          <p:cNvPr id="1484" name="Google Shape;1484;p217"/>
          <p:cNvSpPr/>
          <p:nvPr/>
        </p:nvSpPr>
        <p:spPr>
          <a:xfrm>
            <a:off x="5337667" y="165300"/>
            <a:ext cx="3024000" cy="1421200"/>
          </a:xfrm>
          <a:prstGeom prst="wedgeRoundRectCallout">
            <a:avLst>
              <a:gd name="adj1" fmla="val 27598"/>
              <a:gd name="adj2" fmla="val 116275"/>
              <a:gd name="adj3" fmla="val 0"/>
            </a:avLst>
          </a:prstGeom>
          <a:solidFill>
            <a:srgbClr val="EEEEEE"/>
          </a:solidFill>
          <a:ln w="9525" cap="flat" cmpd="sng">
            <a:solidFill>
              <a:srgbClr val="59595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Then follow the sections for Day 3, starting with ‘KS2 Day 3 Video’.</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210917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88"/>
        <p:cNvGrpSpPr/>
        <p:nvPr/>
      </p:nvGrpSpPr>
      <p:grpSpPr>
        <a:xfrm>
          <a:off x="0" y="0"/>
          <a:ext cx="0" cy="0"/>
          <a:chOff x="0" y="0"/>
          <a:chExt cx="0" cy="0"/>
        </a:xfrm>
      </p:grpSpPr>
      <p:sp>
        <p:nvSpPr>
          <p:cNvPr id="1489" name="Google Shape;1489;p218"/>
          <p:cNvSpPr txBox="1">
            <a:spLocks noGrp="1"/>
          </p:cNvSpPr>
          <p:nvPr>
            <p:ph type="subTitle" idx="1"/>
          </p:nvPr>
        </p:nvSpPr>
        <p:spPr>
          <a:xfrm>
            <a:off x="261500" y="213167"/>
            <a:ext cx="11360800" cy="4331200"/>
          </a:xfrm>
          <a:prstGeom prst="rect">
            <a:avLst/>
          </a:prstGeom>
          <a:noFill/>
          <a:ln>
            <a:noFill/>
          </a:ln>
        </p:spPr>
        <p:txBody>
          <a:bodyPr spcFirstLastPara="1" wrap="square" lIns="121900" tIns="121900" rIns="121900" bIns="121900" anchor="t" anchorCtr="0">
            <a:noAutofit/>
          </a:bodyPr>
          <a:lstStyle/>
          <a:p>
            <a:pPr marL="0" indent="0"/>
            <a:r>
              <a:rPr lang="en-GB"/>
              <a:t>Both Mrs Shipley and Mr Mottershead hope you have had a good week and enjoyed learning all about magnets and a little bit about the town we live in.</a:t>
            </a:r>
            <a:endParaRPr/>
          </a:p>
          <a:p>
            <a:pPr marL="0" indent="0"/>
            <a:r>
              <a:rPr lang="en-GB"/>
              <a:t>We hope you have a relaxing weekend and keep yourselves safe. We’ll see you again for more home learning next week.</a:t>
            </a:r>
            <a:endParaRPr/>
          </a:p>
        </p:txBody>
      </p:sp>
      <p:pic>
        <p:nvPicPr>
          <p:cNvPr id="1490" name="Google Shape;1490;p218"/>
          <p:cNvPicPr preferRelativeResize="0"/>
          <p:nvPr/>
        </p:nvPicPr>
        <p:blipFill>
          <a:blip r:embed="rId3">
            <a:alphaModFix/>
          </a:blip>
          <a:stretch>
            <a:fillRect/>
          </a:stretch>
        </p:blipFill>
        <p:spPr>
          <a:xfrm>
            <a:off x="7146100" y="3800834"/>
            <a:ext cx="2911667" cy="2763833"/>
          </a:xfrm>
          <a:prstGeom prst="rect">
            <a:avLst/>
          </a:prstGeom>
          <a:noFill/>
          <a:ln>
            <a:noFill/>
          </a:ln>
        </p:spPr>
      </p:pic>
    </p:spTree>
    <p:extLst>
      <p:ext uri="{BB962C8B-B14F-4D97-AF65-F5344CB8AC3E}">
        <p14:creationId xmlns:p14="http://schemas.microsoft.com/office/powerpoint/2010/main" val="250066026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1568</Words>
  <Application>Microsoft Office PowerPoint</Application>
  <PresentationFormat>Widescreen</PresentationFormat>
  <Paragraphs>251</Paragraphs>
  <Slides>25</Slides>
  <Notes>25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25</vt:i4>
      </vt:variant>
    </vt:vector>
  </HeadingPairs>
  <TitlesOfParts>
    <vt:vector size="30" baseType="lpstr">
      <vt:lpstr>Arial</vt:lpstr>
      <vt:lpstr>Calibri</vt:lpstr>
      <vt:lpstr>Comic Sans MS</vt:lpstr>
      <vt:lpstr>Simple Light</vt:lpstr>
      <vt:lpstr>5_Simple Light</vt:lpstr>
      <vt:lpstr>Friday 5th June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manipulate 2D shapes</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Your morning lessons are completed.      Time for lunch.   Then come back this afternoon for your curriculum activity. </vt:lpstr>
      <vt:lpstr>PE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5th June   Are you a maths whizz today?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2020-05-15T16:36:07Z</dcterms:created>
  <dcterms:modified xsi:type="dcterms:W3CDTF">2020-05-15T16:36:22Z</dcterms:modified>
</cp:coreProperties>
</file>