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f7ae96a54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f7ae96a54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7f7ae96a54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7f7ae96a54_0_1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3bf0e52f4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3bf0e52f4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3bf0e52f4_1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83bf0e52f4_1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6e1b77c1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6e1b77c1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6e1b77c1a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6e1b77c1a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76e1b77c1a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76e1b77c1a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6e1b77c1a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6e1b77c1a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76e1b77c1a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76e1b77c1a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76e1b77c1a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76e1b77c1a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6e1b77c1a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6e1b77c1a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76e1b77c1a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76e1b77c1a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6e1b77c1a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6e1b77c1a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76e1b77c1a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76e1b77c1a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76e1b77c1a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76e1b77c1a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U0XtW7tkAKEO_eo_450ZQuZ4BDLsoPDa/view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drive.google.com/file/d/1bEjHeVi6efu8uNCHXy0iScYcnZ1tSSl9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rive.google.com/file/d/1URt0pF12e8puQSn7676YdG2V9CSdXi8I/view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drive.google.com/file/d/1HdoxSJcl3SI3zPwZVJp3b3h5BeM4j7y5/view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U0XtW7tkAKEO_eo_450ZQuZ4BDLsoPDa/view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drive.google.com/file/d/1bEjHeVi6efu8uNCHXy0iScYcnZ1tSSl9/view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rive.google.com/file/d/1URt0pF12e8puQSn7676YdG2V9CSdXi8I/view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drive.google.com/file/d/1HdoxSJcl3SI3zPwZVJp3b3h5BeM4j7y5/vie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u1blglYk2J_7Bwhw2qSo59bcIsuFeQYF/view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drive.google.com/file/d/13ERKyfDaPNK0VX61AfxJuYMSsC37iqey/view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rive.google.com/file/d/1h7wew5BRzhYeS6RiUITWFU9SBsd9iQKg/view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drive.google.com/file/d/1Z7epBokus1zyXXLEpGOEHYCiWvwwlshj/view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u1blglYk2J_7Bwhw2qSo59bcIsuFeQYF/view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drive.google.com/file/d/13ERKyfDaPNK0VX61AfxJuYMSsC37iqey/view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rive.google.com/file/d/1h7wew5BRzhYeS6RiUITWFU9SBsd9iQKg/view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drive.google.com/file/d/1Z7epBokus1zyXXLEpGOEHYCiWvwwlshj/vie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1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6752400" cy="7926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spelling common exception words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subTitle" idx="1"/>
          </p:nvPr>
        </p:nvSpPr>
        <p:spPr>
          <a:xfrm>
            <a:off x="177725" y="122225"/>
            <a:ext cx="8338800" cy="9390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Recap: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a </a:t>
            </a:r>
            <a:r>
              <a:rPr lang="en-GB" sz="1800">
                <a:solidFill>
                  <a:srgbClr val="FFFFFF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common exception word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is one that doesn’t follow the normal spelling words (you can’t sound out the letters to read it) . There are lots of these. The ones we meet most are called the </a:t>
            </a:r>
            <a:r>
              <a:rPr lang="en-GB" sz="1800">
                <a:solidFill>
                  <a:srgbClr val="FFFFFF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common exception words</a:t>
            </a:r>
            <a:r>
              <a:rPr lang="en-GB" sz="1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1800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62" name="Google Shape;62;p14"/>
          <p:cNvGrpSpPr/>
          <p:nvPr/>
        </p:nvGrpSpPr>
        <p:grpSpPr>
          <a:xfrm>
            <a:off x="177731" y="1195457"/>
            <a:ext cx="5485166" cy="3853026"/>
            <a:chOff x="126500" y="1213625"/>
            <a:chExt cx="5472579" cy="3777477"/>
          </a:xfrm>
        </p:grpSpPr>
        <p:pic>
          <p:nvPicPr>
            <p:cNvPr id="63" name="Google Shape;63;p1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26500" y="1213625"/>
              <a:ext cx="5472579" cy="37774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4" name="Google Shape;64;p1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8500" y="4405325"/>
              <a:ext cx="594225" cy="4000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5" name="Google Shape;65;p14"/>
          <p:cNvSpPr txBox="1"/>
          <p:nvPr/>
        </p:nvSpPr>
        <p:spPr>
          <a:xfrm>
            <a:off x="4872050" y="2795600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4"/>
          <p:cNvSpPr txBox="1"/>
          <p:nvPr/>
        </p:nvSpPr>
        <p:spPr>
          <a:xfrm>
            <a:off x="423875" y="3090875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4"/>
          <p:cNvSpPr txBox="1"/>
          <p:nvPr/>
        </p:nvSpPr>
        <p:spPr>
          <a:xfrm>
            <a:off x="1262075" y="3090875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4"/>
          <p:cNvSpPr txBox="1"/>
          <p:nvPr/>
        </p:nvSpPr>
        <p:spPr>
          <a:xfrm>
            <a:off x="1262075" y="3386150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4"/>
          <p:cNvSpPr txBox="1"/>
          <p:nvPr/>
        </p:nvSpPr>
        <p:spPr>
          <a:xfrm>
            <a:off x="2928950" y="1862150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4"/>
          <p:cNvSpPr txBox="1"/>
          <p:nvPr/>
        </p:nvSpPr>
        <p:spPr>
          <a:xfrm>
            <a:off x="2138375" y="3719525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4"/>
          <p:cNvSpPr txBox="1"/>
          <p:nvPr/>
        </p:nvSpPr>
        <p:spPr>
          <a:xfrm>
            <a:off x="2138375" y="4348175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4"/>
          <p:cNvSpPr txBox="1"/>
          <p:nvPr/>
        </p:nvSpPr>
        <p:spPr>
          <a:xfrm>
            <a:off x="3576650" y="4624400"/>
            <a:ext cx="695400" cy="238200"/>
          </a:xfrm>
          <a:prstGeom prst="rect">
            <a:avLst/>
          </a:prstGeom>
          <a:solidFill>
            <a:srgbClr val="FFE600">
              <a:alpha val="55000"/>
            </a:srgbClr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3" name="Google Shape;73;p14"/>
          <p:cNvPicPr preferRelativeResize="0"/>
          <p:nvPr/>
        </p:nvPicPr>
        <p:blipFill rotWithShape="1">
          <a:blip r:embed="rId5">
            <a:alphaModFix/>
          </a:blip>
          <a:srcRect l="9287" t="27187" r="56226" b="29060"/>
          <a:stretch/>
        </p:blipFill>
        <p:spPr>
          <a:xfrm flipH="1">
            <a:off x="6472250" y="2956525"/>
            <a:ext cx="2362875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4"/>
          <p:cNvSpPr/>
          <p:nvPr/>
        </p:nvSpPr>
        <p:spPr>
          <a:xfrm>
            <a:off x="5372100" y="1128800"/>
            <a:ext cx="3771900" cy="1666800"/>
          </a:xfrm>
          <a:prstGeom prst="wedgeEllipseCallout">
            <a:avLst>
              <a:gd name="adj1" fmla="val 3409"/>
              <a:gd name="adj2" fmla="val 84859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Here is a list of common exception words. 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On the next page, I am going to see if you can spell the ones highlighted in yellow. So, practise them first!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5"/>
          <p:cNvPicPr preferRelativeResize="0"/>
          <p:nvPr/>
        </p:nvPicPr>
        <p:blipFill rotWithShape="1">
          <a:blip r:embed="rId3">
            <a:alphaModFix/>
          </a:blip>
          <a:srcRect l="8323" t="21397" r="57339" b="1077"/>
          <a:stretch/>
        </p:blipFill>
        <p:spPr>
          <a:xfrm>
            <a:off x="147650" y="1557350"/>
            <a:ext cx="2305050" cy="3343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5" title="Sentence 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05500" y="402413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5" title="Sentence 2.mp3">
            <a:hlinkClick r:id="rId6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05500" y="1169163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5" title="Sentence 3.mp3">
            <a:hlinkClick r:id="rId7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05500" y="1935913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5" title="Sentence 4.mp3">
            <a:hlinkClick r:id="rId8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05500" y="2678888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5"/>
          <p:cNvSpPr/>
          <p:nvPr/>
        </p:nvSpPr>
        <p:spPr>
          <a:xfrm>
            <a:off x="2805125" y="338100"/>
            <a:ext cx="2333700" cy="2862300"/>
          </a:xfrm>
          <a:prstGeom prst="wedgeRectCallout">
            <a:avLst>
              <a:gd name="adj1" fmla="val -90460"/>
              <a:gd name="adj2" fmla="val 26873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Click on each of these speaker icons to hear a different sentence.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For each one, listen carefully and then try to write the sentence down.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Each sentence has two of the exception words highlighted on the previous screen.</a:t>
            </a:r>
            <a:endParaRPr/>
          </a:p>
        </p:txBody>
      </p:sp>
      <p:sp>
        <p:nvSpPr>
          <p:cNvPr id="85" name="Google Shape;85;p15"/>
          <p:cNvSpPr txBox="1"/>
          <p:nvPr/>
        </p:nvSpPr>
        <p:spPr>
          <a:xfrm>
            <a:off x="6415100" y="402425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1</a:t>
            </a:r>
            <a:endParaRPr/>
          </a:p>
        </p:txBody>
      </p:sp>
      <p:sp>
        <p:nvSpPr>
          <p:cNvPr id="86" name="Google Shape;86;p15"/>
          <p:cNvSpPr txBox="1"/>
          <p:nvPr/>
        </p:nvSpPr>
        <p:spPr>
          <a:xfrm>
            <a:off x="6415100" y="1169175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2</a:t>
            </a:r>
            <a:endParaRPr/>
          </a:p>
        </p:txBody>
      </p:sp>
      <p:sp>
        <p:nvSpPr>
          <p:cNvPr id="87" name="Google Shape;87;p15"/>
          <p:cNvSpPr txBox="1"/>
          <p:nvPr/>
        </p:nvSpPr>
        <p:spPr>
          <a:xfrm>
            <a:off x="6415100" y="1935925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3</a:t>
            </a:r>
            <a:endParaRPr/>
          </a:p>
        </p:txBody>
      </p:sp>
      <p:sp>
        <p:nvSpPr>
          <p:cNvPr id="88" name="Google Shape;88;p15"/>
          <p:cNvSpPr txBox="1"/>
          <p:nvPr/>
        </p:nvSpPr>
        <p:spPr>
          <a:xfrm>
            <a:off x="6415100" y="2743200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4</a:t>
            </a:r>
            <a:endParaRPr/>
          </a:p>
        </p:txBody>
      </p:sp>
      <p:sp>
        <p:nvSpPr>
          <p:cNvPr id="89" name="Google Shape;89;p15"/>
          <p:cNvSpPr txBox="1"/>
          <p:nvPr/>
        </p:nvSpPr>
        <p:spPr>
          <a:xfrm>
            <a:off x="6357950" y="4519625"/>
            <a:ext cx="2571600" cy="4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Answers on the next screen.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6"/>
          <p:cNvPicPr preferRelativeResize="0"/>
          <p:nvPr/>
        </p:nvPicPr>
        <p:blipFill rotWithShape="1">
          <a:blip r:embed="rId3">
            <a:alphaModFix/>
          </a:blip>
          <a:srcRect l="21520" t="32218" r="58387" b="33237"/>
          <a:stretch/>
        </p:blipFill>
        <p:spPr>
          <a:xfrm>
            <a:off x="709625" y="3262325"/>
            <a:ext cx="1276350" cy="140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6" title="Sentence 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33000" y="914213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6" title="Sentence 2.mp3">
            <a:hlinkClick r:id="rId6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33000" y="1680963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6" title="Sentence 3.mp3">
            <a:hlinkClick r:id="rId7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33000" y="2447713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6" title="Sentence 4.mp3">
            <a:hlinkClick r:id="rId8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33000" y="3190688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6"/>
          <p:cNvSpPr/>
          <p:nvPr/>
        </p:nvSpPr>
        <p:spPr>
          <a:xfrm>
            <a:off x="1747850" y="2431400"/>
            <a:ext cx="1247700" cy="704700"/>
          </a:xfrm>
          <a:prstGeom prst="wedgeRectCallout">
            <a:avLst>
              <a:gd name="adj1" fmla="val -82063"/>
              <a:gd name="adj2" fmla="val 139549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Here are the answers!</a:t>
            </a:r>
            <a:endParaRPr/>
          </a:p>
        </p:txBody>
      </p:sp>
      <p:sp>
        <p:nvSpPr>
          <p:cNvPr id="100" name="Google Shape;100;p16"/>
          <p:cNvSpPr txBox="1"/>
          <p:nvPr/>
        </p:nvSpPr>
        <p:spPr>
          <a:xfrm>
            <a:off x="4342600" y="914225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1. Look at the </a:t>
            </a:r>
            <a:r>
              <a:rPr lang="en-GB">
                <a:highlight>
                  <a:srgbClr val="FFFF00"/>
                </a:highlight>
              </a:rPr>
              <a:t>beautiful</a:t>
            </a:r>
            <a:r>
              <a:rPr lang="en-GB"/>
              <a:t> green </a:t>
            </a:r>
            <a:r>
              <a:rPr lang="en-GB">
                <a:highlight>
                  <a:srgbClr val="FFFF00"/>
                </a:highlight>
              </a:rPr>
              <a:t>grass</a:t>
            </a:r>
            <a:r>
              <a:rPr lang="en-GB"/>
              <a:t>.</a:t>
            </a:r>
            <a:endParaRPr/>
          </a:p>
        </p:txBody>
      </p:sp>
      <p:sp>
        <p:nvSpPr>
          <p:cNvPr id="101" name="Google Shape;101;p16"/>
          <p:cNvSpPr txBox="1"/>
          <p:nvPr/>
        </p:nvSpPr>
        <p:spPr>
          <a:xfrm>
            <a:off x="4342600" y="1677063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2. Don’t </a:t>
            </a:r>
            <a:r>
              <a:rPr lang="en-GB">
                <a:highlight>
                  <a:srgbClr val="FFFF00"/>
                </a:highlight>
              </a:rPr>
              <a:t>climb</a:t>
            </a:r>
            <a:r>
              <a:rPr lang="en-GB"/>
              <a:t>, you will rip your </a:t>
            </a:r>
            <a:r>
              <a:rPr lang="en-GB">
                <a:highlight>
                  <a:srgbClr val="FFFF00"/>
                </a:highlight>
              </a:rPr>
              <a:t>clothes</a:t>
            </a:r>
            <a:r>
              <a:rPr lang="en-GB"/>
              <a:t>.</a:t>
            </a:r>
            <a:endParaRPr/>
          </a:p>
        </p:txBody>
      </p:sp>
      <p:sp>
        <p:nvSpPr>
          <p:cNvPr id="102" name="Google Shape;102;p16"/>
          <p:cNvSpPr txBox="1"/>
          <p:nvPr/>
        </p:nvSpPr>
        <p:spPr>
          <a:xfrm>
            <a:off x="4342600" y="2439901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3. Ben mo</a:t>
            </a:r>
            <a:r>
              <a:rPr lang="en-GB" u="sng"/>
              <a:t>pp</a:t>
            </a:r>
            <a:r>
              <a:rPr lang="en-GB"/>
              <a:t>ed </a:t>
            </a:r>
            <a:r>
              <a:rPr lang="en-GB">
                <a:highlight>
                  <a:srgbClr val="FFFF00"/>
                </a:highlight>
              </a:rPr>
              <a:t>half</a:t>
            </a:r>
            <a:r>
              <a:rPr lang="en-GB"/>
              <a:t> of the </a:t>
            </a:r>
            <a:r>
              <a:rPr lang="en-GB">
                <a:highlight>
                  <a:srgbClr val="FFFF00"/>
                </a:highlight>
              </a:rPr>
              <a:t>floor</a:t>
            </a:r>
            <a:r>
              <a:rPr lang="en-GB"/>
              <a:t>.</a:t>
            </a:r>
            <a:endParaRPr/>
          </a:p>
        </p:txBody>
      </p:sp>
      <p:sp>
        <p:nvSpPr>
          <p:cNvPr id="103" name="Google Shape;103;p16"/>
          <p:cNvSpPr txBox="1"/>
          <p:nvPr/>
        </p:nvSpPr>
        <p:spPr>
          <a:xfrm>
            <a:off x="4342600" y="3243058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4. </a:t>
            </a:r>
            <a:r>
              <a:rPr lang="en-GB">
                <a:highlight>
                  <a:srgbClr val="FFFF00"/>
                </a:highlight>
              </a:rPr>
              <a:t>Would</a:t>
            </a:r>
            <a:r>
              <a:rPr lang="en-GB"/>
              <a:t> the </a:t>
            </a:r>
            <a:r>
              <a:rPr lang="en-GB">
                <a:highlight>
                  <a:srgbClr val="FFFF00"/>
                </a:highlight>
              </a:rPr>
              <a:t>people</a:t>
            </a:r>
            <a:r>
              <a:rPr lang="en-GB"/>
              <a:t> like the show?</a:t>
            </a:r>
            <a:endParaRPr/>
          </a:p>
        </p:txBody>
      </p:sp>
      <p:sp>
        <p:nvSpPr>
          <p:cNvPr id="104" name="Google Shape;104;p16"/>
          <p:cNvSpPr txBox="1"/>
          <p:nvPr/>
        </p:nvSpPr>
        <p:spPr>
          <a:xfrm>
            <a:off x="252425" y="253550"/>
            <a:ext cx="1405800" cy="50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latin typeface="Comic Sans MS"/>
                <a:ea typeface="Comic Sans MS"/>
                <a:cs typeface="Comic Sans MS"/>
                <a:sym typeface="Comic Sans MS"/>
              </a:rPr>
              <a:t>Answers</a:t>
            </a:r>
            <a:endParaRPr sz="24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2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0" name="Google Shape;110;p17"/>
          <p:cNvSpPr txBox="1">
            <a:spLocks noGrp="1"/>
          </p:cNvSpPr>
          <p:nvPr>
            <p:ph type="subTitle" idx="1"/>
          </p:nvPr>
        </p:nvSpPr>
        <p:spPr>
          <a:xfrm>
            <a:off x="1035075" y="3921325"/>
            <a:ext cx="6752400" cy="889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to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words ending in </a:t>
            </a:r>
            <a:r>
              <a:rPr lang="en-GB">
                <a:solidFill>
                  <a:srgbClr val="FF0000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u="sng">
              <a:solidFill>
                <a:srgbClr val="FF0000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1" name="Google Shape;11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8"/>
          <p:cNvPicPr preferRelativeResize="0"/>
          <p:nvPr/>
        </p:nvPicPr>
        <p:blipFill rotWithShape="1">
          <a:blip r:embed="rId3">
            <a:alphaModFix/>
          </a:blip>
          <a:srcRect l="8323" t="21397" r="57339" b="1077"/>
          <a:stretch/>
        </p:blipFill>
        <p:spPr>
          <a:xfrm>
            <a:off x="147650" y="1934750"/>
            <a:ext cx="2044851" cy="2965876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8"/>
          <p:cNvSpPr/>
          <p:nvPr/>
        </p:nvSpPr>
        <p:spPr>
          <a:xfrm>
            <a:off x="2045025" y="994525"/>
            <a:ext cx="2333700" cy="1959300"/>
          </a:xfrm>
          <a:prstGeom prst="wedgeRectCallout">
            <a:avLst>
              <a:gd name="adj1" fmla="val -70270"/>
              <a:gd name="adj2" fmla="val 42513"/>
            </a:avLst>
          </a:prstGeom>
          <a:solidFill>
            <a:schemeClr val="lt2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When we  add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r>
              <a:rPr lang="en-GB" sz="2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to words ending in 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/>
              <a:t>, sometimes, the 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</a:t>
            </a:r>
            <a:r>
              <a:rPr lang="en-GB"/>
              <a:t> changes to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   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8" name="Google Shape;118;p18"/>
          <p:cNvSpPr txBox="1"/>
          <p:nvPr/>
        </p:nvSpPr>
        <p:spPr>
          <a:xfrm>
            <a:off x="5476325" y="950225"/>
            <a:ext cx="3428700" cy="373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cr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cr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cop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</a:t>
            </a: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cop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		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worr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</a:t>
            </a: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worr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hurr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hurr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9" name="Google Shape;119;p18"/>
          <p:cNvSpPr/>
          <p:nvPr/>
        </p:nvSpPr>
        <p:spPr>
          <a:xfrm>
            <a:off x="6523450" y="1531350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18"/>
          <p:cNvSpPr/>
          <p:nvPr/>
        </p:nvSpPr>
        <p:spPr>
          <a:xfrm>
            <a:off x="6523450" y="2349925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18"/>
          <p:cNvSpPr/>
          <p:nvPr/>
        </p:nvSpPr>
        <p:spPr>
          <a:xfrm>
            <a:off x="6499475" y="3021450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18"/>
          <p:cNvSpPr/>
          <p:nvPr/>
        </p:nvSpPr>
        <p:spPr>
          <a:xfrm>
            <a:off x="6523450" y="3779475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18"/>
          <p:cNvSpPr/>
          <p:nvPr/>
        </p:nvSpPr>
        <p:spPr>
          <a:xfrm>
            <a:off x="1782275" y="3178150"/>
            <a:ext cx="3365550" cy="1900476"/>
          </a:xfrm>
          <a:prstGeom prst="irregularSeal1">
            <a:avLst/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This doesn’t happen to words that have a vowel before the y.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          (e.g. play)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19"/>
          <p:cNvPicPr preferRelativeResize="0"/>
          <p:nvPr/>
        </p:nvPicPr>
        <p:blipFill rotWithShape="1">
          <a:blip r:embed="rId3">
            <a:alphaModFix/>
          </a:blip>
          <a:srcRect l="8323" t="21397" r="57339" b="1077"/>
          <a:stretch/>
        </p:blipFill>
        <p:spPr>
          <a:xfrm>
            <a:off x="147650" y="1934750"/>
            <a:ext cx="2044851" cy="2965876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9"/>
          <p:cNvSpPr/>
          <p:nvPr/>
        </p:nvSpPr>
        <p:spPr>
          <a:xfrm>
            <a:off x="2019125" y="994525"/>
            <a:ext cx="2333700" cy="1302900"/>
          </a:xfrm>
          <a:prstGeom prst="wedgeRectCallout">
            <a:avLst>
              <a:gd name="adj1" fmla="val -71751"/>
              <a:gd name="adj2" fmla="val 55973"/>
            </a:avLst>
          </a:prstGeom>
          <a:solidFill>
            <a:schemeClr val="lt2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Now try  adding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r>
              <a:rPr lang="en-GB" sz="2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to these words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0" name="Google Shape;130;p19"/>
          <p:cNvSpPr txBox="1"/>
          <p:nvPr/>
        </p:nvSpPr>
        <p:spPr>
          <a:xfrm>
            <a:off x="6566450" y="656075"/>
            <a:ext cx="1462500" cy="4154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tidy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multiply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try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carry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empty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fry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1" name="Google Shape;131;p19"/>
          <p:cNvSpPr/>
          <p:nvPr/>
        </p:nvSpPr>
        <p:spPr>
          <a:xfrm>
            <a:off x="2287275" y="3097350"/>
            <a:ext cx="2333700" cy="943200"/>
          </a:xfrm>
          <a:prstGeom prst="wedgeRectCallout">
            <a:avLst>
              <a:gd name="adj1" fmla="val -89064"/>
              <a:gd name="adj2" fmla="val -53668"/>
            </a:avLst>
          </a:prstGeom>
          <a:solidFill>
            <a:schemeClr val="lt2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Don’t forget to change the </a:t>
            </a:r>
            <a:r>
              <a:rPr lang="en-GB"/>
              <a:t> 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</a:t>
            </a:r>
            <a:r>
              <a:rPr lang="en-GB"/>
              <a:t> to an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   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2" name="Google Shape;132;p19"/>
          <p:cNvSpPr txBox="1"/>
          <p:nvPr/>
        </p:nvSpPr>
        <p:spPr>
          <a:xfrm>
            <a:off x="233200" y="86375"/>
            <a:ext cx="2738100" cy="7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Your turn !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3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8" name="Google Shape;138;p20"/>
          <p:cNvSpPr txBox="1">
            <a:spLocks noGrp="1"/>
          </p:cNvSpPr>
          <p:nvPr>
            <p:ph type="subTitle" idx="1"/>
          </p:nvPr>
        </p:nvSpPr>
        <p:spPr>
          <a:xfrm>
            <a:off x="1035075" y="3921325"/>
            <a:ext cx="6752400" cy="889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and  </a:t>
            </a:r>
            <a:r>
              <a:rPr lang="en-GB">
                <a:solidFill>
                  <a:srgbClr val="FFFFFF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words ending in </a:t>
            </a:r>
            <a:r>
              <a:rPr lang="en-GB">
                <a:solidFill>
                  <a:srgbClr val="FF0000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u="sng">
              <a:solidFill>
                <a:srgbClr val="FF0000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9" name="Google Shape;13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21"/>
          <p:cNvPicPr preferRelativeResize="0"/>
          <p:nvPr/>
        </p:nvPicPr>
        <p:blipFill rotWithShape="1">
          <a:blip r:embed="rId3">
            <a:alphaModFix/>
          </a:blip>
          <a:srcRect l="8323" t="21397" r="57339" b="1077"/>
          <a:stretch/>
        </p:blipFill>
        <p:spPr>
          <a:xfrm>
            <a:off x="147650" y="1934750"/>
            <a:ext cx="2044851" cy="2965876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1"/>
          <p:cNvSpPr/>
          <p:nvPr/>
        </p:nvSpPr>
        <p:spPr>
          <a:xfrm>
            <a:off x="2045025" y="994525"/>
            <a:ext cx="2333700" cy="1959300"/>
          </a:xfrm>
          <a:prstGeom prst="wedgeRectCallout">
            <a:avLst>
              <a:gd name="adj1" fmla="val -70270"/>
              <a:gd name="adj2" fmla="val 42513"/>
            </a:avLst>
          </a:prstGeom>
          <a:solidFill>
            <a:schemeClr val="lt2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When we  add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 sz="2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solidFill>
                  <a:schemeClr val="dk1"/>
                </a:solidFill>
              </a:rPr>
              <a:t>or </a:t>
            </a: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endParaRPr sz="2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to words ending in 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/>
              <a:t>, sometimes, we just drop the  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</a:t>
            </a:r>
            <a:r>
              <a:rPr lang="en-GB"/>
              <a:t> .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21"/>
          <p:cNvSpPr txBox="1"/>
          <p:nvPr/>
        </p:nvSpPr>
        <p:spPr>
          <a:xfrm>
            <a:off x="5476325" y="950225"/>
            <a:ext cx="3428700" cy="373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happ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happ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happ</a:t>
            </a:r>
            <a:r>
              <a:rPr lang="en-GB" sz="2400">
                <a:solidFill>
                  <a:srgbClr val="FFFF00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happ</a:t>
            </a:r>
            <a:r>
              <a:rPr lang="en-GB" sz="2400">
                <a:solidFill>
                  <a:srgbClr val="FFFF00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funn</a:t>
            </a:r>
            <a:r>
              <a:rPr lang="en-GB" sz="2400">
                <a:solidFill>
                  <a:srgbClr val="FFFF00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funn</a:t>
            </a:r>
            <a:r>
              <a:rPr lang="en-GB" sz="2400">
                <a:solidFill>
                  <a:srgbClr val="FFFF00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funn</a:t>
            </a:r>
            <a:r>
              <a:rPr lang="en-GB" sz="2400">
                <a:solidFill>
                  <a:srgbClr val="FFFF00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			funn</a:t>
            </a:r>
            <a:r>
              <a:rPr lang="en-GB" sz="2400">
                <a:solidFill>
                  <a:srgbClr val="FFFF00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7" name="Google Shape;147;p21"/>
          <p:cNvSpPr/>
          <p:nvPr/>
        </p:nvSpPr>
        <p:spPr>
          <a:xfrm>
            <a:off x="6523450" y="1531350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21"/>
          <p:cNvSpPr/>
          <p:nvPr/>
        </p:nvSpPr>
        <p:spPr>
          <a:xfrm>
            <a:off x="6523450" y="2349925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21"/>
          <p:cNvSpPr/>
          <p:nvPr/>
        </p:nvSpPr>
        <p:spPr>
          <a:xfrm>
            <a:off x="6499475" y="3021450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21"/>
          <p:cNvSpPr/>
          <p:nvPr/>
        </p:nvSpPr>
        <p:spPr>
          <a:xfrm>
            <a:off x="6523450" y="3779475"/>
            <a:ext cx="631500" cy="147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2"/>
          <p:cNvPicPr preferRelativeResize="0"/>
          <p:nvPr/>
        </p:nvPicPr>
        <p:blipFill rotWithShape="1">
          <a:blip r:embed="rId3">
            <a:alphaModFix/>
          </a:blip>
          <a:srcRect l="8323" t="21397" r="57339" b="1077"/>
          <a:stretch/>
        </p:blipFill>
        <p:spPr>
          <a:xfrm>
            <a:off x="147650" y="1934750"/>
            <a:ext cx="2044851" cy="2965876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2"/>
          <p:cNvSpPr/>
          <p:nvPr/>
        </p:nvSpPr>
        <p:spPr>
          <a:xfrm>
            <a:off x="2019125" y="994525"/>
            <a:ext cx="2333700" cy="1302900"/>
          </a:xfrm>
          <a:prstGeom prst="wedgeRectCallout">
            <a:avLst>
              <a:gd name="adj1" fmla="val -71751"/>
              <a:gd name="adj2" fmla="val 55973"/>
            </a:avLst>
          </a:prstGeom>
          <a:solidFill>
            <a:schemeClr val="lt2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Now try  adding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 sz="28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solidFill>
                  <a:schemeClr val="dk1"/>
                </a:solidFill>
              </a:rPr>
              <a:t>or </a:t>
            </a: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endParaRPr sz="28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to these words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22"/>
          <p:cNvSpPr txBox="1"/>
          <p:nvPr/>
        </p:nvSpPr>
        <p:spPr>
          <a:xfrm>
            <a:off x="6566450" y="656075"/>
            <a:ext cx="1462500" cy="3679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tidy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greedy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lucky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happy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empty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8" name="Google Shape;158;p22"/>
          <p:cNvSpPr/>
          <p:nvPr/>
        </p:nvSpPr>
        <p:spPr>
          <a:xfrm>
            <a:off x="2287275" y="3097350"/>
            <a:ext cx="2333700" cy="943200"/>
          </a:xfrm>
          <a:prstGeom prst="wedgeRectCallout">
            <a:avLst>
              <a:gd name="adj1" fmla="val -89064"/>
              <a:gd name="adj2" fmla="val -53668"/>
            </a:avLst>
          </a:prstGeom>
          <a:solidFill>
            <a:schemeClr val="lt2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Don’t forget to change the </a:t>
            </a:r>
            <a:r>
              <a:rPr lang="en-GB"/>
              <a:t> 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</a:t>
            </a:r>
            <a:r>
              <a:rPr lang="en-GB"/>
              <a:t> to an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   </a:t>
            </a: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p22"/>
          <p:cNvSpPr txBox="1"/>
          <p:nvPr/>
        </p:nvSpPr>
        <p:spPr>
          <a:xfrm>
            <a:off x="233200" y="86375"/>
            <a:ext cx="2738100" cy="7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Your turn !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3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4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5" name="Google Shape;165;p23"/>
          <p:cNvSpPr txBox="1">
            <a:spLocks noGrp="1"/>
          </p:cNvSpPr>
          <p:nvPr>
            <p:ph type="subTitle" idx="1"/>
          </p:nvPr>
        </p:nvSpPr>
        <p:spPr>
          <a:xfrm>
            <a:off x="1035075" y="3921325"/>
            <a:ext cx="6752400" cy="889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and  </a:t>
            </a:r>
            <a:r>
              <a:rPr lang="en-GB">
                <a:solidFill>
                  <a:srgbClr val="FFFFFF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words ending in </a:t>
            </a:r>
            <a:r>
              <a:rPr lang="en-GB">
                <a:solidFill>
                  <a:srgbClr val="FF0000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u="sng">
              <a:solidFill>
                <a:srgbClr val="FF0000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6" name="Google Shape;16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4"/>
          <p:cNvSpPr txBox="1">
            <a:spLocks noGrp="1"/>
          </p:cNvSpPr>
          <p:nvPr>
            <p:ph type="subTitle" idx="1"/>
          </p:nvPr>
        </p:nvSpPr>
        <p:spPr>
          <a:xfrm>
            <a:off x="225350" y="182475"/>
            <a:ext cx="8520600" cy="106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How many new words can you make by adding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or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to these words?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2" name="Google Shape;17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2375" y="1379000"/>
            <a:ext cx="2499259" cy="3594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396275"/>
            <a:ext cx="1419575" cy="171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4"/>
          <p:cNvPicPr preferRelativeResize="0"/>
          <p:nvPr/>
        </p:nvPicPr>
        <p:blipFill rotWithShape="1">
          <a:blip r:embed="rId5">
            <a:alphaModFix/>
          </a:blip>
          <a:srcRect t="29795" r="1127"/>
          <a:stretch/>
        </p:blipFill>
        <p:spPr>
          <a:xfrm>
            <a:off x="6587275" y="1563325"/>
            <a:ext cx="1704525" cy="185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40647" y="3152622"/>
            <a:ext cx="1503925" cy="187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5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5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1" name="Google Shape;181;p25"/>
          <p:cNvSpPr txBox="1">
            <a:spLocks noGrp="1"/>
          </p:cNvSpPr>
          <p:nvPr>
            <p:ph type="subTitle" idx="1"/>
          </p:nvPr>
        </p:nvSpPr>
        <p:spPr>
          <a:xfrm>
            <a:off x="1035075" y="3921325"/>
            <a:ext cx="6752400" cy="889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Adding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ed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and  </a:t>
            </a:r>
            <a:r>
              <a:rPr lang="en-GB">
                <a:solidFill>
                  <a:srgbClr val="FFFFFF"/>
                </a:solidFill>
                <a:highlight>
                  <a:schemeClr val="dk1"/>
                </a:highlight>
                <a:latin typeface="Comic Sans MS"/>
                <a:ea typeface="Comic Sans MS"/>
                <a:cs typeface="Comic Sans MS"/>
                <a:sym typeface="Comic Sans MS"/>
              </a:rPr>
              <a:t>est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words ending in </a:t>
            </a:r>
            <a:r>
              <a:rPr lang="en-GB">
                <a:solidFill>
                  <a:srgbClr val="FF0000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</a:t>
            </a:r>
            <a:endParaRPr u="sng">
              <a:solidFill>
                <a:srgbClr val="FF0000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2" name="Google Shape;18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6"/>
          <p:cNvPicPr preferRelativeResize="0"/>
          <p:nvPr/>
        </p:nvPicPr>
        <p:blipFill rotWithShape="1">
          <a:blip r:embed="rId3">
            <a:alphaModFix/>
          </a:blip>
          <a:srcRect l="8323" t="21397" r="57339" b="1077"/>
          <a:stretch/>
        </p:blipFill>
        <p:spPr>
          <a:xfrm>
            <a:off x="147650" y="1557350"/>
            <a:ext cx="2305050" cy="3343275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6"/>
          <p:cNvSpPr/>
          <p:nvPr/>
        </p:nvSpPr>
        <p:spPr>
          <a:xfrm>
            <a:off x="2805125" y="338100"/>
            <a:ext cx="2333700" cy="1976700"/>
          </a:xfrm>
          <a:prstGeom prst="wedgeRectCallout">
            <a:avLst>
              <a:gd name="adj1" fmla="val -96548"/>
              <a:gd name="adj2" fmla="val 48688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Click on each of these speaker icons to hear a different sentence.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For each one, listen carefully and then try to write the sentence down.</a:t>
            </a:r>
            <a:endParaRPr/>
          </a:p>
        </p:txBody>
      </p:sp>
      <p:sp>
        <p:nvSpPr>
          <p:cNvPr id="189" name="Google Shape;189;p26"/>
          <p:cNvSpPr txBox="1"/>
          <p:nvPr/>
        </p:nvSpPr>
        <p:spPr>
          <a:xfrm>
            <a:off x="6415100" y="402425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1</a:t>
            </a:r>
            <a:endParaRPr/>
          </a:p>
        </p:txBody>
      </p:sp>
      <p:sp>
        <p:nvSpPr>
          <p:cNvPr id="190" name="Google Shape;190;p26"/>
          <p:cNvSpPr txBox="1"/>
          <p:nvPr/>
        </p:nvSpPr>
        <p:spPr>
          <a:xfrm>
            <a:off x="6415100" y="1169175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2</a:t>
            </a:r>
            <a:endParaRPr/>
          </a:p>
        </p:txBody>
      </p:sp>
      <p:sp>
        <p:nvSpPr>
          <p:cNvPr id="191" name="Google Shape;191;p26"/>
          <p:cNvSpPr txBox="1"/>
          <p:nvPr/>
        </p:nvSpPr>
        <p:spPr>
          <a:xfrm>
            <a:off x="6415100" y="1935925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3</a:t>
            </a:r>
            <a:endParaRPr/>
          </a:p>
        </p:txBody>
      </p:sp>
      <p:sp>
        <p:nvSpPr>
          <p:cNvPr id="192" name="Google Shape;192;p26"/>
          <p:cNvSpPr txBox="1"/>
          <p:nvPr/>
        </p:nvSpPr>
        <p:spPr>
          <a:xfrm>
            <a:off x="6415100" y="2743200"/>
            <a:ext cx="1162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sentence 4</a:t>
            </a:r>
            <a:endParaRPr/>
          </a:p>
        </p:txBody>
      </p:sp>
      <p:sp>
        <p:nvSpPr>
          <p:cNvPr id="193" name="Google Shape;193;p26"/>
          <p:cNvSpPr txBox="1"/>
          <p:nvPr/>
        </p:nvSpPr>
        <p:spPr>
          <a:xfrm>
            <a:off x="6357950" y="4519625"/>
            <a:ext cx="2571600" cy="4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Answers on the next screen.</a:t>
            </a:r>
            <a:endParaRPr/>
          </a:p>
        </p:txBody>
      </p:sp>
      <p:pic>
        <p:nvPicPr>
          <p:cNvPr id="194" name="Google Shape;194;p26" title="Sentence 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10875" y="402425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6" title="Sentence 2.mp3">
            <a:hlinkClick r:id="rId6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8150" y="110015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6" title="Sentence 3.mp3">
            <a:hlinkClick r:id="rId7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8150" y="1884475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6" title="Sentence 4.mp3">
            <a:hlinkClick r:id="rId8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8150" y="28000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7"/>
          <p:cNvPicPr preferRelativeResize="0"/>
          <p:nvPr/>
        </p:nvPicPr>
        <p:blipFill rotWithShape="1">
          <a:blip r:embed="rId3">
            <a:alphaModFix/>
          </a:blip>
          <a:srcRect l="21520" t="32218" r="58387" b="33237"/>
          <a:stretch/>
        </p:blipFill>
        <p:spPr>
          <a:xfrm>
            <a:off x="709625" y="3262325"/>
            <a:ext cx="1276350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7"/>
          <p:cNvSpPr/>
          <p:nvPr/>
        </p:nvSpPr>
        <p:spPr>
          <a:xfrm>
            <a:off x="1747850" y="2431400"/>
            <a:ext cx="1247700" cy="704700"/>
          </a:xfrm>
          <a:prstGeom prst="wedgeRectCallout">
            <a:avLst>
              <a:gd name="adj1" fmla="val -82063"/>
              <a:gd name="adj2" fmla="val 139549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Here are the answers!</a:t>
            </a:r>
            <a:endParaRPr/>
          </a:p>
        </p:txBody>
      </p:sp>
      <p:sp>
        <p:nvSpPr>
          <p:cNvPr id="204" name="Google Shape;204;p27"/>
          <p:cNvSpPr txBox="1"/>
          <p:nvPr/>
        </p:nvSpPr>
        <p:spPr>
          <a:xfrm>
            <a:off x="4342600" y="914225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1. She the </a:t>
            </a:r>
            <a:r>
              <a:rPr lang="en-GB">
                <a:highlight>
                  <a:srgbClr val="FFFF00"/>
                </a:highlight>
              </a:rPr>
              <a:t>copied</a:t>
            </a:r>
            <a:r>
              <a:rPr lang="en-GB"/>
              <a:t> the word.</a:t>
            </a:r>
            <a:endParaRPr/>
          </a:p>
        </p:txBody>
      </p:sp>
      <p:sp>
        <p:nvSpPr>
          <p:cNvPr id="205" name="Google Shape;205;p27"/>
          <p:cNvSpPr txBox="1"/>
          <p:nvPr/>
        </p:nvSpPr>
        <p:spPr>
          <a:xfrm>
            <a:off x="4342600" y="1677063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2. Dad was </a:t>
            </a:r>
            <a:r>
              <a:rPr lang="en-GB">
                <a:highlight>
                  <a:srgbClr val="FFFF00"/>
                </a:highlight>
              </a:rPr>
              <a:t>happier</a:t>
            </a:r>
            <a:r>
              <a:rPr lang="en-GB"/>
              <a:t> today.</a:t>
            </a:r>
            <a:endParaRPr/>
          </a:p>
        </p:txBody>
      </p:sp>
      <p:sp>
        <p:nvSpPr>
          <p:cNvPr id="206" name="Google Shape;206;p27"/>
          <p:cNvSpPr txBox="1"/>
          <p:nvPr/>
        </p:nvSpPr>
        <p:spPr>
          <a:xfrm>
            <a:off x="4342600" y="2439901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3. The baby </a:t>
            </a:r>
            <a:r>
              <a:rPr lang="en-GB">
                <a:highlight>
                  <a:srgbClr val="FFFF00"/>
                </a:highlight>
              </a:rPr>
              <a:t>cried</a:t>
            </a:r>
            <a:r>
              <a:rPr lang="en-GB"/>
              <a:t> in her cot.</a:t>
            </a:r>
            <a:endParaRPr/>
          </a:p>
        </p:txBody>
      </p:sp>
      <p:sp>
        <p:nvSpPr>
          <p:cNvPr id="207" name="Google Shape;207;p27"/>
          <p:cNvSpPr txBox="1"/>
          <p:nvPr/>
        </p:nvSpPr>
        <p:spPr>
          <a:xfrm>
            <a:off x="4342600" y="3243058"/>
            <a:ext cx="3791100" cy="4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4. The last clown was the </a:t>
            </a:r>
            <a:r>
              <a:rPr lang="en-GB">
                <a:highlight>
                  <a:srgbClr val="FFFF00"/>
                </a:highlight>
              </a:rPr>
              <a:t>funniest</a:t>
            </a:r>
            <a:r>
              <a:rPr lang="en-GB"/>
              <a:t> .</a:t>
            </a:r>
            <a:endParaRPr/>
          </a:p>
        </p:txBody>
      </p:sp>
      <p:sp>
        <p:nvSpPr>
          <p:cNvPr id="208" name="Google Shape;208;p27"/>
          <p:cNvSpPr txBox="1"/>
          <p:nvPr/>
        </p:nvSpPr>
        <p:spPr>
          <a:xfrm>
            <a:off x="252425" y="253550"/>
            <a:ext cx="1405800" cy="50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latin typeface="Comic Sans MS"/>
                <a:ea typeface="Comic Sans MS"/>
                <a:cs typeface="Comic Sans MS"/>
                <a:sym typeface="Comic Sans MS"/>
              </a:rPr>
              <a:t>Answers</a:t>
            </a:r>
            <a:endParaRPr sz="24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9" name="Google Shape;209;p27" title="Sentence 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07025" y="914225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7" title="Sentence 2.mp3">
            <a:hlinkClick r:id="rId6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24300" y="161195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7" title="Sentence 3.mp3">
            <a:hlinkClick r:id="rId7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24300" y="2396275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7" title="Sentence 4.mp3">
            <a:hlinkClick r:id="rId8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24300" y="33118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</Words>
  <Application>Microsoft Office PowerPoint</Application>
  <PresentationFormat>On-screen Show (16:9)</PresentationFormat>
  <Paragraphs>115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Comic Sans MS</vt:lpstr>
      <vt:lpstr>Simple Light</vt:lpstr>
      <vt:lpstr>Session 1</vt:lpstr>
      <vt:lpstr>PowerPoint Presentation</vt:lpstr>
      <vt:lpstr>PowerPoint Presentation</vt:lpstr>
      <vt:lpstr>PowerPoint Presentation</vt:lpstr>
      <vt:lpstr>Session 2</vt:lpstr>
      <vt:lpstr>PowerPoint Presentation</vt:lpstr>
      <vt:lpstr>PowerPoint Presentation</vt:lpstr>
      <vt:lpstr>Session 3</vt:lpstr>
      <vt:lpstr>PowerPoint Presentation</vt:lpstr>
      <vt:lpstr>PowerPoint Presentation</vt:lpstr>
      <vt:lpstr>Session 4</vt:lpstr>
      <vt:lpstr>PowerPoint Presentation</vt:lpstr>
      <vt:lpstr>Session 5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1</dc:title>
  <dc:creator>Davies L</dc:creator>
  <cp:lastModifiedBy>Davies L</cp:lastModifiedBy>
  <cp:revision>1</cp:revision>
  <dcterms:modified xsi:type="dcterms:W3CDTF">2020-05-01T07:39:38Z</dcterms:modified>
</cp:coreProperties>
</file>