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59" r:id="rId4"/>
    <p:sldId id="284" r:id="rId5"/>
    <p:sldId id="315" r:id="rId6"/>
    <p:sldId id="316" r:id="rId7"/>
    <p:sldId id="306" r:id="rId8"/>
    <p:sldId id="318" r:id="rId9"/>
    <p:sldId id="319" r:id="rId10"/>
    <p:sldId id="320" r:id="rId11"/>
    <p:sldId id="289" r:id="rId12"/>
    <p:sldId id="292" r:id="rId13"/>
    <p:sldId id="321" r:id="rId14"/>
    <p:sldId id="322" r:id="rId15"/>
    <p:sldId id="323" r:id="rId16"/>
    <p:sldId id="326" r:id="rId17"/>
    <p:sldId id="327" r:id="rId18"/>
    <p:sldId id="314" r:id="rId19"/>
    <p:sldId id="324" r:id="rId20"/>
    <p:sldId id="325" r:id="rId21"/>
    <p:sldId id="328" r:id="rId22"/>
    <p:sldId id="329" r:id="rId23"/>
    <p:sldId id="330" r:id="rId24"/>
    <p:sldId id="331" r:id="rId25"/>
    <p:sldId id="332" r:id="rId26"/>
    <p:sldId id="333" r:id="rId27"/>
    <p:sldId id="334" r:id="rId28"/>
    <p:sldId id="335" r:id="rId29"/>
    <p:sldId id="336" r:id="rId30"/>
    <p:sldId id="337" r:id="rId31"/>
    <p:sldId id="338" r:id="rId32"/>
    <p:sldId id="339" r:id="rId33"/>
    <p:sldId id="278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88095" autoAdjust="0"/>
  </p:normalViewPr>
  <p:slideViewPr>
    <p:cSldViewPr>
      <p:cViewPr varScale="1">
        <p:scale>
          <a:sx n="65" d="100"/>
          <a:sy n="65" d="100"/>
        </p:scale>
        <p:origin x="1542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BB7CDC-62F0-4BEE-9407-F9811A58A8E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735FC-AA90-45B9-81C3-13C1CF3B32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083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4091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797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236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3705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531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4390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1339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062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2966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4060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6548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3789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0758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3272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0963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953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2842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170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solidFill>
            <a:srgbClr val="FFFFFF">
              <a:alpha val="80000"/>
            </a:srgbClr>
          </a:solidFill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solidFill>
            <a:srgbClr val="FFFFFF">
              <a:alpha val="80000"/>
            </a:srgbClr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121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592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228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642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55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600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103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584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756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927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4431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77436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64887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165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48227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381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2104E-8A37-4561-90C1-E2A2FA2C4A6E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91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gif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gif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2.png"/><Relationship Id="rId4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980728"/>
            <a:ext cx="7772400" cy="2448272"/>
          </a:xfrm>
        </p:spPr>
        <p:txBody>
          <a:bodyPr>
            <a:normAutofit/>
          </a:bodyPr>
          <a:lstStyle/>
          <a:p>
            <a:r>
              <a:rPr lang="en-GB" sz="5400" b="1" dirty="0" smtClean="0">
                <a:latin typeface="Comic Sans MS" panose="030F0702030302020204" pitchFamily="66" charset="0"/>
              </a:rPr>
              <a:t>Year 1 </a:t>
            </a:r>
            <a:br>
              <a:rPr lang="en-GB" sz="5400" b="1" dirty="0" smtClean="0">
                <a:latin typeface="Comic Sans MS" panose="030F0702030302020204" pitchFamily="66" charset="0"/>
              </a:rPr>
            </a:br>
            <a:r>
              <a:rPr lang="en-GB" sz="5400" b="1" dirty="0" smtClean="0">
                <a:latin typeface="Comic Sans MS" panose="030F0702030302020204" pitchFamily="66" charset="0"/>
              </a:rPr>
              <a:t>Reading and Writing </a:t>
            </a:r>
            <a:endParaRPr lang="en-GB" sz="5400" b="1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b="1" dirty="0" smtClean="0">
                <a:latin typeface="Comic Sans MS" panose="030F0702030302020204" pitchFamily="66" charset="0"/>
              </a:rPr>
              <a:t>Week 6 and 7</a:t>
            </a:r>
          </a:p>
          <a:p>
            <a:r>
              <a:rPr lang="en-GB" sz="3600" b="1" dirty="0" smtClean="0">
                <a:latin typeface="Comic Sans MS" panose="030F0702030302020204" pitchFamily="66" charset="0"/>
              </a:rPr>
              <a:t>1/6/20 – 12/6/20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22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625289"/>
            <a:ext cx="8640960" cy="477454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 smtClean="0">
                <a:latin typeface="Comic Sans MS" panose="030F0702030302020204" pitchFamily="66" charset="0"/>
              </a:rPr>
              <a:t>Hello Year 1!</a:t>
            </a:r>
          </a:p>
          <a:p>
            <a:pPr marL="0" indent="0" algn="ctr">
              <a:buNone/>
            </a:pPr>
            <a:r>
              <a:rPr lang="en-GB" sz="2000" dirty="0" smtClean="0">
                <a:latin typeface="Comic Sans MS" panose="030F0702030302020204" pitchFamily="66" charset="0"/>
              </a:rPr>
              <a:t>We hope you had fun reading ‘A Monster Surprise’ before half term </a:t>
            </a:r>
            <a:r>
              <a:rPr lang="en-GB" sz="2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</a:p>
          <a:p>
            <a:pPr marL="0" indent="0" algn="ctr">
              <a:buNone/>
            </a:pPr>
            <a:endParaRPr lang="en-GB" sz="20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marL="0" indent="0" algn="ctr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This PowerPoint includes ten sessions for you to complete over the next two weeks.</a:t>
            </a:r>
          </a:p>
          <a:p>
            <a:pPr marL="0" indent="0" algn="ctr">
              <a:buNone/>
            </a:pPr>
            <a:endParaRPr lang="en-GB" sz="24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Our learning is going to be based on the story </a:t>
            </a:r>
          </a:p>
          <a:p>
            <a:pPr marL="0" indent="0" algn="ctr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‘The Very Hungry Caterpillar’ by Eric Carle.</a:t>
            </a:r>
          </a:p>
        </p:txBody>
      </p:sp>
      <p:pic>
        <p:nvPicPr>
          <p:cNvPr id="1026" name="Picture 2" descr="The Very Hungry Caterpillar [Board Book]: Amazon.co.uk: Carle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836" y="4297974"/>
            <a:ext cx="3096344" cy="220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801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Lesson 1</a:t>
            </a:r>
            <a:br>
              <a:rPr lang="en-GB" sz="3600" dirty="0" smtClean="0">
                <a:latin typeface="Comic Sans MS" panose="030F0702030302020204" pitchFamily="66" charset="0"/>
              </a:rPr>
            </a:br>
            <a:r>
              <a:rPr lang="en-GB" sz="2000" dirty="0" smtClean="0">
                <a:latin typeface="Comic Sans MS" panose="030F0702030302020204" pitchFamily="66" charset="0"/>
              </a:rPr>
              <a:t>Reading for pleasure and reading for meaning. 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747846"/>
            <a:ext cx="84969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Read the story ‘The Very Hungry Caterpillar’ to your grown-up.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This is a very well-known story. We are sure you will have heard it before! </a:t>
            </a:r>
          </a:p>
        </p:txBody>
      </p:sp>
      <p:pic>
        <p:nvPicPr>
          <p:cNvPr id="11" name="Picture 2" descr="The Very Hungry Caterpillar [Board Book]: Amazon.co.uk: Carle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636912"/>
            <a:ext cx="4896544" cy="3484962"/>
          </a:xfrm>
          <a:prstGeom prst="rect">
            <a:avLst/>
          </a:prstGeom>
          <a:noFill/>
          <a:ln w="5715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467544" y="6211669"/>
            <a:ext cx="8229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  <a:sym typeface="Wingdings" panose="05000000000000000000" pitchFamily="2" charset="2"/>
              </a:rPr>
              <a:t>The story is saved as a separate document which you will find in the</a:t>
            </a:r>
          </a:p>
          <a:p>
            <a:pPr algn="ctr"/>
            <a:r>
              <a:rPr lang="en-GB" dirty="0">
                <a:latin typeface="Comic Sans MS" panose="030F0702030302020204" pitchFamily="66" charset="0"/>
                <a:sym typeface="Wingdings" panose="05000000000000000000" pitchFamily="2" charset="2"/>
              </a:rPr>
              <a:t> Year 1 Reading and Writing folder on our school website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69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9056" y="396036"/>
            <a:ext cx="2324944" cy="720080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Lesson 1</a:t>
            </a:r>
            <a:br>
              <a:rPr lang="en-GB" sz="2000" dirty="0" smtClean="0">
                <a:latin typeface="Comic Sans MS" panose="030F0702030302020204" pitchFamily="66" charset="0"/>
              </a:rPr>
            </a:br>
            <a:r>
              <a:rPr lang="en-GB" sz="1200" dirty="0" smtClean="0">
                <a:latin typeface="Comic Sans MS" panose="030F0702030302020204" pitchFamily="66" charset="0"/>
              </a:rPr>
              <a:t>Reading for pleasure and reading for meaning. </a:t>
            </a:r>
            <a:endParaRPr lang="en-GB" sz="9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16794" t="36219" r="16794" b="28344"/>
          <a:stretch/>
        </p:blipFill>
        <p:spPr>
          <a:xfrm>
            <a:off x="562860" y="1380145"/>
            <a:ext cx="7127371" cy="2192871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23" name="Rectangle 22"/>
          <p:cNvSpPr/>
          <p:nvPr/>
        </p:nvSpPr>
        <p:spPr>
          <a:xfrm>
            <a:off x="395536" y="396036"/>
            <a:ext cx="64235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Have a go at making your own hungry caterpillar paper craft. This is Mrs Ross’s caterpillar. Can you remember what he ate each day? Look back at the story to help you.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0550" y="3914065"/>
            <a:ext cx="739575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You will need:</a:t>
            </a: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A pencil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Something circular to draw around </a:t>
            </a:r>
            <a:r>
              <a:rPr lang="en-GB" sz="1600" dirty="0" smtClean="0">
                <a:latin typeface="Comic Sans MS" panose="030F0702030302020204" pitchFamily="66" charset="0"/>
              </a:rPr>
              <a:t>(Mrs Ross used a plastic cup)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Paper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Colouring pens or pencils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Scissors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Glue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This is a good opportunity to practice writing the days of the week. Remember each day needs a capital letter at the beginning </a:t>
            </a:r>
            <a:r>
              <a:rPr lang="en-GB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23989" t="21454" r="25096" b="10625"/>
          <a:stretch/>
        </p:blipFill>
        <p:spPr>
          <a:xfrm>
            <a:off x="7776308" y="2635240"/>
            <a:ext cx="1368152" cy="102611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/>
          <a:srcRect l="24542" t="19485" r="25649" b="14563"/>
          <a:stretch/>
        </p:blipFill>
        <p:spPr>
          <a:xfrm>
            <a:off x="7763620" y="3762410"/>
            <a:ext cx="1350493" cy="100536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/>
          <a:srcRect l="24542" t="22438" r="26203" b="10625"/>
          <a:stretch/>
        </p:blipFill>
        <p:spPr>
          <a:xfrm>
            <a:off x="7763620" y="4842609"/>
            <a:ext cx="1350493" cy="10318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6"/>
          <a:srcRect l="24542" t="29328" r="25649" b="40156"/>
          <a:stretch/>
        </p:blipFill>
        <p:spPr>
          <a:xfrm>
            <a:off x="7746421" y="5949279"/>
            <a:ext cx="1367692" cy="471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23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47850" y="1345609"/>
            <a:ext cx="7632700" cy="51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What does singular and plural mean?</a:t>
            </a:r>
            <a:endParaRPr lang="en-GB" altLang="en-US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1073150" y="2081213"/>
            <a:ext cx="3113088" cy="3111500"/>
          </a:xfrm>
          <a:prstGeom prst="ellipse">
            <a:avLst/>
          </a:prstGeom>
          <a:noFill/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4916488" y="2081213"/>
            <a:ext cx="3111500" cy="3111500"/>
          </a:xfrm>
          <a:prstGeom prst="ellipse">
            <a:avLst/>
          </a:prstGeom>
          <a:noFill/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101726" y="4609606"/>
            <a:ext cx="1210593" cy="51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one cat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50" y="2657475"/>
            <a:ext cx="1414463" cy="199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5746626" y="4602172"/>
            <a:ext cx="1777702" cy="51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three cat</a:t>
            </a:r>
            <a:r>
              <a:rPr lang="en-GB" altLang="en-US" sz="2400" dirty="0">
                <a:solidFill>
                  <a:srgbClr val="18A0DB"/>
                </a:solidFill>
                <a:latin typeface="Comic Sans MS" panose="030F0702030302020204" pitchFamily="66" charset="0"/>
              </a:rPr>
              <a:t>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375" y="2800350"/>
            <a:ext cx="2768600" cy="183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457200" y="371475"/>
            <a:ext cx="8229600" cy="753269"/>
          </a:xfrm>
          <a:prstGeom prst="rect">
            <a:avLst/>
          </a:prstGeom>
          <a:ln w="38100">
            <a:solidFill>
              <a:srgbClr val="FFC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600" dirty="0" smtClean="0">
                <a:latin typeface="Comic Sans MS" panose="030F0702030302020204" pitchFamily="66" charset="0"/>
              </a:rPr>
              <a:t>Lesson 2 – </a:t>
            </a:r>
            <a:r>
              <a:rPr lang="en-GB" sz="3200" dirty="0" smtClean="0">
                <a:latin typeface="Comic Sans MS" panose="030F0702030302020204" pitchFamily="66" charset="0"/>
              </a:rPr>
              <a:t>Singular and plural.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7201" y="5399441"/>
            <a:ext cx="3914570" cy="830997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Singular refers to only </a:t>
            </a:r>
            <a:r>
              <a:rPr lang="en-GB" sz="2400" b="1" u="sng" dirty="0" smtClean="0">
                <a:latin typeface="Comic Sans MS" panose="030F0702030302020204" pitchFamily="66" charset="0"/>
              </a:rPr>
              <a:t>one</a:t>
            </a:r>
            <a:r>
              <a:rPr lang="en-GB" sz="2400" dirty="0" smtClean="0">
                <a:latin typeface="Comic Sans MS" panose="030F0702030302020204" pitchFamily="66" charset="0"/>
              </a:rPr>
              <a:t> person, place or thing.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11356" y="5413579"/>
            <a:ext cx="4048242" cy="830997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Plural refers to </a:t>
            </a:r>
            <a:r>
              <a:rPr lang="en-GB" sz="2400" b="1" u="sng" dirty="0" smtClean="0">
                <a:latin typeface="Comic Sans MS" panose="030F0702030302020204" pitchFamily="66" charset="0"/>
              </a:rPr>
              <a:t>more than one</a:t>
            </a:r>
            <a:r>
              <a:rPr lang="en-GB" sz="2400" b="1" dirty="0" smtClean="0">
                <a:latin typeface="Comic Sans MS" panose="030F0702030302020204" pitchFamily="66" charset="0"/>
              </a:rPr>
              <a:t> </a:t>
            </a:r>
            <a:r>
              <a:rPr lang="en-GB" sz="2400" dirty="0" smtClean="0">
                <a:latin typeface="Comic Sans MS" panose="030F0702030302020204" pitchFamily="66" charset="0"/>
              </a:rPr>
              <a:t>person, place or thing.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2629694" y="5003484"/>
            <a:ext cx="214114" cy="41009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6683401" y="4989346"/>
            <a:ext cx="214114" cy="41009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4896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98513" y="1308100"/>
            <a:ext cx="3592512" cy="4970463"/>
          </a:xfrm>
          <a:prstGeom prst="rect">
            <a:avLst/>
          </a:prstGeom>
          <a:solidFill>
            <a:schemeClr val="bg1"/>
          </a:solidFill>
          <a:ln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98513" y="579438"/>
            <a:ext cx="3592512" cy="719137"/>
          </a:xfrm>
          <a:prstGeom prst="rect">
            <a:avLst/>
          </a:prstGeom>
          <a:solidFill>
            <a:schemeClr val="bg1"/>
          </a:solidFill>
          <a:ln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752975" y="579438"/>
            <a:ext cx="3592513" cy="719137"/>
          </a:xfrm>
          <a:prstGeom prst="rect">
            <a:avLst/>
          </a:prstGeom>
          <a:solidFill>
            <a:schemeClr val="bg1"/>
          </a:solidFill>
          <a:ln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752975" y="1308100"/>
            <a:ext cx="3592513" cy="4970463"/>
          </a:xfrm>
          <a:prstGeom prst="rect">
            <a:avLst/>
          </a:prstGeom>
          <a:solidFill>
            <a:schemeClr val="bg1"/>
          </a:solidFill>
          <a:ln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847725" y="673100"/>
            <a:ext cx="3492500" cy="523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800" dirty="0">
                <a:solidFill>
                  <a:srgbClr val="18A0DB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Singular = 1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550988" y="1670050"/>
            <a:ext cx="2085975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One </a:t>
            </a:r>
            <a:r>
              <a:rPr lang="en-GB" altLang="en-US" sz="2800" dirty="0" smtClean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pear</a:t>
            </a:r>
            <a:endParaRPr lang="en-GB" altLang="en-US" sz="28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4752975" y="673100"/>
            <a:ext cx="35925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800" dirty="0">
                <a:solidFill>
                  <a:srgbClr val="18A0DB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Plural = more than 1</a:t>
            </a:r>
          </a:p>
        </p:txBody>
      </p:sp>
      <p:sp>
        <p:nvSpPr>
          <p:cNvPr id="10" name="TextBox 7"/>
          <p:cNvSpPr txBox="1">
            <a:spLocks noChangeArrowheads="1"/>
          </p:cNvSpPr>
          <p:nvPr/>
        </p:nvSpPr>
        <p:spPr bwMode="auto">
          <a:xfrm>
            <a:off x="1550988" y="2967038"/>
            <a:ext cx="2085975" cy="5222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One </a:t>
            </a:r>
            <a:r>
              <a:rPr lang="en-GB" altLang="en-US" sz="2800" dirty="0" smtClean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plum</a:t>
            </a:r>
            <a:endParaRPr lang="en-GB" altLang="en-US" sz="28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11" name="TextBox 7"/>
          <p:cNvSpPr txBox="1">
            <a:spLocks noChangeArrowheads="1"/>
          </p:cNvSpPr>
          <p:nvPr/>
        </p:nvSpPr>
        <p:spPr bwMode="auto">
          <a:xfrm>
            <a:off x="1550988" y="4262438"/>
            <a:ext cx="2085975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One </a:t>
            </a:r>
            <a:r>
              <a:rPr lang="en-GB" altLang="en-US" sz="2800" dirty="0" smtClean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orange</a:t>
            </a:r>
            <a:endParaRPr lang="en-GB" altLang="en-US" sz="28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12" name="TextBox 7"/>
          <p:cNvSpPr txBox="1">
            <a:spLocks noChangeArrowheads="1"/>
          </p:cNvSpPr>
          <p:nvPr/>
        </p:nvSpPr>
        <p:spPr bwMode="auto">
          <a:xfrm>
            <a:off x="1259632" y="5559425"/>
            <a:ext cx="2377331" cy="52322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smtClean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One lollipop</a:t>
            </a:r>
            <a:endParaRPr lang="en-GB" altLang="en-US" sz="28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13" name="TextBox 7"/>
          <p:cNvSpPr txBox="1">
            <a:spLocks noChangeArrowheads="1"/>
          </p:cNvSpPr>
          <p:nvPr/>
        </p:nvSpPr>
        <p:spPr bwMode="auto">
          <a:xfrm>
            <a:off x="5245100" y="1668463"/>
            <a:ext cx="2608263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smtClean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Two pear</a:t>
            </a:r>
            <a:r>
              <a:rPr lang="en-GB" altLang="en-US" sz="2800" dirty="0" smtClean="0">
                <a:solidFill>
                  <a:srgbClr val="00B0F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</a:t>
            </a:r>
            <a:endParaRPr lang="en-GB" altLang="en-US" sz="2800" dirty="0">
              <a:solidFill>
                <a:srgbClr val="00B0F0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14" name="TextBox 7"/>
          <p:cNvSpPr txBox="1">
            <a:spLocks noChangeArrowheads="1"/>
          </p:cNvSpPr>
          <p:nvPr/>
        </p:nvSpPr>
        <p:spPr bwMode="auto">
          <a:xfrm>
            <a:off x="5103813" y="2965450"/>
            <a:ext cx="2890837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smtClean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Three plum</a:t>
            </a:r>
            <a:r>
              <a:rPr lang="en-GB" altLang="en-US" sz="2800" dirty="0" smtClean="0">
                <a:solidFill>
                  <a:srgbClr val="18A0DB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</a:t>
            </a:r>
            <a:endParaRPr lang="en-GB" altLang="en-US" sz="2800" dirty="0">
              <a:solidFill>
                <a:srgbClr val="18A0DB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15" name="TextBox 7"/>
          <p:cNvSpPr txBox="1">
            <a:spLocks noChangeArrowheads="1"/>
          </p:cNvSpPr>
          <p:nvPr/>
        </p:nvSpPr>
        <p:spPr bwMode="auto">
          <a:xfrm>
            <a:off x="5249863" y="4260850"/>
            <a:ext cx="2744787" cy="52322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smtClean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Five orange</a:t>
            </a:r>
            <a:r>
              <a:rPr lang="en-GB" altLang="en-US" sz="2800" dirty="0" smtClean="0">
                <a:solidFill>
                  <a:srgbClr val="18A0DB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</a:t>
            </a:r>
            <a:endParaRPr lang="en-GB" altLang="en-US" sz="2800" dirty="0">
              <a:solidFill>
                <a:srgbClr val="18A0DB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16" name="TextBox 7"/>
          <p:cNvSpPr txBox="1">
            <a:spLocks noChangeArrowheads="1"/>
          </p:cNvSpPr>
          <p:nvPr/>
        </p:nvSpPr>
        <p:spPr bwMode="auto">
          <a:xfrm>
            <a:off x="5287439" y="5557182"/>
            <a:ext cx="2879725" cy="52322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Lots of </a:t>
            </a:r>
            <a:r>
              <a:rPr lang="en-GB" altLang="en-US" sz="2800" dirty="0" smtClean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lollipop</a:t>
            </a:r>
            <a:r>
              <a:rPr lang="en-GB" altLang="en-US" sz="2800" dirty="0" smtClean="0">
                <a:solidFill>
                  <a:srgbClr val="18A0DB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</a:t>
            </a:r>
            <a:endParaRPr lang="en-GB" altLang="en-US" sz="2800" dirty="0">
              <a:solidFill>
                <a:srgbClr val="18A0DB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cxnSp>
        <p:nvCxnSpPr>
          <p:cNvPr id="17" name="Straight Arrow Connector 16"/>
          <p:cNvCxnSpPr/>
          <p:nvPr/>
        </p:nvCxnSpPr>
        <p:spPr bwMode="auto">
          <a:xfrm>
            <a:off x="4149725" y="1930400"/>
            <a:ext cx="954088" cy="0"/>
          </a:xfrm>
          <a:prstGeom prst="straightConnector1">
            <a:avLst/>
          </a:prstGeom>
          <a:ln w="76200">
            <a:solidFill>
              <a:srgbClr val="18A0D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 bwMode="auto">
          <a:xfrm>
            <a:off x="4149725" y="3235325"/>
            <a:ext cx="954088" cy="0"/>
          </a:xfrm>
          <a:prstGeom prst="straightConnector1">
            <a:avLst/>
          </a:prstGeom>
          <a:ln w="76200">
            <a:solidFill>
              <a:srgbClr val="18A0D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 bwMode="auto">
          <a:xfrm>
            <a:off x="4149725" y="4541838"/>
            <a:ext cx="954088" cy="0"/>
          </a:xfrm>
          <a:prstGeom prst="straightConnector1">
            <a:avLst/>
          </a:prstGeom>
          <a:ln w="76200">
            <a:solidFill>
              <a:srgbClr val="18A0D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 bwMode="auto">
          <a:xfrm>
            <a:off x="4149725" y="5846763"/>
            <a:ext cx="954088" cy="0"/>
          </a:xfrm>
          <a:prstGeom prst="straightConnector1">
            <a:avLst/>
          </a:prstGeom>
          <a:ln w="76200">
            <a:solidFill>
              <a:srgbClr val="18A0D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/>
          <a:srcRect l="27598" t="30827" r="64726" b="51755"/>
          <a:stretch/>
        </p:blipFill>
        <p:spPr>
          <a:xfrm>
            <a:off x="2269939" y="2185691"/>
            <a:ext cx="611163" cy="77975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3"/>
          <a:srcRect l="27862" t="30355" r="56786" b="51755"/>
          <a:stretch/>
        </p:blipFill>
        <p:spPr>
          <a:xfrm>
            <a:off x="6078940" y="2244579"/>
            <a:ext cx="940582" cy="61624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3"/>
          <a:srcRect l="54548" t="30798" r="27695" b="51290"/>
          <a:stretch/>
        </p:blipFill>
        <p:spPr>
          <a:xfrm>
            <a:off x="5818299" y="3423575"/>
            <a:ext cx="1461864" cy="82911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3"/>
          <a:srcRect l="54548" t="30798" r="40677" b="51375"/>
          <a:stretch/>
        </p:blipFill>
        <p:spPr>
          <a:xfrm>
            <a:off x="2487973" y="3487738"/>
            <a:ext cx="393129" cy="78939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/>
          <a:srcRect l="50531" t="73239" r="23696" b="19041"/>
          <a:stretch/>
        </p:blipFill>
        <p:spPr>
          <a:xfrm>
            <a:off x="5141205" y="4807030"/>
            <a:ext cx="2962101" cy="49888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3"/>
          <a:srcRect l="50531" t="73239" r="44595" b="19018"/>
          <a:stretch/>
        </p:blipFill>
        <p:spPr>
          <a:xfrm>
            <a:off x="2320900" y="4840136"/>
            <a:ext cx="560202" cy="500363"/>
          </a:xfrm>
          <a:prstGeom prst="rect">
            <a:avLst/>
          </a:prstGeom>
        </p:spPr>
      </p:pic>
      <p:sp>
        <p:nvSpPr>
          <p:cNvPr id="32" name="Title 1"/>
          <p:cNvSpPr>
            <a:spLocks noGrp="1"/>
          </p:cNvSpPr>
          <p:nvPr>
            <p:ph type="title"/>
          </p:nvPr>
        </p:nvSpPr>
        <p:spPr>
          <a:xfrm>
            <a:off x="6078940" y="67461"/>
            <a:ext cx="2829000" cy="354367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Lesson 2 – </a:t>
            </a:r>
            <a:r>
              <a:rPr lang="en-GB" sz="1200" dirty="0" smtClean="0">
                <a:latin typeface="Comic Sans MS" panose="030F0702030302020204" pitchFamily="66" charset="0"/>
              </a:rPr>
              <a:t>Singular and plural</a:t>
            </a:r>
            <a:r>
              <a:rPr lang="en-GB" sz="2800" dirty="0" smtClean="0">
                <a:latin typeface="Comic Sans MS" panose="030F0702030302020204" pitchFamily="66" charset="0"/>
              </a:rPr>
              <a:t>.</a:t>
            </a:r>
            <a:endParaRPr lang="en-GB" sz="900" dirty="0">
              <a:latin typeface="Comic Sans MS" panose="030F0702030302020204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914400" y="6364779"/>
            <a:ext cx="822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Here are some other examples of singular and plural words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201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1001347"/>
            <a:ext cx="87129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Can you sort the words on the coins into plural and singular? </a:t>
            </a:r>
            <a:r>
              <a:rPr lang="en-GB" sz="2000" dirty="0" smtClean="0">
                <a:latin typeface="Comic Sans MS" panose="030F0702030302020204" pitchFamily="66" charset="0"/>
              </a:rPr>
              <a:t>You could write the words into two columns on a piece of paper.  </a:t>
            </a:r>
            <a:endParaRPr lang="en-GB" sz="24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5940152" y="441248"/>
            <a:ext cx="2829000" cy="354367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Lesson 2 – </a:t>
            </a:r>
            <a:r>
              <a:rPr lang="en-GB" sz="1200" dirty="0" smtClean="0">
                <a:latin typeface="Comic Sans MS" panose="030F0702030302020204" pitchFamily="66" charset="0"/>
              </a:rPr>
              <a:t>Singular and plural</a:t>
            </a:r>
            <a:r>
              <a:rPr lang="en-GB" sz="2800" dirty="0" smtClean="0">
                <a:latin typeface="Comic Sans MS" panose="030F0702030302020204" pitchFamily="66" charset="0"/>
              </a:rPr>
              <a:t>.</a:t>
            </a:r>
            <a:endParaRPr lang="en-GB" sz="900" dirty="0">
              <a:latin typeface="Comic Sans MS" panose="030F0702030302020204" pitchFamily="66" charset="0"/>
            </a:endParaRPr>
          </a:p>
        </p:txBody>
      </p:sp>
      <p:grpSp>
        <p:nvGrpSpPr>
          <p:cNvPr id="8" name="ship"/>
          <p:cNvGrpSpPr>
            <a:grpSpLocks/>
          </p:cNvGrpSpPr>
          <p:nvPr/>
        </p:nvGrpSpPr>
        <p:grpSpPr bwMode="auto">
          <a:xfrm>
            <a:off x="490466" y="4758334"/>
            <a:ext cx="1008112" cy="1008112"/>
            <a:chOff x="5748247" y="1712955"/>
            <a:chExt cx="1256213" cy="1238765"/>
          </a:xfrm>
        </p:grpSpPr>
        <p:pic>
          <p:nvPicPr>
            <p:cNvPr id="9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247" y="1712955"/>
              <a:ext cx="1256213" cy="1238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ounded Rectangle 9"/>
            <p:cNvSpPr/>
            <p:nvPr/>
          </p:nvSpPr>
          <p:spPr>
            <a:xfrm>
              <a:off x="5886414" y="2165580"/>
              <a:ext cx="979879" cy="381158"/>
            </a:xfrm>
            <a:prstGeom prst="roundRect">
              <a:avLst/>
            </a:prstGeom>
            <a:solidFill>
              <a:srgbClr val="E84D15"/>
            </a:solidFill>
            <a:ln>
              <a:solidFill>
                <a:srgbClr val="F086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Rectangle 20"/>
            <p:cNvSpPr>
              <a:spLocks noChangeArrowheads="1"/>
            </p:cNvSpPr>
            <p:nvPr/>
          </p:nvSpPr>
          <p:spPr bwMode="auto">
            <a:xfrm>
              <a:off x="6065210" y="2165434"/>
              <a:ext cx="6222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tx1"/>
                  </a:solidFill>
                  <a:latin typeface="Comic Sans MS" panose="030F0702030302020204" pitchFamily="66" charset="0"/>
                  <a:cs typeface="Twinkl" panose="020B0604020202020204" pitchFamily="2" charset="0"/>
                </a:rPr>
                <a:t>ship</a:t>
              </a:r>
              <a:endParaRPr lang="en-GB" altLang="en-US" sz="1400" b="1" dirty="0">
                <a:solidFill>
                  <a:schemeClr val="tx1"/>
                </a:solidFill>
                <a:latin typeface="Comic Sans MS" panose="030F0702030302020204" pitchFamily="66" charset="0"/>
                <a:cs typeface="Twinkl" panose="020B0604020202020204" pitchFamily="2" charset="0"/>
              </a:endParaRPr>
            </a:p>
          </p:txBody>
        </p:sp>
      </p:grpSp>
      <p:pic>
        <p:nvPicPr>
          <p:cNvPr id="12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988840"/>
            <a:ext cx="1368152" cy="1181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834342"/>
            <a:ext cx="1443771" cy="1336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2421024" y="2530474"/>
            <a:ext cx="917575" cy="381000"/>
          </a:xfrm>
          <a:prstGeom prst="roundRect">
            <a:avLst/>
          </a:prstGeom>
          <a:solidFill>
            <a:schemeClr val="accent4"/>
          </a:solidFill>
          <a:ln>
            <a:solidFill>
              <a:srgbClr val="CEDF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plural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711802" y="2502407"/>
            <a:ext cx="1164454" cy="409067"/>
          </a:xfrm>
          <a:prstGeom prst="roundRect">
            <a:avLst/>
          </a:prstGeom>
          <a:solidFill>
            <a:schemeClr val="accent4"/>
          </a:solidFill>
          <a:ln>
            <a:solidFill>
              <a:srgbClr val="CEDF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singular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16" name="ship"/>
          <p:cNvGrpSpPr>
            <a:grpSpLocks/>
          </p:cNvGrpSpPr>
          <p:nvPr/>
        </p:nvGrpSpPr>
        <p:grpSpPr bwMode="auto">
          <a:xfrm>
            <a:off x="1656013" y="4742602"/>
            <a:ext cx="1008112" cy="1008112"/>
            <a:chOff x="5748247" y="1712955"/>
            <a:chExt cx="1256213" cy="1238765"/>
          </a:xfrm>
        </p:grpSpPr>
        <p:pic>
          <p:nvPicPr>
            <p:cNvPr id="17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247" y="1712955"/>
              <a:ext cx="1256213" cy="1238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Rounded Rectangle 19"/>
            <p:cNvSpPr/>
            <p:nvPr/>
          </p:nvSpPr>
          <p:spPr>
            <a:xfrm>
              <a:off x="5886414" y="2165580"/>
              <a:ext cx="979879" cy="381158"/>
            </a:xfrm>
            <a:prstGeom prst="roundRect">
              <a:avLst/>
            </a:prstGeom>
            <a:solidFill>
              <a:srgbClr val="E84D15"/>
            </a:solidFill>
            <a:ln>
              <a:solidFill>
                <a:srgbClr val="F086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5878774" y="2165434"/>
              <a:ext cx="995160" cy="453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 smtClean="0">
                  <a:solidFill>
                    <a:schemeClr val="tx1"/>
                  </a:solidFill>
                  <a:latin typeface="Comic Sans MS" panose="030F0702030302020204" pitchFamily="66" charset="0"/>
                  <a:cs typeface="Twinkl" panose="020B0604020202020204" pitchFamily="2" charset="0"/>
                </a:rPr>
                <a:t>cakes</a:t>
              </a:r>
              <a:endParaRPr lang="en-GB" altLang="en-US" sz="1400" b="1" dirty="0">
                <a:solidFill>
                  <a:schemeClr val="tx1"/>
                </a:solidFill>
                <a:latin typeface="Comic Sans MS" panose="030F0702030302020204" pitchFamily="66" charset="0"/>
                <a:cs typeface="Twinkl" panose="020B0604020202020204" pitchFamily="2" charset="0"/>
              </a:endParaRPr>
            </a:p>
          </p:txBody>
        </p:sp>
      </p:grpSp>
      <p:grpSp>
        <p:nvGrpSpPr>
          <p:cNvPr id="26" name="ship"/>
          <p:cNvGrpSpPr>
            <a:grpSpLocks/>
          </p:cNvGrpSpPr>
          <p:nvPr/>
        </p:nvGrpSpPr>
        <p:grpSpPr bwMode="auto">
          <a:xfrm>
            <a:off x="2776652" y="4752458"/>
            <a:ext cx="1008112" cy="1008112"/>
            <a:chOff x="5748247" y="1712955"/>
            <a:chExt cx="1256213" cy="1238765"/>
          </a:xfrm>
        </p:grpSpPr>
        <p:pic>
          <p:nvPicPr>
            <p:cNvPr id="27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247" y="1712955"/>
              <a:ext cx="1256213" cy="1238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Rounded Rectangle 27"/>
            <p:cNvSpPr/>
            <p:nvPr/>
          </p:nvSpPr>
          <p:spPr>
            <a:xfrm>
              <a:off x="5886414" y="2165580"/>
              <a:ext cx="979879" cy="381158"/>
            </a:xfrm>
            <a:prstGeom prst="roundRect">
              <a:avLst/>
            </a:prstGeom>
            <a:solidFill>
              <a:srgbClr val="E84D15"/>
            </a:solidFill>
            <a:ln>
              <a:solidFill>
                <a:srgbClr val="F086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9" name="Rectangle 20"/>
            <p:cNvSpPr>
              <a:spLocks noChangeArrowheads="1"/>
            </p:cNvSpPr>
            <p:nvPr/>
          </p:nvSpPr>
          <p:spPr bwMode="auto">
            <a:xfrm>
              <a:off x="5806864" y="2165434"/>
              <a:ext cx="1138981" cy="453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 smtClean="0">
                  <a:solidFill>
                    <a:schemeClr val="tx1"/>
                  </a:solidFill>
                  <a:latin typeface="Comic Sans MS" panose="030F0702030302020204" pitchFamily="66" charset="0"/>
                  <a:cs typeface="Twinkl" panose="020B0604020202020204" pitchFamily="2" charset="0"/>
                </a:rPr>
                <a:t>houses</a:t>
              </a:r>
              <a:endParaRPr lang="en-GB" altLang="en-US" sz="1400" b="1" dirty="0">
                <a:solidFill>
                  <a:schemeClr val="tx1"/>
                </a:solidFill>
                <a:latin typeface="Comic Sans MS" panose="030F0702030302020204" pitchFamily="66" charset="0"/>
                <a:cs typeface="Twinkl" panose="020B0604020202020204" pitchFamily="2" charset="0"/>
              </a:endParaRPr>
            </a:p>
          </p:txBody>
        </p:sp>
      </p:grpSp>
      <p:grpSp>
        <p:nvGrpSpPr>
          <p:cNvPr id="30" name="ship"/>
          <p:cNvGrpSpPr>
            <a:grpSpLocks/>
          </p:cNvGrpSpPr>
          <p:nvPr/>
        </p:nvGrpSpPr>
        <p:grpSpPr bwMode="auto">
          <a:xfrm>
            <a:off x="6205353" y="4752458"/>
            <a:ext cx="1008112" cy="1008112"/>
            <a:chOff x="5748247" y="1712955"/>
            <a:chExt cx="1256213" cy="1238765"/>
          </a:xfrm>
        </p:grpSpPr>
        <p:pic>
          <p:nvPicPr>
            <p:cNvPr id="31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247" y="1712955"/>
              <a:ext cx="1256213" cy="1238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Rounded Rectangle 31"/>
            <p:cNvSpPr/>
            <p:nvPr/>
          </p:nvSpPr>
          <p:spPr>
            <a:xfrm>
              <a:off x="5886414" y="2165580"/>
              <a:ext cx="979879" cy="381158"/>
            </a:xfrm>
            <a:prstGeom prst="roundRect">
              <a:avLst/>
            </a:prstGeom>
            <a:solidFill>
              <a:srgbClr val="E84D15"/>
            </a:solidFill>
            <a:ln>
              <a:solidFill>
                <a:srgbClr val="F086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" name="Rectangle 20"/>
            <p:cNvSpPr>
              <a:spLocks noChangeArrowheads="1"/>
            </p:cNvSpPr>
            <p:nvPr/>
          </p:nvSpPr>
          <p:spPr bwMode="auto">
            <a:xfrm>
              <a:off x="5907737" y="2165434"/>
              <a:ext cx="937233" cy="453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 smtClean="0">
                  <a:solidFill>
                    <a:schemeClr val="tx1"/>
                  </a:solidFill>
                  <a:latin typeface="Comic Sans MS" panose="030F0702030302020204" pitchFamily="66" charset="0"/>
                  <a:cs typeface="Twinkl" panose="020B0604020202020204" pitchFamily="2" charset="0"/>
                </a:rPr>
                <a:t>apple</a:t>
              </a:r>
              <a:endParaRPr lang="en-GB" altLang="en-US" sz="1400" b="1" dirty="0">
                <a:solidFill>
                  <a:schemeClr val="tx1"/>
                </a:solidFill>
                <a:latin typeface="Comic Sans MS" panose="030F0702030302020204" pitchFamily="66" charset="0"/>
                <a:cs typeface="Twinkl" panose="020B0604020202020204" pitchFamily="2" charset="0"/>
              </a:endParaRPr>
            </a:p>
          </p:txBody>
        </p:sp>
      </p:grpSp>
      <p:grpSp>
        <p:nvGrpSpPr>
          <p:cNvPr id="34" name="ship"/>
          <p:cNvGrpSpPr>
            <a:grpSpLocks/>
          </p:cNvGrpSpPr>
          <p:nvPr/>
        </p:nvGrpSpPr>
        <p:grpSpPr bwMode="auto">
          <a:xfrm>
            <a:off x="5129729" y="4717849"/>
            <a:ext cx="1008112" cy="1008112"/>
            <a:chOff x="5748247" y="1712955"/>
            <a:chExt cx="1256213" cy="1238765"/>
          </a:xfrm>
        </p:grpSpPr>
        <p:pic>
          <p:nvPicPr>
            <p:cNvPr id="35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247" y="1712955"/>
              <a:ext cx="1256213" cy="1238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Rounded Rectangle 35"/>
            <p:cNvSpPr/>
            <p:nvPr/>
          </p:nvSpPr>
          <p:spPr>
            <a:xfrm>
              <a:off x="5886414" y="2165580"/>
              <a:ext cx="979879" cy="381158"/>
            </a:xfrm>
            <a:prstGeom prst="roundRect">
              <a:avLst/>
            </a:prstGeom>
            <a:solidFill>
              <a:srgbClr val="E84D15"/>
            </a:solidFill>
            <a:ln>
              <a:solidFill>
                <a:srgbClr val="F086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37" name="Rectangle 20"/>
            <p:cNvSpPr>
              <a:spLocks noChangeArrowheads="1"/>
            </p:cNvSpPr>
            <p:nvPr/>
          </p:nvSpPr>
          <p:spPr bwMode="auto">
            <a:xfrm>
              <a:off x="5847813" y="2165434"/>
              <a:ext cx="1057082" cy="453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 smtClean="0">
                  <a:solidFill>
                    <a:schemeClr val="tx1"/>
                  </a:solidFill>
                  <a:latin typeface="Comic Sans MS" panose="030F0702030302020204" pitchFamily="66" charset="0"/>
                  <a:cs typeface="Twinkl" panose="020B0604020202020204" pitchFamily="2" charset="0"/>
                </a:rPr>
                <a:t>mouse</a:t>
              </a:r>
              <a:endParaRPr lang="en-GB" altLang="en-US" sz="1400" b="1" dirty="0">
                <a:solidFill>
                  <a:schemeClr val="tx1"/>
                </a:solidFill>
                <a:latin typeface="Comic Sans MS" panose="030F0702030302020204" pitchFamily="66" charset="0"/>
                <a:cs typeface="Twinkl" panose="020B0604020202020204" pitchFamily="2" charset="0"/>
              </a:endParaRPr>
            </a:p>
          </p:txBody>
        </p:sp>
      </p:grpSp>
      <p:grpSp>
        <p:nvGrpSpPr>
          <p:cNvPr id="38" name="ship"/>
          <p:cNvGrpSpPr>
            <a:grpSpLocks/>
          </p:cNvGrpSpPr>
          <p:nvPr/>
        </p:nvGrpSpPr>
        <p:grpSpPr bwMode="auto">
          <a:xfrm>
            <a:off x="3865558" y="4710399"/>
            <a:ext cx="1039067" cy="1008112"/>
            <a:chOff x="5728960" y="1712955"/>
            <a:chExt cx="1294786" cy="1238765"/>
          </a:xfrm>
        </p:grpSpPr>
        <p:pic>
          <p:nvPicPr>
            <p:cNvPr id="39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247" y="1712955"/>
              <a:ext cx="1256213" cy="1238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Rounded Rectangle 39"/>
            <p:cNvSpPr/>
            <p:nvPr/>
          </p:nvSpPr>
          <p:spPr>
            <a:xfrm>
              <a:off x="5886414" y="2165580"/>
              <a:ext cx="979879" cy="381158"/>
            </a:xfrm>
            <a:prstGeom prst="roundRect">
              <a:avLst/>
            </a:prstGeom>
            <a:solidFill>
              <a:srgbClr val="E84D15"/>
            </a:solidFill>
            <a:ln>
              <a:solidFill>
                <a:srgbClr val="F086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1" name="Rectangle 20"/>
            <p:cNvSpPr>
              <a:spLocks noChangeArrowheads="1"/>
            </p:cNvSpPr>
            <p:nvPr/>
          </p:nvSpPr>
          <p:spPr bwMode="auto">
            <a:xfrm>
              <a:off x="5728960" y="2165434"/>
              <a:ext cx="1294786" cy="453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 smtClean="0">
                  <a:solidFill>
                    <a:schemeClr val="tx1"/>
                  </a:solidFill>
                  <a:latin typeface="Comic Sans MS" panose="030F0702030302020204" pitchFamily="66" charset="0"/>
                  <a:cs typeface="Twinkl" panose="020B0604020202020204" pitchFamily="2" charset="0"/>
                </a:rPr>
                <a:t>brushes</a:t>
              </a:r>
              <a:endParaRPr lang="en-GB" altLang="en-US" sz="1400" b="1" dirty="0">
                <a:solidFill>
                  <a:schemeClr val="tx1"/>
                </a:solidFill>
                <a:latin typeface="Comic Sans MS" panose="030F0702030302020204" pitchFamily="66" charset="0"/>
                <a:cs typeface="Twinkl" panose="020B0604020202020204" pitchFamily="2" charset="0"/>
              </a:endParaRPr>
            </a:p>
          </p:txBody>
        </p:sp>
      </p:grpSp>
      <p:grpSp>
        <p:nvGrpSpPr>
          <p:cNvPr id="42" name="ship"/>
          <p:cNvGrpSpPr>
            <a:grpSpLocks/>
          </p:cNvGrpSpPr>
          <p:nvPr/>
        </p:nvGrpSpPr>
        <p:grpSpPr bwMode="auto">
          <a:xfrm>
            <a:off x="7417379" y="4737235"/>
            <a:ext cx="1008113" cy="1008112"/>
            <a:chOff x="5748247" y="1712955"/>
            <a:chExt cx="1256213" cy="1238765"/>
          </a:xfrm>
        </p:grpSpPr>
        <p:pic>
          <p:nvPicPr>
            <p:cNvPr id="43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247" y="1712955"/>
              <a:ext cx="1256213" cy="1238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" name="Rounded Rectangle 43"/>
            <p:cNvSpPr/>
            <p:nvPr/>
          </p:nvSpPr>
          <p:spPr>
            <a:xfrm>
              <a:off x="5886414" y="2165580"/>
              <a:ext cx="979879" cy="381158"/>
            </a:xfrm>
            <a:prstGeom prst="roundRect">
              <a:avLst/>
            </a:prstGeom>
            <a:solidFill>
              <a:srgbClr val="E84D15"/>
            </a:solidFill>
            <a:ln>
              <a:solidFill>
                <a:srgbClr val="F086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5" name="Rectangle 20"/>
            <p:cNvSpPr>
              <a:spLocks noChangeArrowheads="1"/>
            </p:cNvSpPr>
            <p:nvPr/>
          </p:nvSpPr>
          <p:spPr bwMode="auto">
            <a:xfrm>
              <a:off x="5888758" y="2165434"/>
              <a:ext cx="975184" cy="453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 smtClean="0">
                  <a:solidFill>
                    <a:schemeClr val="tx1"/>
                  </a:solidFill>
                  <a:latin typeface="Comic Sans MS" panose="030F0702030302020204" pitchFamily="66" charset="0"/>
                  <a:cs typeface="Twinkl" panose="020B0604020202020204" pitchFamily="2" charset="0"/>
                </a:rPr>
                <a:t>plums</a:t>
              </a:r>
              <a:endParaRPr lang="en-GB" altLang="en-US" sz="1400" b="1" dirty="0">
                <a:solidFill>
                  <a:schemeClr val="tx1"/>
                </a:solidFill>
                <a:latin typeface="Comic Sans MS" panose="030F0702030302020204" pitchFamily="66" charset="0"/>
                <a:cs typeface="Twinkl" panose="020B0604020202020204" pitchFamily="2" charset="0"/>
              </a:endParaRPr>
            </a:p>
          </p:txBody>
        </p:sp>
      </p:grpSp>
      <p:grpSp>
        <p:nvGrpSpPr>
          <p:cNvPr id="46" name="ship"/>
          <p:cNvGrpSpPr>
            <a:grpSpLocks/>
          </p:cNvGrpSpPr>
          <p:nvPr/>
        </p:nvGrpSpPr>
        <p:grpSpPr bwMode="auto">
          <a:xfrm>
            <a:off x="3233669" y="5745347"/>
            <a:ext cx="1008112" cy="1008112"/>
            <a:chOff x="5748247" y="1712955"/>
            <a:chExt cx="1256213" cy="1238765"/>
          </a:xfrm>
        </p:grpSpPr>
        <p:pic>
          <p:nvPicPr>
            <p:cNvPr id="47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247" y="1712955"/>
              <a:ext cx="1256213" cy="1238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8" name="Rounded Rectangle 47"/>
            <p:cNvSpPr/>
            <p:nvPr/>
          </p:nvSpPr>
          <p:spPr>
            <a:xfrm>
              <a:off x="5886414" y="2165580"/>
              <a:ext cx="979879" cy="381158"/>
            </a:xfrm>
            <a:prstGeom prst="roundRect">
              <a:avLst/>
            </a:prstGeom>
            <a:solidFill>
              <a:srgbClr val="E84D15"/>
            </a:solidFill>
            <a:ln>
              <a:solidFill>
                <a:srgbClr val="F086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9" name="Rectangle 20"/>
            <p:cNvSpPr>
              <a:spLocks noChangeArrowheads="1"/>
            </p:cNvSpPr>
            <p:nvPr/>
          </p:nvSpPr>
          <p:spPr bwMode="auto">
            <a:xfrm>
              <a:off x="5872780" y="2165434"/>
              <a:ext cx="1007145" cy="453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 smtClean="0">
                  <a:solidFill>
                    <a:schemeClr val="tx1"/>
                  </a:solidFill>
                  <a:latin typeface="Comic Sans MS" panose="030F0702030302020204" pitchFamily="66" charset="0"/>
                  <a:cs typeface="Twinkl" panose="020B0604020202020204" pitchFamily="2" charset="0"/>
                </a:rPr>
                <a:t>pickle</a:t>
              </a:r>
              <a:endParaRPr lang="en-GB" altLang="en-US" sz="1400" b="1" dirty="0">
                <a:solidFill>
                  <a:schemeClr val="tx1"/>
                </a:solidFill>
                <a:latin typeface="Comic Sans MS" panose="030F0702030302020204" pitchFamily="66" charset="0"/>
                <a:cs typeface="Twinkl" panose="020B0604020202020204" pitchFamily="2" charset="0"/>
              </a:endParaRPr>
            </a:p>
          </p:txBody>
        </p:sp>
      </p:grpSp>
      <p:grpSp>
        <p:nvGrpSpPr>
          <p:cNvPr id="50" name="ship"/>
          <p:cNvGrpSpPr>
            <a:grpSpLocks/>
          </p:cNvGrpSpPr>
          <p:nvPr/>
        </p:nvGrpSpPr>
        <p:grpSpPr bwMode="auto">
          <a:xfrm>
            <a:off x="4420968" y="5733595"/>
            <a:ext cx="1008112" cy="1008112"/>
            <a:chOff x="5748247" y="1712955"/>
            <a:chExt cx="1256213" cy="1238765"/>
          </a:xfrm>
        </p:grpSpPr>
        <p:pic>
          <p:nvPicPr>
            <p:cNvPr id="51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247" y="1712955"/>
              <a:ext cx="1256213" cy="1238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" name="Rounded Rectangle 51"/>
            <p:cNvSpPr/>
            <p:nvPr/>
          </p:nvSpPr>
          <p:spPr>
            <a:xfrm>
              <a:off x="5886414" y="2165580"/>
              <a:ext cx="979879" cy="381158"/>
            </a:xfrm>
            <a:prstGeom prst="roundRect">
              <a:avLst/>
            </a:prstGeom>
            <a:solidFill>
              <a:srgbClr val="E84D15"/>
            </a:solidFill>
            <a:ln>
              <a:solidFill>
                <a:srgbClr val="F086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53" name="Rectangle 20"/>
            <p:cNvSpPr>
              <a:spLocks noChangeArrowheads="1"/>
            </p:cNvSpPr>
            <p:nvPr/>
          </p:nvSpPr>
          <p:spPr bwMode="auto">
            <a:xfrm>
              <a:off x="5988636" y="2165434"/>
              <a:ext cx="775433" cy="453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 smtClean="0">
                  <a:solidFill>
                    <a:schemeClr val="tx1"/>
                  </a:solidFill>
                  <a:latin typeface="Comic Sans MS" panose="030F0702030302020204" pitchFamily="66" charset="0"/>
                  <a:cs typeface="Twinkl" panose="020B0604020202020204" pitchFamily="2" charset="0"/>
                </a:rPr>
                <a:t>leaf</a:t>
              </a:r>
              <a:endParaRPr lang="en-GB" altLang="en-US" sz="1400" b="1" dirty="0">
                <a:solidFill>
                  <a:schemeClr val="tx1"/>
                </a:solidFill>
                <a:latin typeface="Comic Sans MS" panose="030F0702030302020204" pitchFamily="66" charset="0"/>
                <a:cs typeface="Twinkl" panose="020B0604020202020204" pitchFamily="2" charset="0"/>
              </a:endParaRPr>
            </a:p>
          </p:txBody>
        </p:sp>
      </p:grpSp>
      <p:grpSp>
        <p:nvGrpSpPr>
          <p:cNvPr id="54" name="ship"/>
          <p:cNvGrpSpPr>
            <a:grpSpLocks/>
          </p:cNvGrpSpPr>
          <p:nvPr/>
        </p:nvGrpSpPr>
        <p:grpSpPr bwMode="auto">
          <a:xfrm>
            <a:off x="5609056" y="5735448"/>
            <a:ext cx="1008112" cy="1008112"/>
            <a:chOff x="5748247" y="1712955"/>
            <a:chExt cx="1256213" cy="1238765"/>
          </a:xfrm>
        </p:grpSpPr>
        <p:pic>
          <p:nvPicPr>
            <p:cNvPr id="55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247" y="1712955"/>
              <a:ext cx="1256213" cy="1238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6" name="Rounded Rectangle 55"/>
            <p:cNvSpPr/>
            <p:nvPr/>
          </p:nvSpPr>
          <p:spPr>
            <a:xfrm>
              <a:off x="5886414" y="2165580"/>
              <a:ext cx="979879" cy="381158"/>
            </a:xfrm>
            <a:prstGeom prst="roundRect">
              <a:avLst/>
            </a:prstGeom>
            <a:solidFill>
              <a:srgbClr val="E84D15"/>
            </a:solidFill>
            <a:ln>
              <a:solidFill>
                <a:srgbClr val="F086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400" b="1" dirty="0" smtClean="0">
                  <a:solidFill>
                    <a:schemeClr val="tx1"/>
                  </a:solidFill>
                  <a:latin typeface="Comic Sans MS" panose="030F0702030302020204" pitchFamily="66" charset="0"/>
                </a:rPr>
                <a:t>plates</a:t>
              </a:r>
              <a:endParaRPr lang="en-GB" sz="1400" b="1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57" name="Rectangle 20"/>
            <p:cNvSpPr>
              <a:spLocks noChangeArrowheads="1"/>
            </p:cNvSpPr>
            <p:nvPr/>
          </p:nvSpPr>
          <p:spPr bwMode="auto">
            <a:xfrm>
              <a:off x="6261256" y="2165434"/>
              <a:ext cx="230193" cy="378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1400" b="1" dirty="0">
                <a:solidFill>
                  <a:schemeClr val="tx1"/>
                </a:solidFill>
                <a:latin typeface="Comic Sans MS" panose="030F0702030302020204" pitchFamily="66" charset="0"/>
                <a:cs typeface="Twinkl" panose="020B0604020202020204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5545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3.7037E-7 L -0.2783 0.04306 " pathEditMode="relative" rAng="0" ptsTypes="AA">
                                      <p:cBhvr>
                                        <p:cTn id="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15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-4.81481E-6 L -0.2783 0.04306 " pathEditMode="relative" rAng="0" ptsTypes="AA">
                                      <p:cBhvr>
                                        <p:cTn id="1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15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4.81481E-6 L -0.2783 0.04305 " pathEditMode="relative" rAng="0" ptsTypes="AA">
                                      <p:cBhvr>
                                        <p:cTn id="16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15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4.81481E-6 L -0.2783 0.04305 " pathEditMode="relative" rAng="0" ptsTypes="AA">
                                      <p:cBhvr>
                                        <p:cTn id="21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15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-2.59259E-6 L -0.2783 0.04306 " pathEditMode="relative" rAng="0" ptsTypes="AA">
                                      <p:cBhvr>
                                        <p:cTn id="26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15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6 4.81481E-6 L -0.27829 0.04305 " pathEditMode="relative" rAng="0" ptsTypes="AA">
                                      <p:cBhvr>
                                        <p:cTn id="31" dur="2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15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-3.7037E-7 L -0.2783 0.04306 " pathEditMode="relative" rAng="0" ptsTypes="AA">
                                      <p:cBhvr>
                                        <p:cTn id="36" dur="2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15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-1.11111E-6 L -0.2783 0.04306 " pathEditMode="relative" rAng="0" ptsTypes="AA">
                                      <p:cBhvr>
                                        <p:cTn id="41" dur="2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15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0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-7.40741E-7 L -0.2783 0.04306 " pathEditMode="relative" rAng="0" ptsTypes="AA">
                                      <p:cBhvr>
                                        <p:cTn id="46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15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-2.22222E-6 L -0.2783 0.04306 " pathEditMode="relative" rAng="0" ptsTypes="AA">
                                      <p:cBhvr>
                                        <p:cTn id="51" dur="2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15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7395" y="734341"/>
            <a:ext cx="87129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Here are the answers </a:t>
            </a:r>
            <a:r>
              <a:rPr lang="en-GB" sz="28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5940152" y="441248"/>
            <a:ext cx="2829000" cy="354367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Lesson 2 – </a:t>
            </a:r>
            <a:r>
              <a:rPr lang="en-GB" sz="1200" dirty="0" smtClean="0">
                <a:latin typeface="Comic Sans MS" panose="030F0702030302020204" pitchFamily="66" charset="0"/>
              </a:rPr>
              <a:t>Singular and plural</a:t>
            </a:r>
            <a:r>
              <a:rPr lang="en-GB" sz="2800" dirty="0" smtClean="0">
                <a:latin typeface="Comic Sans MS" panose="030F0702030302020204" pitchFamily="66" charset="0"/>
              </a:rPr>
              <a:t>.</a:t>
            </a:r>
            <a:endParaRPr lang="en-GB" sz="900" dirty="0">
              <a:latin typeface="Comic Sans MS" panose="030F0702030302020204" pitchFamily="66" charset="0"/>
            </a:endParaRPr>
          </a:p>
        </p:txBody>
      </p:sp>
      <p:grpSp>
        <p:nvGrpSpPr>
          <p:cNvPr id="8" name="ship"/>
          <p:cNvGrpSpPr>
            <a:grpSpLocks/>
          </p:cNvGrpSpPr>
          <p:nvPr/>
        </p:nvGrpSpPr>
        <p:grpSpPr bwMode="auto">
          <a:xfrm>
            <a:off x="7146102" y="2746133"/>
            <a:ext cx="1008112" cy="1008112"/>
            <a:chOff x="5748247" y="1712955"/>
            <a:chExt cx="1256213" cy="1238765"/>
          </a:xfrm>
        </p:grpSpPr>
        <p:pic>
          <p:nvPicPr>
            <p:cNvPr id="9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247" y="1712955"/>
              <a:ext cx="1256213" cy="1238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ounded Rectangle 9"/>
            <p:cNvSpPr/>
            <p:nvPr/>
          </p:nvSpPr>
          <p:spPr>
            <a:xfrm>
              <a:off x="5886414" y="2165580"/>
              <a:ext cx="979879" cy="381158"/>
            </a:xfrm>
            <a:prstGeom prst="roundRect">
              <a:avLst/>
            </a:prstGeom>
            <a:solidFill>
              <a:srgbClr val="E84D15"/>
            </a:solidFill>
            <a:ln>
              <a:solidFill>
                <a:srgbClr val="F086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Rectangle 20"/>
            <p:cNvSpPr>
              <a:spLocks noChangeArrowheads="1"/>
            </p:cNvSpPr>
            <p:nvPr/>
          </p:nvSpPr>
          <p:spPr bwMode="auto">
            <a:xfrm>
              <a:off x="6065210" y="2165434"/>
              <a:ext cx="6222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tx1"/>
                  </a:solidFill>
                  <a:latin typeface="Comic Sans MS" panose="030F0702030302020204" pitchFamily="66" charset="0"/>
                  <a:cs typeface="Twinkl" panose="020B0604020202020204" pitchFamily="2" charset="0"/>
                </a:rPr>
                <a:t>ship</a:t>
              </a:r>
              <a:endParaRPr lang="en-GB" altLang="en-US" sz="1400" b="1" dirty="0">
                <a:solidFill>
                  <a:schemeClr val="tx1"/>
                </a:solidFill>
                <a:latin typeface="Comic Sans MS" panose="030F0702030302020204" pitchFamily="66" charset="0"/>
                <a:cs typeface="Twinkl" panose="020B0604020202020204" pitchFamily="2" charset="0"/>
              </a:endParaRPr>
            </a:p>
          </p:txBody>
        </p:sp>
      </p:grpSp>
      <p:pic>
        <p:nvPicPr>
          <p:cNvPr id="12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779" y="1339840"/>
            <a:ext cx="1368152" cy="1181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499" y="1302081"/>
            <a:ext cx="1443771" cy="1336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1864067" y="1857258"/>
            <a:ext cx="917575" cy="381000"/>
          </a:xfrm>
          <a:prstGeom prst="roundRect">
            <a:avLst/>
          </a:prstGeom>
          <a:solidFill>
            <a:schemeClr val="accent4"/>
          </a:solidFill>
          <a:ln>
            <a:solidFill>
              <a:srgbClr val="CEDF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plural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485703" y="1913140"/>
            <a:ext cx="1164454" cy="409067"/>
          </a:xfrm>
          <a:prstGeom prst="roundRect">
            <a:avLst/>
          </a:prstGeom>
          <a:solidFill>
            <a:schemeClr val="accent4"/>
          </a:solidFill>
          <a:ln>
            <a:solidFill>
              <a:srgbClr val="CEDF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singular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16" name="ship"/>
          <p:cNvGrpSpPr>
            <a:grpSpLocks/>
          </p:cNvGrpSpPr>
          <p:nvPr/>
        </p:nvGrpSpPr>
        <p:grpSpPr bwMode="auto">
          <a:xfrm>
            <a:off x="1115962" y="2713787"/>
            <a:ext cx="1008112" cy="1008112"/>
            <a:chOff x="5748247" y="1712955"/>
            <a:chExt cx="1256213" cy="1238765"/>
          </a:xfrm>
        </p:grpSpPr>
        <p:pic>
          <p:nvPicPr>
            <p:cNvPr id="17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247" y="1712955"/>
              <a:ext cx="1256213" cy="1238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Rounded Rectangle 19"/>
            <p:cNvSpPr/>
            <p:nvPr/>
          </p:nvSpPr>
          <p:spPr>
            <a:xfrm>
              <a:off x="5886414" y="2165580"/>
              <a:ext cx="979879" cy="381158"/>
            </a:xfrm>
            <a:prstGeom prst="roundRect">
              <a:avLst/>
            </a:prstGeom>
            <a:solidFill>
              <a:srgbClr val="E84D15"/>
            </a:solidFill>
            <a:ln>
              <a:solidFill>
                <a:srgbClr val="F086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5878774" y="2165434"/>
              <a:ext cx="995160" cy="453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 smtClean="0">
                  <a:solidFill>
                    <a:schemeClr val="tx1"/>
                  </a:solidFill>
                  <a:latin typeface="Comic Sans MS" panose="030F0702030302020204" pitchFamily="66" charset="0"/>
                  <a:cs typeface="Twinkl" panose="020B0604020202020204" pitchFamily="2" charset="0"/>
                </a:rPr>
                <a:t>cakes</a:t>
              </a:r>
              <a:endParaRPr lang="en-GB" altLang="en-US" sz="1400" b="1" dirty="0">
                <a:solidFill>
                  <a:schemeClr val="tx1"/>
                </a:solidFill>
                <a:latin typeface="Comic Sans MS" panose="030F0702030302020204" pitchFamily="66" charset="0"/>
                <a:cs typeface="Twinkl" panose="020B0604020202020204" pitchFamily="2" charset="0"/>
              </a:endParaRPr>
            </a:p>
          </p:txBody>
        </p:sp>
      </p:grpSp>
      <p:grpSp>
        <p:nvGrpSpPr>
          <p:cNvPr id="26" name="ship"/>
          <p:cNvGrpSpPr>
            <a:grpSpLocks/>
          </p:cNvGrpSpPr>
          <p:nvPr/>
        </p:nvGrpSpPr>
        <p:grpSpPr bwMode="auto">
          <a:xfrm>
            <a:off x="2389698" y="2713787"/>
            <a:ext cx="1008112" cy="1008112"/>
            <a:chOff x="5748247" y="1712955"/>
            <a:chExt cx="1256213" cy="1238765"/>
          </a:xfrm>
        </p:grpSpPr>
        <p:pic>
          <p:nvPicPr>
            <p:cNvPr id="27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247" y="1712955"/>
              <a:ext cx="1256213" cy="1238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Rounded Rectangle 27"/>
            <p:cNvSpPr/>
            <p:nvPr/>
          </p:nvSpPr>
          <p:spPr>
            <a:xfrm>
              <a:off x="5886414" y="2165580"/>
              <a:ext cx="979879" cy="381158"/>
            </a:xfrm>
            <a:prstGeom prst="roundRect">
              <a:avLst/>
            </a:prstGeom>
            <a:solidFill>
              <a:srgbClr val="E84D15"/>
            </a:solidFill>
            <a:ln>
              <a:solidFill>
                <a:srgbClr val="F086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9" name="Rectangle 20"/>
            <p:cNvSpPr>
              <a:spLocks noChangeArrowheads="1"/>
            </p:cNvSpPr>
            <p:nvPr/>
          </p:nvSpPr>
          <p:spPr bwMode="auto">
            <a:xfrm>
              <a:off x="5806864" y="2165434"/>
              <a:ext cx="1138981" cy="453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 smtClean="0">
                  <a:solidFill>
                    <a:schemeClr val="tx1"/>
                  </a:solidFill>
                  <a:latin typeface="Comic Sans MS" panose="030F0702030302020204" pitchFamily="66" charset="0"/>
                  <a:cs typeface="Twinkl" panose="020B0604020202020204" pitchFamily="2" charset="0"/>
                </a:rPr>
                <a:t>houses</a:t>
              </a:r>
              <a:endParaRPr lang="en-GB" altLang="en-US" sz="1400" b="1" dirty="0">
                <a:solidFill>
                  <a:schemeClr val="tx1"/>
                </a:solidFill>
                <a:latin typeface="Comic Sans MS" panose="030F0702030302020204" pitchFamily="66" charset="0"/>
                <a:cs typeface="Twinkl" panose="020B0604020202020204" pitchFamily="2" charset="0"/>
              </a:endParaRPr>
            </a:p>
          </p:txBody>
        </p:sp>
      </p:grpSp>
      <p:grpSp>
        <p:nvGrpSpPr>
          <p:cNvPr id="30" name="ship"/>
          <p:cNvGrpSpPr>
            <a:grpSpLocks/>
          </p:cNvGrpSpPr>
          <p:nvPr/>
        </p:nvGrpSpPr>
        <p:grpSpPr bwMode="auto">
          <a:xfrm>
            <a:off x="6575329" y="4977256"/>
            <a:ext cx="1008112" cy="1008112"/>
            <a:chOff x="5748247" y="1712955"/>
            <a:chExt cx="1256213" cy="1238765"/>
          </a:xfrm>
        </p:grpSpPr>
        <p:pic>
          <p:nvPicPr>
            <p:cNvPr id="31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247" y="1712955"/>
              <a:ext cx="1256213" cy="1238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Rounded Rectangle 31"/>
            <p:cNvSpPr/>
            <p:nvPr/>
          </p:nvSpPr>
          <p:spPr>
            <a:xfrm>
              <a:off x="5886414" y="2165580"/>
              <a:ext cx="979879" cy="381158"/>
            </a:xfrm>
            <a:prstGeom prst="roundRect">
              <a:avLst/>
            </a:prstGeom>
            <a:solidFill>
              <a:srgbClr val="E84D15"/>
            </a:solidFill>
            <a:ln>
              <a:solidFill>
                <a:srgbClr val="F086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" name="Rectangle 20"/>
            <p:cNvSpPr>
              <a:spLocks noChangeArrowheads="1"/>
            </p:cNvSpPr>
            <p:nvPr/>
          </p:nvSpPr>
          <p:spPr bwMode="auto">
            <a:xfrm>
              <a:off x="5907737" y="2165434"/>
              <a:ext cx="937233" cy="453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 smtClean="0">
                  <a:solidFill>
                    <a:schemeClr val="tx1"/>
                  </a:solidFill>
                  <a:latin typeface="Comic Sans MS" panose="030F0702030302020204" pitchFamily="66" charset="0"/>
                  <a:cs typeface="Twinkl" panose="020B0604020202020204" pitchFamily="2" charset="0"/>
                </a:rPr>
                <a:t>apple</a:t>
              </a:r>
              <a:endParaRPr lang="en-GB" altLang="en-US" sz="1400" b="1" dirty="0">
                <a:solidFill>
                  <a:schemeClr val="tx1"/>
                </a:solidFill>
                <a:latin typeface="Comic Sans MS" panose="030F0702030302020204" pitchFamily="66" charset="0"/>
                <a:cs typeface="Twinkl" panose="020B0604020202020204" pitchFamily="2" charset="0"/>
              </a:endParaRPr>
            </a:p>
          </p:txBody>
        </p:sp>
      </p:grpSp>
      <p:grpSp>
        <p:nvGrpSpPr>
          <p:cNvPr id="34" name="ship"/>
          <p:cNvGrpSpPr>
            <a:grpSpLocks/>
          </p:cNvGrpSpPr>
          <p:nvPr/>
        </p:nvGrpSpPr>
        <p:grpSpPr bwMode="auto">
          <a:xfrm>
            <a:off x="7127280" y="3913178"/>
            <a:ext cx="1008112" cy="1008112"/>
            <a:chOff x="5748247" y="1712955"/>
            <a:chExt cx="1256213" cy="1238765"/>
          </a:xfrm>
        </p:grpSpPr>
        <p:pic>
          <p:nvPicPr>
            <p:cNvPr id="35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247" y="1712955"/>
              <a:ext cx="1256213" cy="1238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Rounded Rectangle 35"/>
            <p:cNvSpPr/>
            <p:nvPr/>
          </p:nvSpPr>
          <p:spPr>
            <a:xfrm>
              <a:off x="5886414" y="2165580"/>
              <a:ext cx="979879" cy="381158"/>
            </a:xfrm>
            <a:prstGeom prst="roundRect">
              <a:avLst/>
            </a:prstGeom>
            <a:solidFill>
              <a:srgbClr val="E84D15"/>
            </a:solidFill>
            <a:ln>
              <a:solidFill>
                <a:srgbClr val="F086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37" name="Rectangle 20"/>
            <p:cNvSpPr>
              <a:spLocks noChangeArrowheads="1"/>
            </p:cNvSpPr>
            <p:nvPr/>
          </p:nvSpPr>
          <p:spPr bwMode="auto">
            <a:xfrm>
              <a:off x="5847813" y="2165434"/>
              <a:ext cx="1057082" cy="453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 smtClean="0">
                  <a:solidFill>
                    <a:schemeClr val="tx1"/>
                  </a:solidFill>
                  <a:latin typeface="Comic Sans MS" panose="030F0702030302020204" pitchFamily="66" charset="0"/>
                  <a:cs typeface="Twinkl" panose="020B0604020202020204" pitchFamily="2" charset="0"/>
                </a:rPr>
                <a:t>mouse</a:t>
              </a:r>
              <a:endParaRPr lang="en-GB" altLang="en-US" sz="1400" b="1" dirty="0">
                <a:solidFill>
                  <a:schemeClr val="tx1"/>
                </a:solidFill>
                <a:latin typeface="Comic Sans MS" panose="030F0702030302020204" pitchFamily="66" charset="0"/>
                <a:cs typeface="Twinkl" panose="020B0604020202020204" pitchFamily="2" charset="0"/>
              </a:endParaRPr>
            </a:p>
          </p:txBody>
        </p:sp>
      </p:grpSp>
      <p:grpSp>
        <p:nvGrpSpPr>
          <p:cNvPr id="38" name="ship"/>
          <p:cNvGrpSpPr>
            <a:grpSpLocks/>
          </p:cNvGrpSpPr>
          <p:nvPr/>
        </p:nvGrpSpPr>
        <p:grpSpPr bwMode="auto">
          <a:xfrm>
            <a:off x="1115962" y="3822580"/>
            <a:ext cx="1039067" cy="1008112"/>
            <a:chOff x="5728960" y="1712955"/>
            <a:chExt cx="1294786" cy="1238765"/>
          </a:xfrm>
        </p:grpSpPr>
        <p:pic>
          <p:nvPicPr>
            <p:cNvPr id="39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247" y="1712955"/>
              <a:ext cx="1256213" cy="1238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Rounded Rectangle 39"/>
            <p:cNvSpPr/>
            <p:nvPr/>
          </p:nvSpPr>
          <p:spPr>
            <a:xfrm>
              <a:off x="5886414" y="2165580"/>
              <a:ext cx="979879" cy="381158"/>
            </a:xfrm>
            <a:prstGeom prst="roundRect">
              <a:avLst/>
            </a:prstGeom>
            <a:solidFill>
              <a:srgbClr val="E84D15"/>
            </a:solidFill>
            <a:ln>
              <a:solidFill>
                <a:srgbClr val="F086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1" name="Rectangle 20"/>
            <p:cNvSpPr>
              <a:spLocks noChangeArrowheads="1"/>
            </p:cNvSpPr>
            <p:nvPr/>
          </p:nvSpPr>
          <p:spPr bwMode="auto">
            <a:xfrm>
              <a:off x="5728960" y="2165434"/>
              <a:ext cx="1294786" cy="453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 smtClean="0">
                  <a:solidFill>
                    <a:schemeClr val="tx1"/>
                  </a:solidFill>
                  <a:latin typeface="Comic Sans MS" panose="030F0702030302020204" pitchFamily="66" charset="0"/>
                  <a:cs typeface="Twinkl" panose="020B0604020202020204" pitchFamily="2" charset="0"/>
                </a:rPr>
                <a:t>brushes</a:t>
              </a:r>
              <a:endParaRPr lang="en-GB" altLang="en-US" sz="1400" b="1" dirty="0">
                <a:solidFill>
                  <a:schemeClr val="tx1"/>
                </a:solidFill>
                <a:latin typeface="Comic Sans MS" panose="030F0702030302020204" pitchFamily="66" charset="0"/>
                <a:cs typeface="Twinkl" panose="020B0604020202020204" pitchFamily="2" charset="0"/>
              </a:endParaRPr>
            </a:p>
          </p:txBody>
        </p:sp>
      </p:grpSp>
      <p:grpSp>
        <p:nvGrpSpPr>
          <p:cNvPr id="42" name="ship"/>
          <p:cNvGrpSpPr>
            <a:grpSpLocks/>
          </p:cNvGrpSpPr>
          <p:nvPr/>
        </p:nvGrpSpPr>
        <p:grpSpPr bwMode="auto">
          <a:xfrm>
            <a:off x="2446543" y="3911226"/>
            <a:ext cx="1008113" cy="1008112"/>
            <a:chOff x="5748247" y="1712955"/>
            <a:chExt cx="1256213" cy="1238765"/>
          </a:xfrm>
        </p:grpSpPr>
        <p:pic>
          <p:nvPicPr>
            <p:cNvPr id="43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247" y="1712955"/>
              <a:ext cx="1256213" cy="1238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" name="Rounded Rectangle 43"/>
            <p:cNvSpPr/>
            <p:nvPr/>
          </p:nvSpPr>
          <p:spPr>
            <a:xfrm>
              <a:off x="5886414" y="2165580"/>
              <a:ext cx="979879" cy="381158"/>
            </a:xfrm>
            <a:prstGeom prst="roundRect">
              <a:avLst/>
            </a:prstGeom>
            <a:solidFill>
              <a:srgbClr val="E84D15"/>
            </a:solidFill>
            <a:ln>
              <a:solidFill>
                <a:srgbClr val="F086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5" name="Rectangle 20"/>
            <p:cNvSpPr>
              <a:spLocks noChangeArrowheads="1"/>
            </p:cNvSpPr>
            <p:nvPr/>
          </p:nvSpPr>
          <p:spPr bwMode="auto">
            <a:xfrm>
              <a:off x="5888758" y="2165434"/>
              <a:ext cx="975184" cy="453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 smtClean="0">
                  <a:solidFill>
                    <a:schemeClr val="tx1"/>
                  </a:solidFill>
                  <a:latin typeface="Comic Sans MS" panose="030F0702030302020204" pitchFamily="66" charset="0"/>
                  <a:cs typeface="Twinkl" panose="020B0604020202020204" pitchFamily="2" charset="0"/>
                </a:rPr>
                <a:t>plums</a:t>
              </a:r>
              <a:endParaRPr lang="en-GB" altLang="en-US" sz="1400" b="1" dirty="0">
                <a:solidFill>
                  <a:schemeClr val="tx1"/>
                </a:solidFill>
                <a:latin typeface="Comic Sans MS" panose="030F0702030302020204" pitchFamily="66" charset="0"/>
                <a:cs typeface="Twinkl" panose="020B0604020202020204" pitchFamily="2" charset="0"/>
              </a:endParaRPr>
            </a:p>
          </p:txBody>
        </p:sp>
      </p:grpSp>
      <p:grpSp>
        <p:nvGrpSpPr>
          <p:cNvPr id="46" name="ship"/>
          <p:cNvGrpSpPr>
            <a:grpSpLocks/>
          </p:cNvGrpSpPr>
          <p:nvPr/>
        </p:nvGrpSpPr>
        <p:grpSpPr bwMode="auto">
          <a:xfrm>
            <a:off x="5940152" y="2717679"/>
            <a:ext cx="1008112" cy="1008112"/>
            <a:chOff x="5748247" y="1712955"/>
            <a:chExt cx="1256213" cy="1238765"/>
          </a:xfrm>
        </p:grpSpPr>
        <p:pic>
          <p:nvPicPr>
            <p:cNvPr id="47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247" y="1712955"/>
              <a:ext cx="1256213" cy="1238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8" name="Rounded Rectangle 47"/>
            <p:cNvSpPr/>
            <p:nvPr/>
          </p:nvSpPr>
          <p:spPr>
            <a:xfrm>
              <a:off x="5886414" y="2165580"/>
              <a:ext cx="979879" cy="381158"/>
            </a:xfrm>
            <a:prstGeom prst="roundRect">
              <a:avLst/>
            </a:prstGeom>
            <a:solidFill>
              <a:srgbClr val="E84D15"/>
            </a:solidFill>
            <a:ln>
              <a:solidFill>
                <a:srgbClr val="F086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9" name="Rectangle 20"/>
            <p:cNvSpPr>
              <a:spLocks noChangeArrowheads="1"/>
            </p:cNvSpPr>
            <p:nvPr/>
          </p:nvSpPr>
          <p:spPr bwMode="auto">
            <a:xfrm>
              <a:off x="5872780" y="2165434"/>
              <a:ext cx="1007145" cy="453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 smtClean="0">
                  <a:solidFill>
                    <a:schemeClr val="tx1"/>
                  </a:solidFill>
                  <a:latin typeface="Comic Sans MS" panose="030F0702030302020204" pitchFamily="66" charset="0"/>
                  <a:cs typeface="Twinkl" panose="020B0604020202020204" pitchFamily="2" charset="0"/>
                </a:rPr>
                <a:t>pickle</a:t>
              </a:r>
              <a:endParaRPr lang="en-GB" altLang="en-US" sz="1400" b="1" dirty="0">
                <a:solidFill>
                  <a:schemeClr val="tx1"/>
                </a:solidFill>
                <a:latin typeface="Comic Sans MS" panose="030F0702030302020204" pitchFamily="66" charset="0"/>
                <a:cs typeface="Twinkl" panose="020B0604020202020204" pitchFamily="2" charset="0"/>
              </a:endParaRPr>
            </a:p>
          </p:txBody>
        </p:sp>
      </p:grpSp>
      <p:grpSp>
        <p:nvGrpSpPr>
          <p:cNvPr id="50" name="ship"/>
          <p:cNvGrpSpPr>
            <a:grpSpLocks/>
          </p:cNvGrpSpPr>
          <p:nvPr/>
        </p:nvGrpSpPr>
        <p:grpSpPr bwMode="auto">
          <a:xfrm>
            <a:off x="5940151" y="3920091"/>
            <a:ext cx="1008112" cy="1008112"/>
            <a:chOff x="5748247" y="1712955"/>
            <a:chExt cx="1256213" cy="1238765"/>
          </a:xfrm>
        </p:grpSpPr>
        <p:pic>
          <p:nvPicPr>
            <p:cNvPr id="51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247" y="1712955"/>
              <a:ext cx="1256213" cy="1238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" name="Rounded Rectangle 51"/>
            <p:cNvSpPr/>
            <p:nvPr/>
          </p:nvSpPr>
          <p:spPr>
            <a:xfrm>
              <a:off x="5886414" y="2165580"/>
              <a:ext cx="979879" cy="381158"/>
            </a:xfrm>
            <a:prstGeom prst="roundRect">
              <a:avLst/>
            </a:prstGeom>
            <a:solidFill>
              <a:srgbClr val="E84D15"/>
            </a:solidFill>
            <a:ln>
              <a:solidFill>
                <a:srgbClr val="F086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53" name="Rectangle 20"/>
            <p:cNvSpPr>
              <a:spLocks noChangeArrowheads="1"/>
            </p:cNvSpPr>
            <p:nvPr/>
          </p:nvSpPr>
          <p:spPr bwMode="auto">
            <a:xfrm>
              <a:off x="5988636" y="2165434"/>
              <a:ext cx="775433" cy="453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 smtClean="0">
                  <a:solidFill>
                    <a:schemeClr val="tx1"/>
                  </a:solidFill>
                  <a:latin typeface="Comic Sans MS" panose="030F0702030302020204" pitchFamily="66" charset="0"/>
                  <a:cs typeface="Twinkl" panose="020B0604020202020204" pitchFamily="2" charset="0"/>
                </a:rPr>
                <a:t>leaf</a:t>
              </a:r>
              <a:endParaRPr lang="en-GB" altLang="en-US" sz="1400" b="1" dirty="0">
                <a:solidFill>
                  <a:schemeClr val="tx1"/>
                </a:solidFill>
                <a:latin typeface="Comic Sans MS" panose="030F0702030302020204" pitchFamily="66" charset="0"/>
                <a:cs typeface="Twinkl" panose="020B0604020202020204" pitchFamily="2" charset="0"/>
              </a:endParaRPr>
            </a:p>
          </p:txBody>
        </p:sp>
      </p:grpSp>
      <p:grpSp>
        <p:nvGrpSpPr>
          <p:cNvPr id="54" name="ship"/>
          <p:cNvGrpSpPr>
            <a:grpSpLocks/>
          </p:cNvGrpSpPr>
          <p:nvPr/>
        </p:nvGrpSpPr>
        <p:grpSpPr bwMode="auto">
          <a:xfrm>
            <a:off x="1657522" y="4985811"/>
            <a:ext cx="1008112" cy="1008112"/>
            <a:chOff x="5748247" y="1712955"/>
            <a:chExt cx="1256213" cy="1238765"/>
          </a:xfrm>
        </p:grpSpPr>
        <p:pic>
          <p:nvPicPr>
            <p:cNvPr id="55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247" y="1712955"/>
              <a:ext cx="1256213" cy="1238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6" name="Rounded Rectangle 55"/>
            <p:cNvSpPr/>
            <p:nvPr/>
          </p:nvSpPr>
          <p:spPr>
            <a:xfrm>
              <a:off x="5886414" y="2165580"/>
              <a:ext cx="979879" cy="381158"/>
            </a:xfrm>
            <a:prstGeom prst="roundRect">
              <a:avLst/>
            </a:prstGeom>
            <a:solidFill>
              <a:srgbClr val="E84D15"/>
            </a:solidFill>
            <a:ln>
              <a:solidFill>
                <a:srgbClr val="F086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400" b="1" dirty="0" smtClean="0">
                  <a:solidFill>
                    <a:schemeClr val="tx1"/>
                  </a:solidFill>
                  <a:latin typeface="Comic Sans MS" panose="030F0702030302020204" pitchFamily="66" charset="0"/>
                </a:rPr>
                <a:t>plates</a:t>
              </a:r>
              <a:endParaRPr lang="en-GB" sz="1400" b="1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57" name="Rectangle 20"/>
            <p:cNvSpPr>
              <a:spLocks noChangeArrowheads="1"/>
            </p:cNvSpPr>
            <p:nvPr/>
          </p:nvSpPr>
          <p:spPr bwMode="auto">
            <a:xfrm>
              <a:off x="6261256" y="2165434"/>
              <a:ext cx="230193" cy="378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1400" b="1" dirty="0">
                <a:solidFill>
                  <a:schemeClr val="tx1"/>
                </a:solidFill>
                <a:latin typeface="Comic Sans MS" panose="030F0702030302020204" pitchFamily="66" charset="0"/>
                <a:cs typeface="Twinkl" panose="020B0604020202020204" pitchFamily="2" charset="0"/>
              </a:endParaRPr>
            </a:p>
          </p:txBody>
        </p:sp>
      </p:grpSp>
      <p:sp>
        <p:nvSpPr>
          <p:cNvPr id="58" name="Rectangle 45"/>
          <p:cNvSpPr>
            <a:spLocks noChangeArrowheads="1"/>
          </p:cNvSpPr>
          <p:nvPr/>
        </p:nvSpPr>
        <p:spPr bwMode="auto">
          <a:xfrm>
            <a:off x="539553" y="6212571"/>
            <a:ext cx="822959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rPr>
              <a:t>How many more words can you think of to go in the plural treasure chest?</a:t>
            </a:r>
          </a:p>
        </p:txBody>
      </p:sp>
    </p:spTree>
    <p:extLst>
      <p:ext uri="{BB962C8B-B14F-4D97-AF65-F5344CB8AC3E}">
        <p14:creationId xmlns:p14="http://schemas.microsoft.com/office/powerpoint/2010/main" val="236536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-2.59259E-6 L -0.2783 0.04306 " pathEditMode="relative" rAng="0" ptsTypes="AA">
                                      <p:cBhvr>
                                        <p:cTn id="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15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6 -2.96296E-6 L -0.2783 0.04306 " pathEditMode="relative" rAng="0" ptsTypes="AA">
                                      <p:cBhvr>
                                        <p:cTn id="1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15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-2.96296E-6 L -0.2783 0.04306 " pathEditMode="relative" rAng="0" ptsTypes="AA">
                                      <p:cBhvr>
                                        <p:cTn id="16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15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-4.07407E-6 L -0.2783 0.04306 " pathEditMode="relative" rAng="0" ptsTypes="AA">
                                      <p:cBhvr>
                                        <p:cTn id="21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15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-1.48148E-6 L -0.2783 0.04306 " pathEditMode="relative" rAng="0" ptsTypes="AA">
                                      <p:cBhvr>
                                        <p:cTn id="26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15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2.96296E-6 L -0.2783 0.04305 " pathEditMode="relative" rAng="0" ptsTypes="AA">
                                      <p:cBhvr>
                                        <p:cTn id="31" dur="2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15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1.11022E-16 L -0.2783 0.04306 " pathEditMode="relative" rAng="0" ptsTypes="AA">
                                      <p:cBhvr>
                                        <p:cTn id="36" dur="2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15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4.07407E-6 L -0.2783 0.04305 " pathEditMode="relative" rAng="0" ptsTypes="AA">
                                      <p:cBhvr>
                                        <p:cTn id="41" dur="2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15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0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2.59259E-6 L -0.2783 0.04305 " pathEditMode="relative" rAng="0" ptsTypes="AA">
                                      <p:cBhvr>
                                        <p:cTn id="46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15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6 -2.96296E-6 L -0.27829 0.04306 " pathEditMode="relative" rAng="0" ptsTypes="AA">
                                      <p:cBhvr>
                                        <p:cTn id="51" dur="2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15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1428750" y="1844675"/>
            <a:ext cx="2376488" cy="1800225"/>
            <a:chOff x="1331640" y="2222522"/>
            <a:chExt cx="2376264" cy="1800200"/>
          </a:xfrm>
        </p:grpSpPr>
        <p:sp>
          <p:nvSpPr>
            <p:cNvPr id="14366" name="TextBox 7"/>
            <p:cNvSpPr txBox="1">
              <a:spLocks noChangeArrowheads="1"/>
            </p:cNvSpPr>
            <p:nvPr/>
          </p:nvSpPr>
          <p:spPr bwMode="auto">
            <a:xfrm>
              <a:off x="1331640" y="2271256"/>
              <a:ext cx="2376264" cy="369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Comic Sans MS" panose="030F0702030302020204" pitchFamily="66" charset="0"/>
                  <a:cs typeface="Arial" panose="020B0604020202020204" pitchFamily="34" charset="0"/>
                </a:rPr>
                <a:t>one pear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1439580" y="2222522"/>
              <a:ext cx="2160384" cy="180020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8" name="Group 9"/>
          <p:cNvGrpSpPr>
            <a:grpSpLocks/>
          </p:cNvGrpSpPr>
          <p:nvPr/>
        </p:nvGrpSpPr>
        <p:grpSpPr bwMode="auto">
          <a:xfrm>
            <a:off x="4546600" y="1844675"/>
            <a:ext cx="3168650" cy="1800225"/>
            <a:chOff x="4788024" y="2222522"/>
            <a:chExt cx="3168351" cy="1800200"/>
          </a:xfrm>
        </p:grpSpPr>
        <p:sp>
          <p:nvSpPr>
            <p:cNvPr id="14364" name="TextBox 7"/>
            <p:cNvSpPr txBox="1">
              <a:spLocks noChangeArrowheads="1"/>
            </p:cNvSpPr>
            <p:nvPr/>
          </p:nvSpPr>
          <p:spPr bwMode="auto">
            <a:xfrm>
              <a:off x="5184067" y="2271256"/>
              <a:ext cx="2376264" cy="369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Comic Sans MS" panose="030F0702030302020204" pitchFamily="66" charset="0"/>
                  <a:cs typeface="Arial" panose="020B0604020202020204" pitchFamily="34" charset="0"/>
                </a:rPr>
                <a:t>three pear</a:t>
              </a:r>
              <a:r>
                <a:rPr lang="en-GB" altLang="en-US" dirty="0">
                  <a:solidFill>
                    <a:srgbClr val="00B0F0"/>
                  </a:solidFill>
                  <a:latin typeface="Comic Sans MS" panose="030F0702030302020204" pitchFamily="66" charset="0"/>
                  <a:cs typeface="Arial" panose="020B0604020202020204" pitchFamily="34" charset="0"/>
                </a:rPr>
                <a:t>s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788024" y="2222522"/>
              <a:ext cx="3168351" cy="1800200"/>
            </a:xfrm>
            <a:prstGeom prst="rect">
              <a:avLst/>
            </a:prstGeom>
            <a:noFill/>
            <a:ln w="28575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5" name="Rounded Rectangle 95"/>
          <p:cNvSpPr/>
          <p:nvPr/>
        </p:nvSpPr>
        <p:spPr>
          <a:xfrm>
            <a:off x="755650" y="4044950"/>
            <a:ext cx="7632700" cy="2232025"/>
          </a:xfrm>
          <a:prstGeom prst="roundRect">
            <a:avLst/>
          </a:prstGeom>
          <a:noFill/>
          <a:ln w="1270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TextBox 7"/>
          <p:cNvSpPr txBox="1">
            <a:spLocks noChangeArrowheads="1"/>
          </p:cNvSpPr>
          <p:nvPr/>
        </p:nvSpPr>
        <p:spPr bwMode="auto">
          <a:xfrm>
            <a:off x="1147763" y="4268788"/>
            <a:ext cx="12668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desk</a:t>
            </a:r>
          </a:p>
        </p:txBody>
      </p:sp>
      <p:sp>
        <p:nvSpPr>
          <p:cNvPr id="17" name="TextBox 7"/>
          <p:cNvSpPr txBox="1">
            <a:spLocks noChangeArrowheads="1"/>
          </p:cNvSpPr>
          <p:nvPr/>
        </p:nvSpPr>
        <p:spPr bwMode="auto">
          <a:xfrm>
            <a:off x="2806700" y="4265613"/>
            <a:ext cx="12668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desk</a:t>
            </a:r>
            <a:r>
              <a:rPr lang="en-GB" altLang="en-US" dirty="0">
                <a:solidFill>
                  <a:srgbClr val="18A0DB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</a:t>
            </a:r>
          </a:p>
        </p:txBody>
      </p:sp>
      <p:sp>
        <p:nvSpPr>
          <p:cNvPr id="18" name="TextBox 7"/>
          <p:cNvSpPr txBox="1">
            <a:spLocks noChangeArrowheads="1"/>
          </p:cNvSpPr>
          <p:nvPr/>
        </p:nvSpPr>
        <p:spPr bwMode="auto">
          <a:xfrm>
            <a:off x="1131888" y="4978400"/>
            <a:ext cx="1266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book</a:t>
            </a:r>
          </a:p>
        </p:txBody>
      </p:sp>
      <p:sp>
        <p:nvSpPr>
          <p:cNvPr id="19" name="TextBox 7"/>
          <p:cNvSpPr txBox="1">
            <a:spLocks noChangeArrowheads="1"/>
          </p:cNvSpPr>
          <p:nvPr/>
        </p:nvSpPr>
        <p:spPr bwMode="auto">
          <a:xfrm>
            <a:off x="1131888" y="5686425"/>
            <a:ext cx="12668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pen</a:t>
            </a:r>
          </a:p>
        </p:txBody>
      </p:sp>
      <p:sp>
        <p:nvSpPr>
          <p:cNvPr id="20" name="TextBox 7"/>
          <p:cNvSpPr txBox="1">
            <a:spLocks noChangeArrowheads="1"/>
          </p:cNvSpPr>
          <p:nvPr/>
        </p:nvSpPr>
        <p:spPr bwMode="auto">
          <a:xfrm>
            <a:off x="2806700" y="4975225"/>
            <a:ext cx="12668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book</a:t>
            </a:r>
            <a:r>
              <a:rPr lang="en-GB" altLang="en-US" dirty="0">
                <a:solidFill>
                  <a:srgbClr val="18A0DB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</a:t>
            </a:r>
          </a:p>
        </p:txBody>
      </p:sp>
      <p:sp>
        <p:nvSpPr>
          <p:cNvPr id="21" name="TextBox 7"/>
          <p:cNvSpPr txBox="1">
            <a:spLocks noChangeArrowheads="1"/>
          </p:cNvSpPr>
          <p:nvPr/>
        </p:nvSpPr>
        <p:spPr bwMode="auto">
          <a:xfrm>
            <a:off x="2806700" y="5676900"/>
            <a:ext cx="1266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pen</a:t>
            </a:r>
            <a:r>
              <a:rPr lang="en-GB" altLang="en-US" dirty="0">
                <a:solidFill>
                  <a:srgbClr val="18A0DB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</a:t>
            </a:r>
          </a:p>
        </p:txBody>
      </p:sp>
      <p:sp>
        <p:nvSpPr>
          <p:cNvPr id="22" name="TextBox 7"/>
          <p:cNvSpPr txBox="1">
            <a:spLocks noChangeArrowheads="1"/>
          </p:cNvSpPr>
          <p:nvPr/>
        </p:nvSpPr>
        <p:spPr bwMode="auto">
          <a:xfrm>
            <a:off x="5070475" y="4281488"/>
            <a:ext cx="12684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month</a:t>
            </a:r>
          </a:p>
        </p:txBody>
      </p:sp>
      <p:sp>
        <p:nvSpPr>
          <p:cNvPr id="23" name="TextBox 7"/>
          <p:cNvSpPr txBox="1">
            <a:spLocks noChangeArrowheads="1"/>
          </p:cNvSpPr>
          <p:nvPr/>
        </p:nvSpPr>
        <p:spPr bwMode="auto">
          <a:xfrm>
            <a:off x="6665913" y="4276725"/>
            <a:ext cx="14271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month</a:t>
            </a:r>
            <a:r>
              <a:rPr lang="en-GB" altLang="en-US" dirty="0">
                <a:solidFill>
                  <a:srgbClr val="18A0DB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</a:t>
            </a:r>
          </a:p>
        </p:txBody>
      </p:sp>
      <p:sp>
        <p:nvSpPr>
          <p:cNvPr id="24" name="TextBox 7"/>
          <p:cNvSpPr txBox="1">
            <a:spLocks noChangeArrowheads="1"/>
          </p:cNvSpPr>
          <p:nvPr/>
        </p:nvSpPr>
        <p:spPr bwMode="auto">
          <a:xfrm>
            <a:off x="5070475" y="4983163"/>
            <a:ext cx="12684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train</a:t>
            </a:r>
          </a:p>
        </p:txBody>
      </p:sp>
      <p:sp>
        <p:nvSpPr>
          <p:cNvPr id="25" name="TextBox 7"/>
          <p:cNvSpPr txBox="1">
            <a:spLocks noChangeArrowheads="1"/>
          </p:cNvSpPr>
          <p:nvPr/>
        </p:nvSpPr>
        <p:spPr bwMode="auto">
          <a:xfrm>
            <a:off x="5070475" y="5676900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dog</a:t>
            </a:r>
          </a:p>
        </p:txBody>
      </p:sp>
      <p:sp>
        <p:nvSpPr>
          <p:cNvPr id="26" name="TextBox 7"/>
          <p:cNvSpPr txBox="1">
            <a:spLocks noChangeArrowheads="1"/>
          </p:cNvSpPr>
          <p:nvPr/>
        </p:nvSpPr>
        <p:spPr bwMode="auto">
          <a:xfrm>
            <a:off x="6745288" y="4975225"/>
            <a:ext cx="12684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train</a:t>
            </a:r>
            <a:r>
              <a:rPr lang="en-GB" altLang="en-US" dirty="0">
                <a:solidFill>
                  <a:srgbClr val="18A0DB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</a:t>
            </a:r>
          </a:p>
        </p:txBody>
      </p:sp>
      <p:sp>
        <p:nvSpPr>
          <p:cNvPr id="27" name="TextBox 7"/>
          <p:cNvSpPr txBox="1">
            <a:spLocks noChangeArrowheads="1"/>
          </p:cNvSpPr>
          <p:nvPr/>
        </p:nvSpPr>
        <p:spPr bwMode="auto">
          <a:xfrm>
            <a:off x="6745288" y="5676900"/>
            <a:ext cx="12684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dog</a:t>
            </a:r>
            <a:r>
              <a:rPr lang="en-GB" altLang="en-US" dirty="0">
                <a:solidFill>
                  <a:srgbClr val="18A0DB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2322513" y="4459288"/>
            <a:ext cx="482600" cy="0"/>
          </a:xfrm>
          <a:prstGeom prst="straightConnector1">
            <a:avLst/>
          </a:prstGeom>
          <a:ln w="76200">
            <a:solidFill>
              <a:srgbClr val="18A0D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2322513" y="5160963"/>
            <a:ext cx="482600" cy="0"/>
          </a:xfrm>
          <a:prstGeom prst="straightConnector1">
            <a:avLst/>
          </a:prstGeom>
          <a:ln w="76200">
            <a:solidFill>
              <a:srgbClr val="18A0D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2322513" y="5862638"/>
            <a:ext cx="482600" cy="0"/>
          </a:xfrm>
          <a:prstGeom prst="straightConnector1">
            <a:avLst/>
          </a:prstGeom>
          <a:ln w="76200">
            <a:solidFill>
              <a:srgbClr val="18A0D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6261100" y="4459288"/>
            <a:ext cx="484188" cy="0"/>
          </a:xfrm>
          <a:prstGeom prst="straightConnector1">
            <a:avLst/>
          </a:prstGeom>
          <a:ln w="76200">
            <a:solidFill>
              <a:srgbClr val="18A0D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6261100" y="5160963"/>
            <a:ext cx="484188" cy="0"/>
          </a:xfrm>
          <a:prstGeom prst="straightConnector1">
            <a:avLst/>
          </a:prstGeom>
          <a:ln w="76200">
            <a:solidFill>
              <a:srgbClr val="18A0D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6261100" y="5862638"/>
            <a:ext cx="484188" cy="0"/>
          </a:xfrm>
          <a:prstGeom prst="straightConnector1">
            <a:avLst/>
          </a:prstGeom>
          <a:ln w="76200">
            <a:solidFill>
              <a:srgbClr val="18A0D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6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138" y="2433638"/>
            <a:ext cx="6667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1" name="Picture 3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038" y="2433638"/>
            <a:ext cx="6667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2" name="Picture 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788" y="2433638"/>
            <a:ext cx="6667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3" name="Picture 3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538" y="2433638"/>
            <a:ext cx="665162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549896" y="1196731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For most words we just add ‘s’ to the end of it to change it into a plural.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35" name="Title 1"/>
          <p:cNvSpPr>
            <a:spLocks noGrp="1"/>
          </p:cNvSpPr>
          <p:nvPr>
            <p:ph type="title"/>
          </p:nvPr>
        </p:nvSpPr>
        <p:spPr>
          <a:xfrm>
            <a:off x="457200" y="310831"/>
            <a:ext cx="8229600" cy="57606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Lesson 3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smtClean="0">
                <a:latin typeface="Comic Sans MS" panose="030F0702030302020204" pitchFamily="66" charset="0"/>
              </a:rPr>
              <a:t>– Changing words from singular to plural. </a:t>
            </a:r>
            <a:endParaRPr lang="en-GB" sz="1000" dirty="0"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74228" y="3663711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Have a look at how these singular words are changed into a plural.</a:t>
            </a:r>
            <a:endParaRPr lang="en-GB" sz="1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93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908720"/>
            <a:ext cx="8640959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Can you change these singular words into a plural?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Write the plural on a piece of paper. You could draw a picture too </a:t>
            </a:r>
            <a:r>
              <a:rPr lang="en-GB" sz="2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 </a:t>
            </a: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1200" dirty="0" smtClean="0">
              <a:latin typeface="Comic Sans MS" panose="030F0702030302020204" pitchFamily="66" charset="0"/>
            </a:endParaRPr>
          </a:p>
          <a:p>
            <a:pPr algn="r"/>
            <a:r>
              <a:rPr lang="en-GB" sz="1200" dirty="0" smtClean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292080" y="428032"/>
            <a:ext cx="3586566" cy="336672"/>
          </a:xfrm>
          <a:prstGeom prst="rect">
            <a:avLst/>
          </a:prstGeom>
          <a:ln w="38100">
            <a:solidFill>
              <a:srgbClr val="FFC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Comic Sans MS" panose="030F0702030302020204" pitchFamily="66" charset="0"/>
              </a:rPr>
              <a:t>Lesson 3 – Changing words from singular to plural. </a:t>
            </a:r>
            <a:endParaRPr lang="en-GB" sz="400" dirty="0">
              <a:latin typeface="Comic Sans MS" panose="030F0702030302020204" pitchFamily="66" charset="0"/>
            </a:endParaRPr>
          </a:p>
        </p:txBody>
      </p:sp>
      <p:pic>
        <p:nvPicPr>
          <p:cNvPr id="7170" name="Picture 2" descr="Four dogs with different fur colors - Download Free Vectors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111" b="50912"/>
          <a:stretch/>
        </p:blipFill>
        <p:spPr bwMode="auto">
          <a:xfrm>
            <a:off x="827584" y="1988840"/>
            <a:ext cx="1584176" cy="158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43608" y="3717033"/>
            <a:ext cx="136815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dog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7410" name="Picture 2" descr="Set of cute cartoon horses Royalty Free Vector Imag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39" t="62238" b="10305"/>
          <a:stretch/>
        </p:blipFill>
        <p:spPr bwMode="auto">
          <a:xfrm>
            <a:off x="539552" y="4653137"/>
            <a:ext cx="2650405" cy="1348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43608" y="6153342"/>
            <a:ext cx="136815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horse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7414" name="Picture 6" descr="Closed book cartoon symbol icon design beautiful Vector Imag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9" t="22751" r="10542" b="32272"/>
          <a:stretch/>
        </p:blipFill>
        <p:spPr bwMode="auto">
          <a:xfrm>
            <a:off x="3779912" y="2281329"/>
            <a:ext cx="2232249" cy="999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211960" y="3585418"/>
            <a:ext cx="136815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book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7416" name="Picture 8" descr="White+flower+stems Stock Illustrations, Images &amp; Vectors ..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29" r="77679" b="10902"/>
          <a:stretch/>
        </p:blipFill>
        <p:spPr bwMode="auto">
          <a:xfrm>
            <a:off x="4403868" y="4413530"/>
            <a:ext cx="988321" cy="1463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4211960" y="6055263"/>
            <a:ext cx="136815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flower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3" name="Picture 12" descr="Cute Cars Digital Clip Art Funny Cars Clipart by YarkoDesign ...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82" t="73304" r="34104" b="3086"/>
          <a:stretch/>
        </p:blipFill>
        <p:spPr bwMode="auto">
          <a:xfrm>
            <a:off x="7085363" y="2384883"/>
            <a:ext cx="1296144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7036833" y="3573017"/>
            <a:ext cx="136815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car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5" name="Picture 14" descr="Girls and boys clipart 4 » Clipart Station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50" t="6724" r="48485" b="63503"/>
          <a:stretch/>
        </p:blipFill>
        <p:spPr bwMode="auto">
          <a:xfrm>
            <a:off x="6956545" y="4714371"/>
            <a:ext cx="1528727" cy="1204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6588224" y="6055263"/>
            <a:ext cx="229042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b</a:t>
            </a:r>
            <a:r>
              <a:rPr lang="en-GB" sz="2400" dirty="0" smtClean="0">
                <a:latin typeface="Comic Sans MS" panose="030F0702030302020204" pitchFamily="66" charset="0"/>
              </a:rPr>
              <a:t>oy and girl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433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908720"/>
            <a:ext cx="864095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Answers. Did you spell the plurals correctly?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 </a:t>
            </a: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1200" dirty="0" smtClean="0">
              <a:latin typeface="Comic Sans MS" panose="030F0702030302020204" pitchFamily="66" charset="0"/>
            </a:endParaRPr>
          </a:p>
          <a:p>
            <a:pPr algn="r"/>
            <a:r>
              <a:rPr lang="en-GB" sz="1200" dirty="0" smtClean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292080" y="428032"/>
            <a:ext cx="3586566" cy="336672"/>
          </a:xfrm>
          <a:prstGeom prst="rect">
            <a:avLst/>
          </a:prstGeom>
          <a:ln w="38100">
            <a:solidFill>
              <a:srgbClr val="FFC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Comic Sans MS" panose="030F0702030302020204" pitchFamily="66" charset="0"/>
              </a:rPr>
              <a:t>Lesson 3 – Changing words from singular to plural. </a:t>
            </a:r>
            <a:endParaRPr lang="en-GB" sz="400" dirty="0">
              <a:latin typeface="Comic Sans MS" panose="030F0702030302020204" pitchFamily="66" charset="0"/>
            </a:endParaRPr>
          </a:p>
        </p:txBody>
      </p:sp>
      <p:pic>
        <p:nvPicPr>
          <p:cNvPr id="7172" name="Picture 4" descr="Four dogs with different fur colors - Download Free Vectors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44824"/>
            <a:ext cx="2040161" cy="2031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235596" y="3876692"/>
            <a:ext cx="136815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dogs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35596" y="6161827"/>
            <a:ext cx="136815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horses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174" name="Picture 6" descr="Set of cute cartoon horses Royalty Free Vector Imag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62" t="-914" r="714" b="62474"/>
          <a:stretch/>
        </p:blipFill>
        <p:spPr bwMode="auto">
          <a:xfrm>
            <a:off x="755576" y="4469756"/>
            <a:ext cx="2070714" cy="1610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4283968" y="6110737"/>
            <a:ext cx="158417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flowers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176" name="Picture 8" descr="A pile of books cartoon symbol icon design Vector Imag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3" t="6428" r="6860" b="13773"/>
          <a:stretch/>
        </p:blipFill>
        <p:spPr bwMode="auto">
          <a:xfrm>
            <a:off x="4115619" y="2016390"/>
            <a:ext cx="1536501" cy="1637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White+flower+stems Stock Illustrations, Images &amp; Vectors ..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60" b="9096"/>
          <a:stretch/>
        </p:blipFill>
        <p:spPr bwMode="auto">
          <a:xfrm>
            <a:off x="3695249" y="4773656"/>
            <a:ext cx="2377240" cy="112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283968" y="3797426"/>
            <a:ext cx="136815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books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180" name="Picture 12" descr="Cute Cars Digital Clip Art Funny Cars Clipart by YarkoDesign ...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58" r="86"/>
          <a:stretch/>
        </p:blipFill>
        <p:spPr bwMode="auto">
          <a:xfrm>
            <a:off x="6308930" y="2396186"/>
            <a:ext cx="2243927" cy="929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752209" y="3797426"/>
            <a:ext cx="136815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cars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182" name="Picture 14" descr="Girls and boys clipart 4 » Clipart Station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50" t="6724" r="9149" b="33983"/>
          <a:stretch/>
        </p:blipFill>
        <p:spPr bwMode="auto">
          <a:xfrm>
            <a:off x="6688841" y="4629246"/>
            <a:ext cx="1752228" cy="145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6492180" y="6125829"/>
            <a:ext cx="218427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b</a:t>
            </a:r>
            <a:r>
              <a:rPr lang="en-GB" sz="2400" dirty="0" smtClean="0">
                <a:latin typeface="Comic Sans MS" panose="030F0702030302020204" pitchFamily="66" charset="0"/>
              </a:rPr>
              <a:t>oys and girls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13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57606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Lesson </a:t>
            </a:r>
            <a:r>
              <a:rPr lang="en-GB" sz="2400" dirty="0">
                <a:latin typeface="Comic Sans MS" panose="030F0702030302020204" pitchFamily="66" charset="0"/>
              </a:rPr>
              <a:t>4</a:t>
            </a:r>
            <a:r>
              <a:rPr lang="en-GB" sz="2400" dirty="0" smtClean="0">
                <a:latin typeface="Comic Sans MS" panose="030F0702030302020204" pitchFamily="66" charset="0"/>
              </a:rPr>
              <a:t> – Changing words from singular to plural. </a:t>
            </a:r>
            <a:endParaRPr lang="en-GB" sz="10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9876" y="1052736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3" y="1247849"/>
            <a:ext cx="7715935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Not all words are changed into plurals by adding ‘s’. If a word ends in one of these sounds…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…then add ‘</a:t>
            </a:r>
            <a:r>
              <a:rPr lang="en-GB" sz="3200" dirty="0" err="1" smtClean="0">
                <a:latin typeface="Comic Sans MS" panose="030F0702030302020204" pitchFamily="66" charset="0"/>
              </a:rPr>
              <a:t>es</a:t>
            </a:r>
            <a:r>
              <a:rPr lang="en-GB" sz="3200" dirty="0" smtClean="0">
                <a:latin typeface="Comic Sans MS" panose="030F0702030302020204" pitchFamily="66" charset="0"/>
              </a:rPr>
              <a:t>’. </a:t>
            </a: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Take a look on the next page for some examples.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6679" t="37204" r="7939" b="19484"/>
          <a:stretch/>
        </p:blipFill>
        <p:spPr>
          <a:xfrm>
            <a:off x="1146976" y="2071690"/>
            <a:ext cx="6870736" cy="368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24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Arrow Connector 2"/>
          <p:cNvCxnSpPr/>
          <p:nvPr/>
        </p:nvCxnSpPr>
        <p:spPr bwMode="auto">
          <a:xfrm>
            <a:off x="2222500" y="5743575"/>
            <a:ext cx="482600" cy="0"/>
          </a:xfrm>
          <a:prstGeom prst="straightConnector1">
            <a:avLst/>
          </a:prstGeom>
          <a:ln w="76200">
            <a:solidFill>
              <a:srgbClr val="18A0D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/>
          <p:cNvCxnSpPr/>
          <p:nvPr/>
        </p:nvCxnSpPr>
        <p:spPr bwMode="auto">
          <a:xfrm>
            <a:off x="5737225" y="4546600"/>
            <a:ext cx="484188" cy="0"/>
          </a:xfrm>
          <a:prstGeom prst="straightConnector1">
            <a:avLst/>
          </a:prstGeom>
          <a:ln w="76200">
            <a:solidFill>
              <a:srgbClr val="18A0D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 bwMode="auto">
          <a:xfrm>
            <a:off x="5748338" y="5773738"/>
            <a:ext cx="482600" cy="0"/>
          </a:xfrm>
          <a:prstGeom prst="straightConnector1">
            <a:avLst/>
          </a:prstGeom>
          <a:ln w="76200">
            <a:solidFill>
              <a:srgbClr val="18A0D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898299" y="923454"/>
            <a:ext cx="7524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To change these words in to plurals, </a:t>
            </a:r>
            <a:r>
              <a:rPr lang="en-GB" altLang="en-US" dirty="0" smtClean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we add </a:t>
            </a: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‘</a:t>
            </a:r>
            <a:r>
              <a:rPr lang="en-GB" altLang="en-US" dirty="0" err="1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es</a:t>
            </a: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’.</a:t>
            </a:r>
          </a:p>
        </p:txBody>
      </p:sp>
      <p:sp>
        <p:nvSpPr>
          <p:cNvPr id="7" name="Rounded Rectangle 18"/>
          <p:cNvSpPr/>
          <p:nvPr/>
        </p:nvSpPr>
        <p:spPr>
          <a:xfrm>
            <a:off x="755650" y="4044950"/>
            <a:ext cx="7632700" cy="2232025"/>
          </a:xfrm>
          <a:prstGeom prst="roundRect">
            <a:avLst/>
          </a:prstGeom>
          <a:noFill/>
          <a:ln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076325" y="4360863"/>
            <a:ext cx="126841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bo</a:t>
            </a:r>
            <a:r>
              <a:rPr lang="en-GB" altLang="en-US" sz="3200" u="sng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</a:t>
            </a:r>
          </a:p>
        </p:txBody>
      </p:sp>
      <p:sp>
        <p:nvSpPr>
          <p:cNvPr id="9" name="TextBox 7"/>
          <p:cNvSpPr txBox="1">
            <a:spLocks noChangeArrowheads="1"/>
          </p:cNvSpPr>
          <p:nvPr/>
        </p:nvSpPr>
        <p:spPr bwMode="auto">
          <a:xfrm>
            <a:off x="2751138" y="4351338"/>
            <a:ext cx="14065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bo</a:t>
            </a:r>
            <a:r>
              <a:rPr lang="en-GB" altLang="en-US" sz="3200" u="sng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x</a:t>
            </a:r>
            <a:r>
              <a:rPr lang="en-GB" altLang="en-US" sz="3200" dirty="0">
                <a:solidFill>
                  <a:srgbClr val="18A0DB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es</a:t>
            </a:r>
          </a:p>
        </p:txBody>
      </p:sp>
      <p:sp>
        <p:nvSpPr>
          <p:cNvPr id="10" name="TextBox 7"/>
          <p:cNvSpPr txBox="1">
            <a:spLocks noChangeArrowheads="1"/>
          </p:cNvSpPr>
          <p:nvPr/>
        </p:nvSpPr>
        <p:spPr bwMode="auto">
          <a:xfrm>
            <a:off x="1076325" y="5564188"/>
            <a:ext cx="126841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gla</a:t>
            </a:r>
            <a:r>
              <a:rPr lang="en-GB" altLang="en-US" sz="3200" u="sng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ss</a:t>
            </a:r>
          </a:p>
        </p:txBody>
      </p:sp>
      <p:sp>
        <p:nvSpPr>
          <p:cNvPr id="11" name="TextBox 7"/>
          <p:cNvSpPr txBox="1">
            <a:spLocks noChangeArrowheads="1"/>
          </p:cNvSpPr>
          <p:nvPr/>
        </p:nvSpPr>
        <p:spPr bwMode="auto">
          <a:xfrm>
            <a:off x="2751138" y="5589588"/>
            <a:ext cx="14065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gla</a:t>
            </a:r>
            <a:r>
              <a:rPr lang="en-GB" altLang="en-US" sz="2800" u="sng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ss</a:t>
            </a:r>
            <a:r>
              <a:rPr lang="en-GB" altLang="en-US" sz="2800" dirty="0">
                <a:solidFill>
                  <a:srgbClr val="18A0DB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es</a:t>
            </a:r>
          </a:p>
        </p:txBody>
      </p:sp>
      <p:cxnSp>
        <p:nvCxnSpPr>
          <p:cNvPr id="12" name="Straight Arrow Connector 11"/>
          <p:cNvCxnSpPr/>
          <p:nvPr/>
        </p:nvCxnSpPr>
        <p:spPr bwMode="auto">
          <a:xfrm>
            <a:off x="2266950" y="4546600"/>
            <a:ext cx="484188" cy="0"/>
          </a:xfrm>
          <a:prstGeom prst="straightConnector1">
            <a:avLst/>
          </a:prstGeom>
          <a:ln w="76200">
            <a:solidFill>
              <a:srgbClr val="18A0D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21"/>
          <p:cNvGrpSpPr>
            <a:grpSpLocks/>
          </p:cNvGrpSpPr>
          <p:nvPr/>
        </p:nvGrpSpPr>
        <p:grpSpPr bwMode="auto">
          <a:xfrm>
            <a:off x="1428750" y="1557338"/>
            <a:ext cx="2376488" cy="1800225"/>
            <a:chOff x="1429025" y="1556792"/>
            <a:chExt cx="2376264" cy="1800200"/>
          </a:xfrm>
        </p:grpSpPr>
        <p:grpSp>
          <p:nvGrpSpPr>
            <p:cNvPr id="16407" name="Group 14"/>
            <p:cNvGrpSpPr>
              <a:grpSpLocks/>
            </p:cNvGrpSpPr>
            <p:nvPr/>
          </p:nvGrpSpPr>
          <p:grpSpPr bwMode="auto">
            <a:xfrm>
              <a:off x="1429025" y="1556792"/>
              <a:ext cx="2376264" cy="1800200"/>
              <a:chOff x="1331640" y="2222522"/>
              <a:chExt cx="2376264" cy="1800200"/>
            </a:xfrm>
          </p:grpSpPr>
          <p:sp>
            <p:nvSpPr>
              <p:cNvPr id="16409" name="TextBox 7"/>
              <p:cNvSpPr txBox="1">
                <a:spLocks noChangeArrowheads="1"/>
              </p:cNvSpPr>
              <p:nvPr/>
            </p:nvSpPr>
            <p:spPr bwMode="auto">
              <a:xfrm>
                <a:off x="1331640" y="2271256"/>
                <a:ext cx="2376264" cy="5847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3200" dirty="0">
                    <a:solidFill>
                      <a:schemeClr val="tx1"/>
                    </a:solidFill>
                    <a:latin typeface="Comic Sans MS" panose="030F0702030302020204" pitchFamily="66" charset="0"/>
                    <a:cs typeface="Arial" panose="020B0604020202020204" pitchFamily="34" charset="0"/>
                  </a:rPr>
                  <a:t>one bru</a:t>
                </a:r>
                <a:r>
                  <a:rPr lang="en-GB" altLang="en-US" sz="3200" u="sng" dirty="0">
                    <a:solidFill>
                      <a:schemeClr val="tx1"/>
                    </a:solidFill>
                    <a:latin typeface="Comic Sans MS" panose="030F0702030302020204" pitchFamily="66" charset="0"/>
                    <a:cs typeface="Arial" panose="020B0604020202020204" pitchFamily="34" charset="0"/>
                  </a:rPr>
                  <a:t>sh</a:t>
                </a:r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1439580" y="2222522"/>
                <a:ext cx="2160384" cy="1800200"/>
              </a:xfrm>
              <a:prstGeom prst="rect">
                <a:avLst/>
              </a:prstGeom>
              <a:noFill/>
              <a:ln w="28575">
                <a:solidFill>
                  <a:srgbClr val="18A0D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pic>
          <p:nvPicPr>
            <p:cNvPr id="16408" name="Picture 2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3345" y="2369422"/>
              <a:ext cx="1187624" cy="6373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Group 22"/>
          <p:cNvGrpSpPr>
            <a:grpSpLocks/>
          </p:cNvGrpSpPr>
          <p:nvPr/>
        </p:nvGrpSpPr>
        <p:grpSpPr bwMode="auto">
          <a:xfrm>
            <a:off x="4546600" y="1557338"/>
            <a:ext cx="3168650" cy="1800225"/>
            <a:chOff x="4546624" y="1556792"/>
            <a:chExt cx="3168351" cy="1800200"/>
          </a:xfrm>
        </p:grpSpPr>
        <p:grpSp>
          <p:nvGrpSpPr>
            <p:cNvPr id="16402" name="Group 9"/>
            <p:cNvGrpSpPr>
              <a:grpSpLocks/>
            </p:cNvGrpSpPr>
            <p:nvPr/>
          </p:nvGrpSpPr>
          <p:grpSpPr bwMode="auto">
            <a:xfrm>
              <a:off x="4546624" y="1556792"/>
              <a:ext cx="3168351" cy="1800200"/>
              <a:chOff x="4788024" y="2222522"/>
              <a:chExt cx="3168351" cy="1800200"/>
            </a:xfrm>
          </p:grpSpPr>
          <p:sp>
            <p:nvSpPr>
              <p:cNvPr id="16405" name="TextBox 7"/>
              <p:cNvSpPr txBox="1">
                <a:spLocks noChangeArrowheads="1"/>
              </p:cNvSpPr>
              <p:nvPr/>
            </p:nvSpPr>
            <p:spPr bwMode="auto">
              <a:xfrm>
                <a:off x="5184067" y="2271256"/>
                <a:ext cx="2376264" cy="5232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800" dirty="0">
                    <a:solidFill>
                      <a:schemeClr val="tx1"/>
                    </a:solidFill>
                    <a:latin typeface="Comic Sans MS" panose="030F0702030302020204" pitchFamily="66" charset="0"/>
                    <a:cs typeface="Arial" panose="020B0604020202020204" pitchFamily="34" charset="0"/>
                  </a:rPr>
                  <a:t>two bru</a:t>
                </a:r>
                <a:r>
                  <a:rPr lang="en-GB" altLang="en-US" sz="2800" u="sng" dirty="0">
                    <a:solidFill>
                      <a:schemeClr val="tx1"/>
                    </a:solidFill>
                    <a:latin typeface="Comic Sans MS" panose="030F0702030302020204" pitchFamily="66" charset="0"/>
                    <a:cs typeface="Arial" panose="020B0604020202020204" pitchFamily="34" charset="0"/>
                  </a:rPr>
                  <a:t>sh</a:t>
                </a:r>
                <a:r>
                  <a:rPr lang="en-GB" altLang="en-US" sz="2800" b="1" dirty="0">
                    <a:solidFill>
                      <a:schemeClr val="tx1"/>
                    </a:solidFill>
                    <a:latin typeface="Comic Sans MS" panose="030F0702030302020204" pitchFamily="66" charset="0"/>
                    <a:cs typeface="Arial" panose="020B0604020202020204" pitchFamily="34" charset="0"/>
                  </a:rPr>
                  <a:t>es</a:t>
                </a:r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4788024" y="2222522"/>
                <a:ext cx="3168351" cy="1800200"/>
              </a:xfrm>
              <a:prstGeom prst="rect">
                <a:avLst/>
              </a:prstGeom>
              <a:noFill/>
              <a:ln w="28575">
                <a:solidFill>
                  <a:srgbClr val="18A0D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pic>
          <p:nvPicPr>
            <p:cNvPr id="16403" name="Picture 4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77394" y="2368328"/>
              <a:ext cx="1187624" cy="6373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4" name="Picture 4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1137" y="2368328"/>
              <a:ext cx="1187624" cy="6373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4" name="TextBox 7"/>
          <p:cNvSpPr txBox="1">
            <a:spLocks noChangeArrowheads="1"/>
          </p:cNvSpPr>
          <p:nvPr/>
        </p:nvSpPr>
        <p:spPr bwMode="auto">
          <a:xfrm>
            <a:off x="4546600" y="4368800"/>
            <a:ext cx="126841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di</a:t>
            </a:r>
            <a:r>
              <a:rPr lang="en-GB" altLang="en-US" sz="3200" u="sng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sh</a:t>
            </a:r>
          </a:p>
        </p:txBody>
      </p:sp>
      <p:sp>
        <p:nvSpPr>
          <p:cNvPr id="25" name="TextBox 7"/>
          <p:cNvSpPr txBox="1">
            <a:spLocks noChangeArrowheads="1"/>
          </p:cNvSpPr>
          <p:nvPr/>
        </p:nvSpPr>
        <p:spPr bwMode="auto">
          <a:xfrm>
            <a:off x="6221413" y="4368800"/>
            <a:ext cx="12668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di</a:t>
            </a:r>
            <a:r>
              <a:rPr lang="en-GB" altLang="en-US" sz="2800" u="sng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sh</a:t>
            </a:r>
            <a:r>
              <a:rPr lang="en-GB" altLang="en-US" sz="2800" dirty="0">
                <a:solidFill>
                  <a:srgbClr val="18A0DB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es</a:t>
            </a:r>
          </a:p>
        </p:txBody>
      </p:sp>
      <p:sp>
        <p:nvSpPr>
          <p:cNvPr id="26" name="TextBox 7"/>
          <p:cNvSpPr txBox="1">
            <a:spLocks noChangeArrowheads="1"/>
          </p:cNvSpPr>
          <p:nvPr/>
        </p:nvSpPr>
        <p:spPr bwMode="auto">
          <a:xfrm>
            <a:off x="4452938" y="5580063"/>
            <a:ext cx="126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chur</a:t>
            </a:r>
            <a:r>
              <a:rPr lang="en-GB" altLang="en-US" sz="2400" u="sng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ch</a:t>
            </a:r>
          </a:p>
        </p:txBody>
      </p:sp>
      <p:sp>
        <p:nvSpPr>
          <p:cNvPr id="27" name="TextBox 7"/>
          <p:cNvSpPr txBox="1">
            <a:spLocks noChangeArrowheads="1"/>
          </p:cNvSpPr>
          <p:nvPr/>
        </p:nvSpPr>
        <p:spPr bwMode="auto">
          <a:xfrm>
            <a:off x="6261100" y="5597525"/>
            <a:ext cx="16525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chur</a:t>
            </a:r>
            <a:r>
              <a:rPr lang="en-GB" altLang="en-US" sz="2400" u="sng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ch</a:t>
            </a:r>
            <a:r>
              <a:rPr lang="en-GB" altLang="en-US" sz="2400" dirty="0">
                <a:solidFill>
                  <a:srgbClr val="18A0DB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es</a:t>
            </a:r>
          </a:p>
        </p:txBody>
      </p:sp>
      <p:sp>
        <p:nvSpPr>
          <p:cNvPr id="28" name="Title 1"/>
          <p:cNvSpPr txBox="1">
            <a:spLocks/>
          </p:cNvSpPr>
          <p:nvPr/>
        </p:nvSpPr>
        <p:spPr>
          <a:xfrm>
            <a:off x="5292080" y="428032"/>
            <a:ext cx="3586566" cy="336672"/>
          </a:xfrm>
          <a:prstGeom prst="rect">
            <a:avLst/>
          </a:prstGeom>
          <a:ln w="38100">
            <a:solidFill>
              <a:srgbClr val="FFC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Comic Sans MS" panose="030F0702030302020204" pitchFamily="66" charset="0"/>
              </a:rPr>
              <a:t>Lesson 4 – Changing words from singular to plural. </a:t>
            </a:r>
            <a:endParaRPr lang="en-GB" sz="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32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24" grpId="0"/>
      <p:bldP spid="25" grpId="0"/>
      <p:bldP spid="26" grpId="0"/>
      <p:bldP spid="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2432" y="257932"/>
            <a:ext cx="3314712" cy="57606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Lesson </a:t>
            </a:r>
            <a:r>
              <a:rPr lang="en-GB" sz="1800" dirty="0">
                <a:latin typeface="Comic Sans MS" panose="030F0702030302020204" pitchFamily="66" charset="0"/>
              </a:rPr>
              <a:t>4</a:t>
            </a:r>
            <a:r>
              <a:rPr lang="en-GB" sz="1800" dirty="0" smtClean="0">
                <a:latin typeface="Comic Sans MS" panose="030F0702030302020204" pitchFamily="66" charset="0"/>
              </a:rPr>
              <a:t> – Changing words from singular to plural. 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7634" y="1122234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923221"/>
            <a:ext cx="4392488" cy="1569660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Remember the rule!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If a word ends in one of these sounds we add ‘</a:t>
            </a:r>
            <a:r>
              <a:rPr lang="en-GB" sz="2400" dirty="0" err="1" smtClean="0">
                <a:latin typeface="Comic Sans MS" panose="030F0702030302020204" pitchFamily="66" charset="0"/>
              </a:rPr>
              <a:t>es</a:t>
            </a:r>
            <a:r>
              <a:rPr lang="en-GB" sz="2400" dirty="0" smtClean="0">
                <a:latin typeface="Comic Sans MS" panose="030F0702030302020204" pitchFamily="66" charset="0"/>
              </a:rPr>
              <a:t>’ to make it plural.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6679" t="37204" r="7939" b="19484"/>
          <a:stretch/>
        </p:blipFill>
        <p:spPr>
          <a:xfrm>
            <a:off x="5382432" y="939992"/>
            <a:ext cx="2931713" cy="1507407"/>
          </a:xfrm>
          <a:prstGeom prst="rect">
            <a:avLst/>
          </a:prstGeom>
          <a:ln w="38100">
            <a:solidFill>
              <a:srgbClr val="00B0F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58945" y="2666139"/>
            <a:ext cx="7828922" cy="461665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Which is the correct spelling for these plurals?</a:t>
            </a:r>
          </a:p>
        </p:txBody>
      </p:sp>
      <p:pic>
        <p:nvPicPr>
          <p:cNvPr id="18434" name="Picture 2" descr="Foxes – News, Research and Analysis – The Conversation – pag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3252261"/>
            <a:ext cx="2985099" cy="144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15758" y="4593748"/>
            <a:ext cx="3640796" cy="461665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f</a:t>
            </a:r>
            <a:r>
              <a:rPr lang="en-GB" sz="2400" dirty="0" smtClean="0">
                <a:latin typeface="Comic Sans MS" panose="030F0702030302020204" pitchFamily="66" charset="0"/>
              </a:rPr>
              <a:t>oxes    </a:t>
            </a:r>
            <a:r>
              <a:rPr lang="en-GB" sz="2400" dirty="0" err="1" smtClean="0">
                <a:latin typeface="Comic Sans MS" panose="030F0702030302020204" pitchFamily="66" charset="0"/>
              </a:rPr>
              <a:t>foxs</a:t>
            </a:r>
            <a:endParaRPr lang="en-GB" sz="2400" dirty="0" smtClean="0">
              <a:latin typeface="Comic Sans MS" panose="030F0702030302020204" pitchFamily="66" charset="0"/>
            </a:endParaRPr>
          </a:p>
        </p:txBody>
      </p:sp>
      <p:pic>
        <p:nvPicPr>
          <p:cNvPr id="18438" name="Picture 6" descr="Coronation egg mayo sandwiches recipe | BBC Good Foo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252261"/>
            <a:ext cx="1468894" cy="1333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027890" y="4593748"/>
            <a:ext cx="3640796" cy="461665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Comic Sans MS" panose="030F0702030302020204" pitchFamily="66" charset="0"/>
              </a:rPr>
              <a:t>sandwichs</a:t>
            </a:r>
            <a:r>
              <a:rPr lang="en-GB" sz="2400" dirty="0" smtClean="0">
                <a:latin typeface="Comic Sans MS" panose="030F0702030302020204" pitchFamily="66" charset="0"/>
              </a:rPr>
              <a:t>    sandwiches</a:t>
            </a:r>
          </a:p>
        </p:txBody>
      </p:sp>
      <p:pic>
        <p:nvPicPr>
          <p:cNvPr id="18440" name="Picture 8" descr="Free Paintbrush Cliparts, Download Free Clip Art, Free Clip Art on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738" y="5101554"/>
            <a:ext cx="1346833" cy="118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715757" y="6288967"/>
            <a:ext cx="3640796" cy="461665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Comic Sans MS" panose="030F0702030302020204" pitchFamily="66" charset="0"/>
              </a:rPr>
              <a:t>brushs</a:t>
            </a:r>
            <a:r>
              <a:rPr lang="en-GB" sz="2400" dirty="0" smtClean="0">
                <a:latin typeface="Comic Sans MS" panose="030F0702030302020204" pitchFamily="66" charset="0"/>
              </a:rPr>
              <a:t>    brushes</a:t>
            </a:r>
          </a:p>
        </p:txBody>
      </p:sp>
      <p:pic>
        <p:nvPicPr>
          <p:cNvPr id="18442" name="Picture 10" descr="21 Best Drinking Glasses for Everyday Use 2020 | The Strategist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195209"/>
            <a:ext cx="1790532" cy="119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5008797" y="6288966"/>
            <a:ext cx="3640796" cy="461665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glasses    </a:t>
            </a:r>
            <a:r>
              <a:rPr lang="en-GB" sz="2400" dirty="0" err="1" smtClean="0">
                <a:latin typeface="Comic Sans MS" panose="030F0702030302020204" pitchFamily="66" charset="0"/>
              </a:rPr>
              <a:t>glasss</a:t>
            </a:r>
            <a:endParaRPr lang="en-GB" sz="24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539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6972" y="175366"/>
            <a:ext cx="3117032" cy="57606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Lesson </a:t>
            </a:r>
            <a:r>
              <a:rPr lang="en-GB" sz="1800" dirty="0">
                <a:latin typeface="Comic Sans MS" panose="030F0702030302020204" pitchFamily="66" charset="0"/>
              </a:rPr>
              <a:t>4</a:t>
            </a:r>
            <a:r>
              <a:rPr lang="en-GB" sz="1800" dirty="0" smtClean="0">
                <a:latin typeface="Comic Sans MS" panose="030F0702030302020204" pitchFamily="66" charset="0"/>
              </a:rPr>
              <a:t> – Changing words from singular to plural. 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7634" y="1122234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923221"/>
            <a:ext cx="4392488" cy="1569660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Remember the rule!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If a word ends in one of these sounds we add ‘</a:t>
            </a:r>
            <a:r>
              <a:rPr lang="en-GB" sz="2400" dirty="0" err="1" smtClean="0">
                <a:latin typeface="Comic Sans MS" panose="030F0702030302020204" pitchFamily="66" charset="0"/>
              </a:rPr>
              <a:t>es</a:t>
            </a:r>
            <a:r>
              <a:rPr lang="en-GB" sz="2400" dirty="0" smtClean="0">
                <a:latin typeface="Comic Sans MS" panose="030F0702030302020204" pitchFamily="66" charset="0"/>
              </a:rPr>
              <a:t>’ to make it plural.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6679" t="37204" r="7939" b="19484"/>
          <a:stretch/>
        </p:blipFill>
        <p:spPr>
          <a:xfrm>
            <a:off x="5382432" y="939992"/>
            <a:ext cx="2931713" cy="1507407"/>
          </a:xfrm>
          <a:prstGeom prst="rect">
            <a:avLst/>
          </a:prstGeom>
          <a:ln w="38100">
            <a:solidFill>
              <a:srgbClr val="00B0F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58945" y="2666139"/>
            <a:ext cx="7828922" cy="400110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Which is the correct spelling for these plurals? Answers.</a:t>
            </a:r>
          </a:p>
        </p:txBody>
      </p:sp>
      <p:pic>
        <p:nvPicPr>
          <p:cNvPr id="18434" name="Picture 2" descr="Foxes – News, Research and Analysis – The Conversation – pag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3252261"/>
            <a:ext cx="2985099" cy="144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15758" y="4593748"/>
            <a:ext cx="3640796" cy="461665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f</a:t>
            </a:r>
            <a:r>
              <a:rPr lang="en-GB" sz="2400" dirty="0" smtClean="0">
                <a:latin typeface="Comic Sans MS" panose="030F0702030302020204" pitchFamily="66" charset="0"/>
              </a:rPr>
              <a:t>oxes    </a:t>
            </a:r>
            <a:r>
              <a:rPr lang="en-GB" sz="2400" dirty="0" err="1" smtClean="0">
                <a:latin typeface="Comic Sans MS" panose="030F0702030302020204" pitchFamily="66" charset="0"/>
              </a:rPr>
              <a:t>foxs</a:t>
            </a:r>
            <a:endParaRPr lang="en-GB" sz="2400" dirty="0" smtClean="0">
              <a:latin typeface="Comic Sans MS" panose="030F0702030302020204" pitchFamily="66" charset="0"/>
            </a:endParaRPr>
          </a:p>
        </p:txBody>
      </p:sp>
      <p:pic>
        <p:nvPicPr>
          <p:cNvPr id="18438" name="Picture 6" descr="Coronation egg mayo sandwiches recipe | BBC Good Foo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252261"/>
            <a:ext cx="1468894" cy="1333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027890" y="4593748"/>
            <a:ext cx="3640796" cy="461665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Comic Sans MS" panose="030F0702030302020204" pitchFamily="66" charset="0"/>
              </a:rPr>
              <a:t>sandwichs</a:t>
            </a:r>
            <a:r>
              <a:rPr lang="en-GB" sz="2400" dirty="0" smtClean="0">
                <a:latin typeface="Comic Sans MS" panose="030F0702030302020204" pitchFamily="66" charset="0"/>
              </a:rPr>
              <a:t>    sandwiches</a:t>
            </a:r>
          </a:p>
        </p:txBody>
      </p:sp>
      <p:pic>
        <p:nvPicPr>
          <p:cNvPr id="18440" name="Picture 8" descr="Free Paintbrush Cliparts, Download Free Clip Art, Free Clip Art on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738" y="5101554"/>
            <a:ext cx="1346833" cy="118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715757" y="6288967"/>
            <a:ext cx="3640796" cy="461665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Comic Sans MS" panose="030F0702030302020204" pitchFamily="66" charset="0"/>
              </a:rPr>
              <a:t>brushs</a:t>
            </a:r>
            <a:r>
              <a:rPr lang="en-GB" sz="2400" dirty="0" smtClean="0">
                <a:latin typeface="Comic Sans MS" panose="030F0702030302020204" pitchFamily="66" charset="0"/>
              </a:rPr>
              <a:t>    brushes</a:t>
            </a:r>
          </a:p>
        </p:txBody>
      </p:sp>
      <p:pic>
        <p:nvPicPr>
          <p:cNvPr id="18442" name="Picture 10" descr="21 Best Drinking Glasses for Everyday Use 2020 | The Strategist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195209"/>
            <a:ext cx="1790532" cy="119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5008797" y="6288966"/>
            <a:ext cx="3640796" cy="461665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glasses    </a:t>
            </a:r>
            <a:r>
              <a:rPr lang="en-GB" sz="2400" dirty="0" err="1" smtClean="0">
                <a:latin typeface="Comic Sans MS" panose="030F0702030302020204" pitchFamily="66" charset="0"/>
              </a:rPr>
              <a:t>glasss</a:t>
            </a:r>
            <a:endParaRPr lang="en-GB" sz="2400" dirty="0" smtClean="0">
              <a:latin typeface="Comic Sans MS" panose="030F0702030302020204" pitchFamily="66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475656" y="4437112"/>
            <a:ext cx="1152128" cy="758097"/>
          </a:xfrm>
          <a:prstGeom prst="ellipse">
            <a:avLst/>
          </a:prstGeom>
          <a:noFill/>
          <a:ln w="3810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732241" y="4419312"/>
            <a:ext cx="1964904" cy="848152"/>
          </a:xfrm>
          <a:prstGeom prst="ellipse">
            <a:avLst/>
          </a:prstGeom>
          <a:noFill/>
          <a:ln w="3810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2422801" y="6095722"/>
            <a:ext cx="1605905" cy="848152"/>
          </a:xfrm>
          <a:prstGeom prst="ellipse">
            <a:avLst/>
          </a:prstGeom>
          <a:noFill/>
          <a:ln w="3810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5358709" y="6145688"/>
            <a:ext cx="1605905" cy="848152"/>
          </a:xfrm>
          <a:prstGeom prst="ellipse">
            <a:avLst/>
          </a:prstGeom>
          <a:noFill/>
          <a:ln w="3810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3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898299" y="923454"/>
            <a:ext cx="7524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Can you spot these plurals in the </a:t>
            </a:r>
            <a:r>
              <a:rPr lang="en-GB" altLang="en-US" sz="2400" dirty="0" err="1" smtClean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wordsearch</a:t>
            </a:r>
            <a:r>
              <a:rPr lang="en-GB" altLang="en-US" sz="2400" dirty="0" smtClean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?</a:t>
            </a:r>
            <a:endParaRPr lang="en-GB" altLang="en-US" sz="24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28" name="Title 1"/>
          <p:cNvSpPr txBox="1">
            <a:spLocks/>
          </p:cNvSpPr>
          <p:nvPr/>
        </p:nvSpPr>
        <p:spPr>
          <a:xfrm>
            <a:off x="5292080" y="428032"/>
            <a:ext cx="3586566" cy="336672"/>
          </a:xfrm>
          <a:prstGeom prst="rect">
            <a:avLst/>
          </a:prstGeom>
          <a:ln w="38100">
            <a:solidFill>
              <a:srgbClr val="FFC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Comic Sans MS" panose="030F0702030302020204" pitchFamily="66" charset="0"/>
              </a:rPr>
              <a:t>Lesson 4 – Changing words from singular to plural. </a:t>
            </a:r>
            <a:endParaRPr lang="en-GB" sz="400" dirty="0">
              <a:latin typeface="Comic Sans MS" panose="030F0702030302020204" pitchFamily="66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7923644"/>
              </p:ext>
            </p:extLst>
          </p:nvPr>
        </p:nvGraphicFramePr>
        <p:xfrm>
          <a:off x="755576" y="1700808"/>
          <a:ext cx="5616624" cy="489654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02078">
                  <a:extLst>
                    <a:ext uri="{9D8B030D-6E8A-4147-A177-3AD203B41FA5}">
                      <a16:colId xmlns:a16="http://schemas.microsoft.com/office/drawing/2014/main" val="1613340814"/>
                    </a:ext>
                  </a:extLst>
                </a:gridCol>
                <a:gridCol w="702078">
                  <a:extLst>
                    <a:ext uri="{9D8B030D-6E8A-4147-A177-3AD203B41FA5}">
                      <a16:colId xmlns:a16="http://schemas.microsoft.com/office/drawing/2014/main" val="1590725189"/>
                    </a:ext>
                  </a:extLst>
                </a:gridCol>
                <a:gridCol w="702078">
                  <a:extLst>
                    <a:ext uri="{9D8B030D-6E8A-4147-A177-3AD203B41FA5}">
                      <a16:colId xmlns:a16="http://schemas.microsoft.com/office/drawing/2014/main" val="2600727875"/>
                    </a:ext>
                  </a:extLst>
                </a:gridCol>
                <a:gridCol w="702078">
                  <a:extLst>
                    <a:ext uri="{9D8B030D-6E8A-4147-A177-3AD203B41FA5}">
                      <a16:colId xmlns:a16="http://schemas.microsoft.com/office/drawing/2014/main" val="2395687129"/>
                    </a:ext>
                  </a:extLst>
                </a:gridCol>
                <a:gridCol w="702078">
                  <a:extLst>
                    <a:ext uri="{9D8B030D-6E8A-4147-A177-3AD203B41FA5}">
                      <a16:colId xmlns:a16="http://schemas.microsoft.com/office/drawing/2014/main" val="2615663962"/>
                    </a:ext>
                  </a:extLst>
                </a:gridCol>
                <a:gridCol w="702078">
                  <a:extLst>
                    <a:ext uri="{9D8B030D-6E8A-4147-A177-3AD203B41FA5}">
                      <a16:colId xmlns:a16="http://schemas.microsoft.com/office/drawing/2014/main" val="2592946677"/>
                    </a:ext>
                  </a:extLst>
                </a:gridCol>
                <a:gridCol w="702078">
                  <a:extLst>
                    <a:ext uri="{9D8B030D-6E8A-4147-A177-3AD203B41FA5}">
                      <a16:colId xmlns:a16="http://schemas.microsoft.com/office/drawing/2014/main" val="476292422"/>
                    </a:ext>
                  </a:extLst>
                </a:gridCol>
                <a:gridCol w="702078">
                  <a:extLst>
                    <a:ext uri="{9D8B030D-6E8A-4147-A177-3AD203B41FA5}">
                      <a16:colId xmlns:a16="http://schemas.microsoft.com/office/drawing/2014/main" val="2614916250"/>
                    </a:ext>
                  </a:extLst>
                </a:gridCol>
              </a:tblGrid>
              <a:tr h="6319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b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u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s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h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s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c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t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extLst>
                  <a:ext uri="{0D108BD9-81ED-4DB2-BD59-A6C34878D82A}">
                    <a16:rowId xmlns:a16="http://schemas.microsoft.com/office/drawing/2014/main" val="171203515"/>
                  </a:ext>
                </a:extLst>
              </a:tr>
              <a:tr h="5921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f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g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h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j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k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o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h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r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extLst>
                  <a:ext uri="{0D108BD9-81ED-4DB2-BD59-A6C34878D82A}">
                    <a16:rowId xmlns:a16="http://schemas.microsoft.com/office/drawing/2014/main" val="1169666771"/>
                  </a:ext>
                </a:extLst>
              </a:tr>
              <a:tr h="6319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c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a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t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s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a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c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u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extLst>
                  <a:ext uri="{0D108BD9-81ED-4DB2-BD59-A6C34878D82A}">
                    <a16:rowId xmlns:a16="http://schemas.microsoft.com/office/drawing/2014/main" val="1603211647"/>
                  </a:ext>
                </a:extLst>
              </a:tr>
              <a:tr h="6319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y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u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i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o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p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k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r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extLst>
                  <a:ext uri="{0D108BD9-81ED-4DB2-BD59-A6C34878D82A}">
                    <a16:rowId xmlns:a16="http://schemas.microsoft.com/office/drawing/2014/main" val="1543618840"/>
                  </a:ext>
                </a:extLst>
              </a:tr>
              <a:tr h="5921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c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r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i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s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p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s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c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s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extLst>
                  <a:ext uri="{0D108BD9-81ED-4DB2-BD59-A6C34878D82A}">
                    <a16:rowId xmlns:a16="http://schemas.microsoft.com/office/drawing/2014/main" val="1947652725"/>
                  </a:ext>
                </a:extLst>
              </a:tr>
              <a:tr h="6319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d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f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w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q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l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x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h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z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extLst>
                  <a:ext uri="{0D108BD9-81ED-4DB2-BD59-A6C34878D82A}">
                    <a16:rowId xmlns:a16="http://schemas.microsoft.com/office/drawing/2014/main" val="3901659086"/>
                  </a:ext>
                </a:extLst>
              </a:tr>
              <a:tr h="5921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i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t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f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l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o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v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extLst>
                  <a:ext uri="{0D108BD9-81ED-4DB2-BD59-A6C34878D82A}">
                    <a16:rowId xmlns:a16="http://schemas.microsoft.com/office/drawing/2014/main" val="1553911758"/>
                  </a:ext>
                </a:extLst>
              </a:tr>
              <a:tr h="5921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f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o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x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s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m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s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b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extLst>
                  <a:ext uri="{0D108BD9-81ED-4DB2-BD59-A6C34878D82A}">
                    <a16:rowId xmlns:a16="http://schemas.microsoft.com/office/drawing/2014/main" val="4136362085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804248" y="1988840"/>
            <a:ext cx="1930382" cy="403187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trees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cats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socks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crisps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apples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foxes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bushes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churches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043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898299" y="923454"/>
            <a:ext cx="7524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Answers. Did you find them all?</a:t>
            </a:r>
            <a:endParaRPr lang="en-GB" altLang="en-US" sz="2400" dirty="0">
              <a:solidFill>
                <a:schemeClr val="tx1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28" name="Title 1"/>
          <p:cNvSpPr txBox="1">
            <a:spLocks/>
          </p:cNvSpPr>
          <p:nvPr/>
        </p:nvSpPr>
        <p:spPr>
          <a:xfrm>
            <a:off x="5292080" y="428032"/>
            <a:ext cx="3586566" cy="336672"/>
          </a:xfrm>
          <a:prstGeom prst="rect">
            <a:avLst/>
          </a:prstGeom>
          <a:ln w="38100">
            <a:solidFill>
              <a:srgbClr val="FFC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Comic Sans MS" panose="030F0702030302020204" pitchFamily="66" charset="0"/>
              </a:rPr>
              <a:t>Lesson 4 – Changing words from singular to plural. </a:t>
            </a:r>
            <a:endParaRPr lang="en-GB" sz="400" dirty="0">
              <a:latin typeface="Comic Sans MS" panose="030F0702030302020204" pitchFamily="66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7923644"/>
              </p:ext>
            </p:extLst>
          </p:nvPr>
        </p:nvGraphicFramePr>
        <p:xfrm>
          <a:off x="755576" y="1700808"/>
          <a:ext cx="5616624" cy="489654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02078">
                  <a:extLst>
                    <a:ext uri="{9D8B030D-6E8A-4147-A177-3AD203B41FA5}">
                      <a16:colId xmlns:a16="http://schemas.microsoft.com/office/drawing/2014/main" val="1613340814"/>
                    </a:ext>
                  </a:extLst>
                </a:gridCol>
                <a:gridCol w="702078">
                  <a:extLst>
                    <a:ext uri="{9D8B030D-6E8A-4147-A177-3AD203B41FA5}">
                      <a16:colId xmlns:a16="http://schemas.microsoft.com/office/drawing/2014/main" val="1590725189"/>
                    </a:ext>
                  </a:extLst>
                </a:gridCol>
                <a:gridCol w="702078">
                  <a:extLst>
                    <a:ext uri="{9D8B030D-6E8A-4147-A177-3AD203B41FA5}">
                      <a16:colId xmlns:a16="http://schemas.microsoft.com/office/drawing/2014/main" val="2600727875"/>
                    </a:ext>
                  </a:extLst>
                </a:gridCol>
                <a:gridCol w="702078">
                  <a:extLst>
                    <a:ext uri="{9D8B030D-6E8A-4147-A177-3AD203B41FA5}">
                      <a16:colId xmlns:a16="http://schemas.microsoft.com/office/drawing/2014/main" val="2395687129"/>
                    </a:ext>
                  </a:extLst>
                </a:gridCol>
                <a:gridCol w="702078">
                  <a:extLst>
                    <a:ext uri="{9D8B030D-6E8A-4147-A177-3AD203B41FA5}">
                      <a16:colId xmlns:a16="http://schemas.microsoft.com/office/drawing/2014/main" val="2615663962"/>
                    </a:ext>
                  </a:extLst>
                </a:gridCol>
                <a:gridCol w="702078">
                  <a:extLst>
                    <a:ext uri="{9D8B030D-6E8A-4147-A177-3AD203B41FA5}">
                      <a16:colId xmlns:a16="http://schemas.microsoft.com/office/drawing/2014/main" val="2592946677"/>
                    </a:ext>
                  </a:extLst>
                </a:gridCol>
                <a:gridCol w="702078">
                  <a:extLst>
                    <a:ext uri="{9D8B030D-6E8A-4147-A177-3AD203B41FA5}">
                      <a16:colId xmlns:a16="http://schemas.microsoft.com/office/drawing/2014/main" val="476292422"/>
                    </a:ext>
                  </a:extLst>
                </a:gridCol>
                <a:gridCol w="702078">
                  <a:extLst>
                    <a:ext uri="{9D8B030D-6E8A-4147-A177-3AD203B41FA5}">
                      <a16:colId xmlns:a16="http://schemas.microsoft.com/office/drawing/2014/main" val="2614916250"/>
                    </a:ext>
                  </a:extLst>
                </a:gridCol>
              </a:tblGrid>
              <a:tr h="6319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b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u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s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h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s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c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t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extLst>
                  <a:ext uri="{0D108BD9-81ED-4DB2-BD59-A6C34878D82A}">
                    <a16:rowId xmlns:a16="http://schemas.microsoft.com/office/drawing/2014/main" val="171203515"/>
                  </a:ext>
                </a:extLst>
              </a:tr>
              <a:tr h="5921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f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g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h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j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k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o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h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r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extLst>
                  <a:ext uri="{0D108BD9-81ED-4DB2-BD59-A6C34878D82A}">
                    <a16:rowId xmlns:a16="http://schemas.microsoft.com/office/drawing/2014/main" val="1169666771"/>
                  </a:ext>
                </a:extLst>
              </a:tr>
              <a:tr h="6319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c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a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t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s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a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c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u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extLst>
                  <a:ext uri="{0D108BD9-81ED-4DB2-BD59-A6C34878D82A}">
                    <a16:rowId xmlns:a16="http://schemas.microsoft.com/office/drawing/2014/main" val="1603211647"/>
                  </a:ext>
                </a:extLst>
              </a:tr>
              <a:tr h="6319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y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u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i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o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p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k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r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extLst>
                  <a:ext uri="{0D108BD9-81ED-4DB2-BD59-A6C34878D82A}">
                    <a16:rowId xmlns:a16="http://schemas.microsoft.com/office/drawing/2014/main" val="1543618840"/>
                  </a:ext>
                </a:extLst>
              </a:tr>
              <a:tr h="5921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c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r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i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s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p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s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c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s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extLst>
                  <a:ext uri="{0D108BD9-81ED-4DB2-BD59-A6C34878D82A}">
                    <a16:rowId xmlns:a16="http://schemas.microsoft.com/office/drawing/2014/main" val="1947652725"/>
                  </a:ext>
                </a:extLst>
              </a:tr>
              <a:tr h="6319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d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f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w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q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l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x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h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z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extLst>
                  <a:ext uri="{0D108BD9-81ED-4DB2-BD59-A6C34878D82A}">
                    <a16:rowId xmlns:a16="http://schemas.microsoft.com/office/drawing/2014/main" val="3901659086"/>
                  </a:ext>
                </a:extLst>
              </a:tr>
              <a:tr h="5921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i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t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f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l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o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v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extLst>
                  <a:ext uri="{0D108BD9-81ED-4DB2-BD59-A6C34878D82A}">
                    <a16:rowId xmlns:a16="http://schemas.microsoft.com/office/drawing/2014/main" val="1553911758"/>
                  </a:ext>
                </a:extLst>
              </a:tr>
              <a:tr h="5921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f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o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x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s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m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>
                          <a:effectLst/>
                          <a:latin typeface="Comic Sans MS" panose="030F0702030302020204" pitchFamily="66" charset="0"/>
                        </a:rPr>
                        <a:t>s</a:t>
                      </a:r>
                      <a:endParaRPr lang="en-GB" sz="1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300" dirty="0">
                          <a:effectLst/>
                          <a:latin typeface="Comic Sans MS" panose="030F0702030302020204" pitchFamily="66" charset="0"/>
                        </a:rPr>
                        <a:t>b</a:t>
                      </a:r>
                      <a:endParaRPr lang="en-GB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023" marR="63023" marT="0" marB="0"/>
                </a:tc>
                <a:extLst>
                  <a:ext uri="{0D108BD9-81ED-4DB2-BD59-A6C34878D82A}">
                    <a16:rowId xmlns:a16="http://schemas.microsoft.com/office/drawing/2014/main" val="4136362085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804248" y="1988840"/>
            <a:ext cx="1930382" cy="403187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trees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cats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socks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crisps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apples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foxes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bushes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churches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5652120" y="1543869"/>
            <a:ext cx="720080" cy="3312368"/>
          </a:xfrm>
          <a:prstGeom prst="ellipse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 rot="5400000">
            <a:off x="2353501" y="-301668"/>
            <a:ext cx="805010" cy="4496087"/>
          </a:xfrm>
          <a:prstGeom prst="ellipse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4247965" y="1543869"/>
            <a:ext cx="720080" cy="3312368"/>
          </a:xfrm>
          <a:prstGeom prst="ellipse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 rot="16200000">
            <a:off x="1675419" y="1543869"/>
            <a:ext cx="720080" cy="3312368"/>
          </a:xfrm>
          <a:prstGeom prst="ellipse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950043" y="1555568"/>
            <a:ext cx="720080" cy="5041784"/>
          </a:xfrm>
          <a:prstGeom prst="ellipse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 rot="16200000">
            <a:off x="2443700" y="2326813"/>
            <a:ext cx="720080" cy="4292606"/>
          </a:xfrm>
          <a:prstGeom prst="ellipse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563888" y="2884248"/>
            <a:ext cx="720080" cy="3713104"/>
          </a:xfrm>
          <a:prstGeom prst="ellipse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 rot="16200000">
            <a:off x="2038471" y="4425715"/>
            <a:ext cx="720080" cy="3770913"/>
          </a:xfrm>
          <a:prstGeom prst="ellipse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367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630859" y="1102919"/>
            <a:ext cx="842493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The hungry caterpillar has forgotten to change the words in his sentences to plurals! Can you write his sentences correctly, using plural words?</a:t>
            </a:r>
          </a:p>
        </p:txBody>
      </p:sp>
      <p:sp>
        <p:nvSpPr>
          <p:cNvPr id="13319" name="Rectangle 32"/>
          <p:cNvSpPr>
            <a:spLocks noChangeArrowheads="1"/>
          </p:cNvSpPr>
          <p:nvPr/>
        </p:nvSpPr>
        <p:spPr bwMode="auto">
          <a:xfrm>
            <a:off x="5093219" y="8933073"/>
            <a:ext cx="1829942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Can you write your own sentence using a singular word for a friend to correct?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105784" y="3655814"/>
            <a:ext cx="2400300" cy="1355428"/>
            <a:chOff x="6423764" y="3959795"/>
            <a:chExt cx="2399985" cy="1732609"/>
          </a:xfrm>
        </p:grpSpPr>
        <p:sp>
          <p:nvSpPr>
            <p:cNvPr id="22" name="Oval Callout 21"/>
            <p:cNvSpPr/>
            <p:nvPr/>
          </p:nvSpPr>
          <p:spPr>
            <a:xfrm>
              <a:off x="6423764" y="3959795"/>
              <a:ext cx="2399985" cy="1732609"/>
            </a:xfrm>
            <a:prstGeom prst="wedgeEllipseCallout">
              <a:avLst>
                <a:gd name="adj1" fmla="val 36898"/>
                <a:gd name="adj2" fmla="val 61052"/>
              </a:avLst>
            </a:prstGeom>
            <a:solidFill>
              <a:schemeClr val="bg1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TextBox 36"/>
            <p:cNvSpPr txBox="1">
              <a:spLocks noChangeArrowheads="1"/>
            </p:cNvSpPr>
            <p:nvPr/>
          </p:nvSpPr>
          <p:spPr bwMode="auto">
            <a:xfrm>
              <a:off x="6603128" y="4351777"/>
              <a:ext cx="2041257" cy="826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US" altLang="en-US" sz="1800" dirty="0" smtClean="0">
                  <a:latin typeface="Comic Sans MS" panose="030F0702030302020204" pitchFamily="66" charset="0"/>
                </a:rPr>
                <a:t>On Friday I ate five sandwich.</a:t>
              </a:r>
              <a:endParaRPr lang="en-US" altLang="en-US" sz="18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25" name="Oval Callout 24"/>
          <p:cNvSpPr/>
          <p:nvPr/>
        </p:nvSpPr>
        <p:spPr bwMode="auto">
          <a:xfrm>
            <a:off x="4860410" y="1978205"/>
            <a:ext cx="3095965" cy="1523820"/>
          </a:xfrm>
          <a:prstGeom prst="wedgeEllipseCallout">
            <a:avLst>
              <a:gd name="adj1" fmla="val 49523"/>
              <a:gd name="adj2" fmla="val -48511"/>
            </a:avLst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On Thursday I ate four radish.</a:t>
            </a:r>
            <a:endParaRPr lang="en-GB" sz="2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8" name="Oval Callout 27"/>
          <p:cNvSpPr/>
          <p:nvPr/>
        </p:nvSpPr>
        <p:spPr bwMode="auto">
          <a:xfrm>
            <a:off x="2556153" y="3716937"/>
            <a:ext cx="2807935" cy="1294305"/>
          </a:xfrm>
          <a:prstGeom prst="wedgeEllipseCallout">
            <a:avLst>
              <a:gd name="adj1" fmla="val -68426"/>
              <a:gd name="adj2" fmla="val 13394"/>
            </a:avLst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On Wednesday I ate three grape.</a:t>
            </a:r>
            <a:endParaRPr lang="en-GB" sz="2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30" name="Group 29"/>
          <p:cNvGrpSpPr>
            <a:grpSpLocks/>
          </p:cNvGrpSpPr>
          <p:nvPr/>
        </p:nvGrpSpPr>
        <p:grpSpPr bwMode="auto">
          <a:xfrm>
            <a:off x="501620" y="2398701"/>
            <a:ext cx="2388051" cy="1767706"/>
            <a:chOff x="937615" y="1901594"/>
            <a:chExt cx="1981120" cy="1542808"/>
          </a:xfrm>
        </p:grpSpPr>
        <p:sp>
          <p:nvSpPr>
            <p:cNvPr id="31" name="Oval Callout 30"/>
            <p:cNvSpPr/>
            <p:nvPr/>
          </p:nvSpPr>
          <p:spPr>
            <a:xfrm>
              <a:off x="937615" y="1901594"/>
              <a:ext cx="1981120" cy="1542808"/>
            </a:xfrm>
            <a:prstGeom prst="wedgeEllipseCallout">
              <a:avLst>
                <a:gd name="adj1" fmla="val 64854"/>
                <a:gd name="adj2" fmla="val -6526"/>
              </a:avLst>
            </a:prstGeom>
            <a:solidFill>
              <a:schemeClr val="bg1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2" name="TextBox 61"/>
            <p:cNvSpPr txBox="1">
              <a:spLocks noChangeArrowheads="1"/>
            </p:cNvSpPr>
            <p:nvPr/>
          </p:nvSpPr>
          <p:spPr bwMode="auto">
            <a:xfrm>
              <a:off x="1020162" y="2380944"/>
              <a:ext cx="1836663" cy="617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US" altLang="en-US" sz="2000" dirty="0" smtClean="0">
                  <a:latin typeface="Comic Sans MS" panose="030F0702030302020204" pitchFamily="66" charset="0"/>
                </a:rPr>
                <a:t>On Tuesday I ate two peach.</a:t>
              </a:r>
              <a:endParaRPr lang="en-US" altLang="en-US" sz="20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33" name="Title 1"/>
          <p:cNvSpPr>
            <a:spLocks noGrp="1"/>
          </p:cNvSpPr>
          <p:nvPr>
            <p:ph type="title"/>
          </p:nvPr>
        </p:nvSpPr>
        <p:spPr>
          <a:xfrm>
            <a:off x="630859" y="476672"/>
            <a:ext cx="8229600" cy="484595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Lesson 5 – Correcting the spelling.</a:t>
            </a:r>
            <a:endParaRPr lang="en-GB" sz="10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Ravelry: Very Hungry Caterpillar Graph pattern by Sarah Chapm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77754" flipH="1">
            <a:off x="3118902" y="2153120"/>
            <a:ext cx="1512277" cy="96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Ravelry: Very Hungry Caterpillar Graph pattern by Sarah Chapma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58036" flipH="1">
            <a:off x="7909463" y="2020638"/>
            <a:ext cx="1240744" cy="79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Ravelry: Very Hungry Caterpillar Graph pattern by Sarah Chapm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84952">
            <a:off x="725568" y="4532804"/>
            <a:ext cx="1412262" cy="96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Ravelry: Very Hungry Caterpillar Graph pattern by Sarah Chapm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190053">
            <a:off x="7378496" y="5506483"/>
            <a:ext cx="1468938" cy="96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Oval Callout 36"/>
          <p:cNvSpPr/>
          <p:nvPr/>
        </p:nvSpPr>
        <p:spPr bwMode="auto">
          <a:xfrm>
            <a:off x="3875040" y="5236347"/>
            <a:ext cx="3238210" cy="1294305"/>
          </a:xfrm>
          <a:prstGeom prst="wedgeEllipseCallout">
            <a:avLst>
              <a:gd name="adj1" fmla="val -68426"/>
              <a:gd name="adj2" fmla="val 13394"/>
            </a:avLst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On Saturday I ate lots of sweet.</a:t>
            </a:r>
            <a:endParaRPr lang="en-GB" sz="2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8" name="Picture 2" descr="Ravelry: Very Hungry Caterpillar Graph pattern by Sarah Chapm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34543">
            <a:off x="1769299" y="5541560"/>
            <a:ext cx="1412262" cy="96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3405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501620" y="1102919"/>
            <a:ext cx="85541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Here are the answers. Check your sentences to see if you spelt the plurals correctly </a:t>
            </a:r>
            <a:r>
              <a:rPr lang="en-GB" altLang="en-US" sz="2000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altLang="en-US" sz="20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3319" name="Rectangle 32"/>
          <p:cNvSpPr>
            <a:spLocks noChangeArrowheads="1"/>
          </p:cNvSpPr>
          <p:nvPr/>
        </p:nvSpPr>
        <p:spPr bwMode="auto">
          <a:xfrm>
            <a:off x="5093219" y="8933073"/>
            <a:ext cx="1829942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Can you write your own sentence using a singular word for a friend to correct?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105784" y="3655814"/>
            <a:ext cx="2400300" cy="1355428"/>
            <a:chOff x="6423764" y="3959795"/>
            <a:chExt cx="2399985" cy="1732609"/>
          </a:xfrm>
        </p:grpSpPr>
        <p:sp>
          <p:nvSpPr>
            <p:cNvPr id="22" name="Oval Callout 21"/>
            <p:cNvSpPr/>
            <p:nvPr/>
          </p:nvSpPr>
          <p:spPr>
            <a:xfrm>
              <a:off x="6423764" y="3959795"/>
              <a:ext cx="2399985" cy="1732609"/>
            </a:xfrm>
            <a:prstGeom prst="wedgeEllipseCallout">
              <a:avLst>
                <a:gd name="adj1" fmla="val 36898"/>
                <a:gd name="adj2" fmla="val 61052"/>
              </a:avLst>
            </a:prstGeom>
            <a:solidFill>
              <a:schemeClr val="bg1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TextBox 36"/>
            <p:cNvSpPr txBox="1">
              <a:spLocks noChangeArrowheads="1"/>
            </p:cNvSpPr>
            <p:nvPr/>
          </p:nvSpPr>
          <p:spPr bwMode="auto">
            <a:xfrm>
              <a:off x="6603128" y="4351777"/>
              <a:ext cx="2041257" cy="826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US" altLang="en-US" sz="1800" dirty="0" smtClean="0">
                  <a:latin typeface="Comic Sans MS" panose="030F0702030302020204" pitchFamily="66" charset="0"/>
                </a:rPr>
                <a:t>On Friday I ate five sandwich</a:t>
              </a:r>
              <a:r>
                <a:rPr lang="en-US" altLang="en-US" sz="1800" dirty="0" smtClean="0">
                  <a:solidFill>
                    <a:srgbClr val="0070C0"/>
                  </a:solidFill>
                  <a:latin typeface="Comic Sans MS" panose="030F0702030302020204" pitchFamily="66" charset="0"/>
                </a:rPr>
                <a:t>es</a:t>
              </a:r>
              <a:r>
                <a:rPr lang="en-US" altLang="en-US" sz="1800" dirty="0" smtClean="0">
                  <a:latin typeface="Comic Sans MS" panose="030F0702030302020204" pitchFamily="66" charset="0"/>
                </a:rPr>
                <a:t>.</a:t>
              </a:r>
              <a:endParaRPr lang="en-US" altLang="en-US" sz="18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25" name="Oval Callout 24"/>
          <p:cNvSpPr/>
          <p:nvPr/>
        </p:nvSpPr>
        <p:spPr bwMode="auto">
          <a:xfrm>
            <a:off x="4860410" y="1978205"/>
            <a:ext cx="3095965" cy="1523820"/>
          </a:xfrm>
          <a:prstGeom prst="wedgeEllipseCallout">
            <a:avLst>
              <a:gd name="adj1" fmla="val 49523"/>
              <a:gd name="adj2" fmla="val -48511"/>
            </a:avLst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On Thursday I ate four radish</a:t>
            </a:r>
            <a:r>
              <a:rPr lang="en-GB" sz="2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es</a:t>
            </a:r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  <a:endParaRPr lang="en-GB" sz="2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8" name="Oval Callout 27"/>
          <p:cNvSpPr/>
          <p:nvPr/>
        </p:nvSpPr>
        <p:spPr bwMode="auto">
          <a:xfrm>
            <a:off x="2556153" y="3716937"/>
            <a:ext cx="2807935" cy="1294305"/>
          </a:xfrm>
          <a:prstGeom prst="wedgeEllipseCallout">
            <a:avLst>
              <a:gd name="adj1" fmla="val -68426"/>
              <a:gd name="adj2" fmla="val 13394"/>
            </a:avLst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On Wednesday I ate three grape</a:t>
            </a:r>
            <a:r>
              <a:rPr lang="en-GB" sz="2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</a:t>
            </a:r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  <a:endParaRPr lang="en-GB" sz="2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30" name="Group 29"/>
          <p:cNvGrpSpPr>
            <a:grpSpLocks/>
          </p:cNvGrpSpPr>
          <p:nvPr/>
        </p:nvGrpSpPr>
        <p:grpSpPr bwMode="auto">
          <a:xfrm>
            <a:off x="501620" y="2398701"/>
            <a:ext cx="2388051" cy="1767706"/>
            <a:chOff x="937615" y="1901594"/>
            <a:chExt cx="1981120" cy="1542808"/>
          </a:xfrm>
        </p:grpSpPr>
        <p:sp>
          <p:nvSpPr>
            <p:cNvPr id="31" name="Oval Callout 30"/>
            <p:cNvSpPr/>
            <p:nvPr/>
          </p:nvSpPr>
          <p:spPr>
            <a:xfrm>
              <a:off x="937615" y="1901594"/>
              <a:ext cx="1981120" cy="1542808"/>
            </a:xfrm>
            <a:prstGeom prst="wedgeEllipseCallout">
              <a:avLst>
                <a:gd name="adj1" fmla="val 64854"/>
                <a:gd name="adj2" fmla="val -6526"/>
              </a:avLst>
            </a:prstGeom>
            <a:solidFill>
              <a:schemeClr val="bg1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2" name="TextBox 61"/>
            <p:cNvSpPr txBox="1">
              <a:spLocks noChangeArrowheads="1"/>
            </p:cNvSpPr>
            <p:nvPr/>
          </p:nvSpPr>
          <p:spPr bwMode="auto">
            <a:xfrm>
              <a:off x="1020162" y="2380944"/>
              <a:ext cx="1836663" cy="617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US" altLang="en-US" sz="2000" dirty="0" smtClean="0">
                  <a:latin typeface="Comic Sans MS" panose="030F0702030302020204" pitchFamily="66" charset="0"/>
                </a:rPr>
                <a:t>On Tuesday I ate two peach</a:t>
              </a:r>
              <a:r>
                <a:rPr lang="en-US" altLang="en-US" sz="2000" dirty="0" smtClean="0">
                  <a:solidFill>
                    <a:srgbClr val="0070C0"/>
                  </a:solidFill>
                  <a:latin typeface="Comic Sans MS" panose="030F0702030302020204" pitchFamily="66" charset="0"/>
                </a:rPr>
                <a:t>es</a:t>
              </a:r>
              <a:r>
                <a:rPr lang="en-US" altLang="en-US" sz="2000" dirty="0" smtClean="0">
                  <a:latin typeface="Comic Sans MS" panose="030F0702030302020204" pitchFamily="66" charset="0"/>
                </a:rPr>
                <a:t>.</a:t>
              </a:r>
              <a:endParaRPr lang="en-US" altLang="en-US" sz="20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33" name="Title 1"/>
          <p:cNvSpPr>
            <a:spLocks noGrp="1"/>
          </p:cNvSpPr>
          <p:nvPr>
            <p:ph type="title"/>
          </p:nvPr>
        </p:nvSpPr>
        <p:spPr>
          <a:xfrm>
            <a:off x="630859" y="476672"/>
            <a:ext cx="8229600" cy="484595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Lesson 5 – Correcting the spelling.</a:t>
            </a:r>
            <a:endParaRPr lang="en-GB" sz="10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Ravelry: Very Hungry Caterpillar Graph pattern by Sarah Chapm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77754" flipH="1">
            <a:off x="3118902" y="2153120"/>
            <a:ext cx="1512277" cy="96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Ravelry: Very Hungry Caterpillar Graph pattern by Sarah Chapma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58036" flipH="1">
            <a:off x="7894605" y="2208559"/>
            <a:ext cx="1072078" cy="799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Ravelry: Very Hungry Caterpillar Graph pattern by Sarah Chapm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84952">
            <a:off x="725568" y="4532804"/>
            <a:ext cx="1412262" cy="96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Ravelry: Very Hungry Caterpillar Graph pattern by Sarah Chapm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190053">
            <a:off x="7378496" y="5506483"/>
            <a:ext cx="1468938" cy="96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Oval Callout 36"/>
          <p:cNvSpPr/>
          <p:nvPr/>
        </p:nvSpPr>
        <p:spPr bwMode="auto">
          <a:xfrm>
            <a:off x="3875040" y="5236347"/>
            <a:ext cx="3238210" cy="1294305"/>
          </a:xfrm>
          <a:prstGeom prst="wedgeEllipseCallout">
            <a:avLst>
              <a:gd name="adj1" fmla="val -68426"/>
              <a:gd name="adj2" fmla="val 13394"/>
            </a:avLst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On Saturday I ate lots of sweet</a:t>
            </a:r>
            <a:r>
              <a:rPr lang="en-GB" sz="2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</a:t>
            </a:r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  <a:endParaRPr lang="en-GB" sz="2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8" name="Picture 2" descr="Ravelry: Very Hungry Caterpillar Graph pattern by Sarah Chapm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34543">
            <a:off x="1769299" y="5541560"/>
            <a:ext cx="1412262" cy="96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0475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57606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Lesson 6 </a:t>
            </a:r>
            <a:r>
              <a:rPr lang="en-GB" sz="2400" dirty="0" smtClean="0">
                <a:latin typeface="Comic Sans MS" panose="030F0702030302020204" pitchFamily="66" charset="0"/>
              </a:rPr>
              <a:t>– Creating your own storybook.  </a:t>
            </a:r>
            <a:endParaRPr lang="en-GB" sz="10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9876" y="1052736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5" y="1247849"/>
            <a:ext cx="80759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Over the next few lessons we are going to create our own version of ‘The Very Hungry Caterpillar’. 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Blank Piece of Paper Vector Images (over 2,900)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96" b="27021"/>
          <a:stretch/>
        </p:blipFill>
        <p:spPr bwMode="auto">
          <a:xfrm>
            <a:off x="5387256" y="2403599"/>
            <a:ext cx="2266950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5302" y="2582163"/>
            <a:ext cx="404409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To create your book you will need 4 pieces of plain A4 paper. </a:t>
            </a: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043608" y="4491122"/>
            <a:ext cx="434364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Put them together in a pile and fold in half to create a book </a:t>
            </a:r>
            <a:r>
              <a:rPr lang="en-GB" sz="2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</a:p>
          <a:p>
            <a:endParaRPr lang="en-GB" sz="20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r>
              <a:rPr lang="en-GB" sz="2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You may want to staple the middle, but a grown-up would have to do this for you. </a:t>
            </a:r>
            <a:r>
              <a:rPr lang="en-GB" sz="2000" dirty="0" smtClean="0">
                <a:latin typeface="Comic Sans MS" panose="030F0702030302020204" pitchFamily="66" charset="0"/>
              </a:rPr>
              <a:t>  </a:t>
            </a:r>
            <a:endParaRPr lang="en-GB" sz="20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1028" name="Picture 4" descr="Rectangle Blank Book for Young Authors, 16 Page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860" y="4064533"/>
            <a:ext cx="1883742" cy="1883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66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6176" y="476672"/>
            <a:ext cx="2540968" cy="57606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Lesson 6 </a:t>
            </a:r>
            <a:r>
              <a:rPr lang="en-GB" sz="1800" dirty="0" smtClean="0">
                <a:latin typeface="Comic Sans MS" panose="030F0702030302020204" pitchFamily="66" charset="0"/>
              </a:rPr>
              <a:t>– Creating your own storybook.  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9876" y="1052736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4357" y="1128532"/>
            <a:ext cx="80759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Today we would like you to design your front cover.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Make it as bright and as colourful as you want.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This is Mrs Ross’s… </a:t>
            </a:r>
          </a:p>
          <a:p>
            <a:pPr algn="ctr"/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6718" t="24406" r="36718" b="14563"/>
          <a:stretch/>
        </p:blipFill>
        <p:spPr>
          <a:xfrm>
            <a:off x="3113231" y="2225308"/>
            <a:ext cx="3456384" cy="44644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603457" y="2236527"/>
            <a:ext cx="2278596" cy="923330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You need to include the title ‘The Very Hungry Caterpillar’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4585" y="4457556"/>
            <a:ext cx="2675247" cy="646331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Draw a picture of what the story is about.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623014" y="5459007"/>
            <a:ext cx="2278596" cy="923330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Include your name. You are the author of this story </a:t>
            </a:r>
            <a:r>
              <a:rPr lang="en-GB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079389" y="5151523"/>
            <a:ext cx="340483" cy="30748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5868144" y="3159857"/>
            <a:ext cx="754870" cy="22669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5004048" y="6093296"/>
            <a:ext cx="1599410" cy="14401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701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57606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Lesson </a:t>
            </a:r>
            <a:r>
              <a:rPr lang="en-GB" sz="2400" dirty="0" smtClean="0">
                <a:latin typeface="Comic Sans MS" panose="030F0702030302020204" pitchFamily="66" charset="0"/>
              </a:rPr>
              <a:t>7 – Writing the start of our story.  </a:t>
            </a:r>
            <a:endParaRPr lang="en-GB" sz="10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9876" y="1052736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1247849"/>
            <a:ext cx="849694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Comic Sans MS" panose="030F0702030302020204" pitchFamily="66" charset="0"/>
              </a:rPr>
              <a:t>Today we are going to write the first two pages of </a:t>
            </a:r>
            <a:r>
              <a:rPr lang="en-GB" sz="2200" dirty="0" smtClean="0">
                <a:latin typeface="Comic Sans MS" panose="030F0702030302020204" pitchFamily="66" charset="0"/>
              </a:rPr>
              <a:t>our story. </a:t>
            </a:r>
          </a:p>
          <a:p>
            <a:r>
              <a:rPr lang="en-GB" sz="2200" dirty="0" smtClean="0">
                <a:latin typeface="Comic Sans MS" panose="030F0702030302020204" pitchFamily="66" charset="0"/>
              </a:rPr>
              <a:t>We are going to keep this part similar to ‘The Very Hungry Caterpillar’. You can use these pictures to help you.</a:t>
            </a:r>
            <a:endParaRPr lang="en-GB" sz="22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11260" t="26375" r="51107" b="27360"/>
          <a:stretch/>
        </p:blipFill>
        <p:spPr>
          <a:xfrm>
            <a:off x="683568" y="2695687"/>
            <a:ext cx="3528392" cy="243874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50552" t="26375" r="12367" b="28344"/>
          <a:stretch/>
        </p:blipFill>
        <p:spPr>
          <a:xfrm>
            <a:off x="4716015" y="2682650"/>
            <a:ext cx="3571069" cy="245177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69278" y="5461233"/>
            <a:ext cx="849694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Comic Sans MS" panose="030F0702030302020204" pitchFamily="66" charset="0"/>
              </a:rPr>
              <a:t>Use the first two pages of your book to draw pictures similar to these, then write a sentence underneath. Take a look at the next slide to see what Mrs Ross has done. </a:t>
            </a:r>
            <a:endParaRPr lang="en-GB" sz="2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4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4208" y="476672"/>
            <a:ext cx="2252936" cy="57606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Lesson </a:t>
            </a:r>
            <a:r>
              <a:rPr lang="en-GB" sz="1400" dirty="0" smtClean="0">
                <a:latin typeface="Comic Sans MS" panose="030F0702030302020204" pitchFamily="66" charset="0"/>
              </a:rPr>
              <a:t>7 – Writing the start of our story.  </a:t>
            </a:r>
            <a:endParaRPr lang="en-GB" sz="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9876" y="1052736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39952" y="669209"/>
            <a:ext cx="14089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Comic Sans MS" panose="030F0702030302020204" pitchFamily="66" charset="0"/>
              </a:rPr>
              <a:t>Page 1</a:t>
            </a:r>
            <a:endParaRPr lang="en-GB" sz="2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3989" t="23423" r="24542" b="11609"/>
          <a:stretch/>
        </p:blipFill>
        <p:spPr>
          <a:xfrm>
            <a:off x="1547664" y="1268760"/>
            <a:ext cx="6224291" cy="441723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544" y="5808732"/>
            <a:ext cx="8229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You don’t need to use the exact same words as the book. Look at the picture and put it into your own words </a:t>
            </a:r>
            <a:r>
              <a:rPr lang="en-GB" sz="2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 You can always look back at the story to help you with your ideas.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9512" y="222933"/>
            <a:ext cx="2088232" cy="830997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Comic Sans MS" panose="030F0702030302020204" pitchFamily="66" charset="0"/>
              </a:rPr>
              <a:t>Helpful hint!</a:t>
            </a:r>
          </a:p>
          <a:p>
            <a:r>
              <a:rPr lang="en-GB" sz="1200" dirty="0" smtClean="0">
                <a:latin typeface="Comic Sans MS" panose="030F0702030302020204" pitchFamily="66" charset="0"/>
              </a:rPr>
              <a:t>Pencil crayons work best as they don’t soak through to the other side </a:t>
            </a:r>
            <a:r>
              <a:rPr lang="en-GB" sz="12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4788024" y="2060848"/>
            <a:ext cx="760876" cy="28803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866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4208" y="476672"/>
            <a:ext cx="2252936" cy="57606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Lesson </a:t>
            </a:r>
            <a:r>
              <a:rPr lang="en-GB" sz="1400" dirty="0" smtClean="0">
                <a:latin typeface="Comic Sans MS" panose="030F0702030302020204" pitchFamily="66" charset="0"/>
              </a:rPr>
              <a:t>7 – Writing the start of our story.  </a:t>
            </a:r>
            <a:endParaRPr lang="en-GB" sz="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9876" y="1052736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7944" y="459501"/>
            <a:ext cx="14089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Comic Sans MS" panose="030F0702030302020204" pitchFamily="66" charset="0"/>
              </a:rPr>
              <a:t>Page 2</a:t>
            </a:r>
            <a:endParaRPr lang="en-GB" sz="22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9875" y="5733103"/>
            <a:ext cx="28339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Remember what a good sentence needs: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5096" t="21454" r="24542" b="13579"/>
          <a:stretch/>
        </p:blipFill>
        <p:spPr>
          <a:xfrm>
            <a:off x="1509612" y="1056622"/>
            <a:ext cx="6145463" cy="44571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24542" t="46062" r="25649" b="22438"/>
          <a:stretch/>
        </p:blipFill>
        <p:spPr>
          <a:xfrm>
            <a:off x="3203848" y="5524482"/>
            <a:ext cx="3366767" cy="1197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15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57606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Lessons </a:t>
            </a:r>
            <a:r>
              <a:rPr lang="en-GB" sz="1800" dirty="0" smtClean="0">
                <a:latin typeface="Comic Sans MS" panose="030F0702030302020204" pitchFamily="66" charset="0"/>
              </a:rPr>
              <a:t>8 and 9</a:t>
            </a:r>
            <a:r>
              <a:rPr lang="en-GB" sz="1800" dirty="0" smtClean="0">
                <a:latin typeface="Comic Sans MS" panose="030F0702030302020204" pitchFamily="66" charset="0"/>
              </a:rPr>
              <a:t> – Continuing with the story and adding our own ideas.  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9876" y="1052736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2504" y="1106039"/>
            <a:ext cx="87137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The next part of the story goes on to tell us what the caterpillar eats on each day of the week.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33872" y="5024285"/>
            <a:ext cx="849694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Comic Sans MS" panose="030F0702030302020204" pitchFamily="66" charset="0"/>
              </a:rPr>
              <a:t>This is where we would like you to think of your own ideas. Choose your own foods to include in your story. What might the caterpillar eat? </a:t>
            </a:r>
            <a:r>
              <a:rPr lang="en-GB" sz="2200" b="1" dirty="0" smtClean="0">
                <a:latin typeface="Comic Sans MS" panose="030F0702030302020204" pitchFamily="66" charset="0"/>
              </a:rPr>
              <a:t>This task will take two lessons. </a:t>
            </a:r>
            <a:r>
              <a:rPr lang="en-GB" sz="2200" b="1" dirty="0" smtClean="0">
                <a:latin typeface="Comic Sans MS" panose="030F0702030302020204" pitchFamily="66" charset="0"/>
              </a:rPr>
              <a:t>It does not need to be done in one go. Take breaks and do it in smaller bits if you prefer </a:t>
            </a:r>
            <a:r>
              <a:rPr lang="en-GB" sz="2200" b="1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r>
              <a:rPr lang="en-GB" sz="2200" b="1" dirty="0">
                <a:latin typeface="Comic Sans MS" panose="030F0702030302020204" pitchFamily="66" charset="0"/>
                <a:sym typeface="Wingdings" panose="05000000000000000000" pitchFamily="2" charset="2"/>
              </a:rPr>
              <a:t> </a:t>
            </a:r>
            <a:r>
              <a:rPr lang="en-GB" sz="2200" b="1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   </a:t>
            </a:r>
            <a:r>
              <a:rPr lang="en-GB" sz="1400" dirty="0" smtClean="0">
                <a:latin typeface="Comic Sans MS" panose="030F0702030302020204" pitchFamily="66" charset="0"/>
              </a:rPr>
              <a:t>Take a look on the next slide to see what Mrs Ross has done. 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0552" t="29328" r="12001" b="24962"/>
          <a:stretch/>
        </p:blipFill>
        <p:spPr>
          <a:xfrm>
            <a:off x="369876" y="2017290"/>
            <a:ext cx="2057063" cy="14117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/>
          <a:srcRect l="21775" t="20469" r="51660" b="47047"/>
          <a:stretch/>
        </p:blipFill>
        <p:spPr>
          <a:xfrm>
            <a:off x="2541011" y="2017290"/>
            <a:ext cx="2053396" cy="14117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/>
          <a:srcRect l="50000" t="19485" r="22882" b="47047"/>
          <a:stretch/>
        </p:blipFill>
        <p:spPr>
          <a:xfrm>
            <a:off x="4716015" y="2016852"/>
            <a:ext cx="2035154" cy="141214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/>
          <a:srcRect l="21775" t="53937" r="51107" b="12595"/>
          <a:stretch/>
        </p:blipFill>
        <p:spPr>
          <a:xfrm>
            <a:off x="6919576" y="2035533"/>
            <a:ext cx="2008233" cy="139346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/>
          <a:srcRect l="49446" t="53938" r="22882" b="12594"/>
          <a:stretch/>
        </p:blipFill>
        <p:spPr>
          <a:xfrm>
            <a:off x="293390" y="3563465"/>
            <a:ext cx="2117884" cy="144016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/>
          <a:srcRect l="21221" t="20469" r="22329" b="45078"/>
          <a:stretch/>
        </p:blipFill>
        <p:spPr>
          <a:xfrm>
            <a:off x="2455036" y="3532321"/>
            <a:ext cx="4296134" cy="147416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/>
          <a:srcRect l="21775" t="54922" r="51107" b="11609"/>
          <a:stretch/>
        </p:blipFill>
        <p:spPr>
          <a:xfrm>
            <a:off x="6919576" y="3563465"/>
            <a:ext cx="2034525" cy="1411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448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9876" y="1052736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80112" y="645529"/>
            <a:ext cx="14089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Comic Sans MS" panose="030F0702030302020204" pitchFamily="66" charset="0"/>
              </a:rPr>
              <a:t>Page 3 </a:t>
            </a:r>
            <a:endParaRPr lang="en-GB" sz="22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965" y="4725010"/>
            <a:ext cx="8327268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The next few pages follow the same writing pattern.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On ________ he ate through __________, 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but he was still hungry. </a:t>
            </a:r>
          </a:p>
          <a:p>
            <a:endParaRPr lang="en-GB" sz="1400" dirty="0" smtClean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If your child is finding this difficult, ask them to write a simple phrase on each page, for example, </a:t>
            </a:r>
            <a:r>
              <a:rPr lang="en-GB" sz="2000" b="1" dirty="0" smtClean="0">
                <a:latin typeface="Comic Sans MS" panose="030F0702030302020204" pitchFamily="66" charset="0"/>
              </a:rPr>
              <a:t>One banana. Two peaches. </a:t>
            </a:r>
            <a:r>
              <a:rPr lang="en-GB" sz="2000" dirty="0" smtClean="0">
                <a:latin typeface="Comic Sans MS" panose="030F0702030302020204" pitchFamily="66" charset="0"/>
              </a:rPr>
              <a:t>etc…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5095" t="27666" r="25649" b="16532"/>
          <a:stretch/>
        </p:blipFill>
        <p:spPr>
          <a:xfrm>
            <a:off x="1665206" y="1076416"/>
            <a:ext cx="5691118" cy="3624914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395965" y="93145"/>
            <a:ext cx="8229600" cy="576064"/>
          </a:xfrm>
          <a:prstGeom prst="rect">
            <a:avLst/>
          </a:prstGeom>
          <a:ln w="38100">
            <a:solidFill>
              <a:srgbClr val="FFC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smtClean="0">
                <a:latin typeface="Comic Sans MS" panose="030F0702030302020204" pitchFamily="66" charset="0"/>
              </a:rPr>
              <a:t>Lessons 8 and 9 – Continuing with the story and adding our own ideas.  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61864" y="5972960"/>
            <a:ext cx="8640960" cy="837833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33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9876" y="1052736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79912" y="720659"/>
            <a:ext cx="22730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Comic Sans MS" panose="030F0702030302020204" pitchFamily="66" charset="0"/>
              </a:rPr>
              <a:t>Page 4 and 5 </a:t>
            </a:r>
            <a:endParaRPr lang="en-GB" sz="22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0110" y="4774306"/>
            <a:ext cx="8327268" cy="193899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Remember! We add ‘s’ to most words when turning them into a plural (more than one), but if a word ends in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‘</a:t>
            </a:r>
            <a:r>
              <a:rPr lang="en-GB" sz="2400" dirty="0" err="1" smtClean="0">
                <a:latin typeface="Comic Sans MS" panose="030F0702030302020204" pitchFamily="66" charset="0"/>
              </a:rPr>
              <a:t>ch</a:t>
            </a:r>
            <a:r>
              <a:rPr lang="en-GB" sz="2400" dirty="0" smtClean="0">
                <a:latin typeface="Comic Sans MS" panose="030F0702030302020204" pitchFamily="66" charset="0"/>
              </a:rPr>
              <a:t>’, ‘</a:t>
            </a:r>
            <a:r>
              <a:rPr lang="en-GB" sz="2400" dirty="0" err="1" smtClean="0">
                <a:latin typeface="Comic Sans MS" panose="030F0702030302020204" pitchFamily="66" charset="0"/>
              </a:rPr>
              <a:t>sh</a:t>
            </a:r>
            <a:r>
              <a:rPr lang="en-GB" sz="2400" dirty="0" smtClean="0">
                <a:latin typeface="Comic Sans MS" panose="030F0702030302020204" pitchFamily="66" charset="0"/>
              </a:rPr>
              <a:t>’, ‘</a:t>
            </a:r>
            <a:r>
              <a:rPr lang="en-GB" sz="2400" dirty="0" err="1" smtClean="0">
                <a:latin typeface="Comic Sans MS" panose="030F0702030302020204" pitchFamily="66" charset="0"/>
              </a:rPr>
              <a:t>ss</a:t>
            </a:r>
            <a:r>
              <a:rPr lang="en-GB" sz="2400" dirty="0" smtClean="0">
                <a:latin typeface="Comic Sans MS" panose="030F0702030302020204" pitchFamily="66" charset="0"/>
              </a:rPr>
              <a:t>’, ‘s’ ‘x’ or ‘</a:t>
            </a:r>
            <a:r>
              <a:rPr lang="en-GB" sz="2400" dirty="0" err="1" smtClean="0">
                <a:latin typeface="Comic Sans MS" panose="030F0702030302020204" pitchFamily="66" charset="0"/>
              </a:rPr>
              <a:t>zz</a:t>
            </a:r>
            <a:r>
              <a:rPr lang="en-GB" sz="2400" dirty="0" smtClean="0">
                <a:latin typeface="Comic Sans MS" panose="030F0702030302020204" pitchFamily="66" charset="0"/>
              </a:rPr>
              <a:t>’ we add ‘</a:t>
            </a:r>
            <a:r>
              <a:rPr lang="en-GB" sz="24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es</a:t>
            </a:r>
            <a:r>
              <a:rPr lang="en-GB" sz="2400" dirty="0" smtClean="0">
                <a:latin typeface="Comic Sans MS" panose="030F0702030302020204" pitchFamily="66" charset="0"/>
              </a:rPr>
              <a:t>’.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c</a:t>
            </a:r>
            <a:r>
              <a:rPr lang="en-GB" sz="2400" dirty="0" smtClean="0">
                <a:latin typeface="Comic Sans MS" panose="030F0702030302020204" pitchFamily="66" charset="0"/>
              </a:rPr>
              <a:t>ookie – cookie</a:t>
            </a:r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p</a:t>
            </a:r>
            <a:r>
              <a:rPr lang="en-GB" sz="2400" dirty="0" smtClean="0">
                <a:latin typeface="Comic Sans MS" panose="030F0702030302020204" pitchFamily="66" charset="0"/>
              </a:rPr>
              <a:t>each - peach</a:t>
            </a:r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es</a:t>
            </a:r>
            <a:endParaRPr lang="en-GB" sz="24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4542" t="22438" r="25096" b="16532"/>
          <a:stretch/>
        </p:blipFill>
        <p:spPr>
          <a:xfrm>
            <a:off x="1862798" y="1120734"/>
            <a:ext cx="5439091" cy="3705754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38944" y="144595"/>
            <a:ext cx="8229600" cy="57606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Lessons </a:t>
            </a:r>
            <a:r>
              <a:rPr lang="en-GB" sz="1800" dirty="0" smtClean="0">
                <a:latin typeface="Comic Sans MS" panose="030F0702030302020204" pitchFamily="66" charset="0"/>
              </a:rPr>
              <a:t>8 and 9</a:t>
            </a:r>
            <a:r>
              <a:rPr lang="en-GB" sz="1800" dirty="0" smtClean="0">
                <a:latin typeface="Comic Sans MS" panose="030F0702030302020204" pitchFamily="66" charset="0"/>
              </a:rPr>
              <a:t> – Continuing with the story and adding our own ideas.  </a:t>
            </a:r>
            <a:endParaRPr lang="en-GB" sz="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756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9876" y="1052736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79912" y="720659"/>
            <a:ext cx="22730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Comic Sans MS" panose="030F0702030302020204" pitchFamily="66" charset="0"/>
              </a:rPr>
              <a:t>Page 6 and 7 </a:t>
            </a:r>
            <a:endParaRPr lang="en-GB" sz="22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75656" y="5877272"/>
            <a:ext cx="8327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Which foods will you choose in your story?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38944" y="144595"/>
            <a:ext cx="8229600" cy="57606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Lessons </a:t>
            </a:r>
            <a:r>
              <a:rPr lang="en-GB" sz="1800" dirty="0" smtClean="0">
                <a:latin typeface="Comic Sans MS" panose="030F0702030302020204" pitchFamily="66" charset="0"/>
              </a:rPr>
              <a:t>8 and 9</a:t>
            </a:r>
            <a:r>
              <a:rPr lang="en-GB" sz="1800" dirty="0" smtClean="0">
                <a:latin typeface="Comic Sans MS" panose="030F0702030302020204" pitchFamily="66" charset="0"/>
              </a:rPr>
              <a:t> – Continuing with the story and adding our own ideas.  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5096" t="20469" r="25096" b="13579"/>
          <a:stretch/>
        </p:blipFill>
        <p:spPr>
          <a:xfrm>
            <a:off x="1619672" y="1151546"/>
            <a:ext cx="6048672" cy="450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7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9876" y="1052736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79912" y="720659"/>
            <a:ext cx="22730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Comic Sans MS" panose="030F0702030302020204" pitchFamily="66" charset="0"/>
              </a:rPr>
              <a:t>Pages 8 and 9 </a:t>
            </a:r>
            <a:endParaRPr lang="en-GB" sz="2200" dirty="0">
              <a:latin typeface="Comic Sans MS" panose="030F0702030302020204" pitchFamily="66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38944" y="144595"/>
            <a:ext cx="8229600" cy="57606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1800" dirty="0" smtClean="0">
                <a:latin typeface="Comic Sans MS" panose="030F0702030302020204" pitchFamily="66" charset="0"/>
              </a:rPr>
              <a:t>Lessons </a:t>
            </a:r>
            <a:r>
              <a:rPr lang="en-GB" sz="1800" dirty="0" smtClean="0">
                <a:latin typeface="Comic Sans MS" panose="030F0702030302020204" pitchFamily="66" charset="0"/>
              </a:rPr>
              <a:t>8 and 9</a:t>
            </a:r>
            <a:r>
              <a:rPr lang="en-GB" sz="1800" dirty="0" smtClean="0">
                <a:latin typeface="Comic Sans MS" panose="030F0702030302020204" pitchFamily="66" charset="0"/>
              </a:rPr>
              <a:t> – Continuing with the story and adding our own ideas.  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096" t="21454" r="25096" b="13579"/>
          <a:stretch/>
        </p:blipFill>
        <p:spPr>
          <a:xfrm>
            <a:off x="1691680" y="1147660"/>
            <a:ext cx="5976664" cy="43828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38944" y="5625470"/>
            <a:ext cx="8496943" cy="110799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Comic Sans MS" panose="030F0702030302020204" pitchFamily="66" charset="0"/>
              </a:rPr>
              <a:t>Grown-ups, you can simplify the writing by supporting your child with simple phrases and sentences, for example, </a:t>
            </a:r>
          </a:p>
          <a:p>
            <a:pPr algn="ctr"/>
            <a:r>
              <a:rPr lang="en-GB" sz="2200" b="1" dirty="0" smtClean="0">
                <a:latin typeface="Comic Sans MS" panose="030F0702030302020204" pitchFamily="66" charset="0"/>
              </a:rPr>
              <a:t>Lots of sweets. He ate a leaf. </a:t>
            </a:r>
            <a:endParaRPr lang="en-GB" sz="2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782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576064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Lesson </a:t>
            </a:r>
            <a:r>
              <a:rPr lang="en-GB" sz="2400" dirty="0" smtClean="0">
                <a:latin typeface="Comic Sans MS" panose="030F0702030302020204" pitchFamily="66" charset="0"/>
              </a:rPr>
              <a:t>10</a:t>
            </a:r>
            <a:r>
              <a:rPr lang="en-GB" sz="2400" dirty="0" smtClean="0">
                <a:latin typeface="Comic Sans MS" panose="030F0702030302020204" pitchFamily="66" charset="0"/>
              </a:rPr>
              <a:t> – Finishing our story.  </a:t>
            </a:r>
            <a:endParaRPr lang="en-GB" sz="10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9876" y="1052736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1247849"/>
            <a:ext cx="849694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Comic Sans MS" panose="030F0702030302020204" pitchFamily="66" charset="0"/>
              </a:rPr>
              <a:t>Today we are going to write the end of our story.</a:t>
            </a:r>
            <a:r>
              <a:rPr lang="en-GB" sz="22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GB" sz="2200" dirty="0" smtClean="0">
                <a:latin typeface="Comic Sans MS" panose="030F0702030302020204" pitchFamily="66" charset="0"/>
              </a:rPr>
              <a:t>We are going to keep this similar to ‘The Very Hungry Caterpillar’. We can use these pictures to help us. </a:t>
            </a:r>
            <a:endParaRPr lang="en-GB" sz="2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9278" y="5461233"/>
            <a:ext cx="849694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Comic Sans MS" panose="030F0702030302020204" pitchFamily="66" charset="0"/>
              </a:rPr>
              <a:t>Use the next two pages of your book to draw pictures similar to these, then write a sentence underneath. Take a look at the next slide to see what Mrs Ross has done. </a:t>
            </a:r>
            <a:endParaRPr lang="en-GB" sz="2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0000" t="54922" r="22882" b="11609"/>
          <a:stretch/>
        </p:blipFill>
        <p:spPr>
          <a:xfrm>
            <a:off x="675502" y="2534076"/>
            <a:ext cx="3662881" cy="254159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/>
          <a:srcRect l="21775" t="26375" r="51107" b="40156"/>
          <a:stretch/>
        </p:blipFill>
        <p:spPr>
          <a:xfrm>
            <a:off x="4582344" y="2533699"/>
            <a:ext cx="3728283" cy="2586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32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5487" y="1086555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0345" y="5877272"/>
            <a:ext cx="7560840" cy="70788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You don’t have to write this much. You could write…</a:t>
            </a:r>
          </a:p>
          <a:p>
            <a:pPr algn="ctr"/>
            <a:r>
              <a:rPr lang="en-GB" sz="2000" b="1" dirty="0" smtClean="0">
                <a:latin typeface="Comic Sans MS" panose="030F0702030302020204" pitchFamily="66" charset="0"/>
              </a:rPr>
              <a:t>He was a fat caterpillar. He made a cocoon. 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395965" y="333817"/>
            <a:ext cx="8229600" cy="576064"/>
          </a:xfrm>
          <a:prstGeom prst="rect">
            <a:avLst/>
          </a:prstGeom>
          <a:ln w="38100">
            <a:solidFill>
              <a:srgbClr val="FFC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>
                <a:latin typeface="Comic Sans MS" panose="030F0702030302020204" pitchFamily="66" charset="0"/>
              </a:rPr>
              <a:t>Lesson 10 – Finishing our story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5649" t="21453" r="24542" b="18500"/>
          <a:stretch/>
        </p:blipFill>
        <p:spPr>
          <a:xfrm>
            <a:off x="1341984" y="1103149"/>
            <a:ext cx="6480720" cy="439248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742156" y="454143"/>
            <a:ext cx="18834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Pages </a:t>
            </a:r>
            <a:r>
              <a:rPr lang="en-GB" dirty="0" smtClean="0">
                <a:latin typeface="Comic Sans MS" panose="030F0702030302020204" pitchFamily="66" charset="0"/>
              </a:rPr>
              <a:t>10</a:t>
            </a:r>
            <a:r>
              <a:rPr lang="en-GB" dirty="0" smtClean="0">
                <a:latin typeface="Comic Sans MS" panose="030F0702030302020204" pitchFamily="66" charset="0"/>
              </a:rPr>
              <a:t> and 11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147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5487" y="1086555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r"/>
            <a:r>
              <a:rPr lang="en-GB" sz="2000" dirty="0" smtClean="0">
                <a:latin typeface="Comic Sans MS" panose="030F0702030302020204" pitchFamily="66" charset="0"/>
              </a:rPr>
              <a:t>              </a:t>
            </a: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  <a:p>
            <a:pPr algn="r"/>
            <a:endParaRPr lang="en-GB" sz="2000" dirty="0" smtClean="0">
              <a:latin typeface="Comic Sans MS" panose="030F0702030302020204" pitchFamily="66" charset="0"/>
            </a:endParaRPr>
          </a:p>
          <a:p>
            <a:pPr algn="r"/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4087" y="5710262"/>
            <a:ext cx="8267507" cy="1015663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The last page! Enjoy drawing a beautiful (symmetrical) butterfly.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If you have completed your book, very well done!! Go and share your story book with someone in your family. You should be very proud.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395965" y="333817"/>
            <a:ext cx="8229600" cy="576064"/>
          </a:xfrm>
          <a:prstGeom prst="rect">
            <a:avLst/>
          </a:prstGeom>
          <a:ln w="38100">
            <a:solidFill>
              <a:srgbClr val="FFC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>
                <a:latin typeface="Comic Sans MS" panose="030F0702030302020204" pitchFamily="66" charset="0"/>
              </a:rPr>
              <a:t>Lesson 10 – Finishing our story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6756" t="27360" r="28416" b="18500"/>
          <a:stretch/>
        </p:blipFill>
        <p:spPr>
          <a:xfrm>
            <a:off x="1403648" y="1086554"/>
            <a:ext cx="6552728" cy="444938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489043" y="406405"/>
            <a:ext cx="22730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Comic Sans MS" panose="030F0702030302020204" pitchFamily="66" charset="0"/>
              </a:rPr>
              <a:t>Page 12 </a:t>
            </a:r>
            <a:endParaRPr lang="en-GB" sz="2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792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620688"/>
            <a:ext cx="8064896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If you have had a go at some or all of the tasks…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Well done!</a:t>
            </a:r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We are really proud of you.</a:t>
            </a:r>
          </a:p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Have a </a:t>
            </a:r>
            <a:r>
              <a:rPr lang="en-GB" sz="3200" smtClean="0">
                <a:latin typeface="Comic Sans MS" panose="030F0702030302020204" pitchFamily="66" charset="0"/>
              </a:rPr>
              <a:t>lovely </a:t>
            </a:r>
            <a:r>
              <a:rPr lang="en-GB" sz="3200" smtClean="0">
                <a:latin typeface="Comic Sans MS" panose="030F0702030302020204" pitchFamily="66" charset="0"/>
              </a:rPr>
              <a:t>weekend </a:t>
            </a:r>
            <a:r>
              <a:rPr lang="en-GB" sz="3200" dirty="0" smtClean="0">
                <a:latin typeface="Comic Sans MS" panose="030F0702030302020204" pitchFamily="66" charset="0"/>
              </a:rPr>
              <a:t>with </a:t>
            </a:r>
            <a:r>
              <a:rPr lang="en-GB" sz="3200" dirty="0" smtClean="0">
                <a:latin typeface="Comic Sans MS" panose="030F0702030302020204" pitchFamily="66" charset="0"/>
              </a:rPr>
              <a:t>your family.</a:t>
            </a:r>
          </a:p>
        </p:txBody>
      </p:sp>
      <p:sp>
        <p:nvSpPr>
          <p:cNvPr id="3" name="6-Point Star 2"/>
          <p:cNvSpPr/>
          <p:nvPr/>
        </p:nvSpPr>
        <p:spPr>
          <a:xfrm>
            <a:off x="3419872" y="3212976"/>
            <a:ext cx="2592288" cy="2376264"/>
          </a:xfrm>
          <a:prstGeom prst="star6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7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E5AA70"/>
      </a:accent1>
      <a:accent2>
        <a:srgbClr val="73C2FB"/>
      </a:accent2>
      <a:accent3>
        <a:srgbClr val="7FFFD4"/>
      </a:accent3>
      <a:accent4>
        <a:srgbClr val="6495ED"/>
      </a:accent4>
      <a:accent5>
        <a:srgbClr val="EEDC82"/>
      </a:accent5>
      <a:accent6>
        <a:srgbClr val="F0808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4829</TotalTime>
  <Words>1921</Words>
  <Application>Microsoft Office PowerPoint</Application>
  <PresentationFormat>On-screen Show (4:3)</PresentationFormat>
  <Paragraphs>547</Paragraphs>
  <Slides>33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3" baseType="lpstr">
      <vt:lpstr>MS PGothic</vt:lpstr>
      <vt:lpstr>Arial</vt:lpstr>
      <vt:lpstr>Calibri</vt:lpstr>
      <vt:lpstr>Comic Sans MS</vt:lpstr>
      <vt:lpstr>Sassoon Infant Rg</vt:lpstr>
      <vt:lpstr>Times New Roman</vt:lpstr>
      <vt:lpstr>Twinkl</vt:lpstr>
      <vt:lpstr>Twinkl SemiBold</vt:lpstr>
      <vt:lpstr>Wingdings</vt:lpstr>
      <vt:lpstr>Office Theme</vt:lpstr>
      <vt:lpstr>Year 1  Reading and Writing </vt:lpstr>
      <vt:lpstr>PowerPoint Presentation</vt:lpstr>
      <vt:lpstr>Lesson 1 Reading for pleasure and reading for meaning. </vt:lpstr>
      <vt:lpstr>Lesson 1 Reading for pleasure and reading for meaning. </vt:lpstr>
      <vt:lpstr>PowerPoint Presentation</vt:lpstr>
      <vt:lpstr>Lesson 2 – Singular and plural.</vt:lpstr>
      <vt:lpstr>Lesson 2 – Singular and plural.</vt:lpstr>
      <vt:lpstr>Lesson 2 – Singular and plural.</vt:lpstr>
      <vt:lpstr>Lesson 3 – Changing words from singular to plural. </vt:lpstr>
      <vt:lpstr>PowerPoint Presentation</vt:lpstr>
      <vt:lpstr>PowerPoint Presentation</vt:lpstr>
      <vt:lpstr>Lesson 4 – Changing words from singular to plural. </vt:lpstr>
      <vt:lpstr>PowerPoint Presentation</vt:lpstr>
      <vt:lpstr>Lesson 4 – Changing words from singular to plural. </vt:lpstr>
      <vt:lpstr>Lesson 4 – Changing words from singular to plural. </vt:lpstr>
      <vt:lpstr>PowerPoint Presentation</vt:lpstr>
      <vt:lpstr>PowerPoint Presentation</vt:lpstr>
      <vt:lpstr>Lesson 5 – Correcting the spelling.</vt:lpstr>
      <vt:lpstr>Lesson 5 – Correcting the spelling.</vt:lpstr>
      <vt:lpstr>Lesson 6 – Creating your own storybook.  </vt:lpstr>
      <vt:lpstr>Lesson 6 – Creating your own storybook.  </vt:lpstr>
      <vt:lpstr>Lesson 7 – Writing the start of our story.  </vt:lpstr>
      <vt:lpstr>Lesson 7 – Writing the start of our story.  </vt:lpstr>
      <vt:lpstr>Lesson 7 – Writing the start of our story.  </vt:lpstr>
      <vt:lpstr>Lessons 8 and 9 – Continuing with the story and adding our own ideas.  </vt:lpstr>
      <vt:lpstr>PowerPoint Presentation</vt:lpstr>
      <vt:lpstr>Lessons 8 and 9 – Continuing with the story and adding our own ideas.  </vt:lpstr>
      <vt:lpstr>Lessons 8 and 9 – Continuing with the story and adding our own ideas.  </vt:lpstr>
      <vt:lpstr>Lessons 8 and 9 – Continuing with the story and adding our own ideas.  </vt:lpstr>
      <vt:lpstr>Lesson 10 – Finishing our story. 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jontypearce</dc:creator>
  <cp:lastModifiedBy>Ross G</cp:lastModifiedBy>
  <cp:revision>277</cp:revision>
  <dcterms:created xsi:type="dcterms:W3CDTF">2012-04-28T17:18:27Z</dcterms:created>
  <dcterms:modified xsi:type="dcterms:W3CDTF">2020-05-28T22:21:28Z</dcterms:modified>
</cp:coreProperties>
</file>