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2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71" r:id="rId4"/>
    <p:sldMasterId id="214748367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Lst>
  <p:sldSz cy="5143500" cx="9144000"/>
  <p:notesSz cx="6858000" cy="9144000"/>
  <p:embeddedFontLst>
    <p:embeddedFont>
      <p:font typeface="Amatic SC"/>
      <p:regular r:id="rId31"/>
      <p:bold r:id="rId32"/>
    </p:embeddedFont>
    <p:embeddedFont>
      <p:font typeface="Cedarville Cursive"/>
      <p:regular r:id="rId33"/>
    </p:embeddedFont>
    <p:embeddedFont>
      <p:font typeface="Source Code Pro"/>
      <p:regular r:id="rId34"/>
      <p:bold r:id="rId35"/>
      <p:italic r:id="rId36"/>
      <p:boldItalic r:id="rId37"/>
    </p:embeddedFont>
    <p:embeddedFont>
      <p:font typeface="Comfortaa"/>
      <p:regular r:id="rId38"/>
      <p:bold r:id="rId3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AmaticSC-regular.fntdata"/><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font" Target="fonts/CedarvilleCursive-regular.fntdata"/><Relationship Id="rId10" Type="http://schemas.openxmlformats.org/officeDocument/2006/relationships/slide" Target="slides/slide4.xml"/><Relationship Id="rId32" Type="http://schemas.openxmlformats.org/officeDocument/2006/relationships/font" Target="fonts/AmaticSC-bold.fntdata"/><Relationship Id="rId13" Type="http://schemas.openxmlformats.org/officeDocument/2006/relationships/slide" Target="slides/slide7.xml"/><Relationship Id="rId35" Type="http://schemas.openxmlformats.org/officeDocument/2006/relationships/font" Target="fonts/SourceCodePro-bold.fntdata"/><Relationship Id="rId12" Type="http://schemas.openxmlformats.org/officeDocument/2006/relationships/slide" Target="slides/slide6.xml"/><Relationship Id="rId34" Type="http://schemas.openxmlformats.org/officeDocument/2006/relationships/font" Target="fonts/SourceCodePro-regular.fntdata"/><Relationship Id="rId15" Type="http://schemas.openxmlformats.org/officeDocument/2006/relationships/slide" Target="slides/slide9.xml"/><Relationship Id="rId37" Type="http://schemas.openxmlformats.org/officeDocument/2006/relationships/font" Target="fonts/SourceCodePro-boldItalic.fntdata"/><Relationship Id="rId14" Type="http://schemas.openxmlformats.org/officeDocument/2006/relationships/slide" Target="slides/slide8.xml"/><Relationship Id="rId36" Type="http://schemas.openxmlformats.org/officeDocument/2006/relationships/font" Target="fonts/SourceCodePro-italic.fntdata"/><Relationship Id="rId17" Type="http://schemas.openxmlformats.org/officeDocument/2006/relationships/slide" Target="slides/slide11.xml"/><Relationship Id="rId39" Type="http://schemas.openxmlformats.org/officeDocument/2006/relationships/font" Target="fonts/Comfortaa-bold.fntdata"/><Relationship Id="rId16" Type="http://schemas.openxmlformats.org/officeDocument/2006/relationships/slide" Target="slides/slide10.xml"/><Relationship Id="rId38" Type="http://schemas.openxmlformats.org/officeDocument/2006/relationships/font" Target="fonts/Comfortaa-regular.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g7f7323027b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7f7323027b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0" name="Shape 110"/>
        <p:cNvGrpSpPr/>
        <p:nvPr/>
      </p:nvGrpSpPr>
      <p:grpSpPr>
        <a:xfrm>
          <a:off x="0" y="0"/>
          <a:ext cx="0" cy="0"/>
          <a:chOff x="0" y="0"/>
          <a:chExt cx="0" cy="0"/>
        </a:xfrm>
      </p:grpSpPr>
      <p:sp>
        <p:nvSpPr>
          <p:cNvPr id="111" name="Google Shape;111;g7f73e60d35_3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7f73e60d35_3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8" name="Shape 118"/>
        <p:cNvGrpSpPr/>
        <p:nvPr/>
      </p:nvGrpSpPr>
      <p:grpSpPr>
        <a:xfrm>
          <a:off x="0" y="0"/>
          <a:ext cx="0" cy="0"/>
          <a:chOff x="0" y="0"/>
          <a:chExt cx="0" cy="0"/>
        </a:xfrm>
      </p:grpSpPr>
      <p:sp>
        <p:nvSpPr>
          <p:cNvPr id="119" name="Google Shape;119;g7feef577e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7feef577e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6" name="Shape 126"/>
        <p:cNvGrpSpPr/>
        <p:nvPr/>
      </p:nvGrpSpPr>
      <p:grpSpPr>
        <a:xfrm>
          <a:off x="0" y="0"/>
          <a:ext cx="0" cy="0"/>
          <a:chOff x="0" y="0"/>
          <a:chExt cx="0" cy="0"/>
        </a:xfrm>
      </p:grpSpPr>
      <p:sp>
        <p:nvSpPr>
          <p:cNvPr id="127" name="Google Shape;127;g77147599a2_0_1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77147599a2_0_1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5" name="Shape 135"/>
        <p:cNvGrpSpPr/>
        <p:nvPr/>
      </p:nvGrpSpPr>
      <p:grpSpPr>
        <a:xfrm>
          <a:off x="0" y="0"/>
          <a:ext cx="0" cy="0"/>
          <a:chOff x="0" y="0"/>
          <a:chExt cx="0" cy="0"/>
        </a:xfrm>
      </p:grpSpPr>
      <p:sp>
        <p:nvSpPr>
          <p:cNvPr id="136" name="Google Shape;136;g77147599a2_0_1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77147599a2_0_1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2" name="Shape 142"/>
        <p:cNvGrpSpPr/>
        <p:nvPr/>
      </p:nvGrpSpPr>
      <p:grpSpPr>
        <a:xfrm>
          <a:off x="0" y="0"/>
          <a:ext cx="0" cy="0"/>
          <a:chOff x="0" y="0"/>
          <a:chExt cx="0" cy="0"/>
        </a:xfrm>
      </p:grpSpPr>
      <p:sp>
        <p:nvSpPr>
          <p:cNvPr id="143" name="Google Shape;143;g77147599a2_0_1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77147599a2_0_1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1" name="Shape 151"/>
        <p:cNvGrpSpPr/>
        <p:nvPr/>
      </p:nvGrpSpPr>
      <p:grpSpPr>
        <a:xfrm>
          <a:off x="0" y="0"/>
          <a:ext cx="0" cy="0"/>
          <a:chOff x="0" y="0"/>
          <a:chExt cx="0" cy="0"/>
        </a:xfrm>
      </p:grpSpPr>
      <p:sp>
        <p:nvSpPr>
          <p:cNvPr id="152" name="Google Shape;152;g77147599a2_0_2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77147599a2_0_2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8" name="Shape 158"/>
        <p:cNvGrpSpPr/>
        <p:nvPr/>
      </p:nvGrpSpPr>
      <p:grpSpPr>
        <a:xfrm>
          <a:off x="0" y="0"/>
          <a:ext cx="0" cy="0"/>
          <a:chOff x="0" y="0"/>
          <a:chExt cx="0" cy="0"/>
        </a:xfrm>
      </p:grpSpPr>
      <p:sp>
        <p:nvSpPr>
          <p:cNvPr id="159" name="Google Shape;159;g77147599a2_0_2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0" name="Google Shape;160;g77147599a2_0_2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7" name="Shape 167"/>
        <p:cNvGrpSpPr/>
        <p:nvPr/>
      </p:nvGrpSpPr>
      <p:grpSpPr>
        <a:xfrm>
          <a:off x="0" y="0"/>
          <a:ext cx="0" cy="0"/>
          <a:chOff x="0" y="0"/>
          <a:chExt cx="0" cy="0"/>
        </a:xfrm>
      </p:grpSpPr>
      <p:sp>
        <p:nvSpPr>
          <p:cNvPr id="168" name="Google Shape;168;g77147599a2_0_2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77147599a2_0_2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4" name="Shape 174"/>
        <p:cNvGrpSpPr/>
        <p:nvPr/>
      </p:nvGrpSpPr>
      <p:grpSpPr>
        <a:xfrm>
          <a:off x="0" y="0"/>
          <a:ext cx="0" cy="0"/>
          <a:chOff x="0" y="0"/>
          <a:chExt cx="0" cy="0"/>
        </a:xfrm>
      </p:grpSpPr>
      <p:sp>
        <p:nvSpPr>
          <p:cNvPr id="175" name="Google Shape;175;g77147599a2_0_2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77147599a2_0_2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1" name="Shape 181"/>
        <p:cNvGrpSpPr/>
        <p:nvPr/>
      </p:nvGrpSpPr>
      <p:grpSpPr>
        <a:xfrm>
          <a:off x="0" y="0"/>
          <a:ext cx="0" cy="0"/>
          <a:chOff x="0" y="0"/>
          <a:chExt cx="0" cy="0"/>
        </a:xfrm>
      </p:grpSpPr>
      <p:sp>
        <p:nvSpPr>
          <p:cNvPr id="182" name="Google Shape;182;g77147599a2_0_1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3" name="Google Shape;183;g77147599a2_0_1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8" name="Shape 188"/>
        <p:cNvGrpSpPr/>
        <p:nvPr/>
      </p:nvGrpSpPr>
      <p:grpSpPr>
        <a:xfrm>
          <a:off x="0" y="0"/>
          <a:ext cx="0" cy="0"/>
          <a:chOff x="0" y="0"/>
          <a:chExt cx="0" cy="0"/>
        </a:xfrm>
      </p:grpSpPr>
      <p:sp>
        <p:nvSpPr>
          <p:cNvPr id="189" name="Google Shape;189;g77147599a2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0" name="Google Shape;190;g77147599a2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4" name="Shape 194"/>
        <p:cNvGrpSpPr/>
        <p:nvPr/>
      </p:nvGrpSpPr>
      <p:grpSpPr>
        <a:xfrm>
          <a:off x="0" y="0"/>
          <a:ext cx="0" cy="0"/>
          <a:chOff x="0" y="0"/>
          <a:chExt cx="0" cy="0"/>
        </a:xfrm>
      </p:grpSpPr>
      <p:sp>
        <p:nvSpPr>
          <p:cNvPr id="195" name="Google Shape;195;g77147599a2_1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6" name="Google Shape;196;g77147599a2_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2" name="Shape 202"/>
        <p:cNvGrpSpPr/>
        <p:nvPr/>
      </p:nvGrpSpPr>
      <p:grpSpPr>
        <a:xfrm>
          <a:off x="0" y="0"/>
          <a:ext cx="0" cy="0"/>
          <a:chOff x="0" y="0"/>
          <a:chExt cx="0" cy="0"/>
        </a:xfrm>
      </p:grpSpPr>
      <p:sp>
        <p:nvSpPr>
          <p:cNvPr id="203" name="Google Shape;203;g77147599a2_1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4" name="Google Shape;204;g77147599a2_1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0" name="Shape 210"/>
        <p:cNvGrpSpPr/>
        <p:nvPr/>
      </p:nvGrpSpPr>
      <p:grpSpPr>
        <a:xfrm>
          <a:off x="0" y="0"/>
          <a:ext cx="0" cy="0"/>
          <a:chOff x="0" y="0"/>
          <a:chExt cx="0" cy="0"/>
        </a:xfrm>
      </p:grpSpPr>
      <p:sp>
        <p:nvSpPr>
          <p:cNvPr id="211" name="Google Shape;211;g77147599a2_1_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77147599a2_1_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9" name="Shape 219"/>
        <p:cNvGrpSpPr/>
        <p:nvPr/>
      </p:nvGrpSpPr>
      <p:grpSpPr>
        <a:xfrm>
          <a:off x="0" y="0"/>
          <a:ext cx="0" cy="0"/>
          <a:chOff x="0" y="0"/>
          <a:chExt cx="0" cy="0"/>
        </a:xfrm>
      </p:grpSpPr>
      <p:sp>
        <p:nvSpPr>
          <p:cNvPr id="220" name="Google Shape;220;g77147599a2_1_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1" name="Google Shape;221;g77147599a2_1_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7" name="Shape 227"/>
        <p:cNvGrpSpPr/>
        <p:nvPr/>
      </p:nvGrpSpPr>
      <p:grpSpPr>
        <a:xfrm>
          <a:off x="0" y="0"/>
          <a:ext cx="0" cy="0"/>
          <a:chOff x="0" y="0"/>
          <a:chExt cx="0" cy="0"/>
        </a:xfrm>
      </p:grpSpPr>
      <p:sp>
        <p:nvSpPr>
          <p:cNvPr id="228" name="Google Shape;228;g77147599a2_1_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9" name="Google Shape;229;g77147599a2_1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4" name="Shape 234"/>
        <p:cNvGrpSpPr/>
        <p:nvPr/>
      </p:nvGrpSpPr>
      <p:grpSpPr>
        <a:xfrm>
          <a:off x="0" y="0"/>
          <a:ext cx="0" cy="0"/>
          <a:chOff x="0" y="0"/>
          <a:chExt cx="0" cy="0"/>
        </a:xfrm>
      </p:grpSpPr>
      <p:sp>
        <p:nvSpPr>
          <p:cNvPr id="235" name="Google Shape;235;g77147599a2_1_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6" name="Google Shape;236;g77147599a2_1_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2" name="Shape 242"/>
        <p:cNvGrpSpPr/>
        <p:nvPr/>
      </p:nvGrpSpPr>
      <p:grpSpPr>
        <a:xfrm>
          <a:off x="0" y="0"/>
          <a:ext cx="0" cy="0"/>
          <a:chOff x="0" y="0"/>
          <a:chExt cx="0" cy="0"/>
        </a:xfrm>
      </p:grpSpPr>
      <p:sp>
        <p:nvSpPr>
          <p:cNvPr id="243" name="Google Shape;243;g7f73e60d35_3_2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4" name="Google Shape;244;g7f73e60d35_3_2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0" name="Shape 250"/>
        <p:cNvGrpSpPr/>
        <p:nvPr/>
      </p:nvGrpSpPr>
      <p:grpSpPr>
        <a:xfrm>
          <a:off x="0" y="0"/>
          <a:ext cx="0" cy="0"/>
          <a:chOff x="0" y="0"/>
          <a:chExt cx="0" cy="0"/>
        </a:xfrm>
      </p:grpSpPr>
      <p:sp>
        <p:nvSpPr>
          <p:cNvPr id="251" name="Google Shape;251;g77147599a2_0_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2" name="Google Shape;252;g77147599a2_0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5" name="Shape 255"/>
        <p:cNvGrpSpPr/>
        <p:nvPr/>
      </p:nvGrpSpPr>
      <p:grpSpPr>
        <a:xfrm>
          <a:off x="0" y="0"/>
          <a:ext cx="0" cy="0"/>
          <a:chOff x="0" y="0"/>
          <a:chExt cx="0" cy="0"/>
        </a:xfrm>
      </p:grpSpPr>
      <p:sp>
        <p:nvSpPr>
          <p:cNvPr id="256" name="Google Shape;256;g77147599a2_0_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7" name="Google Shape;257;g77147599a2_0_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2" name="Shape 262"/>
        <p:cNvGrpSpPr/>
        <p:nvPr/>
      </p:nvGrpSpPr>
      <p:grpSpPr>
        <a:xfrm>
          <a:off x="0" y="0"/>
          <a:ext cx="0" cy="0"/>
          <a:chOff x="0" y="0"/>
          <a:chExt cx="0" cy="0"/>
        </a:xfrm>
      </p:grpSpPr>
      <p:sp>
        <p:nvSpPr>
          <p:cNvPr id="263" name="Google Shape;263;g77147599a2_0_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4" name="Google Shape;264;g77147599a2_0_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3" name="Shape 273"/>
        <p:cNvGrpSpPr/>
        <p:nvPr/>
      </p:nvGrpSpPr>
      <p:grpSpPr>
        <a:xfrm>
          <a:off x="0" y="0"/>
          <a:ext cx="0" cy="0"/>
          <a:chOff x="0" y="0"/>
          <a:chExt cx="0" cy="0"/>
        </a:xfrm>
      </p:grpSpPr>
      <p:sp>
        <p:nvSpPr>
          <p:cNvPr id="274" name="Google Shape;274;g77147599a2_0_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5" name="Google Shape;275;g77147599a2_0_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9" name="Shape 279"/>
        <p:cNvGrpSpPr/>
        <p:nvPr/>
      </p:nvGrpSpPr>
      <p:grpSpPr>
        <a:xfrm>
          <a:off x="0" y="0"/>
          <a:ext cx="0" cy="0"/>
          <a:chOff x="0" y="0"/>
          <a:chExt cx="0" cy="0"/>
        </a:xfrm>
      </p:grpSpPr>
      <p:sp>
        <p:nvSpPr>
          <p:cNvPr id="280" name="Google Shape;280;g7f73e60d35_3_3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7f73e60d35_3_3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2" name="Google Shape;52;p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53" name="Google Shape;53;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4" name="Google Shape;54;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5" name="Google Shape;55;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p15"/>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5"/>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p15"/>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65" name="Shape 65"/>
        <p:cNvGrpSpPr/>
        <p:nvPr/>
      </p:nvGrpSpPr>
      <p:grpSpPr>
        <a:xfrm>
          <a:off x="0" y="0"/>
          <a:ext cx="0" cy="0"/>
          <a:chOff x="0" y="0"/>
          <a:chExt cx="0" cy="0"/>
        </a:xfrm>
      </p:grpSpPr>
      <p:sp>
        <p:nvSpPr>
          <p:cNvPr id="66" name="Google Shape;66;p16"/>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67" name="Google Shape;67;p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8" name="Shape 68"/>
        <p:cNvGrpSpPr/>
        <p:nvPr/>
      </p:nvGrpSpPr>
      <p:grpSpPr>
        <a:xfrm>
          <a:off x="0" y="0"/>
          <a:ext cx="0" cy="0"/>
          <a:chOff x="0" y="0"/>
          <a:chExt cx="0" cy="0"/>
        </a:xfrm>
      </p:grpSpPr>
      <p:sp>
        <p:nvSpPr>
          <p:cNvPr id="69" name="Google Shape;69;p17"/>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0" name="Google Shape;70;p17"/>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71" name="Google Shape;71;p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2" name="Shape 72"/>
        <p:cNvGrpSpPr/>
        <p:nvPr/>
      </p:nvGrpSpPr>
      <p:grpSpPr>
        <a:xfrm>
          <a:off x="0" y="0"/>
          <a:ext cx="0" cy="0"/>
          <a:chOff x="0" y="0"/>
          <a:chExt cx="0" cy="0"/>
        </a:xfrm>
      </p:grpSpPr>
      <p:sp>
        <p:nvSpPr>
          <p:cNvPr id="73" name="Google Shape;73;p18"/>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4" name="Google Shape;74;p18"/>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5" name="Google Shape;75;p18"/>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p1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7" name="Shape 77"/>
        <p:cNvGrpSpPr/>
        <p:nvPr/>
      </p:nvGrpSpPr>
      <p:grpSpPr>
        <a:xfrm>
          <a:off x="0" y="0"/>
          <a:ext cx="0" cy="0"/>
          <a:chOff x="0" y="0"/>
          <a:chExt cx="0" cy="0"/>
        </a:xfrm>
      </p:grpSpPr>
      <p:sp>
        <p:nvSpPr>
          <p:cNvPr id="78" name="Google Shape;78;p19"/>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79" name="Google Shape;79;p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0" name="Shape 80"/>
        <p:cNvGrpSpPr/>
        <p:nvPr/>
      </p:nvGrpSpPr>
      <p:grpSpPr>
        <a:xfrm>
          <a:off x="0" y="0"/>
          <a:ext cx="0" cy="0"/>
          <a:chOff x="0" y="0"/>
          <a:chExt cx="0" cy="0"/>
        </a:xfrm>
      </p:grpSpPr>
      <p:sp>
        <p:nvSpPr>
          <p:cNvPr id="81" name="Google Shape;81;p20"/>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82" name="Google Shape;82;p20"/>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3" name="Google Shape;83;p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84" name="Shape 84"/>
        <p:cNvGrpSpPr/>
        <p:nvPr/>
      </p:nvGrpSpPr>
      <p:grpSpPr>
        <a:xfrm>
          <a:off x="0" y="0"/>
          <a:ext cx="0" cy="0"/>
          <a:chOff x="0" y="0"/>
          <a:chExt cx="0" cy="0"/>
        </a:xfrm>
      </p:grpSpPr>
      <p:sp>
        <p:nvSpPr>
          <p:cNvPr id="85" name="Google Shape;85;p21"/>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86" name="Google Shape;86;p2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7" name="Shape 87"/>
        <p:cNvGrpSpPr/>
        <p:nvPr/>
      </p:nvGrpSpPr>
      <p:grpSpPr>
        <a:xfrm>
          <a:off x="0" y="0"/>
          <a:ext cx="0" cy="0"/>
          <a:chOff x="0" y="0"/>
          <a:chExt cx="0" cy="0"/>
        </a:xfrm>
      </p:grpSpPr>
      <p:sp>
        <p:nvSpPr>
          <p:cNvPr id="88" name="Google Shape;88;p22"/>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9" name="Google Shape;89;p22"/>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90" name="Google Shape;90;p22"/>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91" name="Google Shape;91;p22"/>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92" name="Google Shape;92;p22"/>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93" name="Google Shape;93;p2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4" name="Shape 94"/>
        <p:cNvGrpSpPr/>
        <p:nvPr/>
      </p:nvGrpSpPr>
      <p:grpSpPr>
        <a:xfrm>
          <a:off x="0" y="0"/>
          <a:ext cx="0" cy="0"/>
          <a:chOff x="0" y="0"/>
          <a:chExt cx="0" cy="0"/>
        </a:xfrm>
      </p:grpSpPr>
      <p:sp>
        <p:nvSpPr>
          <p:cNvPr id="95" name="Google Shape;95;p23"/>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96" name="Google Shape;96;p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7" name="Shape 97"/>
        <p:cNvGrpSpPr/>
        <p:nvPr/>
      </p:nvGrpSpPr>
      <p:grpSpPr>
        <a:xfrm>
          <a:off x="0" y="0"/>
          <a:ext cx="0" cy="0"/>
          <a:chOff x="0" y="0"/>
          <a:chExt cx="0" cy="0"/>
        </a:xfrm>
      </p:grpSpPr>
      <p:sp>
        <p:nvSpPr>
          <p:cNvPr id="98" name="Google Shape;98;p24"/>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99" name="Google Shape;99;p24"/>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00" name="Google Shape;100;p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1" name="Shape 101"/>
        <p:cNvGrpSpPr/>
        <p:nvPr/>
      </p:nvGrpSpPr>
      <p:grpSpPr>
        <a:xfrm>
          <a:off x="0" y="0"/>
          <a:ext cx="0" cy="0"/>
          <a:chOff x="0" y="0"/>
          <a:chExt cx="0" cy="0"/>
        </a:xfrm>
      </p:grpSpPr>
      <p:sp>
        <p:nvSpPr>
          <p:cNvPr id="102" name="Google Shape;102;p2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3.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p14"/>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p14"/>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xml"/><Relationship Id="rId3" Type="http://schemas.openxmlformats.org/officeDocument/2006/relationships/hyperlink" Target="http://www.maths-resources.com/countdown/" TargetMode="External"/><Relationship Id="rId4" Type="http://schemas.openxmlformats.org/officeDocument/2006/relationships/image" Target="../media/image1.png"/><Relationship Id="rId5"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app.mymaths.co.uk/6009-lesson/parts-of-a-circle" TargetMode="Externa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6.png"/><Relationship Id="rId4" Type="http://schemas.openxmlformats.org/officeDocument/2006/relationships/image" Target="../media/image8.png"/><Relationship Id="rId5"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5.png"/><Relationship Id="rId4" Type="http://schemas.openxmlformats.org/officeDocument/2006/relationships/image" Target="../media/image9.png"/><Relationship Id="rId5"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hyperlink" Target="https://app.mymaths.co.uk/6009-homework/parts-of-a-circle" TargetMode="Externa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7.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hyperlink" Target="https://www.youtube.com/watch?v=6HfBbSUORvo" TargetMode="External"/><Relationship Id="rId4" Type="http://schemas.openxmlformats.org/officeDocument/2006/relationships/image" Target="../media/image23.png"/><Relationship Id="rId5" Type="http://schemas.openxmlformats.org/officeDocument/2006/relationships/hyperlink" Target="https://www.youtube.com/watch?v=6HfBbSUORvo"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9.pn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2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2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9.xml"/><Relationship Id="rId3" Type="http://schemas.openxmlformats.org/officeDocument/2006/relationships/hyperlink" Target="https://www.youtube.com/channel/UCAxW1XT0iEJo0TYlRfn6rYQ" TargetMode="Externa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hyperlink" Target="https://vimeo.com/354778034" TargetMode="Externa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27.png"/><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Google Shape;107;p26"/>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108" name="Google Shape;108;p26"/>
          <p:cNvSpPr txBox="1"/>
          <p:nvPr>
            <p:ph idx="1" type="subTitle"/>
          </p:nvPr>
        </p:nvSpPr>
        <p:spPr>
          <a:xfrm>
            <a:off x="384000" y="1017925"/>
            <a:ext cx="8520600" cy="34383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sz="1800"/>
          </a:p>
          <a:p>
            <a:pPr indent="0" lvl="0" marL="0" rtl="0" algn="ctr">
              <a:spcBef>
                <a:spcPts val="0"/>
              </a:spcBef>
              <a:spcAft>
                <a:spcPts val="0"/>
              </a:spcAft>
              <a:buNone/>
            </a:pPr>
            <a:r>
              <a:rPr lang="en-GB" sz="1800"/>
              <a:t>You are all working so hard this half term - keep it up! We are very proud of you :) </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Please follow the instructions on each page to help you - we look forward to hear about how you have got on!</a:t>
            </a:r>
            <a:endParaRPr sz="1800"/>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Miss Nolan and Mrs Crane.</a:t>
            </a:r>
            <a:endParaRPr/>
          </a:p>
          <a:p>
            <a:pPr indent="0" lvl="0" marL="0" rtl="0" algn="ctr">
              <a:spcBef>
                <a:spcPts val="0"/>
              </a:spcBef>
              <a:spcAft>
                <a:spcPts val="0"/>
              </a:spcAft>
              <a:buNone/>
            </a:pPr>
            <a:r>
              <a:t/>
            </a:r>
            <a:endParaRPr/>
          </a:p>
        </p:txBody>
      </p:sp>
      <p:sp>
        <p:nvSpPr>
          <p:cNvPr id="109" name="Google Shape;109;p26"/>
          <p:cNvSpPr txBox="1"/>
          <p:nvPr/>
        </p:nvSpPr>
        <p:spPr>
          <a:xfrm>
            <a:off x="461225" y="3060925"/>
            <a:ext cx="1998600" cy="2082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Source Code Pro"/>
              <a:ea typeface="Source Code Pro"/>
              <a:cs typeface="Source Code Pro"/>
              <a:sym typeface="Source Code Pr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3" name="Shape 113"/>
        <p:cNvGrpSpPr/>
        <p:nvPr/>
      </p:nvGrpSpPr>
      <p:grpSpPr>
        <a:xfrm>
          <a:off x="0" y="0"/>
          <a:ext cx="0" cy="0"/>
          <a:chOff x="0" y="0"/>
          <a:chExt cx="0" cy="0"/>
        </a:xfrm>
      </p:grpSpPr>
      <p:sp>
        <p:nvSpPr>
          <p:cNvPr id="114" name="Google Shape;114;p27"/>
          <p:cNvSpPr txBox="1"/>
          <p:nvPr/>
        </p:nvSpPr>
        <p:spPr>
          <a:xfrm>
            <a:off x="237550" y="196250"/>
            <a:ext cx="8551800" cy="75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600">
                <a:latin typeface="Calibri"/>
                <a:ea typeface="Calibri"/>
                <a:cs typeface="Calibri"/>
                <a:sym typeface="Calibri"/>
              </a:rPr>
              <a:t>As always, our day will start with Morning Maths.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Give yourself 10 minutes to complete these questions and then try and tackle today’s countdown. If you finish within 10 minutes, check your work and see how many ways you can find to solve the countdown.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After 10 minutes, check your answers using the next slide and the countdown solver (linked below) to see how to solve today’s problem.</a:t>
            </a:r>
            <a:r>
              <a:rPr lang="en-GB">
                <a:latin typeface="Source Code Pro"/>
                <a:ea typeface="Source Code Pro"/>
                <a:cs typeface="Source Code Pro"/>
                <a:sym typeface="Source Code Pro"/>
              </a:rPr>
              <a:t> </a:t>
            </a:r>
            <a:endParaRPr>
              <a:latin typeface="Source Code Pro"/>
              <a:ea typeface="Source Code Pro"/>
              <a:cs typeface="Source Code Pro"/>
              <a:sym typeface="Source Code Pro"/>
            </a:endParaRPr>
          </a:p>
          <a:p>
            <a:pPr indent="0" lvl="0" marL="0" rtl="0" algn="l">
              <a:spcBef>
                <a:spcPts val="0"/>
              </a:spcBef>
              <a:spcAft>
                <a:spcPts val="0"/>
              </a:spcAft>
              <a:buNone/>
            </a:pPr>
            <a:r>
              <a:t/>
            </a:r>
            <a:endParaRPr>
              <a:latin typeface="Source Code Pro"/>
              <a:ea typeface="Source Code Pro"/>
              <a:cs typeface="Source Code Pro"/>
              <a:sym typeface="Source Code Pro"/>
            </a:endParaRPr>
          </a:p>
        </p:txBody>
      </p:sp>
      <p:sp>
        <p:nvSpPr>
          <p:cNvPr id="115" name="Google Shape;115;p27"/>
          <p:cNvSpPr txBox="1"/>
          <p:nvPr/>
        </p:nvSpPr>
        <p:spPr>
          <a:xfrm>
            <a:off x="5204375" y="3926800"/>
            <a:ext cx="3000000" cy="495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Click the link below and type in the numbers and target to see how the countdown could be solved! </a:t>
            </a:r>
            <a:endParaRPr/>
          </a:p>
          <a:p>
            <a:pPr indent="0" lvl="0" marL="0" rtl="0" algn="l">
              <a:spcBef>
                <a:spcPts val="0"/>
              </a:spcBef>
              <a:spcAft>
                <a:spcPts val="0"/>
              </a:spcAft>
              <a:buNone/>
            </a:pPr>
            <a:r>
              <a:rPr lang="en-GB" sz="1100" u="sng">
                <a:solidFill>
                  <a:schemeClr val="hlink"/>
                </a:solidFill>
                <a:hlinkClick r:id="rId3"/>
              </a:rPr>
              <a:t>http://www.maths-resources.com/countdown/</a:t>
            </a:r>
            <a:endParaRPr/>
          </a:p>
        </p:txBody>
      </p:sp>
      <p:pic>
        <p:nvPicPr>
          <p:cNvPr id="116" name="Google Shape;116;p27"/>
          <p:cNvPicPr preferRelativeResize="0"/>
          <p:nvPr/>
        </p:nvPicPr>
        <p:blipFill>
          <a:blip r:embed="rId4">
            <a:alphaModFix/>
          </a:blip>
          <a:stretch>
            <a:fillRect/>
          </a:stretch>
        </p:blipFill>
        <p:spPr>
          <a:xfrm>
            <a:off x="288725" y="1918625"/>
            <a:ext cx="4202500" cy="2592775"/>
          </a:xfrm>
          <a:prstGeom prst="rect">
            <a:avLst/>
          </a:prstGeom>
          <a:noFill/>
          <a:ln>
            <a:noFill/>
          </a:ln>
        </p:spPr>
      </p:pic>
      <p:pic>
        <p:nvPicPr>
          <p:cNvPr id="117" name="Google Shape;117;p27"/>
          <p:cNvPicPr preferRelativeResize="0"/>
          <p:nvPr/>
        </p:nvPicPr>
        <p:blipFill>
          <a:blip r:embed="rId5">
            <a:alphaModFix/>
          </a:blip>
          <a:stretch>
            <a:fillRect/>
          </a:stretch>
        </p:blipFill>
        <p:spPr>
          <a:xfrm>
            <a:off x="4572000" y="2252250"/>
            <a:ext cx="4152900" cy="16002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1" name="Shape 121"/>
        <p:cNvGrpSpPr/>
        <p:nvPr/>
      </p:nvGrpSpPr>
      <p:grpSpPr>
        <a:xfrm>
          <a:off x="0" y="0"/>
          <a:ext cx="0" cy="0"/>
          <a:chOff x="0" y="0"/>
          <a:chExt cx="0" cy="0"/>
        </a:xfrm>
      </p:grpSpPr>
      <p:sp>
        <p:nvSpPr>
          <p:cNvPr id="122" name="Google Shape;122;p28"/>
          <p:cNvSpPr txBox="1"/>
          <p:nvPr/>
        </p:nvSpPr>
        <p:spPr>
          <a:xfrm>
            <a:off x="237550" y="196250"/>
            <a:ext cx="8551800" cy="753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Source Code Pro"/>
              <a:ea typeface="Source Code Pro"/>
              <a:cs typeface="Source Code Pro"/>
              <a:sym typeface="Source Code Pro"/>
            </a:endParaRPr>
          </a:p>
        </p:txBody>
      </p:sp>
      <p:sp>
        <p:nvSpPr>
          <p:cNvPr id="123" name="Google Shape;123;p28"/>
          <p:cNvSpPr txBox="1"/>
          <p:nvPr/>
        </p:nvSpPr>
        <p:spPr>
          <a:xfrm>
            <a:off x="4844950" y="3852450"/>
            <a:ext cx="3000000" cy="49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28"/>
          <p:cNvSpPr txBox="1"/>
          <p:nvPr/>
        </p:nvSpPr>
        <p:spPr>
          <a:xfrm>
            <a:off x="4499050" y="196250"/>
            <a:ext cx="4290300" cy="328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700">
                <a:solidFill>
                  <a:srgbClr val="FF0000"/>
                </a:solidFill>
                <a:latin typeface="Calibri"/>
                <a:ea typeface="Calibri"/>
                <a:cs typeface="Calibri"/>
                <a:sym typeface="Calibri"/>
              </a:rPr>
              <a:t>Answers </a:t>
            </a:r>
            <a:endParaRPr sz="2700">
              <a:solidFill>
                <a:srgbClr val="FF0000"/>
              </a:solidFill>
              <a:latin typeface="Calibri"/>
              <a:ea typeface="Calibri"/>
              <a:cs typeface="Calibri"/>
              <a:sym typeface="Calibri"/>
            </a:endParaRPr>
          </a:p>
          <a:p>
            <a:pPr indent="0" lvl="0" marL="0" rtl="0" algn="l">
              <a:spcBef>
                <a:spcPts val="0"/>
              </a:spcBef>
              <a:spcAft>
                <a:spcPts val="0"/>
              </a:spcAft>
              <a:buNone/>
            </a:pPr>
            <a:r>
              <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150</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9.612</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8550</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132</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12d= 100+8</a:t>
            </a:r>
            <a:endParaRPr sz="2700">
              <a:solidFill>
                <a:srgbClr val="FF0000"/>
              </a:solidFill>
              <a:latin typeface="Calibri"/>
              <a:ea typeface="Calibri"/>
              <a:cs typeface="Calibri"/>
              <a:sym typeface="Calibri"/>
            </a:endParaRPr>
          </a:p>
          <a:p>
            <a:pPr indent="0" lvl="0" marL="457200" rtl="0" algn="l">
              <a:spcBef>
                <a:spcPts val="0"/>
              </a:spcBef>
              <a:spcAft>
                <a:spcPts val="0"/>
              </a:spcAft>
              <a:buNone/>
            </a:pPr>
            <a:r>
              <a:rPr lang="en-GB" sz="2700">
                <a:solidFill>
                  <a:srgbClr val="FF0000"/>
                </a:solidFill>
                <a:latin typeface="Calibri"/>
                <a:ea typeface="Calibri"/>
                <a:cs typeface="Calibri"/>
                <a:sym typeface="Calibri"/>
              </a:rPr>
              <a:t>12d = 108</a:t>
            </a:r>
            <a:endParaRPr sz="2700">
              <a:solidFill>
                <a:srgbClr val="FF0000"/>
              </a:solidFill>
              <a:latin typeface="Calibri"/>
              <a:ea typeface="Calibri"/>
              <a:cs typeface="Calibri"/>
              <a:sym typeface="Calibri"/>
            </a:endParaRPr>
          </a:p>
          <a:p>
            <a:pPr indent="0" lvl="0" marL="457200" rtl="0" algn="l">
              <a:spcBef>
                <a:spcPts val="0"/>
              </a:spcBef>
              <a:spcAft>
                <a:spcPts val="0"/>
              </a:spcAft>
              <a:buNone/>
            </a:pPr>
            <a:r>
              <a:rPr lang="en-GB" sz="2700">
                <a:solidFill>
                  <a:srgbClr val="FF0000"/>
                </a:solidFill>
                <a:latin typeface="Calibri"/>
                <a:ea typeface="Calibri"/>
                <a:cs typeface="Calibri"/>
                <a:sym typeface="Calibri"/>
              </a:rPr>
              <a:t>D = 108 ÷ 12</a:t>
            </a:r>
            <a:endParaRPr sz="2700">
              <a:solidFill>
                <a:srgbClr val="FF0000"/>
              </a:solidFill>
              <a:latin typeface="Calibri"/>
              <a:ea typeface="Calibri"/>
              <a:cs typeface="Calibri"/>
              <a:sym typeface="Calibri"/>
            </a:endParaRPr>
          </a:p>
          <a:p>
            <a:pPr indent="0" lvl="0" marL="457200" rtl="0" algn="l">
              <a:spcBef>
                <a:spcPts val="0"/>
              </a:spcBef>
              <a:spcAft>
                <a:spcPts val="0"/>
              </a:spcAft>
              <a:buNone/>
            </a:pPr>
            <a:r>
              <a:rPr lang="en-GB" sz="2700">
                <a:solidFill>
                  <a:srgbClr val="FF0000"/>
                </a:solidFill>
                <a:latin typeface="Calibri"/>
                <a:ea typeface="Calibri"/>
                <a:cs typeface="Calibri"/>
                <a:sym typeface="Calibri"/>
              </a:rPr>
              <a:t>D = 9</a:t>
            </a:r>
            <a:endParaRPr sz="2700">
              <a:solidFill>
                <a:srgbClr val="FF0000"/>
              </a:solidFill>
              <a:latin typeface="Calibri"/>
              <a:ea typeface="Calibri"/>
              <a:cs typeface="Calibri"/>
              <a:sym typeface="Calibri"/>
            </a:endParaRPr>
          </a:p>
        </p:txBody>
      </p:sp>
      <p:pic>
        <p:nvPicPr>
          <p:cNvPr id="125" name="Google Shape;125;p28"/>
          <p:cNvPicPr preferRelativeResize="0"/>
          <p:nvPr/>
        </p:nvPicPr>
        <p:blipFill>
          <a:blip r:embed="rId3">
            <a:alphaModFix/>
          </a:blip>
          <a:stretch>
            <a:fillRect/>
          </a:stretch>
        </p:blipFill>
        <p:spPr>
          <a:xfrm>
            <a:off x="140000" y="296925"/>
            <a:ext cx="4359050" cy="268935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29" name="Shape 129"/>
        <p:cNvGrpSpPr/>
        <p:nvPr/>
      </p:nvGrpSpPr>
      <p:grpSpPr>
        <a:xfrm>
          <a:off x="0" y="0"/>
          <a:ext cx="0" cy="0"/>
          <a:chOff x="0" y="0"/>
          <a:chExt cx="0" cy="0"/>
        </a:xfrm>
      </p:grpSpPr>
      <p:sp>
        <p:nvSpPr>
          <p:cNvPr id="130" name="Google Shape;130;p29"/>
          <p:cNvSpPr txBox="1"/>
          <p:nvPr>
            <p:ph idx="1" type="subTitle"/>
          </p:nvPr>
        </p:nvSpPr>
        <p:spPr>
          <a:xfrm>
            <a:off x="125850" y="2571750"/>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name and label parts of a circle.</a:t>
            </a:r>
            <a:endParaRPr sz="2400" u="sng"/>
          </a:p>
        </p:txBody>
      </p:sp>
      <p:pic>
        <p:nvPicPr>
          <p:cNvPr id="131" name="Google Shape;131;p29"/>
          <p:cNvPicPr preferRelativeResize="0"/>
          <p:nvPr/>
        </p:nvPicPr>
        <p:blipFill>
          <a:blip r:embed="rId3">
            <a:alphaModFix/>
          </a:blip>
          <a:stretch>
            <a:fillRect/>
          </a:stretch>
        </p:blipFill>
        <p:spPr>
          <a:xfrm>
            <a:off x="3075325" y="142075"/>
            <a:ext cx="5624871" cy="2266950"/>
          </a:xfrm>
          <a:prstGeom prst="rect">
            <a:avLst/>
          </a:prstGeom>
          <a:noFill/>
          <a:ln>
            <a:noFill/>
          </a:ln>
        </p:spPr>
      </p:pic>
      <p:sp>
        <p:nvSpPr>
          <p:cNvPr id="132" name="Google Shape;132;p29"/>
          <p:cNvSpPr txBox="1"/>
          <p:nvPr/>
        </p:nvSpPr>
        <p:spPr>
          <a:xfrm>
            <a:off x="206550" y="594525"/>
            <a:ext cx="2643900" cy="1518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Maths today will focus on parts of a circle.</a:t>
            </a:r>
            <a:endParaRPr/>
          </a:p>
          <a:p>
            <a:pPr indent="0" lvl="0" marL="0" rtl="0" algn="ctr">
              <a:spcBef>
                <a:spcPts val="0"/>
              </a:spcBef>
              <a:spcAft>
                <a:spcPts val="0"/>
              </a:spcAft>
              <a:buNone/>
            </a:pPr>
            <a:r>
              <a:rPr lang="en-GB"/>
              <a:t>We may not be learning together in the classroom, but it is important to still remember our classroom beliefs. </a:t>
            </a:r>
            <a:endParaRPr/>
          </a:p>
        </p:txBody>
      </p:sp>
      <p:sp>
        <p:nvSpPr>
          <p:cNvPr id="133" name="Google Shape;133;p29"/>
          <p:cNvSpPr txBox="1"/>
          <p:nvPr/>
        </p:nvSpPr>
        <p:spPr>
          <a:xfrm>
            <a:off x="4110650" y="3552950"/>
            <a:ext cx="4275900" cy="1342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Before we start, get your My Maths log in details ready. These were provided in your first work pack. </a:t>
            </a:r>
            <a:endParaRPr/>
          </a:p>
        </p:txBody>
      </p:sp>
      <p:pic>
        <p:nvPicPr>
          <p:cNvPr id="134" name="Google Shape;134;p29"/>
          <p:cNvPicPr preferRelativeResize="0"/>
          <p:nvPr/>
        </p:nvPicPr>
        <p:blipFill>
          <a:blip r:embed="rId4">
            <a:alphaModFix/>
          </a:blip>
          <a:stretch>
            <a:fillRect/>
          </a:stretch>
        </p:blipFill>
        <p:spPr>
          <a:xfrm>
            <a:off x="462250" y="3552950"/>
            <a:ext cx="3144400" cy="7832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38" name="Shape 138"/>
        <p:cNvGrpSpPr/>
        <p:nvPr/>
      </p:nvGrpSpPr>
      <p:grpSpPr>
        <a:xfrm>
          <a:off x="0" y="0"/>
          <a:ext cx="0" cy="0"/>
          <a:chOff x="0" y="0"/>
          <a:chExt cx="0" cy="0"/>
        </a:xfrm>
      </p:grpSpPr>
      <p:sp>
        <p:nvSpPr>
          <p:cNvPr id="139" name="Google Shape;139;p30"/>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a:t>
            </a:r>
            <a:r>
              <a:rPr lang="en-GB" sz="2400" u="sng">
                <a:solidFill>
                  <a:srgbClr val="666666"/>
                </a:solidFill>
              </a:rPr>
              <a:t> name and label parts of a circle.</a:t>
            </a:r>
            <a:endParaRPr sz="2400" u="sng"/>
          </a:p>
        </p:txBody>
      </p:sp>
      <p:sp>
        <p:nvSpPr>
          <p:cNvPr id="140" name="Google Shape;140;p30"/>
          <p:cNvSpPr txBox="1"/>
          <p:nvPr/>
        </p:nvSpPr>
        <p:spPr>
          <a:xfrm>
            <a:off x="5133175" y="1429175"/>
            <a:ext cx="3552900" cy="2499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To start the lesson, click on the image to the left of the screen. This will take you to an interactive lesson. This lesson will teach you how how to name and label parts of a circle. </a:t>
            </a:r>
            <a:endParaRPr/>
          </a:p>
          <a:p>
            <a:pPr indent="0" lvl="0" marL="0" rtl="0" algn="ctr">
              <a:spcBef>
                <a:spcPts val="0"/>
              </a:spcBef>
              <a:spcAft>
                <a:spcPts val="0"/>
              </a:spcAft>
              <a:buNone/>
            </a:pPr>
            <a:r>
              <a:rPr lang="en-GB"/>
              <a:t>Click on the next buttons at the bottom of the page to move your learning on and take part in the mini-quizzes along the way to check your understanding. </a:t>
            </a:r>
            <a:endParaRPr/>
          </a:p>
          <a:p>
            <a:pPr indent="0" lvl="0" marL="0" rtl="0" algn="ctr">
              <a:spcBef>
                <a:spcPts val="0"/>
              </a:spcBef>
              <a:spcAft>
                <a:spcPts val="0"/>
              </a:spcAft>
              <a:buNone/>
            </a:pPr>
            <a:r>
              <a:t/>
            </a:r>
            <a:endParaRPr/>
          </a:p>
        </p:txBody>
      </p:sp>
      <p:pic>
        <p:nvPicPr>
          <p:cNvPr id="141" name="Google Shape;141;p30">
            <a:hlinkClick r:id="rId3"/>
          </p:cNvPr>
          <p:cNvPicPr preferRelativeResize="0"/>
          <p:nvPr/>
        </p:nvPicPr>
        <p:blipFill>
          <a:blip r:embed="rId4">
            <a:alphaModFix/>
          </a:blip>
          <a:stretch>
            <a:fillRect/>
          </a:stretch>
        </p:blipFill>
        <p:spPr>
          <a:xfrm>
            <a:off x="187800" y="1341600"/>
            <a:ext cx="4828375" cy="287403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45" name="Shape 145"/>
        <p:cNvGrpSpPr/>
        <p:nvPr/>
      </p:nvGrpSpPr>
      <p:grpSpPr>
        <a:xfrm>
          <a:off x="0" y="0"/>
          <a:ext cx="0" cy="0"/>
          <a:chOff x="0" y="0"/>
          <a:chExt cx="0" cy="0"/>
        </a:xfrm>
      </p:grpSpPr>
      <p:sp>
        <p:nvSpPr>
          <p:cNvPr id="146" name="Google Shape;146;p31"/>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a:t>
            </a:r>
            <a:r>
              <a:rPr lang="en-GB" sz="2400" u="sng">
                <a:solidFill>
                  <a:srgbClr val="666666"/>
                </a:solidFill>
              </a:rPr>
              <a:t> name and label parts of a circle.</a:t>
            </a:r>
            <a:endParaRPr sz="2400" u="sng"/>
          </a:p>
        </p:txBody>
      </p:sp>
      <p:sp>
        <p:nvSpPr>
          <p:cNvPr id="147" name="Google Shape;147;p31"/>
          <p:cNvSpPr txBox="1"/>
          <p:nvPr/>
        </p:nvSpPr>
        <p:spPr>
          <a:xfrm>
            <a:off x="320175" y="73062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148" name="Google Shape;148;p31"/>
          <p:cNvPicPr preferRelativeResize="0"/>
          <p:nvPr/>
        </p:nvPicPr>
        <p:blipFill>
          <a:blip r:embed="rId3">
            <a:alphaModFix/>
          </a:blip>
          <a:stretch>
            <a:fillRect/>
          </a:stretch>
        </p:blipFill>
        <p:spPr>
          <a:xfrm>
            <a:off x="3284381" y="3273675"/>
            <a:ext cx="2799225" cy="1692650"/>
          </a:xfrm>
          <a:prstGeom prst="rect">
            <a:avLst/>
          </a:prstGeom>
          <a:noFill/>
          <a:ln>
            <a:noFill/>
          </a:ln>
        </p:spPr>
      </p:pic>
      <p:pic>
        <p:nvPicPr>
          <p:cNvPr id="149" name="Google Shape;149;p31"/>
          <p:cNvPicPr preferRelativeResize="0"/>
          <p:nvPr/>
        </p:nvPicPr>
        <p:blipFill>
          <a:blip r:embed="rId4">
            <a:alphaModFix/>
          </a:blip>
          <a:stretch>
            <a:fillRect/>
          </a:stretch>
        </p:blipFill>
        <p:spPr>
          <a:xfrm>
            <a:off x="320175" y="1155675"/>
            <a:ext cx="3279120" cy="1990349"/>
          </a:xfrm>
          <a:prstGeom prst="rect">
            <a:avLst/>
          </a:prstGeom>
          <a:noFill/>
          <a:ln>
            <a:noFill/>
          </a:ln>
        </p:spPr>
      </p:pic>
      <p:pic>
        <p:nvPicPr>
          <p:cNvPr id="150" name="Google Shape;150;p31"/>
          <p:cNvPicPr preferRelativeResize="0"/>
          <p:nvPr/>
        </p:nvPicPr>
        <p:blipFill>
          <a:blip r:embed="rId5">
            <a:alphaModFix/>
          </a:blip>
          <a:stretch>
            <a:fillRect/>
          </a:stretch>
        </p:blipFill>
        <p:spPr>
          <a:xfrm>
            <a:off x="5221518" y="1155675"/>
            <a:ext cx="3300607" cy="19903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54" name="Shape 154"/>
        <p:cNvGrpSpPr/>
        <p:nvPr/>
      </p:nvGrpSpPr>
      <p:grpSpPr>
        <a:xfrm>
          <a:off x="0" y="0"/>
          <a:ext cx="0" cy="0"/>
          <a:chOff x="0" y="0"/>
          <a:chExt cx="0" cy="0"/>
        </a:xfrm>
      </p:grpSpPr>
      <p:sp>
        <p:nvSpPr>
          <p:cNvPr id="155" name="Google Shape;155;p32"/>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name and label parts of a circle.</a:t>
            </a:r>
            <a:endParaRPr sz="2400" u="sng"/>
          </a:p>
        </p:txBody>
      </p:sp>
      <p:sp>
        <p:nvSpPr>
          <p:cNvPr id="156" name="Google Shape;156;p32"/>
          <p:cNvSpPr txBox="1"/>
          <p:nvPr/>
        </p:nvSpPr>
        <p:spPr>
          <a:xfrm>
            <a:off x="320175" y="73062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157" name="Google Shape;157;p32"/>
          <p:cNvPicPr preferRelativeResize="0"/>
          <p:nvPr/>
        </p:nvPicPr>
        <p:blipFill>
          <a:blip r:embed="rId3">
            <a:alphaModFix/>
          </a:blip>
          <a:stretch>
            <a:fillRect/>
          </a:stretch>
        </p:blipFill>
        <p:spPr>
          <a:xfrm>
            <a:off x="1373675" y="1234400"/>
            <a:ext cx="6022150" cy="32274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61" name="Shape 161"/>
        <p:cNvGrpSpPr/>
        <p:nvPr/>
      </p:nvGrpSpPr>
      <p:grpSpPr>
        <a:xfrm>
          <a:off x="0" y="0"/>
          <a:ext cx="0" cy="0"/>
          <a:chOff x="0" y="0"/>
          <a:chExt cx="0" cy="0"/>
        </a:xfrm>
      </p:grpSpPr>
      <p:sp>
        <p:nvSpPr>
          <p:cNvPr id="162" name="Google Shape;162;p33"/>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name and label parts of a circle.</a:t>
            </a:r>
            <a:endParaRPr sz="2400" u="sng"/>
          </a:p>
        </p:txBody>
      </p:sp>
      <p:sp>
        <p:nvSpPr>
          <p:cNvPr id="163" name="Google Shape;163;p33"/>
          <p:cNvSpPr txBox="1"/>
          <p:nvPr/>
        </p:nvSpPr>
        <p:spPr>
          <a:xfrm>
            <a:off x="320175" y="73062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164" name="Google Shape;164;p33"/>
          <p:cNvPicPr preferRelativeResize="0"/>
          <p:nvPr/>
        </p:nvPicPr>
        <p:blipFill>
          <a:blip r:embed="rId3">
            <a:alphaModFix/>
          </a:blip>
          <a:stretch>
            <a:fillRect/>
          </a:stretch>
        </p:blipFill>
        <p:spPr>
          <a:xfrm>
            <a:off x="320176" y="1177425"/>
            <a:ext cx="3471774" cy="2053724"/>
          </a:xfrm>
          <a:prstGeom prst="rect">
            <a:avLst/>
          </a:prstGeom>
          <a:noFill/>
          <a:ln>
            <a:noFill/>
          </a:ln>
        </p:spPr>
      </p:pic>
      <p:pic>
        <p:nvPicPr>
          <p:cNvPr id="165" name="Google Shape;165;p33"/>
          <p:cNvPicPr preferRelativeResize="0"/>
          <p:nvPr/>
        </p:nvPicPr>
        <p:blipFill>
          <a:blip r:embed="rId4">
            <a:alphaModFix/>
          </a:blip>
          <a:stretch>
            <a:fillRect/>
          </a:stretch>
        </p:blipFill>
        <p:spPr>
          <a:xfrm>
            <a:off x="4647532" y="1177428"/>
            <a:ext cx="3315368" cy="2053725"/>
          </a:xfrm>
          <a:prstGeom prst="rect">
            <a:avLst/>
          </a:prstGeom>
          <a:noFill/>
          <a:ln>
            <a:noFill/>
          </a:ln>
        </p:spPr>
      </p:pic>
      <p:pic>
        <p:nvPicPr>
          <p:cNvPr id="166" name="Google Shape;166;p33"/>
          <p:cNvPicPr preferRelativeResize="0"/>
          <p:nvPr/>
        </p:nvPicPr>
        <p:blipFill>
          <a:blip r:embed="rId5">
            <a:alphaModFix/>
          </a:blip>
          <a:stretch>
            <a:fillRect/>
          </a:stretch>
        </p:blipFill>
        <p:spPr>
          <a:xfrm>
            <a:off x="2866700" y="3408324"/>
            <a:ext cx="2660000" cy="160755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70" name="Shape 170"/>
        <p:cNvGrpSpPr/>
        <p:nvPr/>
      </p:nvGrpSpPr>
      <p:grpSpPr>
        <a:xfrm>
          <a:off x="0" y="0"/>
          <a:ext cx="0" cy="0"/>
          <a:chOff x="0" y="0"/>
          <a:chExt cx="0" cy="0"/>
        </a:xfrm>
      </p:grpSpPr>
      <p:sp>
        <p:nvSpPr>
          <p:cNvPr id="171" name="Google Shape;171;p34"/>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name and label parts of a circle.</a:t>
            </a:r>
            <a:endParaRPr sz="2400" u="sng"/>
          </a:p>
        </p:txBody>
      </p:sp>
      <p:sp>
        <p:nvSpPr>
          <p:cNvPr id="172" name="Google Shape;172;p34"/>
          <p:cNvSpPr txBox="1"/>
          <p:nvPr/>
        </p:nvSpPr>
        <p:spPr>
          <a:xfrm>
            <a:off x="320175" y="73062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173" name="Google Shape;173;p34"/>
          <p:cNvPicPr preferRelativeResize="0"/>
          <p:nvPr/>
        </p:nvPicPr>
        <p:blipFill>
          <a:blip r:embed="rId3">
            <a:alphaModFix/>
          </a:blip>
          <a:stretch>
            <a:fillRect/>
          </a:stretch>
        </p:blipFill>
        <p:spPr>
          <a:xfrm>
            <a:off x="387900" y="1102325"/>
            <a:ext cx="8248650" cy="36385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77" name="Shape 177"/>
        <p:cNvGrpSpPr/>
        <p:nvPr/>
      </p:nvGrpSpPr>
      <p:grpSpPr>
        <a:xfrm>
          <a:off x="0" y="0"/>
          <a:ext cx="0" cy="0"/>
          <a:chOff x="0" y="0"/>
          <a:chExt cx="0" cy="0"/>
        </a:xfrm>
      </p:grpSpPr>
      <p:sp>
        <p:nvSpPr>
          <p:cNvPr id="178" name="Google Shape;178;p35"/>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name and label parts of a circle.</a:t>
            </a:r>
            <a:endParaRPr sz="2400" u="sng"/>
          </a:p>
        </p:txBody>
      </p:sp>
      <p:sp>
        <p:nvSpPr>
          <p:cNvPr id="179" name="Google Shape;179;p35"/>
          <p:cNvSpPr txBox="1"/>
          <p:nvPr/>
        </p:nvSpPr>
        <p:spPr>
          <a:xfrm>
            <a:off x="320175" y="73062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180" name="Google Shape;180;p35"/>
          <p:cNvPicPr preferRelativeResize="0"/>
          <p:nvPr/>
        </p:nvPicPr>
        <p:blipFill>
          <a:blip r:embed="rId3">
            <a:alphaModFix/>
          </a:blip>
          <a:stretch>
            <a:fillRect/>
          </a:stretch>
        </p:blipFill>
        <p:spPr>
          <a:xfrm>
            <a:off x="1404200" y="1155575"/>
            <a:ext cx="6335592" cy="37363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84" name="Shape 184"/>
        <p:cNvGrpSpPr/>
        <p:nvPr/>
      </p:nvGrpSpPr>
      <p:grpSpPr>
        <a:xfrm>
          <a:off x="0" y="0"/>
          <a:ext cx="0" cy="0"/>
          <a:chOff x="0" y="0"/>
          <a:chExt cx="0" cy="0"/>
        </a:xfrm>
      </p:grpSpPr>
      <p:sp>
        <p:nvSpPr>
          <p:cNvPr id="185" name="Google Shape;185;p36"/>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a:t>
            </a:r>
            <a:r>
              <a:rPr lang="en-GB" sz="2400" u="sng">
                <a:solidFill>
                  <a:srgbClr val="666666"/>
                </a:solidFill>
              </a:rPr>
              <a:t> name and label parts of a circle.</a:t>
            </a:r>
            <a:endParaRPr sz="2400" u="sng"/>
          </a:p>
        </p:txBody>
      </p:sp>
      <p:sp>
        <p:nvSpPr>
          <p:cNvPr id="186" name="Google Shape;186;p36"/>
          <p:cNvSpPr txBox="1"/>
          <p:nvPr/>
        </p:nvSpPr>
        <p:spPr>
          <a:xfrm>
            <a:off x="5277800" y="1417788"/>
            <a:ext cx="3552900" cy="640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Now click the image on the left of the screen, this will take you to an online homework where you can test your understanding.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Have a go at the questions and then click ‘Mark it’ to see how you have go on. </a:t>
            </a:r>
            <a:endParaRPr/>
          </a:p>
          <a:p>
            <a:pPr indent="0" lvl="0" marL="0" rtl="0" algn="ctr">
              <a:spcBef>
                <a:spcPts val="0"/>
              </a:spcBef>
              <a:spcAft>
                <a:spcPts val="0"/>
              </a:spcAft>
              <a:buNone/>
            </a:pPr>
            <a:r>
              <a:rPr lang="en-GB"/>
              <a:t>Your login details for My Maths were sent home in your first work pack - make sure you log in so we can see how you are getting on. </a:t>
            </a:r>
            <a:endParaRPr/>
          </a:p>
        </p:txBody>
      </p:sp>
      <p:pic>
        <p:nvPicPr>
          <p:cNvPr id="187" name="Google Shape;187;p36">
            <a:hlinkClick r:id="rId3"/>
          </p:cNvPr>
          <p:cNvPicPr preferRelativeResize="0"/>
          <p:nvPr/>
        </p:nvPicPr>
        <p:blipFill>
          <a:blip r:embed="rId4">
            <a:alphaModFix/>
          </a:blip>
          <a:stretch>
            <a:fillRect/>
          </a:stretch>
        </p:blipFill>
        <p:spPr>
          <a:xfrm>
            <a:off x="304800" y="920200"/>
            <a:ext cx="4973001" cy="377680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91" name="Shape 191"/>
        <p:cNvGrpSpPr/>
        <p:nvPr/>
      </p:nvGrpSpPr>
      <p:grpSpPr>
        <a:xfrm>
          <a:off x="0" y="0"/>
          <a:ext cx="0" cy="0"/>
          <a:chOff x="0" y="0"/>
          <a:chExt cx="0" cy="0"/>
        </a:xfrm>
      </p:grpSpPr>
      <p:sp>
        <p:nvSpPr>
          <p:cNvPr id="192" name="Google Shape;192;p37"/>
          <p:cNvSpPr txBox="1"/>
          <p:nvPr/>
        </p:nvSpPr>
        <p:spPr>
          <a:xfrm>
            <a:off x="223625" y="223625"/>
            <a:ext cx="8698200" cy="764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a:solidFill>
                  <a:srgbClr val="FF0000"/>
                </a:solidFill>
              </a:rPr>
              <a:t>Now you have completed the maths (and had a short break), it’s time for spellings.  </a:t>
            </a:r>
            <a:endParaRPr sz="2400">
              <a:latin typeface="Cedarville Cursive"/>
              <a:ea typeface="Cedarville Cursive"/>
              <a:cs typeface="Cedarville Cursive"/>
              <a:sym typeface="Cedarville Cursive"/>
            </a:endParaRPr>
          </a:p>
          <a:p>
            <a:pPr indent="0" lvl="0" marL="0" rtl="0" algn="ctr">
              <a:spcBef>
                <a:spcPts val="0"/>
              </a:spcBef>
              <a:spcAft>
                <a:spcPts val="0"/>
              </a:spcAft>
              <a:buNone/>
            </a:pPr>
            <a:r>
              <a:rPr lang="en-GB" sz="2400">
                <a:latin typeface="Cedarville Cursive"/>
                <a:ea typeface="Cedarville Cursive"/>
                <a:cs typeface="Cedarville Cursive"/>
                <a:sym typeface="Cedarville Cursive"/>
              </a:rPr>
              <a:t>Wednesday - Spelling and handwriting practice</a:t>
            </a:r>
            <a:r>
              <a:rPr lang="en-GB" sz="2400"/>
              <a:t>.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rPr lang="en-GB" sz="2400"/>
              <a:t>gracious </a:t>
            </a:r>
            <a:endParaRPr sz="2400"/>
          </a:p>
          <a:p>
            <a:pPr indent="0" lvl="0" marL="0" rtl="0" algn="ctr">
              <a:spcBef>
                <a:spcPts val="0"/>
              </a:spcBef>
              <a:spcAft>
                <a:spcPts val="0"/>
              </a:spcAft>
              <a:buNone/>
            </a:pPr>
            <a:r>
              <a:rPr lang="en-GB" sz="2400"/>
              <a:t>ambitious</a:t>
            </a:r>
            <a:endParaRPr sz="2400"/>
          </a:p>
          <a:p>
            <a:pPr indent="0" lvl="0" marL="0" rtl="0" algn="ctr">
              <a:spcBef>
                <a:spcPts val="0"/>
              </a:spcBef>
              <a:spcAft>
                <a:spcPts val="0"/>
              </a:spcAft>
              <a:buNone/>
            </a:pPr>
            <a:r>
              <a:rPr lang="en-GB" sz="2400"/>
              <a:t>infectious</a:t>
            </a:r>
            <a:endParaRPr sz="2400"/>
          </a:p>
          <a:p>
            <a:pPr indent="0" lvl="0" marL="0" rtl="0" algn="ctr">
              <a:spcBef>
                <a:spcPts val="0"/>
              </a:spcBef>
              <a:spcAft>
                <a:spcPts val="0"/>
              </a:spcAft>
              <a:buNone/>
            </a:pPr>
            <a:r>
              <a:rPr lang="en-GB" sz="2400"/>
              <a:t>superstitious</a:t>
            </a:r>
            <a:endParaRPr sz="2400"/>
          </a:p>
          <a:p>
            <a:pPr indent="0" lvl="0" marL="0" rtl="0" algn="ctr">
              <a:spcBef>
                <a:spcPts val="0"/>
              </a:spcBef>
              <a:spcAft>
                <a:spcPts val="0"/>
              </a:spcAft>
              <a:buNone/>
            </a:pPr>
            <a:r>
              <a:rPr lang="en-GB" sz="2400"/>
              <a:t>repetitious</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rPr lang="en-GB" sz="2400">
                <a:solidFill>
                  <a:srgbClr val="222222"/>
                </a:solidFill>
              </a:rPr>
              <a:t>The ambitious athlete sometimes found it difficult to be gracious in defeat. </a:t>
            </a:r>
            <a:endParaRPr sz="2400"/>
          </a:p>
          <a:p>
            <a:pPr indent="0" lvl="0" marL="0" rtl="0" algn="l">
              <a:spcBef>
                <a:spcPts val="0"/>
              </a:spcBef>
              <a:spcAft>
                <a:spcPts val="0"/>
              </a:spcAft>
              <a:buNone/>
            </a:pPr>
            <a:r>
              <a:rPr lang="en-GB"/>
              <a:t> </a:t>
            </a:r>
            <a:endParaRPr/>
          </a:p>
        </p:txBody>
      </p:sp>
      <p:sp>
        <p:nvSpPr>
          <p:cNvPr id="193" name="Google Shape;193;p37"/>
          <p:cNvSpPr txBox="1"/>
          <p:nvPr/>
        </p:nvSpPr>
        <p:spPr>
          <a:xfrm>
            <a:off x="511975" y="988225"/>
            <a:ext cx="8155800" cy="952500"/>
          </a:xfrm>
          <a:prstGeom prst="rect">
            <a:avLst/>
          </a:prstGeom>
          <a:solidFill>
            <a:srgbClr val="FFFFFF"/>
          </a:solid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a:solidFill>
                  <a:schemeClr val="dk1"/>
                </a:solidFill>
              </a:rPr>
              <a:t>Copy out these words out twice in your best joined handwriting.</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97" name="Shape 197"/>
        <p:cNvGrpSpPr/>
        <p:nvPr/>
      </p:nvGrpSpPr>
      <p:grpSpPr>
        <a:xfrm>
          <a:off x="0" y="0"/>
          <a:ext cx="0" cy="0"/>
          <a:chOff x="0" y="0"/>
          <a:chExt cx="0" cy="0"/>
        </a:xfrm>
      </p:grpSpPr>
      <p:sp>
        <p:nvSpPr>
          <p:cNvPr id="198" name="Google Shape;198;p38"/>
          <p:cNvSpPr txBox="1"/>
          <p:nvPr/>
        </p:nvSpPr>
        <p:spPr>
          <a:xfrm>
            <a:off x="83850" y="99175"/>
            <a:ext cx="7215900" cy="65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latin typeface="Cedarville Cursive"/>
                <a:ea typeface="Cedarville Cursive"/>
                <a:cs typeface="Cedarville Cursive"/>
                <a:sym typeface="Cedarville Cursive"/>
              </a:rPr>
              <a:t>Spelling - Lesson 2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a:p>
        </p:txBody>
      </p:sp>
      <p:pic>
        <p:nvPicPr>
          <p:cNvPr id="199" name="Google Shape;199;p38"/>
          <p:cNvPicPr preferRelativeResize="0"/>
          <p:nvPr/>
        </p:nvPicPr>
        <p:blipFill>
          <a:blip r:embed="rId3">
            <a:alphaModFix/>
          </a:blip>
          <a:stretch>
            <a:fillRect/>
          </a:stretch>
        </p:blipFill>
        <p:spPr>
          <a:xfrm>
            <a:off x="5856325" y="197025"/>
            <a:ext cx="2938250" cy="1306850"/>
          </a:xfrm>
          <a:prstGeom prst="rect">
            <a:avLst/>
          </a:prstGeom>
          <a:noFill/>
          <a:ln>
            <a:noFill/>
          </a:ln>
        </p:spPr>
      </p:pic>
      <p:sp>
        <p:nvSpPr>
          <p:cNvPr id="200" name="Google Shape;200;p38"/>
          <p:cNvSpPr/>
          <p:nvPr/>
        </p:nvSpPr>
        <p:spPr>
          <a:xfrm>
            <a:off x="391350" y="1663250"/>
            <a:ext cx="8092500" cy="3242700"/>
          </a:xfrm>
          <a:prstGeom prst="roundRect">
            <a:avLst>
              <a:gd fmla="val 16667" name="adj"/>
            </a:avLst>
          </a:prstGeom>
          <a:solidFill>
            <a:srgbClr val="F3F3F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38"/>
          <p:cNvSpPr txBox="1"/>
          <p:nvPr/>
        </p:nvSpPr>
        <p:spPr>
          <a:xfrm>
            <a:off x="614975" y="1872900"/>
            <a:ext cx="7547400" cy="2711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solidFill>
                  <a:schemeClr val="dk1"/>
                </a:solidFill>
              </a:rPr>
              <a:t>Write a paragraph using as many cious and tious words as you can! Try and make it as silly as possible!</a:t>
            </a:r>
            <a:endParaRPr b="1">
              <a:solidFill>
                <a:schemeClr val="dk1"/>
              </a:solidFill>
            </a:endParaRPr>
          </a:p>
          <a:p>
            <a:pPr indent="0" lvl="0" marL="0" rtl="0" algn="l">
              <a:spcBef>
                <a:spcPts val="0"/>
              </a:spcBef>
              <a:spcAft>
                <a:spcPts val="0"/>
              </a:spcAft>
              <a:buNone/>
            </a:pPr>
            <a:r>
              <a:t/>
            </a:r>
            <a:endParaRPr b="1">
              <a:solidFill>
                <a:schemeClr val="dk1"/>
              </a:solidFill>
            </a:endParaRPr>
          </a:p>
          <a:p>
            <a:pPr indent="0" lvl="0" marL="0" rtl="0" algn="l">
              <a:spcBef>
                <a:spcPts val="0"/>
              </a:spcBef>
              <a:spcAft>
                <a:spcPts val="0"/>
              </a:spcAft>
              <a:buNone/>
            </a:pPr>
            <a:r>
              <a:rPr b="1" lang="en-GB" sz="1800">
                <a:solidFill>
                  <a:schemeClr val="dk1"/>
                </a:solidFill>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b="1" sz="1800">
              <a:solidFill>
                <a:schemeClr val="dk1"/>
              </a:solidFill>
            </a:endParaRPr>
          </a:p>
          <a:p>
            <a:pPr indent="0" lvl="0" marL="0" rtl="0" algn="l">
              <a:spcBef>
                <a:spcPts val="0"/>
              </a:spcBef>
              <a:spcAft>
                <a:spcPts val="0"/>
              </a:spcAft>
              <a:buNone/>
            </a:pPr>
            <a:r>
              <a:t/>
            </a:r>
            <a:endParaRPr b="1">
              <a:solidFill>
                <a:schemeClr val="dk1"/>
              </a:solidFill>
            </a:endParaRPr>
          </a:p>
          <a:p>
            <a:pPr indent="0" lvl="0" marL="0" rtl="0" algn="l">
              <a:spcBef>
                <a:spcPts val="0"/>
              </a:spcBef>
              <a:spcAft>
                <a:spcPts val="0"/>
              </a:spcAft>
              <a:buNone/>
            </a:pPr>
            <a:r>
              <a:t/>
            </a:r>
            <a:endParaRPr b="1">
              <a:solidFill>
                <a:schemeClr val="dk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05" name="Shape 205"/>
        <p:cNvGrpSpPr/>
        <p:nvPr/>
      </p:nvGrpSpPr>
      <p:grpSpPr>
        <a:xfrm>
          <a:off x="0" y="0"/>
          <a:ext cx="0" cy="0"/>
          <a:chOff x="0" y="0"/>
          <a:chExt cx="0" cy="0"/>
        </a:xfrm>
      </p:grpSpPr>
      <p:sp>
        <p:nvSpPr>
          <p:cNvPr id="206" name="Google Shape;206;p39"/>
          <p:cNvSpPr txBox="1"/>
          <p:nvPr>
            <p:ph idx="1" type="subTitle"/>
          </p:nvPr>
        </p:nvSpPr>
        <p:spPr>
          <a:xfrm>
            <a:off x="1062250" y="723600"/>
            <a:ext cx="6903600" cy="9816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English - Writing </a:t>
            </a:r>
            <a:endParaRPr/>
          </a:p>
          <a:p>
            <a:pPr indent="0" lvl="0" marL="0" rtl="0" algn="ctr">
              <a:spcBef>
                <a:spcPts val="0"/>
              </a:spcBef>
              <a:spcAft>
                <a:spcPts val="0"/>
              </a:spcAft>
              <a:buNone/>
            </a:pPr>
            <a:r>
              <a:rPr lang="en-GB"/>
              <a:t>Lesson 2</a:t>
            </a:r>
            <a:endParaRPr/>
          </a:p>
        </p:txBody>
      </p:sp>
      <p:sp>
        <p:nvSpPr>
          <p:cNvPr id="207" name="Google Shape;207;p39"/>
          <p:cNvSpPr/>
          <p:nvPr/>
        </p:nvSpPr>
        <p:spPr>
          <a:xfrm>
            <a:off x="1048275" y="2222325"/>
            <a:ext cx="6974400" cy="17892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08" name="Google Shape;208;p39"/>
          <p:cNvPicPr preferRelativeResize="0"/>
          <p:nvPr/>
        </p:nvPicPr>
        <p:blipFill>
          <a:blip r:embed="rId3">
            <a:alphaModFix/>
          </a:blip>
          <a:stretch>
            <a:fillRect/>
          </a:stretch>
        </p:blipFill>
        <p:spPr>
          <a:xfrm>
            <a:off x="1566288" y="2571750"/>
            <a:ext cx="6011425" cy="856850"/>
          </a:xfrm>
          <a:prstGeom prst="rect">
            <a:avLst/>
          </a:prstGeom>
          <a:noFill/>
          <a:ln>
            <a:noFill/>
          </a:ln>
        </p:spPr>
      </p:pic>
      <p:pic>
        <p:nvPicPr>
          <p:cNvPr id="209" name="Google Shape;209;p39"/>
          <p:cNvPicPr preferRelativeResize="0"/>
          <p:nvPr/>
        </p:nvPicPr>
        <p:blipFill>
          <a:blip r:embed="rId4">
            <a:alphaModFix/>
          </a:blip>
          <a:stretch>
            <a:fillRect/>
          </a:stretch>
        </p:blipFill>
        <p:spPr>
          <a:xfrm>
            <a:off x="6898350" y="3494225"/>
            <a:ext cx="1929150" cy="14822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13" name="Shape 213"/>
        <p:cNvGrpSpPr/>
        <p:nvPr/>
      </p:nvGrpSpPr>
      <p:grpSpPr>
        <a:xfrm>
          <a:off x="0" y="0"/>
          <a:ext cx="0" cy="0"/>
          <a:chOff x="0" y="0"/>
          <a:chExt cx="0" cy="0"/>
        </a:xfrm>
      </p:grpSpPr>
      <p:sp>
        <p:nvSpPr>
          <p:cNvPr id="214" name="Google Shape;214;p40"/>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The Lighthouse - Poetry</a:t>
            </a:r>
            <a:endParaRPr/>
          </a:p>
        </p:txBody>
      </p:sp>
      <p:sp>
        <p:nvSpPr>
          <p:cNvPr id="215" name="Google Shape;215;p40"/>
          <p:cNvSpPr txBox="1"/>
          <p:nvPr/>
        </p:nvSpPr>
        <p:spPr>
          <a:xfrm>
            <a:off x="6080075" y="2217550"/>
            <a:ext cx="2961300" cy="16506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u="sng"/>
              <a:t>Teacher Notes</a:t>
            </a:r>
            <a:endParaRPr b="1" sz="1600" u="sng"/>
          </a:p>
          <a:p>
            <a:pPr indent="0" lvl="0" marL="0" rtl="0" algn="l">
              <a:spcBef>
                <a:spcPts val="0"/>
              </a:spcBef>
              <a:spcAft>
                <a:spcPts val="0"/>
              </a:spcAft>
              <a:buNone/>
            </a:pPr>
            <a:r>
              <a:rPr lang="en-GB" sz="1600"/>
              <a:t>Watch the film to remind yourself about what our English sessions are all about this week. </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t/>
            </a:r>
            <a:endParaRPr sz="1600"/>
          </a:p>
        </p:txBody>
      </p:sp>
      <p:pic>
        <p:nvPicPr>
          <p:cNvPr id="216" name="Google Shape;216;p40">
            <a:hlinkClick r:id="rId3"/>
          </p:cNvPr>
          <p:cNvPicPr preferRelativeResize="0"/>
          <p:nvPr/>
        </p:nvPicPr>
        <p:blipFill>
          <a:blip r:embed="rId4">
            <a:alphaModFix/>
          </a:blip>
          <a:stretch>
            <a:fillRect/>
          </a:stretch>
        </p:blipFill>
        <p:spPr>
          <a:xfrm>
            <a:off x="152400" y="1170125"/>
            <a:ext cx="5551701" cy="3108325"/>
          </a:xfrm>
          <a:prstGeom prst="rect">
            <a:avLst/>
          </a:prstGeom>
          <a:noFill/>
          <a:ln>
            <a:noFill/>
          </a:ln>
        </p:spPr>
      </p:pic>
      <p:sp>
        <p:nvSpPr>
          <p:cNvPr id="217" name="Google Shape;217;p40"/>
          <p:cNvSpPr txBox="1"/>
          <p:nvPr/>
        </p:nvSpPr>
        <p:spPr>
          <a:xfrm>
            <a:off x="152400" y="4617175"/>
            <a:ext cx="3885600" cy="34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5"/>
              </a:rPr>
              <a:t>https://www.youtube.com/watch?v=6HfBbSUORvo</a:t>
            </a:r>
            <a:endParaRPr/>
          </a:p>
        </p:txBody>
      </p:sp>
      <p:sp>
        <p:nvSpPr>
          <p:cNvPr id="218" name="Google Shape;218;p40"/>
          <p:cNvSpPr txBox="1"/>
          <p:nvPr/>
        </p:nvSpPr>
        <p:spPr>
          <a:xfrm>
            <a:off x="111825" y="4207050"/>
            <a:ext cx="5144700" cy="34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Click on the image or the link below to watch the short film.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22" name="Shape 222"/>
        <p:cNvGrpSpPr/>
        <p:nvPr/>
      </p:nvGrpSpPr>
      <p:grpSpPr>
        <a:xfrm>
          <a:off x="0" y="0"/>
          <a:ext cx="0" cy="0"/>
          <a:chOff x="0" y="0"/>
          <a:chExt cx="0" cy="0"/>
        </a:xfrm>
      </p:grpSpPr>
      <p:sp>
        <p:nvSpPr>
          <p:cNvPr id="223" name="Google Shape;223;p41"/>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The Lighthouse - Poetry</a:t>
            </a:r>
            <a:endParaRPr/>
          </a:p>
        </p:txBody>
      </p:sp>
      <p:sp>
        <p:nvSpPr>
          <p:cNvPr id="224" name="Google Shape;224;p41"/>
          <p:cNvSpPr/>
          <p:nvPr/>
        </p:nvSpPr>
        <p:spPr>
          <a:xfrm>
            <a:off x="0" y="1681800"/>
            <a:ext cx="4274700" cy="742800"/>
          </a:xfrm>
          <a:prstGeom prst="wedgeRoundRectCallout">
            <a:avLst>
              <a:gd fmla="val -47850" name="adj1"/>
              <a:gd fmla="val 101724" name="adj2"/>
              <a:gd fmla="val 0" name="adj3"/>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400"/>
              <a:t>A diamante poem has 7 lines</a:t>
            </a:r>
            <a:endParaRPr b="1" sz="2400"/>
          </a:p>
        </p:txBody>
      </p:sp>
      <p:pic>
        <p:nvPicPr>
          <p:cNvPr id="225" name="Google Shape;225;p41"/>
          <p:cNvPicPr preferRelativeResize="0"/>
          <p:nvPr/>
        </p:nvPicPr>
        <p:blipFill>
          <a:blip r:embed="rId3">
            <a:alphaModFix/>
          </a:blip>
          <a:stretch>
            <a:fillRect/>
          </a:stretch>
        </p:blipFill>
        <p:spPr>
          <a:xfrm>
            <a:off x="462838" y="3004600"/>
            <a:ext cx="3811864" cy="1902425"/>
          </a:xfrm>
          <a:prstGeom prst="rect">
            <a:avLst/>
          </a:prstGeom>
          <a:noFill/>
          <a:ln>
            <a:noFill/>
          </a:ln>
        </p:spPr>
      </p:pic>
      <p:pic>
        <p:nvPicPr>
          <p:cNvPr id="226" name="Google Shape;226;p41"/>
          <p:cNvPicPr preferRelativeResize="0"/>
          <p:nvPr/>
        </p:nvPicPr>
        <p:blipFill>
          <a:blip r:embed="rId4">
            <a:alphaModFix/>
          </a:blip>
          <a:stretch>
            <a:fillRect/>
          </a:stretch>
        </p:blipFill>
        <p:spPr>
          <a:xfrm>
            <a:off x="4427100" y="1170125"/>
            <a:ext cx="4119837" cy="382097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30" name="Shape 230"/>
        <p:cNvGrpSpPr/>
        <p:nvPr/>
      </p:nvGrpSpPr>
      <p:grpSpPr>
        <a:xfrm>
          <a:off x="0" y="0"/>
          <a:ext cx="0" cy="0"/>
          <a:chOff x="0" y="0"/>
          <a:chExt cx="0" cy="0"/>
        </a:xfrm>
      </p:grpSpPr>
      <p:sp>
        <p:nvSpPr>
          <p:cNvPr id="231" name="Google Shape;231;p42"/>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The Lighthouse - Poetry</a:t>
            </a:r>
            <a:endParaRPr/>
          </a:p>
        </p:txBody>
      </p:sp>
      <p:sp>
        <p:nvSpPr>
          <p:cNvPr id="232" name="Google Shape;232;p42"/>
          <p:cNvSpPr/>
          <p:nvPr/>
        </p:nvSpPr>
        <p:spPr>
          <a:xfrm>
            <a:off x="602650" y="1177250"/>
            <a:ext cx="7806300" cy="742800"/>
          </a:xfrm>
          <a:prstGeom prst="wedgeRoundRectCallout">
            <a:avLst>
              <a:gd fmla="val 48385" name="adj1"/>
              <a:gd fmla="val 76417" name="adj2"/>
              <a:gd fmla="val 0" name="adj3"/>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400"/>
              <a:t>It follows this pattern…</a:t>
            </a:r>
            <a:endParaRPr b="1" sz="2400"/>
          </a:p>
        </p:txBody>
      </p:sp>
      <p:pic>
        <p:nvPicPr>
          <p:cNvPr id="233" name="Google Shape;233;p42"/>
          <p:cNvPicPr preferRelativeResize="0"/>
          <p:nvPr/>
        </p:nvPicPr>
        <p:blipFill>
          <a:blip r:embed="rId3">
            <a:alphaModFix/>
          </a:blip>
          <a:stretch>
            <a:fillRect/>
          </a:stretch>
        </p:blipFill>
        <p:spPr>
          <a:xfrm>
            <a:off x="152400" y="2198575"/>
            <a:ext cx="8839199" cy="283886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37" name="Shape 237"/>
        <p:cNvGrpSpPr/>
        <p:nvPr/>
      </p:nvGrpSpPr>
      <p:grpSpPr>
        <a:xfrm>
          <a:off x="0" y="0"/>
          <a:ext cx="0" cy="0"/>
          <a:chOff x="0" y="0"/>
          <a:chExt cx="0" cy="0"/>
        </a:xfrm>
      </p:grpSpPr>
      <p:sp>
        <p:nvSpPr>
          <p:cNvPr id="238" name="Google Shape;238;p43"/>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The Lighthouse - Poetry</a:t>
            </a:r>
            <a:endParaRPr/>
          </a:p>
        </p:txBody>
      </p:sp>
      <p:sp>
        <p:nvSpPr>
          <p:cNvPr id="239" name="Google Shape;239;p43"/>
          <p:cNvSpPr/>
          <p:nvPr/>
        </p:nvSpPr>
        <p:spPr>
          <a:xfrm>
            <a:off x="602650" y="1177250"/>
            <a:ext cx="7806300" cy="742800"/>
          </a:xfrm>
          <a:prstGeom prst="wedgeRoundRectCallout">
            <a:avLst>
              <a:gd fmla="val 57182" name="adj1"/>
              <a:gd fmla="val 110376" name="adj2"/>
              <a:gd fmla="val 0" name="adj3"/>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800"/>
              <a:t>Now</a:t>
            </a:r>
            <a:r>
              <a:rPr b="1" lang="en-GB" sz="1800"/>
              <a:t> create a diamante poem for the lighthouse and the sea.</a:t>
            </a:r>
            <a:r>
              <a:rPr lang="en-GB" sz="1800"/>
              <a:t> You can use some of the ideas below to help you.</a:t>
            </a:r>
            <a:endParaRPr sz="1800"/>
          </a:p>
        </p:txBody>
      </p:sp>
      <p:pic>
        <p:nvPicPr>
          <p:cNvPr id="240" name="Google Shape;240;p43"/>
          <p:cNvPicPr preferRelativeResize="0"/>
          <p:nvPr/>
        </p:nvPicPr>
        <p:blipFill>
          <a:blip r:embed="rId3">
            <a:alphaModFix/>
          </a:blip>
          <a:stretch>
            <a:fillRect/>
          </a:stretch>
        </p:blipFill>
        <p:spPr>
          <a:xfrm>
            <a:off x="152400" y="2072450"/>
            <a:ext cx="4669840" cy="2918650"/>
          </a:xfrm>
          <a:prstGeom prst="rect">
            <a:avLst/>
          </a:prstGeom>
          <a:noFill/>
          <a:ln>
            <a:noFill/>
          </a:ln>
        </p:spPr>
      </p:pic>
      <p:sp>
        <p:nvSpPr>
          <p:cNvPr id="241" name="Google Shape;241;p43"/>
          <p:cNvSpPr txBox="1"/>
          <p:nvPr/>
        </p:nvSpPr>
        <p:spPr>
          <a:xfrm>
            <a:off x="5045400" y="2396575"/>
            <a:ext cx="3966300" cy="2522700"/>
          </a:xfrm>
          <a:prstGeom prst="rect">
            <a:avLst/>
          </a:prstGeom>
          <a:solidFill>
            <a:srgbClr val="F3F3F3"/>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t>Lighthouse:</a:t>
            </a:r>
            <a:r>
              <a:rPr lang="en-GB"/>
              <a:t> tall, bold, bright, magnificent, huge, lonely, solitary, remote, striped, guiding, shining, standing, looming, glowing, illuminating, warning, leading, directing, light, tower, lamp, lens, steps, rocks, coast. </a:t>
            </a:r>
            <a:endParaRPr/>
          </a:p>
          <a:p>
            <a:pPr indent="0" lvl="0" marL="0" rtl="0" algn="l">
              <a:spcBef>
                <a:spcPts val="0"/>
              </a:spcBef>
              <a:spcAft>
                <a:spcPts val="0"/>
              </a:spcAft>
              <a:buNone/>
            </a:pPr>
            <a:r>
              <a:t/>
            </a:r>
            <a:endParaRPr/>
          </a:p>
          <a:p>
            <a:pPr indent="0" lvl="0" marL="0" rtl="0" algn="l">
              <a:spcBef>
                <a:spcPts val="0"/>
              </a:spcBef>
              <a:spcAft>
                <a:spcPts val="0"/>
              </a:spcAft>
              <a:buNone/>
            </a:pPr>
            <a:r>
              <a:rPr b="1" lang="en-GB"/>
              <a:t>Sea: </a:t>
            </a:r>
            <a:r>
              <a:rPr lang="en-GB"/>
              <a:t>choppy, angry, deep, dangerous, turbulent, restless, grey, wild, mighty, cold, raging, surging, swaying, crashing, rushing, engulfing, swallowing, rolling, sweeping, wave, crest, boat, water, breaker, surf, foam.</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5" name="Shape 245"/>
        <p:cNvGrpSpPr/>
        <p:nvPr/>
      </p:nvGrpSpPr>
      <p:grpSpPr>
        <a:xfrm>
          <a:off x="0" y="0"/>
          <a:ext cx="0" cy="0"/>
          <a:chOff x="0" y="0"/>
          <a:chExt cx="0" cy="0"/>
        </a:xfrm>
      </p:grpSpPr>
      <p:sp>
        <p:nvSpPr>
          <p:cNvPr id="246" name="Google Shape;246;p44"/>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247" name="Google Shape;247;p44"/>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248" name="Google Shape;248;p44"/>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249" name="Google Shape;249;p44"/>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253" name="Shape 253"/>
        <p:cNvGrpSpPr/>
        <p:nvPr/>
      </p:nvGrpSpPr>
      <p:grpSpPr>
        <a:xfrm>
          <a:off x="0" y="0"/>
          <a:ext cx="0" cy="0"/>
          <a:chOff x="0" y="0"/>
          <a:chExt cx="0" cy="0"/>
        </a:xfrm>
      </p:grpSpPr>
      <p:sp>
        <p:nvSpPr>
          <p:cNvPr id="254" name="Google Shape;254;p45"/>
          <p:cNvSpPr/>
          <p:nvPr/>
        </p:nvSpPr>
        <p:spPr>
          <a:xfrm>
            <a:off x="450450" y="596850"/>
            <a:ext cx="8243100" cy="31194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4800">
                <a:latin typeface="Comfortaa"/>
                <a:ea typeface="Comfortaa"/>
                <a:cs typeface="Comfortaa"/>
                <a:sym typeface="Comfortaa"/>
              </a:rPr>
              <a:t>Heartsmart</a:t>
            </a:r>
            <a:endParaRPr b="1" sz="4800">
              <a:latin typeface="Comfortaa"/>
              <a:ea typeface="Comfortaa"/>
              <a:cs typeface="Comfortaa"/>
              <a:sym typeface="Comfortaa"/>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258" name="Shape 258"/>
        <p:cNvGrpSpPr/>
        <p:nvPr/>
      </p:nvGrpSpPr>
      <p:grpSpPr>
        <a:xfrm>
          <a:off x="0" y="0"/>
          <a:ext cx="0" cy="0"/>
          <a:chOff x="0" y="0"/>
          <a:chExt cx="0" cy="0"/>
        </a:xfrm>
      </p:grpSpPr>
      <p:sp>
        <p:nvSpPr>
          <p:cNvPr id="259" name="Google Shape;259;p46"/>
          <p:cNvSpPr/>
          <p:nvPr/>
        </p:nvSpPr>
        <p:spPr>
          <a:xfrm>
            <a:off x="450450" y="1103575"/>
            <a:ext cx="8243100" cy="36600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2400">
                <a:latin typeface="Comfortaa"/>
                <a:ea typeface="Comfortaa"/>
                <a:cs typeface="Comfortaa"/>
                <a:sym typeface="Comfortaa"/>
              </a:rPr>
              <a:t>Watch this video: </a:t>
            </a:r>
            <a:endParaRPr b="1" sz="2400">
              <a:latin typeface="Comfortaa"/>
              <a:ea typeface="Comfortaa"/>
              <a:cs typeface="Comfortaa"/>
              <a:sym typeface="Comfortaa"/>
            </a:endParaRPr>
          </a:p>
          <a:p>
            <a:pPr indent="0" lvl="0" marL="0" rtl="0" algn="l">
              <a:spcBef>
                <a:spcPts val="0"/>
              </a:spcBef>
              <a:spcAft>
                <a:spcPts val="0"/>
              </a:spcAft>
              <a:buNone/>
            </a:pPr>
            <a:r>
              <a:rPr b="1" lang="en-GB" sz="2400" u="sng">
                <a:solidFill>
                  <a:schemeClr val="hlink"/>
                </a:solidFill>
                <a:latin typeface="Comfortaa"/>
                <a:ea typeface="Comfortaa"/>
                <a:cs typeface="Comfortaa"/>
                <a:sym typeface="Comfortaa"/>
                <a:hlinkClick r:id="rId3"/>
              </a:rPr>
              <a:t>https://vimeo.com/354778034</a:t>
            </a:r>
            <a:endParaRPr b="1" sz="2400">
              <a:latin typeface="Comfortaa"/>
              <a:ea typeface="Comfortaa"/>
              <a:cs typeface="Comfortaa"/>
              <a:sym typeface="Comfortaa"/>
            </a:endParaRPr>
          </a:p>
          <a:p>
            <a:pPr indent="0" lvl="0" marL="0" rtl="0" algn="ctr">
              <a:spcBef>
                <a:spcPts val="0"/>
              </a:spcBef>
              <a:spcAft>
                <a:spcPts val="0"/>
              </a:spcAft>
              <a:buNone/>
            </a:pPr>
            <a:r>
              <a:t/>
            </a:r>
            <a:endParaRPr b="1" sz="1100">
              <a:latin typeface="Comfortaa"/>
              <a:ea typeface="Comfortaa"/>
              <a:cs typeface="Comfortaa"/>
              <a:sym typeface="Comfortaa"/>
            </a:endParaRPr>
          </a:p>
        </p:txBody>
      </p:sp>
      <p:sp>
        <p:nvSpPr>
          <p:cNvPr id="260" name="Google Shape;260;p46"/>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3600">
                <a:solidFill>
                  <a:schemeClr val="dk1"/>
                </a:solidFill>
                <a:latin typeface="Comfortaa"/>
                <a:ea typeface="Comfortaa"/>
                <a:cs typeface="Comfortaa"/>
                <a:sym typeface="Comfortaa"/>
              </a:rPr>
              <a:t>Heartsmart</a:t>
            </a:r>
            <a:endParaRPr b="1" sz="3600">
              <a:latin typeface="Comfortaa"/>
              <a:ea typeface="Comfortaa"/>
              <a:cs typeface="Comfortaa"/>
              <a:sym typeface="Comfortaa"/>
            </a:endParaRPr>
          </a:p>
        </p:txBody>
      </p:sp>
      <p:pic>
        <p:nvPicPr>
          <p:cNvPr id="261" name="Google Shape;261;p46"/>
          <p:cNvPicPr preferRelativeResize="0"/>
          <p:nvPr/>
        </p:nvPicPr>
        <p:blipFill>
          <a:blip r:embed="rId4">
            <a:alphaModFix/>
          </a:blip>
          <a:stretch>
            <a:fillRect/>
          </a:stretch>
        </p:blipFill>
        <p:spPr>
          <a:xfrm>
            <a:off x="5826775" y="1715500"/>
            <a:ext cx="2436149" cy="2436149"/>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265" name="Shape 265"/>
        <p:cNvGrpSpPr/>
        <p:nvPr/>
      </p:nvGrpSpPr>
      <p:grpSpPr>
        <a:xfrm>
          <a:off x="0" y="0"/>
          <a:ext cx="0" cy="0"/>
          <a:chOff x="0" y="0"/>
          <a:chExt cx="0" cy="0"/>
        </a:xfrm>
      </p:grpSpPr>
      <p:sp>
        <p:nvSpPr>
          <p:cNvPr id="266" name="Google Shape;266;p47"/>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3600">
                <a:solidFill>
                  <a:schemeClr val="dk1"/>
                </a:solidFill>
                <a:latin typeface="Comfortaa"/>
                <a:ea typeface="Comfortaa"/>
                <a:cs typeface="Comfortaa"/>
                <a:sym typeface="Comfortaa"/>
              </a:rPr>
              <a:t>Heartsmart</a:t>
            </a:r>
            <a:endParaRPr b="1" sz="3600">
              <a:latin typeface="Comfortaa"/>
              <a:ea typeface="Comfortaa"/>
              <a:cs typeface="Comfortaa"/>
              <a:sym typeface="Comfortaa"/>
            </a:endParaRPr>
          </a:p>
        </p:txBody>
      </p:sp>
      <p:sp>
        <p:nvSpPr>
          <p:cNvPr id="267" name="Google Shape;267;p47"/>
          <p:cNvSpPr txBox="1"/>
          <p:nvPr/>
        </p:nvSpPr>
        <p:spPr>
          <a:xfrm>
            <a:off x="7941475" y="3119450"/>
            <a:ext cx="6858000" cy="800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47"/>
          <p:cNvSpPr/>
          <p:nvPr/>
        </p:nvSpPr>
        <p:spPr>
          <a:xfrm>
            <a:off x="4652975" y="1023925"/>
            <a:ext cx="2240700" cy="1443000"/>
          </a:xfrm>
          <a:prstGeom prst="wedgeRoundRectCallout">
            <a:avLst>
              <a:gd fmla="val 73612" name="adj1"/>
              <a:gd fmla="val 89608" name="adj2"/>
              <a:gd fmla="val 0" name="adj3"/>
            </a:avLst>
          </a:prstGeom>
          <a:solidFill>
            <a:srgbClr val="FFFFFF"/>
          </a:solid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1800">
                <a:latin typeface="Comic Sans MS"/>
                <a:ea typeface="Comic Sans MS"/>
                <a:cs typeface="Comic Sans MS"/>
                <a:sym typeface="Comic Sans MS"/>
              </a:rPr>
              <a:t>Sometimes, lying can be a good thing.</a:t>
            </a:r>
            <a:endParaRPr sz="1800">
              <a:latin typeface="Comic Sans MS"/>
              <a:ea typeface="Comic Sans MS"/>
              <a:cs typeface="Comic Sans MS"/>
              <a:sym typeface="Comic Sans MS"/>
            </a:endParaRPr>
          </a:p>
        </p:txBody>
      </p:sp>
      <p:pic>
        <p:nvPicPr>
          <p:cNvPr id="269" name="Google Shape;269;p47"/>
          <p:cNvPicPr preferRelativeResize="0"/>
          <p:nvPr/>
        </p:nvPicPr>
        <p:blipFill>
          <a:blip r:embed="rId3">
            <a:alphaModFix/>
          </a:blip>
          <a:stretch>
            <a:fillRect/>
          </a:stretch>
        </p:blipFill>
        <p:spPr>
          <a:xfrm>
            <a:off x="252400" y="1591548"/>
            <a:ext cx="2426500" cy="3551950"/>
          </a:xfrm>
          <a:prstGeom prst="rect">
            <a:avLst/>
          </a:prstGeom>
          <a:noFill/>
          <a:ln>
            <a:noFill/>
          </a:ln>
        </p:spPr>
      </p:pic>
      <p:sp>
        <p:nvSpPr>
          <p:cNvPr id="270" name="Google Shape;270;p47"/>
          <p:cNvSpPr/>
          <p:nvPr/>
        </p:nvSpPr>
        <p:spPr>
          <a:xfrm>
            <a:off x="2381250" y="1023925"/>
            <a:ext cx="2190600" cy="1443000"/>
          </a:xfrm>
          <a:prstGeom prst="wedgeRoundRectCallout">
            <a:avLst>
              <a:gd fmla="val -60981" name="adj1"/>
              <a:gd fmla="val 76240" name="adj2"/>
              <a:gd fmla="val 0" name="adj3"/>
            </a:avLst>
          </a:prstGeom>
          <a:solidFill>
            <a:srgbClr val="FFFFFF"/>
          </a:solid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1800">
                <a:latin typeface="Comic Sans MS"/>
                <a:ea typeface="Comic Sans MS"/>
                <a:cs typeface="Comic Sans MS"/>
                <a:sym typeface="Comic Sans MS"/>
              </a:rPr>
              <a:t>You should tell the truth at all costs. </a:t>
            </a:r>
            <a:endParaRPr sz="1800">
              <a:latin typeface="Comic Sans MS"/>
              <a:ea typeface="Comic Sans MS"/>
              <a:cs typeface="Comic Sans MS"/>
              <a:sym typeface="Comic Sans MS"/>
            </a:endParaRPr>
          </a:p>
        </p:txBody>
      </p:sp>
      <p:pic>
        <p:nvPicPr>
          <p:cNvPr id="271" name="Google Shape;271;p47"/>
          <p:cNvPicPr preferRelativeResize="0"/>
          <p:nvPr/>
        </p:nvPicPr>
        <p:blipFill>
          <a:blip r:embed="rId4">
            <a:alphaModFix/>
          </a:blip>
          <a:stretch>
            <a:fillRect/>
          </a:stretch>
        </p:blipFill>
        <p:spPr>
          <a:xfrm>
            <a:off x="7161200" y="2127925"/>
            <a:ext cx="1806600" cy="2783141"/>
          </a:xfrm>
          <a:prstGeom prst="rect">
            <a:avLst/>
          </a:prstGeom>
          <a:noFill/>
          <a:ln>
            <a:noFill/>
          </a:ln>
        </p:spPr>
      </p:pic>
      <p:sp>
        <p:nvSpPr>
          <p:cNvPr id="272" name="Google Shape;272;p47"/>
          <p:cNvSpPr/>
          <p:nvPr/>
        </p:nvSpPr>
        <p:spPr>
          <a:xfrm>
            <a:off x="3315900" y="2857575"/>
            <a:ext cx="2512200" cy="2053500"/>
          </a:xfrm>
          <a:prstGeom prst="heart">
            <a:avLst/>
          </a:prstGeom>
          <a:solidFill>
            <a:schemeClr val="lt2"/>
          </a:solid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800">
                <a:latin typeface="Comfortaa"/>
                <a:ea typeface="Comfortaa"/>
                <a:cs typeface="Comfortaa"/>
                <a:sym typeface="Comfortaa"/>
              </a:rPr>
              <a:t>Who do you agree with and why?</a:t>
            </a:r>
            <a:endParaRPr b="1" sz="1800">
              <a:latin typeface="Comfortaa"/>
              <a:ea typeface="Comfortaa"/>
              <a:cs typeface="Comfortaa"/>
              <a:sym typeface="Comfortaa"/>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E6B8AF"/>
        </a:solidFill>
      </p:bgPr>
    </p:bg>
    <p:spTree>
      <p:nvGrpSpPr>
        <p:cNvPr id="276" name="Shape 276"/>
        <p:cNvGrpSpPr/>
        <p:nvPr/>
      </p:nvGrpSpPr>
      <p:grpSpPr>
        <a:xfrm>
          <a:off x="0" y="0"/>
          <a:ext cx="0" cy="0"/>
          <a:chOff x="0" y="0"/>
          <a:chExt cx="0" cy="0"/>
        </a:xfrm>
      </p:grpSpPr>
      <p:sp>
        <p:nvSpPr>
          <p:cNvPr id="277" name="Google Shape;277;p48"/>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3600">
                <a:solidFill>
                  <a:schemeClr val="dk1"/>
                </a:solidFill>
                <a:latin typeface="Comfortaa"/>
                <a:ea typeface="Comfortaa"/>
                <a:cs typeface="Comfortaa"/>
                <a:sym typeface="Comfortaa"/>
              </a:rPr>
              <a:t>Heartsmart</a:t>
            </a:r>
            <a:endParaRPr b="1" sz="3600">
              <a:latin typeface="Comfortaa"/>
              <a:ea typeface="Comfortaa"/>
              <a:cs typeface="Comfortaa"/>
              <a:sym typeface="Comfortaa"/>
            </a:endParaRPr>
          </a:p>
        </p:txBody>
      </p:sp>
      <p:sp>
        <p:nvSpPr>
          <p:cNvPr id="278" name="Google Shape;278;p48"/>
          <p:cNvSpPr/>
          <p:nvPr/>
        </p:nvSpPr>
        <p:spPr>
          <a:xfrm>
            <a:off x="450450" y="1103575"/>
            <a:ext cx="8243100" cy="36600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400">
                <a:latin typeface="Comfortaa"/>
                <a:ea typeface="Comfortaa"/>
                <a:cs typeface="Comfortaa"/>
                <a:sym typeface="Comfortaa"/>
              </a:rPr>
              <a:t>Agreement isn’t the goal, understanding is. </a:t>
            </a:r>
            <a:endParaRPr b="1" sz="2400">
              <a:latin typeface="Comfortaa"/>
              <a:ea typeface="Comfortaa"/>
              <a:cs typeface="Comfortaa"/>
              <a:sym typeface="Comfortaa"/>
            </a:endParaRPr>
          </a:p>
          <a:p>
            <a:pPr indent="0" lvl="0" marL="0" rtl="0" algn="ctr">
              <a:spcBef>
                <a:spcPts val="0"/>
              </a:spcBef>
              <a:spcAft>
                <a:spcPts val="0"/>
              </a:spcAft>
              <a:buNone/>
            </a:pPr>
            <a:r>
              <a:rPr b="1" lang="en-GB" sz="1800">
                <a:latin typeface="Comfortaa"/>
                <a:ea typeface="Comfortaa"/>
                <a:cs typeface="Comfortaa"/>
                <a:sym typeface="Comfortaa"/>
              </a:rPr>
              <a:t>We don’t always have to agree, but we do seek to understand. </a:t>
            </a:r>
            <a:endParaRPr b="1" sz="1800">
              <a:latin typeface="Comfortaa"/>
              <a:ea typeface="Comfortaa"/>
              <a:cs typeface="Comfortaa"/>
              <a:sym typeface="Comfortaa"/>
            </a:endParaRPr>
          </a:p>
          <a:p>
            <a:pPr indent="0" lvl="0" marL="0" rtl="0" algn="ctr">
              <a:spcBef>
                <a:spcPts val="0"/>
              </a:spcBef>
              <a:spcAft>
                <a:spcPts val="0"/>
              </a:spcAft>
              <a:buNone/>
            </a:pPr>
            <a:r>
              <a:t/>
            </a:r>
            <a:endParaRPr b="1">
              <a:latin typeface="Comfortaa"/>
              <a:ea typeface="Comfortaa"/>
              <a:cs typeface="Comfortaa"/>
              <a:sym typeface="Comfortaa"/>
            </a:endParaRPr>
          </a:p>
          <a:p>
            <a:pPr indent="-323850" lvl="0" marL="457200" rtl="0" algn="l">
              <a:spcBef>
                <a:spcPts val="0"/>
              </a:spcBef>
              <a:spcAft>
                <a:spcPts val="0"/>
              </a:spcAft>
              <a:buSzPts val="1500"/>
              <a:buFont typeface="Comfortaa"/>
              <a:buChar char="●"/>
            </a:pPr>
            <a:r>
              <a:rPr b="1" lang="en-GB" sz="1500">
                <a:latin typeface="Comfortaa"/>
                <a:ea typeface="Comfortaa"/>
                <a:cs typeface="Comfortaa"/>
                <a:sym typeface="Comfortaa"/>
              </a:rPr>
              <a:t>Jaoquin was right about using an iPad to fix Boris’s tummy. Does that mean he was right to mention it?</a:t>
            </a:r>
            <a:endParaRPr b="1" sz="1500">
              <a:latin typeface="Comfortaa"/>
              <a:ea typeface="Comfortaa"/>
              <a:cs typeface="Comfortaa"/>
              <a:sym typeface="Comfortaa"/>
            </a:endParaRPr>
          </a:p>
          <a:p>
            <a:pPr indent="-323850" lvl="0" marL="457200" rtl="0" algn="l">
              <a:spcBef>
                <a:spcPts val="0"/>
              </a:spcBef>
              <a:spcAft>
                <a:spcPts val="0"/>
              </a:spcAft>
              <a:buSzPts val="1500"/>
              <a:buFont typeface="Comfortaa"/>
              <a:buChar char="●"/>
            </a:pPr>
            <a:r>
              <a:rPr b="1" lang="en-GB" sz="1500">
                <a:latin typeface="Comfortaa"/>
                <a:ea typeface="Comfortaa"/>
                <a:cs typeface="Comfortaa"/>
                <a:sym typeface="Comfortaa"/>
              </a:rPr>
              <a:t>Jude was creative in trying to conceal the truth about Boris. Is what he did wrong?</a:t>
            </a:r>
            <a:endParaRPr b="1" sz="1500">
              <a:latin typeface="Comfortaa"/>
              <a:ea typeface="Comfortaa"/>
              <a:cs typeface="Comfortaa"/>
              <a:sym typeface="Comfortaa"/>
            </a:endParaRPr>
          </a:p>
          <a:p>
            <a:pPr indent="-323850" lvl="0" marL="457200" rtl="0" algn="l">
              <a:spcBef>
                <a:spcPts val="0"/>
              </a:spcBef>
              <a:spcAft>
                <a:spcPts val="0"/>
              </a:spcAft>
              <a:buSzPts val="1500"/>
              <a:buFont typeface="Comfortaa"/>
              <a:buChar char="●"/>
            </a:pPr>
            <a:r>
              <a:rPr b="1" lang="en-GB" sz="1500">
                <a:latin typeface="Comfortaa"/>
                <a:ea typeface="Comfortaa"/>
                <a:cs typeface="Comfortaa"/>
                <a:sym typeface="Comfortaa"/>
              </a:rPr>
              <a:t>Is it ever right to tell a lie and if so when? </a:t>
            </a:r>
            <a:endParaRPr b="1" sz="1500">
              <a:latin typeface="Comfortaa"/>
              <a:ea typeface="Comfortaa"/>
              <a:cs typeface="Comfortaa"/>
              <a:sym typeface="Comfortaa"/>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82" name="Shape 282"/>
        <p:cNvGrpSpPr/>
        <p:nvPr/>
      </p:nvGrpSpPr>
      <p:grpSpPr>
        <a:xfrm>
          <a:off x="0" y="0"/>
          <a:ext cx="0" cy="0"/>
          <a:chOff x="0" y="0"/>
          <a:chExt cx="0" cy="0"/>
        </a:xfrm>
      </p:grpSpPr>
      <p:sp>
        <p:nvSpPr>
          <p:cNvPr id="283" name="Google Shape;283;p49"/>
          <p:cNvSpPr txBox="1"/>
          <p:nvPr>
            <p:ph type="ctrTitle"/>
          </p:nvPr>
        </p:nvSpPr>
        <p:spPr>
          <a:xfrm>
            <a:off x="3153478" y="1216775"/>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Well done on a great day! </a:t>
            </a:r>
            <a:endParaRPr sz="4000"/>
          </a:p>
          <a:p>
            <a:pPr indent="0" lvl="0" marL="0" rtl="0" algn="ctr">
              <a:spcBef>
                <a:spcPts val="0"/>
              </a:spcBef>
              <a:spcAft>
                <a:spcPts val="0"/>
              </a:spcAft>
              <a:buNone/>
            </a:pPr>
            <a:r>
              <a:rPr lang="en-GB" sz="4000"/>
              <a:t>See you tomorrow!</a:t>
            </a:r>
            <a:endParaRPr/>
          </a:p>
        </p:txBody>
      </p:sp>
      <p:pic>
        <p:nvPicPr>
          <p:cNvPr id="284" name="Google Shape;284;p49"/>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