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30"/>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1F53FE-2C9F-4BCA-89BB-4B996A9DB0A3}" type="datetimeFigureOut">
              <a:rPr lang="en-US" smtClean="0"/>
              <a:t>6/4/2020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1E65FD-D9EA-470F-B9BF-5872D393F3CA}" type="slidenum">
              <a:rPr lang="en-US" smtClean="0"/>
              <a:t>‹#›</a:t>
            </a:fld>
            <a:endParaRPr lang="en-US"/>
          </a:p>
        </p:txBody>
      </p:sp>
    </p:spTree>
    <p:extLst>
      <p:ext uri="{BB962C8B-B14F-4D97-AF65-F5344CB8AC3E}">
        <p14:creationId xmlns:p14="http://schemas.microsoft.com/office/powerpoint/2010/main" val="19414077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5"/>
        <p:cNvGrpSpPr/>
        <p:nvPr/>
      </p:nvGrpSpPr>
      <p:grpSpPr>
        <a:xfrm>
          <a:off x="0" y="0"/>
          <a:ext cx="0" cy="0"/>
          <a:chOff x="0" y="0"/>
          <a:chExt cx="0" cy="0"/>
        </a:xfrm>
      </p:grpSpPr>
      <p:sp>
        <p:nvSpPr>
          <p:cNvPr id="906" name="Google Shape;906;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07" name="Google Shape;907;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67509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1"/>
        <p:cNvGrpSpPr/>
        <p:nvPr/>
      </p:nvGrpSpPr>
      <p:grpSpPr>
        <a:xfrm>
          <a:off x="0" y="0"/>
          <a:ext cx="0" cy="0"/>
          <a:chOff x="0" y="0"/>
          <a:chExt cx="0" cy="0"/>
        </a:xfrm>
      </p:grpSpPr>
      <p:sp>
        <p:nvSpPr>
          <p:cNvPr id="912" name="Google Shape;912;p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3" name="Google Shape;913;p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811674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5"/>
        <p:cNvGrpSpPr/>
        <p:nvPr/>
      </p:nvGrpSpPr>
      <p:grpSpPr>
        <a:xfrm>
          <a:off x="0" y="0"/>
          <a:ext cx="0" cy="0"/>
          <a:chOff x="0" y="0"/>
          <a:chExt cx="0" cy="0"/>
        </a:xfrm>
      </p:grpSpPr>
      <p:sp>
        <p:nvSpPr>
          <p:cNvPr id="926" name="Google Shape;926;g87cd048547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7" name="Google Shape;927;g87cd048547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671113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0"/>
        <p:cNvGrpSpPr/>
        <p:nvPr/>
      </p:nvGrpSpPr>
      <p:grpSpPr>
        <a:xfrm>
          <a:off x="0" y="0"/>
          <a:ext cx="0" cy="0"/>
          <a:chOff x="0" y="0"/>
          <a:chExt cx="0" cy="0"/>
        </a:xfrm>
      </p:grpSpPr>
      <p:sp>
        <p:nvSpPr>
          <p:cNvPr id="931" name="Google Shape;931;g8634709e03_1_10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32" name="Google Shape;932;g8634709e03_1_1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986812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8"/>
        <p:cNvGrpSpPr/>
        <p:nvPr/>
      </p:nvGrpSpPr>
      <p:grpSpPr>
        <a:xfrm>
          <a:off x="0" y="0"/>
          <a:ext cx="0" cy="0"/>
          <a:chOff x="0" y="0"/>
          <a:chExt cx="0" cy="0"/>
        </a:xfrm>
      </p:grpSpPr>
      <p:sp>
        <p:nvSpPr>
          <p:cNvPr id="939" name="Google Shape;939;g80a865f253_5_4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0" name="Google Shape;940;g80a865f253_5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734868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3"/>
        <p:cNvGrpSpPr/>
        <p:nvPr/>
      </p:nvGrpSpPr>
      <p:grpSpPr>
        <a:xfrm>
          <a:off x="0" y="0"/>
          <a:ext cx="0" cy="0"/>
          <a:chOff x="0" y="0"/>
          <a:chExt cx="0" cy="0"/>
        </a:xfrm>
      </p:grpSpPr>
      <p:sp>
        <p:nvSpPr>
          <p:cNvPr id="944" name="Google Shape;944;g80a865f253_5_4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5" name="Google Shape;945;g80a865f253_5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671110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1"/>
        <p:cNvGrpSpPr/>
        <p:nvPr/>
      </p:nvGrpSpPr>
      <p:grpSpPr>
        <a:xfrm>
          <a:off x="0" y="0"/>
          <a:ext cx="0" cy="0"/>
          <a:chOff x="0" y="0"/>
          <a:chExt cx="0" cy="0"/>
        </a:xfrm>
      </p:grpSpPr>
      <p:sp>
        <p:nvSpPr>
          <p:cNvPr id="952" name="Google Shape;952;g80a865f253_5_76: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53" name="Google Shape;953;g80a865f253_5_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5929817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6"/>
        <p:cNvGrpSpPr/>
        <p:nvPr/>
      </p:nvGrpSpPr>
      <p:grpSpPr>
        <a:xfrm>
          <a:off x="0" y="0"/>
          <a:ext cx="0" cy="0"/>
          <a:chOff x="0" y="0"/>
          <a:chExt cx="0" cy="0"/>
        </a:xfrm>
      </p:grpSpPr>
      <p:sp>
        <p:nvSpPr>
          <p:cNvPr id="967" name="Google Shape;967;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68" name="Google Shape;968;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7746604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3"/>
        <p:cNvGrpSpPr/>
        <p:nvPr/>
      </p:nvGrpSpPr>
      <p:grpSpPr>
        <a:xfrm>
          <a:off x="0" y="0"/>
          <a:ext cx="0" cy="0"/>
          <a:chOff x="0" y="0"/>
          <a:chExt cx="0" cy="0"/>
        </a:xfrm>
      </p:grpSpPr>
      <p:sp>
        <p:nvSpPr>
          <p:cNvPr id="974" name="Google Shape;974;g8812d6153f_0_5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5" name="Google Shape;975;g8812d6153f_0_50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7158199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8"/>
        <p:cNvGrpSpPr/>
        <p:nvPr/>
      </p:nvGrpSpPr>
      <p:grpSpPr>
        <a:xfrm>
          <a:off x="0" y="0"/>
          <a:ext cx="0" cy="0"/>
          <a:chOff x="0" y="0"/>
          <a:chExt cx="0" cy="0"/>
        </a:xfrm>
      </p:grpSpPr>
      <p:sp>
        <p:nvSpPr>
          <p:cNvPr id="979" name="Google Shape;979;g8812d6153f_0_5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0" name="Google Shape;980;g8812d6153f_0_5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427725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6"/>
        <p:cNvGrpSpPr/>
        <p:nvPr/>
      </p:nvGrpSpPr>
      <p:grpSpPr>
        <a:xfrm>
          <a:off x="0" y="0"/>
          <a:ext cx="0" cy="0"/>
          <a:chOff x="0" y="0"/>
          <a:chExt cx="0" cy="0"/>
        </a:xfrm>
      </p:grpSpPr>
      <p:sp>
        <p:nvSpPr>
          <p:cNvPr id="987" name="Google Shape;987;g8812d6153f_0_6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8" name="Google Shape;988;g8812d6153f_0_6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747823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2"/>
        <p:cNvGrpSpPr/>
        <p:nvPr/>
      </p:nvGrpSpPr>
      <p:grpSpPr>
        <a:xfrm>
          <a:off x="0" y="0"/>
          <a:ext cx="0" cy="0"/>
          <a:chOff x="0" y="0"/>
          <a:chExt cx="0" cy="0"/>
        </a:xfrm>
      </p:grpSpPr>
      <p:sp>
        <p:nvSpPr>
          <p:cNvPr id="993" name="Google Shape;993;g8812d6153f_0_6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4" name="Google Shape;994;g8812d6153f_0_6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767894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8"/>
        <p:cNvGrpSpPr/>
        <p:nvPr/>
      </p:nvGrpSpPr>
      <p:grpSpPr>
        <a:xfrm>
          <a:off x="0" y="0"/>
          <a:ext cx="0" cy="0"/>
          <a:chOff x="0" y="0"/>
          <a:chExt cx="0" cy="0"/>
        </a:xfrm>
      </p:grpSpPr>
      <p:sp>
        <p:nvSpPr>
          <p:cNvPr id="999" name="Google Shape;999;g8812d6153f_0_7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0" name="Google Shape;1000;g8812d6153f_0_7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953791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4"/>
        <p:cNvGrpSpPr/>
        <p:nvPr/>
      </p:nvGrpSpPr>
      <p:grpSpPr>
        <a:xfrm>
          <a:off x="0" y="0"/>
          <a:ext cx="0" cy="0"/>
          <a:chOff x="0" y="0"/>
          <a:chExt cx="0" cy="0"/>
        </a:xfrm>
      </p:grpSpPr>
      <p:sp>
        <p:nvSpPr>
          <p:cNvPr id="1005" name="Google Shape;1005;g80a865f253_1_8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6" name="Google Shape;1006;g80a865f253_1_8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818166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1"/>
        <p:cNvGrpSpPr/>
        <p:nvPr/>
      </p:nvGrpSpPr>
      <p:grpSpPr>
        <a:xfrm>
          <a:off x="0" y="0"/>
          <a:ext cx="0" cy="0"/>
          <a:chOff x="0" y="0"/>
          <a:chExt cx="0" cy="0"/>
        </a:xfrm>
      </p:grpSpPr>
      <p:sp>
        <p:nvSpPr>
          <p:cNvPr id="1012" name="Google Shape;1012;g80a865f253_1_9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3" name="Google Shape;1013;g80a865f253_1_9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861333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7"/>
        <p:cNvGrpSpPr/>
        <p:nvPr/>
      </p:nvGrpSpPr>
      <p:grpSpPr>
        <a:xfrm>
          <a:off x="0" y="0"/>
          <a:ext cx="0" cy="0"/>
          <a:chOff x="0" y="0"/>
          <a:chExt cx="0" cy="0"/>
        </a:xfrm>
      </p:grpSpPr>
      <p:sp>
        <p:nvSpPr>
          <p:cNvPr id="1018" name="Google Shape;1018;g80a865f253_1_9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9" name="Google Shape;1019;g80a865f253_1_9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9967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3"/>
        <p:cNvGrpSpPr/>
        <p:nvPr/>
      </p:nvGrpSpPr>
      <p:grpSpPr>
        <a:xfrm>
          <a:off x="0" y="0"/>
          <a:ext cx="0" cy="0"/>
          <a:chOff x="0" y="0"/>
          <a:chExt cx="0" cy="0"/>
        </a:xfrm>
      </p:grpSpPr>
      <p:sp>
        <p:nvSpPr>
          <p:cNvPr id="1024" name="Google Shape;1024;g80a865f253_1_10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5" name="Google Shape;1025;g80a865f253_1_10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09480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9"/>
        <p:cNvGrpSpPr/>
        <p:nvPr/>
      </p:nvGrpSpPr>
      <p:grpSpPr>
        <a:xfrm>
          <a:off x="0" y="0"/>
          <a:ext cx="0" cy="0"/>
          <a:chOff x="0" y="0"/>
          <a:chExt cx="0" cy="0"/>
        </a:xfrm>
      </p:grpSpPr>
      <p:sp>
        <p:nvSpPr>
          <p:cNvPr id="1030" name="Google Shape;103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31" name="Google Shape;1031;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606222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6"/>
        <p:cNvGrpSpPr/>
        <p:nvPr/>
      </p:nvGrpSpPr>
      <p:grpSpPr>
        <a:xfrm>
          <a:off x="0" y="0"/>
          <a:ext cx="0" cy="0"/>
          <a:chOff x="0" y="0"/>
          <a:chExt cx="0" cy="0"/>
        </a:xfrm>
      </p:grpSpPr>
      <p:sp>
        <p:nvSpPr>
          <p:cNvPr id="1037" name="Google Shape;1037;g80a865f253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8" name="Google Shape;1038;g80a865f253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650860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2"/>
        <p:cNvGrpSpPr/>
        <p:nvPr/>
      </p:nvGrpSpPr>
      <p:grpSpPr>
        <a:xfrm>
          <a:off x="0" y="0"/>
          <a:ext cx="0" cy="0"/>
          <a:chOff x="0" y="0"/>
          <a:chExt cx="0" cy="0"/>
        </a:xfrm>
      </p:grpSpPr>
      <p:sp>
        <p:nvSpPr>
          <p:cNvPr id="1043" name="Google Shape;1043;g80a865f253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4" name="Google Shape;1044;g80a865f253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554058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7"/>
        <p:cNvGrpSpPr/>
        <p:nvPr/>
      </p:nvGrpSpPr>
      <p:grpSpPr>
        <a:xfrm>
          <a:off x="0" y="0"/>
          <a:ext cx="0" cy="0"/>
          <a:chOff x="0" y="0"/>
          <a:chExt cx="0" cy="0"/>
        </a:xfrm>
      </p:grpSpPr>
      <p:sp>
        <p:nvSpPr>
          <p:cNvPr id="1048" name="Google Shape;1048;g80a865f253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9" name="Google Shape;1049;g80a865f253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143793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2"/>
        <p:cNvGrpSpPr/>
        <p:nvPr/>
      </p:nvGrpSpPr>
      <p:grpSpPr>
        <a:xfrm>
          <a:off x="0" y="0"/>
          <a:ext cx="0" cy="0"/>
          <a:chOff x="0" y="0"/>
          <a:chExt cx="0" cy="0"/>
        </a:xfrm>
      </p:grpSpPr>
      <p:sp>
        <p:nvSpPr>
          <p:cNvPr id="1053" name="Google Shape;1053;g80a865f253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4" name="Google Shape;1054;g80a865f253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282160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0"/>
        <p:cNvGrpSpPr/>
        <p:nvPr/>
      </p:nvGrpSpPr>
      <p:grpSpPr>
        <a:xfrm>
          <a:off x="0" y="0"/>
          <a:ext cx="0" cy="0"/>
          <a:chOff x="0" y="0"/>
          <a:chExt cx="0" cy="0"/>
        </a:xfrm>
      </p:grpSpPr>
      <p:sp>
        <p:nvSpPr>
          <p:cNvPr id="1061" name="Google Shape;1061;g80a865f253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2" name="Google Shape;1062;g80a865f253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874034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5"/>
        <p:cNvGrpSpPr/>
        <p:nvPr/>
      </p:nvGrpSpPr>
      <p:grpSpPr>
        <a:xfrm>
          <a:off x="0" y="0"/>
          <a:ext cx="0" cy="0"/>
          <a:chOff x="0" y="0"/>
          <a:chExt cx="0" cy="0"/>
        </a:xfrm>
      </p:grpSpPr>
      <p:sp>
        <p:nvSpPr>
          <p:cNvPr id="1066" name="Google Shape;1066;g80a865f253_0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7" name="Google Shape;1067;g80a865f253_0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421493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4"/>
        <p:cNvGrpSpPr/>
        <p:nvPr/>
      </p:nvGrpSpPr>
      <p:grpSpPr>
        <a:xfrm>
          <a:off x="0" y="0"/>
          <a:ext cx="0" cy="0"/>
          <a:chOff x="0" y="0"/>
          <a:chExt cx="0" cy="0"/>
        </a:xfrm>
      </p:grpSpPr>
      <p:sp>
        <p:nvSpPr>
          <p:cNvPr id="1075" name="Google Shape;1075;g80a865f253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6" name="Google Shape;1076;g80a865f253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730877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7"/>
        <p:cNvGrpSpPr/>
        <p:nvPr/>
      </p:nvGrpSpPr>
      <p:grpSpPr>
        <a:xfrm>
          <a:off x="0" y="0"/>
          <a:ext cx="0" cy="0"/>
          <a:chOff x="0" y="0"/>
          <a:chExt cx="0" cy="0"/>
        </a:xfrm>
      </p:grpSpPr>
      <p:sp>
        <p:nvSpPr>
          <p:cNvPr id="1088" name="Google Shape;1088;g80a865f253_0_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9" name="Google Shape;1089;g80a865f253_0_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877122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3"/>
        <p:cNvGrpSpPr/>
        <p:nvPr/>
      </p:nvGrpSpPr>
      <p:grpSpPr>
        <a:xfrm>
          <a:off x="0" y="0"/>
          <a:ext cx="0" cy="0"/>
          <a:chOff x="0" y="0"/>
          <a:chExt cx="0" cy="0"/>
        </a:xfrm>
      </p:grpSpPr>
      <p:sp>
        <p:nvSpPr>
          <p:cNvPr id="1094" name="Google Shape;1094;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95" name="Google Shape;1095;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4894619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57665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500467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0780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649086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462528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00720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20088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254727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171564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159499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18245855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51"/>
        <p:cNvGrpSpPr/>
        <p:nvPr/>
      </p:nvGrpSpPr>
      <p:grpSpPr>
        <a:xfrm>
          <a:off x="0" y="0"/>
          <a:ext cx="0" cy="0"/>
          <a:chOff x="0" y="0"/>
          <a:chExt cx="0" cy="0"/>
        </a:xfrm>
      </p:grpSpPr>
      <p:sp>
        <p:nvSpPr>
          <p:cNvPr id="52" name="Google Shape;52;g80a865f253_2_36"/>
          <p:cNvSpPr/>
          <p:nvPr/>
        </p:nvSpPr>
        <p:spPr>
          <a:xfrm>
            <a:off x="609601" y="438151"/>
            <a:ext cx="10960000" cy="5958000"/>
          </a:xfrm>
          <a:prstGeom prst="roundRect">
            <a:avLst>
              <a:gd name="adj" fmla="val 2649"/>
            </a:avLst>
          </a:prstGeom>
          <a:solidFill>
            <a:schemeClr val="lt1">
              <a:alpha val="89800"/>
            </a:schemeClr>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None/>
            </a:pPr>
            <a:r>
              <a:rPr lang="en-GB" sz="1351" b="0" i="0" u="none" strike="noStrike" cap="none">
                <a:solidFill>
                  <a:schemeClr val="lt1"/>
                </a:solidFill>
                <a:latin typeface="Arial"/>
                <a:ea typeface="Arial"/>
                <a:cs typeface="Arial"/>
                <a:sym typeface="Arial"/>
              </a:rPr>
              <a:t> </a:t>
            </a:r>
            <a:endParaRPr sz="2400"/>
          </a:p>
        </p:txBody>
      </p:sp>
      <p:pic>
        <p:nvPicPr>
          <p:cNvPr id="53" name="Google Shape;53;g80a865f253_2_36"/>
          <p:cNvPicPr preferRelativeResize="0"/>
          <p:nvPr/>
        </p:nvPicPr>
        <p:blipFill rotWithShape="1">
          <a:blip r:embed="rId2">
            <a:alphaModFix/>
          </a:blip>
          <a:srcRect/>
          <a:stretch/>
        </p:blipFill>
        <p:spPr>
          <a:xfrm>
            <a:off x="11315700" y="6700839"/>
            <a:ext cx="781051" cy="85725"/>
          </a:xfrm>
          <a:prstGeom prst="rect">
            <a:avLst/>
          </a:prstGeom>
          <a:noFill/>
          <a:ln>
            <a:noFill/>
          </a:ln>
        </p:spPr>
      </p:pic>
      <p:sp>
        <p:nvSpPr>
          <p:cNvPr id="54" name="Google Shape;54;g80a865f253_2_36"/>
          <p:cNvSpPr>
            <a:spLocks noGrp="1"/>
          </p:cNvSpPr>
          <p:nvPr>
            <p:ph type="title"/>
          </p:nvPr>
        </p:nvSpPr>
        <p:spPr>
          <a:xfrm>
            <a:off x="609599" y="485773"/>
            <a:ext cx="10960000" cy="1595600"/>
          </a:xfrm>
          <a:prstGeom prst="roundRect">
            <a:avLst>
              <a:gd name="adj" fmla="val 9639"/>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2800"/>
              <a:buNone/>
              <a:defRPr sz="4000" b="1">
                <a:latin typeface="Arial"/>
                <a:ea typeface="Arial"/>
                <a:cs typeface="Arial"/>
                <a:sym typeface="Arial"/>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
        <p:nvSpPr>
          <p:cNvPr id="55" name="Google Shape;55;g80a865f253_2_36"/>
          <p:cNvSpPr>
            <a:spLocks noGrp="1"/>
          </p:cNvSpPr>
          <p:nvPr>
            <p:ph type="body" idx="1"/>
          </p:nvPr>
        </p:nvSpPr>
        <p:spPr>
          <a:xfrm>
            <a:off x="609597" y="2153355"/>
            <a:ext cx="10960000" cy="4242800"/>
          </a:xfrm>
          <a:prstGeom prst="roundRect">
            <a:avLst>
              <a:gd name="adj" fmla="val 2583"/>
            </a:avLst>
          </a:prstGeom>
          <a:noFill/>
          <a:ln>
            <a:noFill/>
          </a:ln>
        </p:spPr>
        <p:txBody>
          <a:bodyPr spcFirstLastPara="1" wrap="square" lIns="252000" tIns="252000" rIns="252000" bIns="252000" anchor="t" anchorCtr="0">
            <a:noAutofit/>
          </a:bodyPr>
          <a:lstStyle>
            <a:lvl1pPr marL="609585" lvl="0" indent="-419090" algn="l" rtl="0">
              <a:lnSpc>
                <a:spcPct val="90000"/>
              </a:lnSpc>
              <a:spcBef>
                <a:spcPts val="1000"/>
              </a:spcBef>
              <a:spcAft>
                <a:spcPts val="0"/>
              </a:spcAft>
              <a:buClr>
                <a:srgbClr val="1C1C1C"/>
              </a:buClr>
              <a:buSzPts val="1350"/>
              <a:buChar char="●"/>
              <a:defRPr sz="1800">
                <a:latin typeface="NTR"/>
                <a:ea typeface="NTR"/>
                <a:cs typeface="NTR"/>
                <a:sym typeface="NTR"/>
              </a:defRPr>
            </a:lvl1pPr>
            <a:lvl2pPr marL="1219170" lvl="1" indent="-406390" algn="l" rtl="0">
              <a:lnSpc>
                <a:spcPct val="90000"/>
              </a:lnSpc>
              <a:spcBef>
                <a:spcPts val="500"/>
              </a:spcBef>
              <a:spcAft>
                <a:spcPts val="0"/>
              </a:spcAft>
              <a:buClr>
                <a:srgbClr val="1C1C1C"/>
              </a:buClr>
              <a:buSzPts val="1200"/>
              <a:buChar char="○"/>
              <a:defRPr sz="1600">
                <a:latin typeface="NTR"/>
                <a:ea typeface="NTR"/>
                <a:cs typeface="NTR"/>
                <a:sym typeface="NTR"/>
              </a:defRPr>
            </a:lvl2pPr>
            <a:lvl3pPr marL="1828754" lvl="2" indent="-393690" algn="l" rtl="0">
              <a:lnSpc>
                <a:spcPct val="90000"/>
              </a:lnSpc>
              <a:spcBef>
                <a:spcPts val="500"/>
              </a:spcBef>
              <a:spcAft>
                <a:spcPts val="0"/>
              </a:spcAft>
              <a:buClr>
                <a:srgbClr val="1C1C1C"/>
              </a:buClr>
              <a:buSzPts val="1050"/>
              <a:buChar char="■"/>
              <a:defRPr sz="1400">
                <a:latin typeface="NTR"/>
                <a:ea typeface="NTR"/>
                <a:cs typeface="NTR"/>
                <a:sym typeface="NTR"/>
              </a:defRPr>
            </a:lvl3pPr>
            <a:lvl4pPr marL="2438339" lvl="3" indent="-393690" algn="l" rtl="0">
              <a:lnSpc>
                <a:spcPct val="90000"/>
              </a:lnSpc>
              <a:spcBef>
                <a:spcPts val="500"/>
              </a:spcBef>
              <a:spcAft>
                <a:spcPts val="0"/>
              </a:spcAft>
              <a:buClr>
                <a:srgbClr val="1C1C1C"/>
              </a:buClr>
              <a:buSzPts val="1050"/>
              <a:buChar char="●"/>
              <a:defRPr sz="1400">
                <a:latin typeface="NTR"/>
                <a:ea typeface="NTR"/>
                <a:cs typeface="NTR"/>
                <a:sym typeface="NTR"/>
              </a:defRPr>
            </a:lvl4pPr>
            <a:lvl5pPr marL="3047924" lvl="4" indent="-393690" algn="l" rtl="0">
              <a:lnSpc>
                <a:spcPct val="90000"/>
              </a:lnSpc>
              <a:spcBef>
                <a:spcPts val="500"/>
              </a:spcBef>
              <a:spcAft>
                <a:spcPts val="0"/>
              </a:spcAft>
              <a:buClr>
                <a:srgbClr val="1C1C1C"/>
              </a:buClr>
              <a:buSzPts val="1050"/>
              <a:buChar char="○"/>
              <a:defRPr sz="1400">
                <a:latin typeface="NTR"/>
                <a:ea typeface="NTR"/>
                <a:cs typeface="NTR"/>
                <a:sym typeface="NTR"/>
              </a:defRPr>
            </a:lvl5pPr>
            <a:lvl6pPr marL="3657509" lvl="5" indent="-457189" algn="l" rtl="0">
              <a:lnSpc>
                <a:spcPct val="90000"/>
              </a:lnSpc>
              <a:spcBef>
                <a:spcPts val="500"/>
              </a:spcBef>
              <a:spcAft>
                <a:spcPts val="0"/>
              </a:spcAft>
              <a:buClr>
                <a:schemeClr val="dk1"/>
              </a:buClr>
              <a:buSzPts val="1800"/>
              <a:buChar char="■"/>
              <a:defRPr/>
            </a:lvl6pPr>
            <a:lvl7pPr marL="4267093" lvl="6" indent="-457189" algn="l" rtl="0">
              <a:lnSpc>
                <a:spcPct val="90000"/>
              </a:lnSpc>
              <a:spcBef>
                <a:spcPts val="500"/>
              </a:spcBef>
              <a:spcAft>
                <a:spcPts val="0"/>
              </a:spcAft>
              <a:buClr>
                <a:schemeClr val="dk1"/>
              </a:buClr>
              <a:buSzPts val="1800"/>
              <a:buChar char="●"/>
              <a:defRPr/>
            </a:lvl7pPr>
            <a:lvl8pPr marL="4876678" lvl="7" indent="-457189" algn="l" rtl="0">
              <a:lnSpc>
                <a:spcPct val="90000"/>
              </a:lnSpc>
              <a:spcBef>
                <a:spcPts val="500"/>
              </a:spcBef>
              <a:spcAft>
                <a:spcPts val="0"/>
              </a:spcAft>
              <a:buClr>
                <a:schemeClr val="dk1"/>
              </a:buClr>
              <a:buSzPts val="1800"/>
              <a:buChar char="○"/>
              <a:defRPr/>
            </a:lvl8pPr>
            <a:lvl9pPr marL="5486263" lvl="8" indent="-457189" algn="l" rtl="0">
              <a:lnSpc>
                <a:spcPct val="90000"/>
              </a:lnSpc>
              <a:spcBef>
                <a:spcPts val="500"/>
              </a:spcBef>
              <a:spcAft>
                <a:spcPts val="2133"/>
              </a:spcAft>
              <a:buClr>
                <a:schemeClr val="dk1"/>
              </a:buClr>
              <a:buSzPts val="1800"/>
              <a:buChar char="■"/>
              <a:defRPr/>
            </a:lvl9pPr>
          </a:lstStyle>
          <a:p>
            <a:endParaRPr/>
          </a:p>
        </p:txBody>
      </p:sp>
    </p:spTree>
    <p:extLst>
      <p:ext uri="{BB962C8B-B14F-4D97-AF65-F5344CB8AC3E}">
        <p14:creationId xmlns:p14="http://schemas.microsoft.com/office/powerpoint/2010/main" val="31550171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60"/>
        <p:cNvGrpSpPr/>
        <p:nvPr/>
      </p:nvGrpSpPr>
      <p:grpSpPr>
        <a:xfrm>
          <a:off x="0" y="0"/>
          <a:ext cx="0" cy="0"/>
          <a:chOff x="0" y="0"/>
          <a:chExt cx="0" cy="0"/>
        </a:xfrm>
      </p:grpSpPr>
      <p:sp>
        <p:nvSpPr>
          <p:cNvPr id="61" name="Google Shape;61;p80"/>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62" name="Google Shape;62;p80"/>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63" name="Google Shape;63;p8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850352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64"/>
        <p:cNvGrpSpPr/>
        <p:nvPr/>
      </p:nvGrpSpPr>
      <p:grpSpPr>
        <a:xfrm>
          <a:off x="0" y="0"/>
          <a:ext cx="0" cy="0"/>
          <a:chOff x="0" y="0"/>
          <a:chExt cx="0" cy="0"/>
        </a:xfrm>
      </p:grpSpPr>
      <p:sp>
        <p:nvSpPr>
          <p:cNvPr id="65" name="Google Shape;65;p87"/>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66" name="Google Shape;66;p8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940879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67"/>
        <p:cNvGrpSpPr/>
        <p:nvPr/>
      </p:nvGrpSpPr>
      <p:grpSpPr>
        <a:xfrm>
          <a:off x="0" y="0"/>
          <a:ext cx="0" cy="0"/>
          <a:chOff x="0" y="0"/>
          <a:chExt cx="0" cy="0"/>
        </a:xfrm>
      </p:grpSpPr>
      <p:sp>
        <p:nvSpPr>
          <p:cNvPr id="68" name="Google Shape;68;p8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69" name="Google Shape;69;p88"/>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70" name="Google Shape;70;p8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676976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71"/>
        <p:cNvGrpSpPr/>
        <p:nvPr/>
      </p:nvGrpSpPr>
      <p:grpSpPr>
        <a:xfrm>
          <a:off x="0" y="0"/>
          <a:ext cx="0" cy="0"/>
          <a:chOff x="0" y="0"/>
          <a:chExt cx="0" cy="0"/>
        </a:xfrm>
      </p:grpSpPr>
      <p:sp>
        <p:nvSpPr>
          <p:cNvPr id="72" name="Google Shape;72;p89"/>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73" name="Google Shape;73;p89"/>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74" name="Google Shape;74;p89"/>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75" name="Google Shape;75;p8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64025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76"/>
        <p:cNvGrpSpPr/>
        <p:nvPr/>
      </p:nvGrpSpPr>
      <p:grpSpPr>
        <a:xfrm>
          <a:off x="0" y="0"/>
          <a:ext cx="0" cy="0"/>
          <a:chOff x="0" y="0"/>
          <a:chExt cx="0" cy="0"/>
        </a:xfrm>
      </p:grpSpPr>
      <p:sp>
        <p:nvSpPr>
          <p:cNvPr id="77" name="Google Shape;77;p9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78" name="Google Shape;78;p9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438475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79"/>
        <p:cNvGrpSpPr/>
        <p:nvPr/>
      </p:nvGrpSpPr>
      <p:grpSpPr>
        <a:xfrm>
          <a:off x="0" y="0"/>
          <a:ext cx="0" cy="0"/>
          <a:chOff x="0" y="0"/>
          <a:chExt cx="0" cy="0"/>
        </a:xfrm>
      </p:grpSpPr>
      <p:sp>
        <p:nvSpPr>
          <p:cNvPr id="80" name="Google Shape;80;p91"/>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81" name="Google Shape;81;p91"/>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82" name="Google Shape;82;p9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366334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83"/>
        <p:cNvGrpSpPr/>
        <p:nvPr/>
      </p:nvGrpSpPr>
      <p:grpSpPr>
        <a:xfrm>
          <a:off x="0" y="0"/>
          <a:ext cx="0" cy="0"/>
          <a:chOff x="0" y="0"/>
          <a:chExt cx="0" cy="0"/>
        </a:xfrm>
      </p:grpSpPr>
      <p:sp>
        <p:nvSpPr>
          <p:cNvPr id="84" name="Google Shape;84;p92"/>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85" name="Google Shape;85;p9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441396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86"/>
        <p:cNvGrpSpPr/>
        <p:nvPr/>
      </p:nvGrpSpPr>
      <p:grpSpPr>
        <a:xfrm>
          <a:off x="0" y="0"/>
          <a:ext cx="0" cy="0"/>
          <a:chOff x="0" y="0"/>
          <a:chExt cx="0" cy="0"/>
        </a:xfrm>
      </p:grpSpPr>
      <p:sp>
        <p:nvSpPr>
          <p:cNvPr id="87" name="Google Shape;87;p93"/>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88" name="Google Shape;88;p93"/>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89" name="Google Shape;89;p93"/>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90" name="Google Shape;90;p93"/>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91" name="Google Shape;91;p9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566456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92"/>
        <p:cNvGrpSpPr/>
        <p:nvPr/>
      </p:nvGrpSpPr>
      <p:grpSpPr>
        <a:xfrm>
          <a:off x="0" y="0"/>
          <a:ext cx="0" cy="0"/>
          <a:chOff x="0" y="0"/>
          <a:chExt cx="0" cy="0"/>
        </a:xfrm>
      </p:grpSpPr>
      <p:sp>
        <p:nvSpPr>
          <p:cNvPr id="93" name="Google Shape;93;p94"/>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94" name="Google Shape;94;p9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400733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95"/>
        <p:cNvGrpSpPr/>
        <p:nvPr/>
      </p:nvGrpSpPr>
      <p:grpSpPr>
        <a:xfrm>
          <a:off x="0" y="0"/>
          <a:ext cx="0" cy="0"/>
          <a:chOff x="0" y="0"/>
          <a:chExt cx="0" cy="0"/>
        </a:xfrm>
      </p:grpSpPr>
      <p:sp>
        <p:nvSpPr>
          <p:cNvPr id="96" name="Google Shape;96;p95"/>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97" name="Google Shape;97;p95"/>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98" name="Google Shape;98;p9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562754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9"/>
        <p:cNvGrpSpPr/>
        <p:nvPr/>
      </p:nvGrpSpPr>
      <p:grpSpPr>
        <a:xfrm>
          <a:off x="0" y="0"/>
          <a:ext cx="0" cy="0"/>
          <a:chOff x="0" y="0"/>
          <a:chExt cx="0" cy="0"/>
        </a:xfrm>
      </p:grpSpPr>
      <p:sp>
        <p:nvSpPr>
          <p:cNvPr id="100" name="Google Shape;100;p9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0131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8596613"/>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6"/>
        <p:cNvGrpSpPr/>
        <p:nvPr/>
      </p:nvGrpSpPr>
      <p:grpSpPr>
        <a:xfrm>
          <a:off x="0" y="0"/>
          <a:ext cx="0" cy="0"/>
          <a:chOff x="0" y="0"/>
          <a:chExt cx="0" cy="0"/>
        </a:xfrm>
      </p:grpSpPr>
      <p:sp>
        <p:nvSpPr>
          <p:cNvPr id="57" name="Google Shape;57;p79"/>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58" name="Google Shape;58;p79"/>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59" name="Google Shape;59;p7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30025911"/>
      </p:ext>
    </p:extLst>
  </p:cSld>
  <p:clrMap bg1="lt1" tx1="dk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1.png"/><Relationship Id="rId7"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18.png"/><Relationship Id="rId5" Type="http://schemas.openxmlformats.org/officeDocument/2006/relationships/image" Target="../media/image13.png"/><Relationship Id="rId10" Type="http://schemas.openxmlformats.org/officeDocument/2006/relationships/image" Target="../media/image17.png"/><Relationship Id="rId4" Type="http://schemas.openxmlformats.org/officeDocument/2006/relationships/image" Target="../media/image12.png"/><Relationship Id="rId9"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08"/>
        <p:cNvGrpSpPr/>
        <p:nvPr/>
      </p:nvGrpSpPr>
      <p:grpSpPr>
        <a:xfrm>
          <a:off x="0" y="0"/>
          <a:ext cx="0" cy="0"/>
          <a:chOff x="0" y="0"/>
          <a:chExt cx="0" cy="0"/>
        </a:xfrm>
      </p:grpSpPr>
      <p:sp>
        <p:nvSpPr>
          <p:cNvPr id="909" name="Google Shape;909;p18"/>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Wednesday 10th June</a:t>
            </a:r>
            <a:endParaRPr u="sng"/>
          </a:p>
          <a:p>
            <a:endParaRPr sz="3200"/>
          </a:p>
          <a:p>
            <a:endParaRPr sz="3200"/>
          </a:p>
          <a:p>
            <a:r>
              <a:rPr lang="en-GB" sz="3200" b="1"/>
              <a:t>Ready to crunch some numbers?</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910" name="Google Shape;910;p18"/>
          <p:cNvPicPr preferRelativeResize="0"/>
          <p:nvPr/>
        </p:nvPicPr>
        <p:blipFill rotWithShape="1">
          <a:blip r:embed="rId3">
            <a:alphaModFix/>
          </a:blip>
          <a:srcRect/>
          <a:stretch/>
        </p:blipFill>
        <p:spPr>
          <a:xfrm>
            <a:off x="9510133" y="874285"/>
            <a:ext cx="2514600" cy="2349500"/>
          </a:xfrm>
          <a:prstGeom prst="rect">
            <a:avLst/>
          </a:prstGeom>
          <a:noFill/>
          <a:ln>
            <a:noFill/>
          </a:ln>
        </p:spPr>
      </p:pic>
    </p:spTree>
    <p:extLst>
      <p:ext uri="{BB962C8B-B14F-4D97-AF65-F5344CB8AC3E}">
        <p14:creationId xmlns:p14="http://schemas.microsoft.com/office/powerpoint/2010/main" val="9840173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14"/>
        <p:cNvGrpSpPr/>
        <p:nvPr/>
      </p:nvGrpSpPr>
      <p:grpSpPr>
        <a:xfrm>
          <a:off x="0" y="0"/>
          <a:ext cx="0" cy="0"/>
          <a:chOff x="0" y="0"/>
          <a:chExt cx="0" cy="0"/>
        </a:xfrm>
      </p:grpSpPr>
      <p:sp>
        <p:nvSpPr>
          <p:cNvPr id="915" name="Google Shape;915;p76"/>
          <p:cNvSpPr/>
          <p:nvPr/>
        </p:nvSpPr>
        <p:spPr>
          <a:xfrm>
            <a:off x="198800" y="523200"/>
            <a:ext cx="6138800" cy="41316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916" name="Google Shape;916;p76"/>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marR="0" lvl="0" indent="-423323" algn="l" defTabSz="1219170" rtl="0" eaLnBrk="1" fontAlgn="auto" latinLnBrk="0" hangingPunct="1">
              <a:lnSpc>
                <a:spcPct val="100000"/>
              </a:lnSpc>
              <a:spcBef>
                <a:spcPts val="0"/>
              </a:spcBef>
              <a:spcAft>
                <a:spcPts val="0"/>
              </a:spcAft>
              <a:buClr>
                <a:srgbClr val="000000"/>
              </a:buClr>
              <a:buSzPts val="1400"/>
              <a:buFont typeface="Arial"/>
              <a:buAutoNum type="arabicPeriod"/>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Put these in descending order:</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		101, 150, 501, 51, 115</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186262"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2. £1 - 32p</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186262"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3. Insert the correct symbol (&lt; &gt; = )</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1828754"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6 x 8             4 x 12</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186262"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4.            ➗ 3 = 5</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186262"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5. Half of 110</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186262"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6. I’m thinking of a number if I double it and add 5, I get 27. What is the number I am thinking of ?</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121917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186262"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7. The perimeter of a rectangle is 36cm. If one of the sides is 8cm. What is the length of the others?</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917" name="Google Shape;917;p76"/>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1" i="0" u="sng" strike="noStrike" kern="0" cap="none" spc="0" normalizeH="0" baseline="0" noProof="0">
                <a:ln>
                  <a:noFill/>
                </a:ln>
                <a:solidFill>
                  <a:srgbClr val="000000"/>
                </a:solidFill>
                <a:effectLst/>
                <a:uLnTx/>
                <a:uFillTx/>
                <a:latin typeface="Arial"/>
                <a:ea typeface="Arial"/>
                <a:cs typeface="Arial"/>
                <a:sym typeface="Arial"/>
              </a:rPr>
              <a:t>Morning  Maths 1</a:t>
            </a:r>
            <a:r>
              <a:rPr kumimoji="0" lang="en-GB" sz="2400" b="1" i="0" u="sng" strike="noStrike" kern="0" cap="none" spc="0" normalizeH="0" baseline="0" noProof="0">
                <a:ln>
                  <a:noFill/>
                </a:ln>
                <a:solidFill>
                  <a:srgbClr val="000000"/>
                </a:solidFill>
                <a:effectLst/>
                <a:uLnTx/>
                <a:uFillTx/>
                <a:latin typeface="Arial"/>
                <a:ea typeface="+mn-ea"/>
                <a:cs typeface="Arial"/>
                <a:sym typeface="Arial"/>
              </a:rPr>
              <a:t>0</a:t>
            </a:r>
            <a:r>
              <a:rPr kumimoji="0" lang="en-GB" sz="2400" b="1" i="0" u="sng" strike="noStrike" kern="0" cap="none" spc="0" normalizeH="0" baseline="0" noProof="0">
                <a:ln>
                  <a:noFill/>
                </a:ln>
                <a:solidFill>
                  <a:srgbClr val="000000"/>
                </a:solidFill>
                <a:effectLst/>
                <a:uLnTx/>
                <a:uFillTx/>
                <a:latin typeface="Arial"/>
                <a:ea typeface="Arial"/>
                <a:cs typeface="Arial"/>
                <a:sym typeface="Arial"/>
              </a:rPr>
              <a:t>.06.20</a:t>
            </a:r>
            <a:endParaRPr kumimoji="0" sz="2400" b="1" i="0" u="sng" strike="noStrike" kern="0" cap="none" spc="0" normalizeH="0" baseline="0" noProof="0">
              <a:ln>
                <a:noFill/>
              </a:ln>
              <a:solidFill>
                <a:srgbClr val="000000"/>
              </a:solidFill>
              <a:effectLst/>
              <a:uLnTx/>
              <a:uFillTx/>
              <a:latin typeface="Arial"/>
              <a:ea typeface="Arial"/>
              <a:cs typeface="Arial"/>
              <a:sym typeface="Arial"/>
            </a:endParaRPr>
          </a:p>
        </p:txBody>
      </p:sp>
      <p:sp>
        <p:nvSpPr>
          <p:cNvPr id="918" name="Google Shape;918;p76"/>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a:t>
            </a: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8. What is wrong with this sale price?</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9. How many more </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people preferred</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apples to </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bananas?</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10. Make 24 using</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each number only </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once and any of</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r>
              <a:rPr kumimoji="0" lang="en-GB" sz="1867" b="0" i="0" u="none" strike="noStrike" kern="0" cap="none" spc="0" normalizeH="0" baseline="0" noProof="0">
                <a:ln>
                  <a:noFill/>
                </a:ln>
                <a:solidFill>
                  <a:srgbClr val="000000"/>
                </a:solidFill>
                <a:effectLst/>
                <a:uLnTx/>
                <a:uFillTx/>
                <a:latin typeface="Arial"/>
                <a:ea typeface="Arial"/>
                <a:cs typeface="Arial"/>
                <a:sym typeface="Arial"/>
              </a:rPr>
              <a:t>the operators (+, -, x, ➗)</a:t>
            </a: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r>
              <a:rPr kumimoji="0" lang="en-GB" sz="2400" b="0" i="0" u="none" strike="noStrike" kern="0" cap="none" spc="0" normalizeH="0" baseline="0" noProof="0">
                <a:ln>
                  <a:noFill/>
                </a:ln>
                <a:solidFill>
                  <a:srgbClr val="000000"/>
                </a:solidFill>
                <a:effectLst/>
                <a:uLnTx/>
                <a:uFillTx/>
                <a:latin typeface="Arial"/>
                <a:ea typeface="Arial"/>
                <a:cs typeface="Arial"/>
                <a:sym typeface="Arial"/>
              </a:rPr>
              <a:t>					</a:t>
            </a: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609585"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a:p>
            <a:pPr marL="609585"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919" name="Google Shape;919;p76"/>
          <p:cNvSpPr/>
          <p:nvPr/>
        </p:nvSpPr>
        <p:spPr>
          <a:xfrm>
            <a:off x="2677767" y="2620733"/>
            <a:ext cx="613200" cy="5520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920" name="Google Shape;920;p76"/>
          <p:cNvSpPr txBox="1"/>
          <p:nvPr/>
        </p:nvSpPr>
        <p:spPr>
          <a:xfrm>
            <a:off x="715467" y="3244167"/>
            <a:ext cx="500800" cy="552000"/>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921" name="Google Shape;921;p76"/>
          <p:cNvSpPr/>
          <p:nvPr/>
        </p:nvSpPr>
        <p:spPr>
          <a:xfrm>
            <a:off x="2228100" y="6218367"/>
            <a:ext cx="1420800" cy="552000"/>
          </a:xfrm>
          <a:prstGeom prst="rect">
            <a:avLst/>
          </a:prstGeom>
          <a:solidFill>
            <a:srgbClr val="FFFF00"/>
          </a:solidFill>
          <a:ln w="2857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400"/>
              <a:buFontTx/>
              <a:buNone/>
              <a:tabLst/>
              <a:defRPr/>
            </a:pPr>
            <a:endParaRPr kumimoji="0" sz="1867"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922" name="Google Shape;922;p76"/>
          <p:cNvPicPr preferRelativeResize="0"/>
          <p:nvPr/>
        </p:nvPicPr>
        <p:blipFill rotWithShape="1">
          <a:blip r:embed="rId3">
            <a:alphaModFix/>
          </a:blip>
          <a:srcRect/>
          <a:stretch/>
        </p:blipFill>
        <p:spPr>
          <a:xfrm>
            <a:off x="7585200" y="728698"/>
            <a:ext cx="2645600" cy="1158700"/>
          </a:xfrm>
          <a:prstGeom prst="rect">
            <a:avLst/>
          </a:prstGeom>
          <a:noFill/>
          <a:ln>
            <a:noFill/>
          </a:ln>
        </p:spPr>
      </p:pic>
      <p:pic>
        <p:nvPicPr>
          <p:cNvPr id="923" name="Google Shape;923;p76"/>
          <p:cNvPicPr preferRelativeResize="0"/>
          <p:nvPr/>
        </p:nvPicPr>
        <p:blipFill rotWithShape="1">
          <a:blip r:embed="rId4">
            <a:alphaModFix/>
          </a:blip>
          <a:srcRect/>
          <a:stretch/>
        </p:blipFill>
        <p:spPr>
          <a:xfrm>
            <a:off x="9014535" y="2277532"/>
            <a:ext cx="3177467" cy="2263933"/>
          </a:xfrm>
          <a:prstGeom prst="rect">
            <a:avLst/>
          </a:prstGeom>
          <a:noFill/>
          <a:ln>
            <a:noFill/>
          </a:ln>
        </p:spPr>
      </p:pic>
      <p:pic>
        <p:nvPicPr>
          <p:cNvPr id="924" name="Google Shape;924;p76"/>
          <p:cNvPicPr preferRelativeResize="0"/>
          <p:nvPr/>
        </p:nvPicPr>
        <p:blipFill rotWithShape="1">
          <a:blip r:embed="rId5">
            <a:alphaModFix/>
          </a:blip>
          <a:srcRect/>
          <a:stretch/>
        </p:blipFill>
        <p:spPr>
          <a:xfrm>
            <a:off x="9953301" y="4736367"/>
            <a:ext cx="1868300" cy="1893467"/>
          </a:xfrm>
          <a:prstGeom prst="rect">
            <a:avLst/>
          </a:prstGeom>
          <a:noFill/>
          <a:ln>
            <a:noFill/>
          </a:ln>
        </p:spPr>
      </p:pic>
    </p:spTree>
    <p:extLst>
      <p:ext uri="{BB962C8B-B14F-4D97-AF65-F5344CB8AC3E}">
        <p14:creationId xmlns:p14="http://schemas.microsoft.com/office/powerpoint/2010/main" val="1803941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28"/>
        <p:cNvGrpSpPr/>
        <p:nvPr/>
      </p:nvGrpSpPr>
      <p:grpSpPr>
        <a:xfrm>
          <a:off x="0" y="0"/>
          <a:ext cx="0" cy="0"/>
          <a:chOff x="0" y="0"/>
          <a:chExt cx="0" cy="0"/>
        </a:xfrm>
      </p:grpSpPr>
      <p:sp>
        <p:nvSpPr>
          <p:cNvPr id="929" name="Google Shape;929;g87cd048547_0_10"/>
          <p:cNvSpPr txBox="1"/>
          <p:nvPr/>
        </p:nvSpPr>
        <p:spPr>
          <a:xfrm>
            <a:off x="403600" y="454933"/>
            <a:ext cx="6925200" cy="6034400"/>
          </a:xfrm>
          <a:prstGeom prst="rect">
            <a:avLst/>
          </a:prstGeom>
          <a:noFill/>
          <a:ln>
            <a:noFill/>
          </a:ln>
        </p:spPr>
        <p:txBody>
          <a:bodyPr spcFirstLastPara="1" wrap="square" lIns="121900" tIns="121900" rIns="121900" bIns="121900" anchor="t" anchorCtr="0">
            <a:noAutofit/>
          </a:bodyPr>
          <a:lstStyle/>
          <a:p>
            <a:pPr marL="609585" marR="0" lvl="0" indent="-423323" algn="l" defTabSz="1219170" rtl="0" eaLnBrk="1" fontAlgn="auto" latinLnBrk="0" hangingPunct="1">
              <a:lnSpc>
                <a:spcPct val="100000"/>
              </a:lnSpc>
              <a:spcBef>
                <a:spcPts val="0"/>
              </a:spcBef>
              <a:spcAft>
                <a:spcPts val="0"/>
              </a:spcAft>
              <a:buClr>
                <a:srgbClr val="000000"/>
              </a:buClr>
              <a:buSzPts val="1400"/>
              <a:buFont typeface="Arial"/>
              <a:buAutoNum type="arabicPeriod"/>
              <a:tabLst/>
              <a:defRPr/>
            </a:pPr>
            <a:r>
              <a:rPr kumimoji="0" lang="en-GB" sz="1867" b="0" i="0" u="none" strike="noStrike" kern="0" cap="none" spc="0" normalizeH="0" baseline="0" noProof="0">
                <a:ln>
                  <a:noFill/>
                </a:ln>
                <a:solidFill>
                  <a:srgbClr val="000000"/>
                </a:solidFill>
                <a:effectLst/>
                <a:uLnTx/>
                <a:uFillTx/>
                <a:latin typeface="Arial"/>
                <a:ea typeface="+mn-ea"/>
                <a:cs typeface="Arial"/>
                <a:sym typeface="Arial"/>
              </a:rPr>
              <a:t>501, 150, 115, 101, 51</a:t>
            </a: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23323" algn="l" defTabSz="1219170" rtl="0" eaLnBrk="1" fontAlgn="auto" latinLnBrk="0" hangingPunct="1">
              <a:lnSpc>
                <a:spcPct val="100000"/>
              </a:lnSpc>
              <a:spcBef>
                <a:spcPts val="0"/>
              </a:spcBef>
              <a:spcAft>
                <a:spcPts val="0"/>
              </a:spcAft>
              <a:buClr>
                <a:srgbClr val="000000"/>
              </a:buClr>
              <a:buSzPts val="1400"/>
              <a:buFont typeface="Arial"/>
              <a:buAutoNum type="arabicPeriod"/>
              <a:tabLst/>
              <a:defRPr/>
            </a:pPr>
            <a:r>
              <a:rPr kumimoji="0" lang="en-GB" sz="1867" b="0" i="0" u="none" strike="noStrike" kern="0" cap="none" spc="0" normalizeH="0" baseline="0" noProof="0">
                <a:ln>
                  <a:noFill/>
                </a:ln>
                <a:solidFill>
                  <a:srgbClr val="000000"/>
                </a:solidFill>
                <a:effectLst/>
                <a:uLnTx/>
                <a:uFillTx/>
                <a:latin typeface="Arial"/>
                <a:ea typeface="+mn-ea"/>
                <a:cs typeface="Arial"/>
                <a:sym typeface="Arial"/>
              </a:rPr>
              <a:t>68</a:t>
            </a: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23323" algn="l" defTabSz="1219170" rtl="0" eaLnBrk="1" fontAlgn="auto" latinLnBrk="0" hangingPunct="1">
              <a:lnSpc>
                <a:spcPct val="100000"/>
              </a:lnSpc>
              <a:spcBef>
                <a:spcPts val="0"/>
              </a:spcBef>
              <a:spcAft>
                <a:spcPts val="0"/>
              </a:spcAft>
              <a:buClr>
                <a:srgbClr val="000000"/>
              </a:buClr>
              <a:buSzPts val="1400"/>
              <a:buFont typeface="Arial"/>
              <a:buAutoNum type="arabicPeriod"/>
              <a:tabLst/>
              <a:defRPr/>
            </a:pPr>
            <a:r>
              <a:rPr kumimoji="0" lang="en-GB" sz="1867" b="0" i="0" u="none" strike="noStrike" kern="0" cap="none" spc="0" normalizeH="0" baseline="0" noProof="0">
                <a:ln>
                  <a:noFill/>
                </a:ln>
                <a:solidFill>
                  <a:srgbClr val="000000"/>
                </a:solidFill>
                <a:effectLst/>
                <a:uLnTx/>
                <a:uFillTx/>
                <a:latin typeface="Arial"/>
                <a:ea typeface="+mn-ea"/>
                <a:cs typeface="Arial"/>
                <a:sym typeface="Arial"/>
              </a:rPr>
              <a:t>=</a:t>
            </a: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23323" algn="l" defTabSz="1219170" rtl="0" eaLnBrk="1" fontAlgn="auto" latinLnBrk="0" hangingPunct="1">
              <a:lnSpc>
                <a:spcPct val="100000"/>
              </a:lnSpc>
              <a:spcBef>
                <a:spcPts val="0"/>
              </a:spcBef>
              <a:spcAft>
                <a:spcPts val="0"/>
              </a:spcAft>
              <a:buClr>
                <a:srgbClr val="000000"/>
              </a:buClr>
              <a:buSzPts val="1400"/>
              <a:buFont typeface="Arial"/>
              <a:buAutoNum type="arabicPeriod"/>
              <a:tabLst/>
              <a:defRPr/>
            </a:pPr>
            <a:r>
              <a:rPr kumimoji="0" lang="en-GB" sz="1867" b="0" i="0" u="none" strike="noStrike" kern="0" cap="none" spc="0" normalizeH="0" baseline="0" noProof="0">
                <a:ln>
                  <a:noFill/>
                </a:ln>
                <a:solidFill>
                  <a:srgbClr val="000000"/>
                </a:solidFill>
                <a:effectLst/>
                <a:uLnTx/>
                <a:uFillTx/>
                <a:latin typeface="Arial"/>
                <a:ea typeface="+mn-ea"/>
                <a:cs typeface="Arial"/>
                <a:sym typeface="Arial"/>
              </a:rPr>
              <a:t>15</a:t>
            </a: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23323" algn="l" defTabSz="1219170" rtl="0" eaLnBrk="1" fontAlgn="auto" latinLnBrk="0" hangingPunct="1">
              <a:lnSpc>
                <a:spcPct val="100000"/>
              </a:lnSpc>
              <a:spcBef>
                <a:spcPts val="0"/>
              </a:spcBef>
              <a:spcAft>
                <a:spcPts val="0"/>
              </a:spcAft>
              <a:buClr>
                <a:srgbClr val="000000"/>
              </a:buClr>
              <a:buSzPts val="1400"/>
              <a:buFont typeface="Arial"/>
              <a:buAutoNum type="arabicPeriod"/>
              <a:tabLst/>
              <a:defRPr/>
            </a:pPr>
            <a:r>
              <a:rPr kumimoji="0" lang="en-GB" sz="1867" b="0" i="0" u="none" strike="noStrike" kern="0" cap="none" spc="0" normalizeH="0" baseline="0" noProof="0">
                <a:ln>
                  <a:noFill/>
                </a:ln>
                <a:solidFill>
                  <a:srgbClr val="000000"/>
                </a:solidFill>
                <a:effectLst/>
                <a:uLnTx/>
                <a:uFillTx/>
                <a:latin typeface="Arial"/>
                <a:ea typeface="+mn-ea"/>
                <a:cs typeface="Arial"/>
                <a:sym typeface="Arial"/>
              </a:rPr>
              <a:t>55</a:t>
            </a: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23323" algn="l" defTabSz="1219170" rtl="0" eaLnBrk="1" fontAlgn="auto" latinLnBrk="0" hangingPunct="1">
              <a:lnSpc>
                <a:spcPct val="100000"/>
              </a:lnSpc>
              <a:spcBef>
                <a:spcPts val="0"/>
              </a:spcBef>
              <a:spcAft>
                <a:spcPts val="0"/>
              </a:spcAft>
              <a:buClr>
                <a:srgbClr val="000000"/>
              </a:buClr>
              <a:buSzPts val="1400"/>
              <a:buFont typeface="Arial"/>
              <a:buAutoNum type="arabicPeriod"/>
              <a:tabLst/>
              <a:defRPr/>
            </a:pPr>
            <a:r>
              <a:rPr kumimoji="0" lang="en-GB" sz="1867" b="0" i="0" u="none" strike="noStrike" kern="0" cap="none" spc="0" normalizeH="0" baseline="0" noProof="0">
                <a:ln>
                  <a:noFill/>
                </a:ln>
                <a:solidFill>
                  <a:srgbClr val="000000"/>
                </a:solidFill>
                <a:effectLst/>
                <a:uLnTx/>
                <a:uFillTx/>
                <a:latin typeface="Arial"/>
                <a:ea typeface="+mn-ea"/>
                <a:cs typeface="Arial"/>
                <a:sym typeface="Arial"/>
              </a:rPr>
              <a:t>11</a:t>
            </a: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23323" algn="l" defTabSz="1219170" rtl="0" eaLnBrk="1" fontAlgn="auto" latinLnBrk="0" hangingPunct="1">
              <a:lnSpc>
                <a:spcPct val="100000"/>
              </a:lnSpc>
              <a:spcBef>
                <a:spcPts val="0"/>
              </a:spcBef>
              <a:spcAft>
                <a:spcPts val="0"/>
              </a:spcAft>
              <a:buClr>
                <a:srgbClr val="000000"/>
              </a:buClr>
              <a:buSzPts val="1400"/>
              <a:buFont typeface="Arial"/>
              <a:buAutoNum type="arabicPeriod"/>
              <a:tabLst/>
              <a:defRPr/>
            </a:pPr>
            <a:r>
              <a:rPr kumimoji="0" lang="en-GB" sz="1867" b="0" i="0" u="none" strike="noStrike" kern="0" cap="none" spc="0" normalizeH="0" baseline="0" noProof="0">
                <a:ln>
                  <a:noFill/>
                </a:ln>
                <a:solidFill>
                  <a:srgbClr val="000000"/>
                </a:solidFill>
                <a:effectLst/>
                <a:uLnTx/>
                <a:uFillTx/>
                <a:latin typeface="Arial"/>
                <a:ea typeface="+mn-ea"/>
                <a:cs typeface="Arial"/>
                <a:sym typeface="Arial"/>
              </a:rPr>
              <a:t>8 + 8 = 16, 36 -16 = 20, 20 ÷  2 = 10</a:t>
            </a: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23323" algn="l" defTabSz="1219170" rtl="0" eaLnBrk="1" fontAlgn="auto" latinLnBrk="0" hangingPunct="1">
              <a:lnSpc>
                <a:spcPct val="100000"/>
              </a:lnSpc>
              <a:spcBef>
                <a:spcPts val="0"/>
              </a:spcBef>
              <a:spcAft>
                <a:spcPts val="0"/>
              </a:spcAft>
              <a:buClr>
                <a:srgbClr val="000000"/>
              </a:buClr>
              <a:buSzPts val="1400"/>
              <a:buFont typeface="Arial"/>
              <a:buAutoNum type="arabicPeriod"/>
              <a:tabLst/>
              <a:defRPr/>
            </a:pPr>
            <a:r>
              <a:rPr kumimoji="0" lang="en-GB" sz="1867" b="0" i="0" u="none" strike="noStrike" kern="0" cap="none" spc="0" normalizeH="0" baseline="0" noProof="0">
                <a:ln>
                  <a:noFill/>
                </a:ln>
                <a:solidFill>
                  <a:srgbClr val="000000"/>
                </a:solidFill>
                <a:effectLst/>
                <a:uLnTx/>
                <a:uFillTx/>
                <a:latin typeface="Arial"/>
                <a:ea typeface="+mn-ea"/>
                <a:cs typeface="Arial"/>
                <a:sym typeface="Arial"/>
              </a:rPr>
              <a:t>At £1 per item it would only cost £2 for two which is cheaper than any 2 for £3 so the offer is not a saving.</a:t>
            </a: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23323" algn="l" defTabSz="1219170" rtl="0" eaLnBrk="1" fontAlgn="auto" latinLnBrk="0" hangingPunct="1">
              <a:lnSpc>
                <a:spcPct val="100000"/>
              </a:lnSpc>
              <a:spcBef>
                <a:spcPts val="0"/>
              </a:spcBef>
              <a:spcAft>
                <a:spcPts val="0"/>
              </a:spcAft>
              <a:buClr>
                <a:srgbClr val="000000"/>
              </a:buClr>
              <a:buSzPts val="1400"/>
              <a:buFont typeface="Arial"/>
              <a:buAutoNum type="arabicPeriod"/>
              <a:tabLst/>
              <a:defRPr/>
            </a:pPr>
            <a:r>
              <a:rPr kumimoji="0" lang="en-GB" sz="1867" b="0" i="0" u="none" strike="noStrike" kern="0" cap="none" spc="0" normalizeH="0" baseline="0" noProof="0">
                <a:ln>
                  <a:noFill/>
                </a:ln>
                <a:solidFill>
                  <a:srgbClr val="000000"/>
                </a:solidFill>
                <a:effectLst/>
                <a:uLnTx/>
                <a:uFillTx/>
                <a:latin typeface="Arial"/>
                <a:ea typeface="+mn-ea"/>
                <a:cs typeface="Arial"/>
                <a:sym typeface="Arial"/>
              </a:rPr>
              <a:t>35 liked apples - 10 liked bananas = a difference of 25</a:t>
            </a: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23323" algn="l" defTabSz="1219170" rtl="0" eaLnBrk="1" fontAlgn="auto" latinLnBrk="0" hangingPunct="1">
              <a:lnSpc>
                <a:spcPct val="100000"/>
              </a:lnSpc>
              <a:spcBef>
                <a:spcPts val="0"/>
              </a:spcBef>
              <a:spcAft>
                <a:spcPts val="0"/>
              </a:spcAft>
              <a:buClr>
                <a:srgbClr val="000000"/>
              </a:buClr>
              <a:buSzPts val="1400"/>
              <a:buFont typeface="Arial"/>
              <a:buAutoNum type="arabicPeriod"/>
              <a:tabLst/>
              <a:defRPr/>
            </a:pPr>
            <a:r>
              <a:rPr kumimoji="0" lang="en-GB" sz="1867" b="0" i="0" u="none" strike="noStrike" kern="0" cap="none" spc="0" normalizeH="0" baseline="0" noProof="0">
                <a:ln>
                  <a:noFill/>
                </a:ln>
                <a:solidFill>
                  <a:srgbClr val="000000"/>
                </a:solidFill>
                <a:effectLst/>
                <a:uLnTx/>
                <a:uFillTx/>
                <a:latin typeface="Arial"/>
                <a:ea typeface="+mn-ea"/>
                <a:cs typeface="Arial"/>
                <a:sym typeface="Arial"/>
              </a:rPr>
              <a:t>5 + 2 = 7,  7 x 4 = 28,  28 - 4 = 24</a:t>
            </a: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1989472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33"/>
        <p:cNvGrpSpPr/>
        <p:nvPr/>
      </p:nvGrpSpPr>
      <p:grpSpPr>
        <a:xfrm>
          <a:off x="0" y="0"/>
          <a:ext cx="0" cy="0"/>
          <a:chOff x="0" y="0"/>
          <a:chExt cx="0" cy="0"/>
        </a:xfrm>
      </p:grpSpPr>
      <p:sp>
        <p:nvSpPr>
          <p:cNvPr id="934" name="Google Shape;934;g8634709e03_1_104"/>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935" name="Google Shape;935;g8634709e03_1_104"/>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936" name="Google Shape;936;g8634709e03_1_104"/>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937" name="Google Shape;937;g8634709e03_1_104"/>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Pts val="1800"/>
              <a:buFontTx/>
              <a:buNone/>
              <a:tabLst/>
              <a:defRPr/>
            </a:pPr>
            <a:endParaRPr kumimoji="0" sz="2400" b="1"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Pts val="1400"/>
              <a:buFontTx/>
              <a:buNone/>
              <a:tabLst/>
              <a:defRPr/>
            </a:pPr>
            <a:r>
              <a:rPr kumimoji="0" lang="en-GB" sz="2400" b="1" i="0" u="none" strike="noStrike" kern="0" cap="none" spc="0" normalizeH="0" baseline="0" noProof="0">
                <a:ln>
                  <a:noFill/>
                </a:ln>
                <a:solidFill>
                  <a:srgbClr val="000000"/>
                </a:solidFill>
                <a:effectLst/>
                <a:uLnTx/>
                <a:uFillTx/>
                <a:latin typeface="Arial"/>
                <a:ea typeface="Arial"/>
                <a:cs typeface="Arial"/>
                <a:sym typeface="Arial"/>
              </a:rPr>
              <a:t> </a:t>
            </a:r>
            <a:endParaRPr kumimoji="0" sz="2400" b="1"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1219170" rtl="0" eaLnBrk="1" fontAlgn="auto" latinLnBrk="0" hangingPunct="1">
              <a:lnSpc>
                <a:spcPct val="100000"/>
              </a:lnSpc>
              <a:spcBef>
                <a:spcPts val="0"/>
              </a:spcBef>
              <a:spcAft>
                <a:spcPts val="0"/>
              </a:spcAft>
              <a:buClr>
                <a:srgbClr val="000000"/>
              </a:buClr>
              <a:buSzPts val="1400"/>
              <a:buFontTx/>
              <a:buNone/>
              <a:tabLst/>
              <a:defRPr/>
            </a:pPr>
            <a:r>
              <a:rPr kumimoji="0" lang="en-GB" sz="2400" b="1" i="0" u="none" strike="noStrike" kern="0" cap="none" spc="0" normalizeH="0" baseline="0" noProof="0">
                <a:ln>
                  <a:noFill/>
                </a:ln>
                <a:solidFill>
                  <a:srgbClr val="000000"/>
                </a:solidFill>
                <a:effectLst/>
                <a:uLnTx/>
                <a:uFillTx/>
                <a:latin typeface="Arial"/>
                <a:ea typeface="Arial"/>
                <a:cs typeface="Arial"/>
                <a:sym typeface="Arial"/>
              </a:rPr>
              <a:t>We may not be learning together in the classroom, but it is important to still remember our classroom beliefs. </a:t>
            </a:r>
            <a:endParaRPr kumimoji="0" sz="2400" b="1"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2386124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941"/>
        <p:cNvGrpSpPr/>
        <p:nvPr/>
      </p:nvGrpSpPr>
      <p:grpSpPr>
        <a:xfrm>
          <a:off x="0" y="0"/>
          <a:ext cx="0" cy="0"/>
          <a:chOff x="0" y="0"/>
          <a:chExt cx="0" cy="0"/>
        </a:xfrm>
      </p:grpSpPr>
      <p:sp>
        <p:nvSpPr>
          <p:cNvPr id="942" name="Google Shape;942;g80a865f253_5_40"/>
          <p:cNvSpPr txBox="1"/>
          <p:nvPr/>
        </p:nvSpPr>
        <p:spPr>
          <a:xfrm>
            <a:off x="975000" y="1586433"/>
            <a:ext cx="9700400" cy="11072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4667" b="0" i="0" u="sng" strike="noStrike" kern="0" cap="none" spc="0" normalizeH="0" baseline="0" noProof="0">
                <a:ln>
                  <a:noFill/>
                </a:ln>
                <a:solidFill>
                  <a:srgbClr val="000000"/>
                </a:solidFill>
                <a:effectLst/>
                <a:uLnTx/>
                <a:uFillTx/>
                <a:latin typeface="Arial"/>
                <a:ea typeface="+mn-ea"/>
                <a:cs typeface="Arial"/>
                <a:sym typeface="Arial"/>
              </a:rPr>
              <a:t>WALT: identify 3D shapes. </a:t>
            </a:r>
            <a:endParaRPr kumimoji="0" sz="4667" b="0" i="0" u="sng"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6546988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946"/>
        <p:cNvGrpSpPr/>
        <p:nvPr/>
      </p:nvGrpSpPr>
      <p:grpSpPr>
        <a:xfrm>
          <a:off x="0" y="0"/>
          <a:ext cx="0" cy="0"/>
          <a:chOff x="0" y="0"/>
          <a:chExt cx="0" cy="0"/>
        </a:xfrm>
      </p:grpSpPr>
      <p:sp>
        <p:nvSpPr>
          <p:cNvPr id="947" name="Google Shape;947;g80a865f253_5_44"/>
          <p:cNvSpPr txBox="1"/>
          <p:nvPr/>
        </p:nvSpPr>
        <p:spPr>
          <a:xfrm>
            <a:off x="330500" y="380067"/>
            <a:ext cx="11732800" cy="16196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Today we are going to send you on a treasure hunt. We want to see if you can spot these objects in the things around the house. For example if you look at your microwave, you’ll see it is the shape of a cuboid. </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p:txBody>
      </p:sp>
      <p:pic>
        <p:nvPicPr>
          <p:cNvPr id="948" name="Google Shape;948;g80a865f253_5_44"/>
          <p:cNvPicPr preferRelativeResize="0"/>
          <p:nvPr/>
        </p:nvPicPr>
        <p:blipFill>
          <a:blip r:embed="rId3">
            <a:alphaModFix/>
          </a:blip>
          <a:stretch>
            <a:fillRect/>
          </a:stretch>
        </p:blipFill>
        <p:spPr>
          <a:xfrm>
            <a:off x="1023901" y="2768001"/>
            <a:ext cx="3048000" cy="1892300"/>
          </a:xfrm>
          <a:prstGeom prst="rect">
            <a:avLst/>
          </a:prstGeom>
          <a:noFill/>
          <a:ln>
            <a:noFill/>
          </a:ln>
        </p:spPr>
      </p:pic>
      <p:pic>
        <p:nvPicPr>
          <p:cNvPr id="949" name="Google Shape;949;g80a865f253_5_44"/>
          <p:cNvPicPr preferRelativeResize="0"/>
          <p:nvPr/>
        </p:nvPicPr>
        <p:blipFill>
          <a:blip r:embed="rId4">
            <a:alphaModFix/>
          </a:blip>
          <a:stretch>
            <a:fillRect/>
          </a:stretch>
        </p:blipFill>
        <p:spPr>
          <a:xfrm>
            <a:off x="7613200" y="2599501"/>
            <a:ext cx="3716027" cy="2407833"/>
          </a:xfrm>
          <a:prstGeom prst="rect">
            <a:avLst/>
          </a:prstGeom>
          <a:noFill/>
          <a:ln>
            <a:noFill/>
          </a:ln>
        </p:spPr>
      </p:pic>
      <p:sp>
        <p:nvSpPr>
          <p:cNvPr id="950" name="Google Shape;950;g80a865f253_5_44"/>
          <p:cNvSpPr txBox="1"/>
          <p:nvPr/>
        </p:nvSpPr>
        <p:spPr>
          <a:xfrm>
            <a:off x="1660700" y="5255033"/>
            <a:ext cx="9072400" cy="13220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2533" b="0" i="0" u="none" strike="noStrike" kern="0" cap="none" spc="0" normalizeH="0" baseline="0" noProof="0">
                <a:ln>
                  <a:noFill/>
                </a:ln>
                <a:solidFill>
                  <a:srgbClr val="000000"/>
                </a:solidFill>
                <a:effectLst/>
                <a:uLnTx/>
                <a:uFillTx/>
                <a:latin typeface="Arial"/>
                <a:ea typeface="+mn-ea"/>
                <a:cs typeface="Arial"/>
                <a:sym typeface="Arial"/>
              </a:rPr>
              <a:t>The objects do not need to be exactly the shape. As you can see on the microwave it has legs and buttons that stick out, but the main shape is a cuboid. </a:t>
            </a:r>
            <a:endParaRPr kumimoji="0" sz="2533"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6959557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954"/>
        <p:cNvGrpSpPr/>
        <p:nvPr/>
      </p:nvGrpSpPr>
      <p:grpSpPr>
        <a:xfrm>
          <a:off x="0" y="0"/>
          <a:ext cx="0" cy="0"/>
          <a:chOff x="0" y="0"/>
          <a:chExt cx="0" cy="0"/>
        </a:xfrm>
      </p:grpSpPr>
      <p:pic>
        <p:nvPicPr>
          <p:cNvPr id="955" name="Google Shape;955;g80a865f253_5_76"/>
          <p:cNvPicPr preferRelativeResize="0"/>
          <p:nvPr/>
        </p:nvPicPr>
        <p:blipFill>
          <a:blip r:embed="rId3">
            <a:alphaModFix/>
          </a:blip>
          <a:stretch>
            <a:fillRect/>
          </a:stretch>
        </p:blipFill>
        <p:spPr>
          <a:xfrm>
            <a:off x="301500" y="3769067"/>
            <a:ext cx="1603504" cy="1443168"/>
          </a:xfrm>
          <a:prstGeom prst="rect">
            <a:avLst/>
          </a:prstGeom>
          <a:noFill/>
          <a:ln>
            <a:noFill/>
          </a:ln>
        </p:spPr>
      </p:pic>
      <p:pic>
        <p:nvPicPr>
          <p:cNvPr id="956" name="Google Shape;956;g80a865f253_5_76"/>
          <p:cNvPicPr preferRelativeResize="0"/>
          <p:nvPr/>
        </p:nvPicPr>
        <p:blipFill>
          <a:blip r:embed="rId4">
            <a:alphaModFix/>
          </a:blip>
          <a:stretch>
            <a:fillRect/>
          </a:stretch>
        </p:blipFill>
        <p:spPr>
          <a:xfrm>
            <a:off x="155034" y="2098701"/>
            <a:ext cx="1749967" cy="1670356"/>
          </a:xfrm>
          <a:prstGeom prst="rect">
            <a:avLst/>
          </a:prstGeom>
          <a:noFill/>
          <a:ln>
            <a:noFill/>
          </a:ln>
        </p:spPr>
      </p:pic>
      <p:pic>
        <p:nvPicPr>
          <p:cNvPr id="957" name="Google Shape;957;g80a865f253_5_76"/>
          <p:cNvPicPr preferRelativeResize="0"/>
          <p:nvPr/>
        </p:nvPicPr>
        <p:blipFill rotWithShape="1">
          <a:blip r:embed="rId5">
            <a:alphaModFix/>
          </a:blip>
          <a:srcRect l="11843" r="10846"/>
          <a:stretch/>
        </p:blipFill>
        <p:spPr>
          <a:xfrm>
            <a:off x="155018" y="136985"/>
            <a:ext cx="1749977" cy="1961700"/>
          </a:xfrm>
          <a:prstGeom prst="rect">
            <a:avLst/>
          </a:prstGeom>
          <a:noFill/>
          <a:ln>
            <a:noFill/>
          </a:ln>
        </p:spPr>
      </p:pic>
      <p:pic>
        <p:nvPicPr>
          <p:cNvPr id="958" name="Google Shape;958;g80a865f253_5_76"/>
          <p:cNvPicPr preferRelativeResize="0"/>
          <p:nvPr/>
        </p:nvPicPr>
        <p:blipFill>
          <a:blip r:embed="rId6">
            <a:alphaModFix/>
          </a:blip>
          <a:stretch>
            <a:fillRect/>
          </a:stretch>
        </p:blipFill>
        <p:spPr>
          <a:xfrm rot="5400000">
            <a:off x="6443467" y="-94367"/>
            <a:ext cx="1371600" cy="1697525"/>
          </a:xfrm>
          <a:prstGeom prst="rect">
            <a:avLst/>
          </a:prstGeom>
          <a:noFill/>
          <a:ln>
            <a:noFill/>
          </a:ln>
        </p:spPr>
      </p:pic>
      <p:pic>
        <p:nvPicPr>
          <p:cNvPr id="959" name="Google Shape;959;g80a865f253_5_76"/>
          <p:cNvPicPr preferRelativeResize="0"/>
          <p:nvPr/>
        </p:nvPicPr>
        <p:blipFill>
          <a:blip r:embed="rId7">
            <a:alphaModFix/>
          </a:blip>
          <a:stretch>
            <a:fillRect/>
          </a:stretch>
        </p:blipFill>
        <p:spPr>
          <a:xfrm>
            <a:off x="5909029" y="1440200"/>
            <a:ext cx="2209289" cy="1371600"/>
          </a:xfrm>
          <a:prstGeom prst="rect">
            <a:avLst/>
          </a:prstGeom>
          <a:noFill/>
          <a:ln>
            <a:noFill/>
          </a:ln>
        </p:spPr>
      </p:pic>
      <p:pic>
        <p:nvPicPr>
          <p:cNvPr id="960" name="Google Shape;960;g80a865f253_5_76"/>
          <p:cNvPicPr preferRelativeResize="0"/>
          <p:nvPr/>
        </p:nvPicPr>
        <p:blipFill rotWithShape="1">
          <a:blip r:embed="rId8">
            <a:alphaModFix/>
          </a:blip>
          <a:srcRect l="9103" t="5497" r="3780" b="4960"/>
          <a:stretch/>
        </p:blipFill>
        <p:spPr>
          <a:xfrm>
            <a:off x="301501" y="5304065"/>
            <a:ext cx="2457337" cy="1443167"/>
          </a:xfrm>
          <a:prstGeom prst="rect">
            <a:avLst/>
          </a:prstGeom>
          <a:noFill/>
          <a:ln>
            <a:noFill/>
          </a:ln>
        </p:spPr>
      </p:pic>
      <p:pic>
        <p:nvPicPr>
          <p:cNvPr id="961" name="Google Shape;961;g80a865f253_5_76"/>
          <p:cNvPicPr preferRelativeResize="0"/>
          <p:nvPr/>
        </p:nvPicPr>
        <p:blipFill rotWithShape="1">
          <a:blip r:embed="rId9">
            <a:alphaModFix/>
          </a:blip>
          <a:srcRect l="5935" t="2922"/>
          <a:stretch/>
        </p:blipFill>
        <p:spPr>
          <a:xfrm rot="5400000">
            <a:off x="6644701" y="3904601"/>
            <a:ext cx="1240367" cy="1540900"/>
          </a:xfrm>
          <a:prstGeom prst="rect">
            <a:avLst/>
          </a:prstGeom>
          <a:noFill/>
          <a:ln>
            <a:noFill/>
          </a:ln>
        </p:spPr>
      </p:pic>
      <p:pic>
        <p:nvPicPr>
          <p:cNvPr id="962" name="Google Shape;962;g80a865f253_5_76"/>
          <p:cNvPicPr preferRelativeResize="0"/>
          <p:nvPr/>
        </p:nvPicPr>
        <p:blipFill rotWithShape="1">
          <a:blip r:embed="rId10">
            <a:alphaModFix/>
          </a:blip>
          <a:srcRect l="11019" t="9045" r="7652" b="10910"/>
          <a:stretch/>
        </p:blipFill>
        <p:spPr>
          <a:xfrm>
            <a:off x="6531726" y="5304073"/>
            <a:ext cx="1466329" cy="1443167"/>
          </a:xfrm>
          <a:prstGeom prst="rect">
            <a:avLst/>
          </a:prstGeom>
          <a:noFill/>
          <a:ln>
            <a:noFill/>
          </a:ln>
        </p:spPr>
      </p:pic>
      <p:pic>
        <p:nvPicPr>
          <p:cNvPr id="963" name="Google Shape;963;g80a865f253_5_76"/>
          <p:cNvPicPr preferRelativeResize="0"/>
          <p:nvPr/>
        </p:nvPicPr>
        <p:blipFill>
          <a:blip r:embed="rId11">
            <a:alphaModFix/>
          </a:blip>
          <a:stretch>
            <a:fillRect/>
          </a:stretch>
        </p:blipFill>
        <p:spPr>
          <a:xfrm>
            <a:off x="6396100" y="2695834"/>
            <a:ext cx="1466333" cy="1466333"/>
          </a:xfrm>
          <a:prstGeom prst="rect">
            <a:avLst/>
          </a:prstGeom>
          <a:noFill/>
          <a:ln>
            <a:noFill/>
          </a:ln>
        </p:spPr>
      </p:pic>
      <p:graphicFrame>
        <p:nvGraphicFramePr>
          <p:cNvPr id="964" name="Google Shape;964;g80a865f253_5_76"/>
          <p:cNvGraphicFramePr/>
          <p:nvPr/>
        </p:nvGraphicFramePr>
        <p:xfrm>
          <a:off x="2758834" y="256467"/>
          <a:ext cx="3048567" cy="6345068"/>
        </p:xfrm>
        <a:graphic>
          <a:graphicData uri="http://schemas.openxmlformats.org/drawingml/2006/table">
            <a:tbl>
              <a:tblPr>
                <a:noFill/>
              </a:tblPr>
              <a:tblGrid>
                <a:gridCol w="3048567">
                  <a:extLst>
                    <a:ext uri="{9D8B030D-6E8A-4147-A177-3AD203B41FA5}">
                      <a16:colId xmlns:a16="http://schemas.microsoft.com/office/drawing/2014/main" val="20000"/>
                    </a:ext>
                  </a:extLst>
                </a:gridCol>
              </a:tblGrid>
              <a:tr h="1586267">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0"/>
                  </a:ext>
                </a:extLst>
              </a:tr>
              <a:tr h="1586267">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1"/>
                  </a:ext>
                </a:extLst>
              </a:tr>
              <a:tr h="1586267">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2"/>
                  </a:ext>
                </a:extLst>
              </a:tr>
              <a:tr h="1586267">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3"/>
                  </a:ext>
                </a:extLst>
              </a:tr>
            </a:tbl>
          </a:graphicData>
        </a:graphic>
      </p:graphicFrame>
      <p:graphicFrame>
        <p:nvGraphicFramePr>
          <p:cNvPr id="965" name="Google Shape;965;g80a865f253_5_76"/>
          <p:cNvGraphicFramePr/>
          <p:nvPr/>
        </p:nvGraphicFramePr>
        <p:xfrm>
          <a:off x="8035334" y="137000"/>
          <a:ext cx="3048567" cy="6345000"/>
        </p:xfrm>
        <a:graphic>
          <a:graphicData uri="http://schemas.openxmlformats.org/drawingml/2006/table">
            <a:tbl>
              <a:tblPr>
                <a:noFill/>
              </a:tblPr>
              <a:tblGrid>
                <a:gridCol w="3048567">
                  <a:extLst>
                    <a:ext uri="{9D8B030D-6E8A-4147-A177-3AD203B41FA5}">
                      <a16:colId xmlns:a16="http://schemas.microsoft.com/office/drawing/2014/main" val="20000"/>
                    </a:ext>
                  </a:extLst>
                </a:gridCol>
              </a:tblGrid>
              <a:tr h="1269000">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0"/>
                  </a:ext>
                </a:extLst>
              </a:tr>
              <a:tr h="1269000">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1"/>
                  </a:ext>
                </a:extLst>
              </a:tr>
              <a:tr h="1269000">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2"/>
                  </a:ext>
                </a:extLst>
              </a:tr>
              <a:tr h="1269000">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3"/>
                  </a:ext>
                </a:extLst>
              </a:tr>
              <a:tr h="1269000">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276248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969"/>
        <p:cNvGrpSpPr/>
        <p:nvPr/>
      </p:nvGrpSpPr>
      <p:grpSpPr>
        <a:xfrm>
          <a:off x="0" y="0"/>
          <a:ext cx="0" cy="0"/>
          <a:chOff x="0" y="0"/>
          <a:chExt cx="0" cy="0"/>
        </a:xfrm>
      </p:grpSpPr>
      <p:sp>
        <p:nvSpPr>
          <p:cNvPr id="970" name="Google Shape;970;p21"/>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971" name="Google Shape;971;p21"/>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972" name="Google Shape;972;p21"/>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437477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76"/>
        <p:cNvGrpSpPr/>
        <p:nvPr/>
      </p:nvGrpSpPr>
      <p:grpSpPr>
        <a:xfrm>
          <a:off x="0" y="0"/>
          <a:ext cx="0" cy="0"/>
          <a:chOff x="0" y="0"/>
          <a:chExt cx="0" cy="0"/>
        </a:xfrm>
      </p:grpSpPr>
      <p:sp>
        <p:nvSpPr>
          <p:cNvPr id="977" name="Google Shape;977;g8812d6153f_0_508"/>
          <p:cNvSpPr txBox="1">
            <a:spLocks noGrp="1"/>
          </p:cNvSpPr>
          <p:nvPr>
            <p:ph type="ctrTitle"/>
          </p:nvPr>
        </p:nvSpPr>
        <p:spPr>
          <a:xfrm>
            <a:off x="415600" y="193200"/>
            <a:ext cx="11360800" cy="6471600"/>
          </a:xfrm>
          <a:prstGeom prst="rect">
            <a:avLst/>
          </a:prstGeom>
          <a:noFill/>
          <a:ln>
            <a:noFill/>
          </a:ln>
        </p:spPr>
        <p:txBody>
          <a:bodyPr spcFirstLastPara="1" wrap="square" lIns="121900" tIns="121900" rIns="121900" bIns="121900" anchor="b" anchorCtr="0">
            <a:noAutofit/>
          </a:bodyPr>
          <a:lstStyle/>
          <a:p>
            <a:pPr algn="l"/>
            <a:r>
              <a:rPr lang="en-GB" sz="2400"/>
              <a:t> </a:t>
            </a:r>
            <a:endParaRPr sz="2400"/>
          </a:p>
          <a:p>
            <a:pPr algn="l"/>
            <a:r>
              <a:rPr lang="en-GB" sz="3200" b="1"/>
              <a:t>Our English task for today is a Close Reading Task</a:t>
            </a:r>
            <a:endParaRPr sz="3200" b="1"/>
          </a:p>
          <a:p>
            <a:pPr algn="l"/>
            <a:r>
              <a:rPr lang="en-GB" sz="2533" b="1"/>
              <a:t>It is an extract from Blue John by Berlie Dougherty.</a:t>
            </a:r>
            <a:r>
              <a:rPr lang="en-GB" sz="3200" b="1"/>
              <a:t/>
            </a:r>
            <a:br>
              <a:rPr lang="en-GB" sz="3200" b="1"/>
            </a:br>
            <a:endParaRPr sz="3200" b="1"/>
          </a:p>
          <a:p>
            <a:pPr algn="l"/>
            <a:r>
              <a:rPr lang="en-GB" sz="3200" b="1" u="sng"/>
              <a:t>WALT: retrieve and infer information from a text.</a:t>
            </a:r>
            <a:endParaRPr sz="3200" b="1" u="sng"/>
          </a:p>
          <a:p>
            <a:pPr algn="l"/>
            <a:endParaRPr sz="2400" b="1" u="sng"/>
          </a:p>
          <a:p>
            <a:pPr marL="609585" indent="-457189" algn="l">
              <a:buSzPts val="1800"/>
              <a:buAutoNum type="arabicPeriod"/>
            </a:pPr>
            <a:r>
              <a:rPr lang="en-GB" sz="2400"/>
              <a:t>Ask an adult to read the information (on the next page) to you. </a:t>
            </a:r>
            <a:endParaRPr sz="2400"/>
          </a:p>
          <a:p>
            <a:pPr marL="609585" indent="-457189" algn="l">
              <a:buSzPts val="1800"/>
              <a:buAutoNum type="arabicPeriod"/>
            </a:pPr>
            <a:r>
              <a:rPr lang="en-GB" sz="2400"/>
              <a:t>Here are some meanings of words that might help you –</a:t>
            </a:r>
            <a:br>
              <a:rPr lang="en-GB" sz="2400"/>
            </a:br>
            <a:r>
              <a:rPr lang="en-GB" sz="2400"/>
              <a:t>stalactites - a rock formation that hangs from the ceiling of a cave </a:t>
            </a:r>
            <a:endParaRPr sz="2400"/>
          </a:p>
          <a:p>
            <a:pPr algn="l"/>
            <a:r>
              <a:rPr lang="en-GB" sz="2400"/>
              <a:t>       chipped - to hit and break away small pieces </a:t>
            </a:r>
            <a:endParaRPr sz="2400"/>
          </a:p>
          <a:p>
            <a:pPr algn="l"/>
            <a:r>
              <a:rPr lang="en-GB" sz="2400"/>
              <a:t>       lead - a type of heavy metal </a:t>
            </a:r>
            <a:endParaRPr sz="2400"/>
          </a:p>
          <a:p>
            <a:pPr algn="l"/>
            <a:r>
              <a:rPr lang="en-GB" sz="2400"/>
              <a:t>       miner - a person who digs for coal, stone or minerals underground     </a:t>
            </a:r>
            <a:endParaRPr sz="2400"/>
          </a:p>
          <a:p>
            <a:pPr algn="l"/>
            <a:r>
              <a:rPr lang="en-GB" sz="2400"/>
              <a:t>3.   Now read it with your adult twice, they can help you with expression.</a:t>
            </a:r>
            <a:endParaRPr sz="2400"/>
          </a:p>
          <a:p>
            <a:pPr algn="l"/>
            <a:r>
              <a:rPr lang="en-GB" sz="2400"/>
              <a:t>4.   Now read it twice by yourself.</a:t>
            </a:r>
            <a:endParaRPr sz="2400"/>
          </a:p>
          <a:p>
            <a:pPr algn="l"/>
            <a:r>
              <a:rPr lang="en-GB" sz="2400"/>
              <a:t>5.   Read the questions and look for evidence in the text to help you answer them.</a:t>
            </a:r>
            <a:endParaRPr sz="2400"/>
          </a:p>
          <a:p>
            <a:pPr algn="l"/>
            <a:r>
              <a:rPr lang="en-GB" sz="2400"/>
              <a:t>6.   Write your answers in full sentences.</a:t>
            </a:r>
            <a:endParaRPr sz="2400"/>
          </a:p>
        </p:txBody>
      </p:sp>
    </p:spTree>
    <p:extLst>
      <p:ext uri="{BB962C8B-B14F-4D97-AF65-F5344CB8AC3E}">
        <p14:creationId xmlns:p14="http://schemas.microsoft.com/office/powerpoint/2010/main" val="40599360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981"/>
        <p:cNvGrpSpPr/>
        <p:nvPr/>
      </p:nvGrpSpPr>
      <p:grpSpPr>
        <a:xfrm>
          <a:off x="0" y="0"/>
          <a:ext cx="0" cy="0"/>
          <a:chOff x="0" y="0"/>
          <a:chExt cx="0" cy="0"/>
        </a:xfrm>
      </p:grpSpPr>
      <p:sp>
        <p:nvSpPr>
          <p:cNvPr id="982" name="Google Shape;982;g8812d6153f_0_557"/>
          <p:cNvSpPr txBox="1">
            <a:spLocks noGrp="1"/>
          </p:cNvSpPr>
          <p:nvPr>
            <p:ph type="subTitle" idx="1"/>
          </p:nvPr>
        </p:nvSpPr>
        <p:spPr>
          <a:xfrm>
            <a:off x="264300" y="248967"/>
            <a:ext cx="11360800" cy="2391200"/>
          </a:xfrm>
          <a:prstGeom prst="rect">
            <a:avLst/>
          </a:prstGeom>
        </p:spPr>
        <p:txBody>
          <a:bodyPr spcFirstLastPara="1" wrap="square" lIns="121900" tIns="121900" rIns="121900" bIns="121900" anchor="t" anchorCtr="0">
            <a:noAutofit/>
          </a:bodyPr>
          <a:lstStyle/>
          <a:p>
            <a:pPr marL="0" indent="0"/>
            <a:r>
              <a:rPr lang="en-GB">
                <a:solidFill>
                  <a:srgbClr val="000000"/>
                </a:solidFill>
              </a:rPr>
              <a:t>What is a stalactite?</a:t>
            </a:r>
            <a:endParaRPr>
              <a:solidFill>
                <a:srgbClr val="000000"/>
              </a:solidFill>
            </a:endParaRPr>
          </a:p>
          <a:p>
            <a:pPr marL="0" indent="0"/>
            <a:r>
              <a:rPr lang="en-GB" sz="2400">
                <a:solidFill>
                  <a:schemeClr val="dk1"/>
                </a:solidFill>
              </a:rPr>
              <a:t>stalactites - a rock formation that hangs from the ceiling of a cave</a:t>
            </a:r>
            <a:endParaRPr>
              <a:solidFill>
                <a:srgbClr val="000000"/>
              </a:solidFill>
            </a:endParaRPr>
          </a:p>
          <a:p>
            <a:pPr marL="0" indent="0"/>
            <a:endParaRPr>
              <a:solidFill>
                <a:srgbClr val="000000"/>
              </a:solidFill>
            </a:endParaRPr>
          </a:p>
          <a:p>
            <a:pPr marL="0" indent="0"/>
            <a:r>
              <a:rPr lang="en-GB">
                <a:solidFill>
                  <a:srgbClr val="000000"/>
                </a:solidFill>
              </a:rPr>
              <a:t>Here are some pictures to help you understand.</a:t>
            </a:r>
            <a:endParaRPr>
              <a:solidFill>
                <a:srgbClr val="000000"/>
              </a:solidFill>
            </a:endParaRPr>
          </a:p>
        </p:txBody>
      </p:sp>
      <p:pic>
        <p:nvPicPr>
          <p:cNvPr id="983" name="Google Shape;983;g8812d6153f_0_557"/>
          <p:cNvPicPr preferRelativeResize="0"/>
          <p:nvPr/>
        </p:nvPicPr>
        <p:blipFill>
          <a:blip r:embed="rId3">
            <a:alphaModFix/>
          </a:blip>
          <a:stretch>
            <a:fillRect/>
          </a:stretch>
        </p:blipFill>
        <p:spPr>
          <a:xfrm>
            <a:off x="357467" y="2948267"/>
            <a:ext cx="5235900" cy="3490600"/>
          </a:xfrm>
          <a:prstGeom prst="rect">
            <a:avLst/>
          </a:prstGeom>
          <a:noFill/>
          <a:ln>
            <a:noFill/>
          </a:ln>
        </p:spPr>
      </p:pic>
      <p:pic>
        <p:nvPicPr>
          <p:cNvPr id="984" name="Google Shape;984;g8812d6153f_0_557"/>
          <p:cNvPicPr preferRelativeResize="0"/>
          <p:nvPr/>
        </p:nvPicPr>
        <p:blipFill>
          <a:blip r:embed="rId4">
            <a:alphaModFix/>
          </a:blip>
          <a:stretch>
            <a:fillRect/>
          </a:stretch>
        </p:blipFill>
        <p:spPr>
          <a:xfrm>
            <a:off x="6502500" y="2948267"/>
            <a:ext cx="5395373" cy="3490600"/>
          </a:xfrm>
          <a:prstGeom prst="rect">
            <a:avLst/>
          </a:prstGeom>
          <a:noFill/>
          <a:ln>
            <a:noFill/>
          </a:ln>
        </p:spPr>
      </p:pic>
      <p:sp>
        <p:nvSpPr>
          <p:cNvPr id="985" name="Google Shape;985;g8812d6153f_0_557"/>
          <p:cNvSpPr txBox="1"/>
          <p:nvPr/>
        </p:nvSpPr>
        <p:spPr>
          <a:xfrm>
            <a:off x="336367" y="1127300"/>
            <a:ext cx="11360800" cy="1344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42491548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989"/>
        <p:cNvGrpSpPr/>
        <p:nvPr/>
      </p:nvGrpSpPr>
      <p:grpSpPr>
        <a:xfrm>
          <a:off x="0" y="0"/>
          <a:ext cx="0" cy="0"/>
          <a:chOff x="0" y="0"/>
          <a:chExt cx="0" cy="0"/>
        </a:xfrm>
      </p:grpSpPr>
      <p:pic>
        <p:nvPicPr>
          <p:cNvPr id="990" name="Google Shape;990;g8812d6153f_0_609"/>
          <p:cNvPicPr preferRelativeResize="0"/>
          <p:nvPr/>
        </p:nvPicPr>
        <p:blipFill>
          <a:blip r:embed="rId3">
            <a:alphaModFix/>
          </a:blip>
          <a:stretch>
            <a:fillRect/>
          </a:stretch>
        </p:blipFill>
        <p:spPr>
          <a:xfrm>
            <a:off x="541500" y="496834"/>
            <a:ext cx="4538200" cy="5630367"/>
          </a:xfrm>
          <a:prstGeom prst="rect">
            <a:avLst/>
          </a:prstGeom>
          <a:noFill/>
          <a:ln>
            <a:noFill/>
          </a:ln>
        </p:spPr>
      </p:pic>
      <p:sp>
        <p:nvSpPr>
          <p:cNvPr id="991" name="Google Shape;991;g8812d6153f_0_609"/>
          <p:cNvSpPr txBox="1"/>
          <p:nvPr/>
        </p:nvSpPr>
        <p:spPr>
          <a:xfrm>
            <a:off x="5596733" y="517800"/>
            <a:ext cx="5930800" cy="5562400"/>
          </a:xfrm>
          <a:prstGeom prst="rect">
            <a:avLst/>
          </a:prstGeom>
          <a:solidFill>
            <a:srgbClr val="FFFFFF"/>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400" b="0" i="0" u="none" strike="noStrike" kern="0" cap="none" spc="0" normalizeH="0" baseline="0" noProof="0">
                <a:ln>
                  <a:noFill/>
                </a:ln>
                <a:solidFill>
                  <a:srgbClr val="000000"/>
                </a:solidFill>
                <a:effectLst/>
                <a:highlight>
                  <a:srgbClr val="FFFF00"/>
                </a:highlight>
                <a:uLnTx/>
                <a:uFillTx/>
                <a:latin typeface="Comic Sans MS"/>
                <a:ea typeface="Comic Sans MS"/>
                <a:cs typeface="Comic Sans MS"/>
                <a:sym typeface="Comic Sans MS"/>
              </a:rPr>
              <a:t>Stalactites</a:t>
            </a: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 grew like coral, like twisted icicles, like the horns of unicorns, like the crooked teeth of goblins.</a:t>
            </a:r>
            <a:r>
              <a:rPr kumimoji="0" lang="en-GB" sz="2400" b="0" i="0" u="none" strike="noStrike" kern="0" cap="none" spc="0" normalizeH="0" baseline="0" noProof="0">
                <a:ln>
                  <a:noFill/>
                </a:ln>
                <a:solidFill>
                  <a:srgbClr val="000000"/>
                </a:solidFill>
                <a:effectLst/>
                <a:highlight>
                  <a:srgbClr val="FFFF00"/>
                </a:highlight>
                <a:uLnTx/>
                <a:uFillTx/>
                <a:latin typeface="Comic Sans MS"/>
                <a:ea typeface="Comic Sans MS"/>
                <a:cs typeface="Comic Sans MS"/>
                <a:sym typeface="Comic Sans MS"/>
              </a:rPr>
              <a:t> Miner</a:t>
            </a: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s crept along the tunnels and </a:t>
            </a:r>
            <a:r>
              <a:rPr kumimoji="0" lang="en-GB" sz="2400" b="0" i="0" u="none" strike="noStrike" kern="0" cap="none" spc="0" normalizeH="0" baseline="0" noProof="0">
                <a:ln>
                  <a:noFill/>
                </a:ln>
                <a:solidFill>
                  <a:srgbClr val="000000"/>
                </a:solidFill>
                <a:effectLst/>
                <a:highlight>
                  <a:srgbClr val="FFFF00"/>
                </a:highlight>
                <a:uLnTx/>
                <a:uFillTx/>
                <a:latin typeface="Comic Sans MS"/>
                <a:ea typeface="Comic Sans MS"/>
                <a:cs typeface="Comic Sans MS"/>
                <a:sym typeface="Comic Sans MS"/>
              </a:rPr>
              <a:t>chipped</a:t>
            </a: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 and hammered with their picks and tools. Their children crawled on hands and knees down the narrow passageways, holding candles in their mouths, pushing cartloads of </a:t>
            </a:r>
            <a:r>
              <a:rPr kumimoji="0" lang="en-GB" sz="2400" b="0" i="0" u="none" strike="noStrike" kern="0" cap="none" spc="0" normalizeH="0" baseline="0" noProof="0">
                <a:ln>
                  <a:noFill/>
                </a:ln>
                <a:solidFill>
                  <a:srgbClr val="000000"/>
                </a:solidFill>
                <a:effectLst/>
                <a:highlight>
                  <a:srgbClr val="FFFF00"/>
                </a:highlight>
                <a:uLnTx/>
                <a:uFillTx/>
                <a:latin typeface="Comic Sans MS"/>
                <a:ea typeface="Comic Sans MS"/>
                <a:cs typeface="Comic Sans MS"/>
                <a:sym typeface="Comic Sans MS"/>
              </a:rPr>
              <a:t>lead</a:t>
            </a:r>
            <a:r>
              <a:rPr kumimoji="0" lang="en-GB" sz="2400" b="0" i="0" u="none" strike="noStrike" kern="0" cap="none" spc="0" normalizeH="0" baseline="0" noProof="0">
                <a:ln>
                  <a:noFill/>
                </a:ln>
                <a:solidFill>
                  <a:srgbClr val="000000"/>
                </a:solidFill>
                <a:effectLst/>
                <a:uLnTx/>
                <a:uFillTx/>
                <a:latin typeface="Comic Sans MS"/>
                <a:ea typeface="Comic Sans MS"/>
                <a:cs typeface="Comic Sans MS"/>
                <a:sym typeface="Comic Sans MS"/>
              </a:rPr>
              <a:t> and stone in front of them.</a:t>
            </a:r>
            <a:endParaRPr kumimoji="0" sz="2400" b="0" i="0" u="none" strike="noStrike" kern="0" cap="none" spc="0" normalizeH="0" baseline="0" noProof="0">
              <a:ln>
                <a:noFill/>
              </a:ln>
              <a:solidFill>
                <a:srgbClr val="000000"/>
              </a:solidFill>
              <a:effectLst/>
              <a:uLnTx/>
              <a:uFillTx/>
              <a:latin typeface="Comic Sans MS"/>
              <a:ea typeface="Comic Sans MS"/>
              <a:cs typeface="Comic Sans MS"/>
              <a:sym typeface="Comic Sans MS"/>
            </a:endParaRPr>
          </a:p>
        </p:txBody>
      </p:sp>
    </p:spTree>
    <p:extLst>
      <p:ext uri="{BB962C8B-B14F-4D97-AF65-F5344CB8AC3E}">
        <p14:creationId xmlns:p14="http://schemas.microsoft.com/office/powerpoint/2010/main" val="3122255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995"/>
        <p:cNvGrpSpPr/>
        <p:nvPr/>
      </p:nvGrpSpPr>
      <p:grpSpPr>
        <a:xfrm>
          <a:off x="0" y="0"/>
          <a:ext cx="0" cy="0"/>
          <a:chOff x="0" y="0"/>
          <a:chExt cx="0" cy="0"/>
        </a:xfrm>
      </p:grpSpPr>
      <p:sp>
        <p:nvSpPr>
          <p:cNvPr id="996" name="Google Shape;996;g8812d6153f_0_659"/>
          <p:cNvSpPr txBox="1"/>
          <p:nvPr/>
        </p:nvSpPr>
        <p:spPr>
          <a:xfrm>
            <a:off x="415600" y="1900500"/>
            <a:ext cx="11360800" cy="1344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997" name="Google Shape;997;g8812d6153f_0_659"/>
          <p:cNvSpPr txBox="1"/>
          <p:nvPr/>
        </p:nvSpPr>
        <p:spPr>
          <a:xfrm>
            <a:off x="708800" y="1420400"/>
            <a:ext cx="10774400" cy="29676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667" b="0" i="0" u="sng" strike="noStrike" kern="0" cap="none" spc="0" normalizeH="0" baseline="0" noProof="0">
                <a:ln>
                  <a:noFill/>
                </a:ln>
                <a:solidFill>
                  <a:srgbClr val="000000"/>
                </a:solidFill>
                <a:effectLst/>
                <a:uLnTx/>
                <a:uFillTx/>
                <a:latin typeface="Arial"/>
                <a:ea typeface="+mn-ea"/>
                <a:cs typeface="Arial"/>
                <a:sym typeface="Arial"/>
              </a:rPr>
              <a:t>Task:</a:t>
            </a:r>
            <a:endParaRPr kumimoji="0" sz="2667" b="0" i="0" u="sng"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eriod"/>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How does the author help us to know what a stalactite looks like?</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eriod"/>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Find two words that suggest they moved slowly and at a low level in the tunnel.</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eriod"/>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Why do you think the children held candles in their mouths?</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9803121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01"/>
        <p:cNvGrpSpPr/>
        <p:nvPr/>
      </p:nvGrpSpPr>
      <p:grpSpPr>
        <a:xfrm>
          <a:off x="0" y="0"/>
          <a:ext cx="0" cy="0"/>
          <a:chOff x="0" y="0"/>
          <a:chExt cx="0" cy="0"/>
        </a:xfrm>
      </p:grpSpPr>
      <p:sp>
        <p:nvSpPr>
          <p:cNvPr id="1002" name="Google Shape;1002;g8812d6153f_0_709"/>
          <p:cNvSpPr txBox="1"/>
          <p:nvPr/>
        </p:nvSpPr>
        <p:spPr>
          <a:xfrm>
            <a:off x="415600" y="1900500"/>
            <a:ext cx="11360800" cy="1344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03" name="Google Shape;1003;g8812d6153f_0_709"/>
          <p:cNvSpPr txBox="1"/>
          <p:nvPr/>
        </p:nvSpPr>
        <p:spPr>
          <a:xfrm>
            <a:off x="708800" y="781667"/>
            <a:ext cx="10774400" cy="47496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667" b="0" i="0" u="sng" strike="noStrike" kern="0" cap="none" spc="0" normalizeH="0" baseline="0" noProof="0">
                <a:ln>
                  <a:noFill/>
                </a:ln>
                <a:solidFill>
                  <a:srgbClr val="000000"/>
                </a:solidFill>
                <a:effectLst/>
                <a:uLnTx/>
                <a:uFillTx/>
                <a:latin typeface="Arial"/>
                <a:ea typeface="+mn-ea"/>
                <a:cs typeface="Arial"/>
                <a:sym typeface="Arial"/>
              </a:rPr>
              <a:t>Task:</a:t>
            </a:r>
            <a:endParaRPr kumimoji="0" sz="2667" b="0" i="0" u="sng"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eriod"/>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How does the author help us to know what a stalactite looks like?</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667" b="0" i="0" u="none" strike="noStrike" kern="0" cap="none" spc="0" normalizeH="0" baseline="0" noProof="0">
                <a:ln>
                  <a:noFill/>
                </a:ln>
                <a:solidFill>
                  <a:srgbClr val="FF0000"/>
                </a:solidFill>
                <a:effectLst/>
                <a:uLnTx/>
                <a:uFillTx/>
                <a:latin typeface="Arial"/>
                <a:ea typeface="+mn-ea"/>
                <a:cs typeface="Arial"/>
                <a:sym typeface="Arial"/>
              </a:rPr>
              <a:t>He describes as like another object we might know such as a horn, icicle or tooth. These are similes. </a:t>
            </a:r>
            <a:endParaRPr kumimoji="0" sz="2667" b="0" i="0" u="none" strike="noStrike" kern="0" cap="none" spc="0" normalizeH="0" baseline="0" noProof="0">
              <a:ln>
                <a:noFill/>
              </a:ln>
              <a:solidFill>
                <a:srgbClr val="FF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eriod"/>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Find and copy two words that suggest they moved slowly and at a low level in the tunnel.</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667" b="0" i="0" u="none" strike="noStrike" kern="0" cap="none" spc="0" normalizeH="0" baseline="0" noProof="0">
                <a:ln>
                  <a:noFill/>
                </a:ln>
                <a:solidFill>
                  <a:srgbClr val="FF0000"/>
                </a:solidFill>
                <a:effectLst/>
                <a:uLnTx/>
                <a:uFillTx/>
                <a:latin typeface="Arial"/>
                <a:ea typeface="+mn-ea"/>
                <a:cs typeface="Arial"/>
                <a:sym typeface="Arial"/>
              </a:rPr>
              <a:t>crept and crawled</a:t>
            </a:r>
            <a:endParaRPr kumimoji="0" sz="2667" b="0" i="0" u="none" strike="noStrike" kern="0" cap="none" spc="0" normalizeH="0" baseline="0" noProof="0">
              <a:ln>
                <a:noFill/>
              </a:ln>
              <a:solidFill>
                <a:srgbClr val="FF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eriod"/>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Why do you think the children held candles in their mouths?</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667" b="0" i="0" u="none" strike="noStrike" kern="0" cap="none" spc="0" normalizeH="0" baseline="0" noProof="0">
                <a:ln>
                  <a:noFill/>
                </a:ln>
                <a:solidFill>
                  <a:srgbClr val="FF0000"/>
                </a:solidFill>
                <a:effectLst/>
                <a:uLnTx/>
                <a:uFillTx/>
                <a:latin typeface="Arial"/>
                <a:ea typeface="+mn-ea"/>
                <a:cs typeface="Arial"/>
                <a:sym typeface="Arial"/>
              </a:rPr>
              <a:t>They held them in their mouths because they were using their hands to crawl and push the carts. They needed them to see below ground.</a:t>
            </a:r>
            <a:endParaRPr kumimoji="0" sz="2667" b="0" i="0" u="none" strike="noStrike" kern="0" cap="none" spc="0" normalizeH="0" baseline="0" noProof="0">
              <a:ln>
                <a:noFill/>
              </a:ln>
              <a:solidFill>
                <a:srgbClr val="FF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2270016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007"/>
        <p:cNvGrpSpPr/>
        <p:nvPr/>
      </p:nvGrpSpPr>
      <p:grpSpPr>
        <a:xfrm>
          <a:off x="0" y="0"/>
          <a:ext cx="0" cy="0"/>
          <a:chOff x="0" y="0"/>
          <a:chExt cx="0" cy="0"/>
        </a:xfrm>
      </p:grpSpPr>
      <p:sp>
        <p:nvSpPr>
          <p:cNvPr id="1008" name="Google Shape;1008;g80a865f253_1_886"/>
          <p:cNvSpPr txBox="1">
            <a:spLocks noGrp="1"/>
          </p:cNvSpPr>
          <p:nvPr>
            <p:ph type="ctrTitle"/>
          </p:nvPr>
        </p:nvSpPr>
        <p:spPr>
          <a:xfrm>
            <a:off x="101967" y="1424600"/>
            <a:ext cx="11360800" cy="5248800"/>
          </a:xfrm>
          <a:prstGeom prst="rect">
            <a:avLst/>
          </a:prstGeom>
        </p:spPr>
        <p:txBody>
          <a:bodyPr spcFirstLastPara="1" wrap="square" lIns="121900" tIns="121900" rIns="121900" bIns="121900" anchor="b" anchorCtr="0">
            <a:noAutofit/>
          </a:bodyPr>
          <a:lstStyle/>
          <a:p>
            <a:r>
              <a:rPr lang="en-GB" sz="4000"/>
              <a:t>What is a prefix?</a:t>
            </a:r>
            <a:endParaRPr sz="4000"/>
          </a:p>
          <a:p>
            <a:endParaRPr sz="2400"/>
          </a:p>
          <a:p>
            <a:r>
              <a:rPr lang="en-GB" sz="2400"/>
              <a:t>A prefix is a group of letters which we add to the beginning of a word to make a new word with a different meaning.</a:t>
            </a:r>
            <a:endParaRPr sz="2400"/>
          </a:p>
          <a:p>
            <a:endParaRPr sz="2400"/>
          </a:p>
          <a:p>
            <a:r>
              <a:rPr lang="en-GB" sz="2933" b="1">
                <a:solidFill>
                  <a:srgbClr val="000000"/>
                </a:solidFill>
              </a:rPr>
              <a:t>Today we will focus on the prefix auto which means something about yourself or something that happens on its own</a:t>
            </a:r>
            <a:endParaRPr sz="2933" b="1">
              <a:solidFill>
                <a:srgbClr val="000000"/>
              </a:solidFill>
            </a:endParaRPr>
          </a:p>
          <a:p>
            <a:endParaRPr/>
          </a:p>
        </p:txBody>
      </p:sp>
      <p:sp>
        <p:nvSpPr>
          <p:cNvPr id="1009" name="Google Shape;1009;g80a865f253_1_886"/>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010" name="Google Shape;1010;g80a865f253_1_886"/>
          <p:cNvPicPr preferRelativeResize="0"/>
          <p:nvPr/>
        </p:nvPicPr>
        <p:blipFill>
          <a:blip r:embed="rId3">
            <a:alphaModFix/>
          </a:blip>
          <a:stretch>
            <a:fillRect/>
          </a:stretch>
        </p:blipFill>
        <p:spPr>
          <a:xfrm>
            <a:off x="251267" y="284168"/>
            <a:ext cx="1756133" cy="1760633"/>
          </a:xfrm>
          <a:prstGeom prst="rect">
            <a:avLst/>
          </a:prstGeom>
          <a:noFill/>
          <a:ln>
            <a:noFill/>
          </a:ln>
        </p:spPr>
      </p:pic>
    </p:spTree>
    <p:extLst>
      <p:ext uri="{BB962C8B-B14F-4D97-AF65-F5344CB8AC3E}">
        <p14:creationId xmlns:p14="http://schemas.microsoft.com/office/powerpoint/2010/main" val="17670993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014"/>
        <p:cNvGrpSpPr/>
        <p:nvPr/>
      </p:nvGrpSpPr>
      <p:grpSpPr>
        <a:xfrm>
          <a:off x="0" y="0"/>
          <a:ext cx="0" cy="0"/>
          <a:chOff x="0" y="0"/>
          <a:chExt cx="0" cy="0"/>
        </a:xfrm>
      </p:grpSpPr>
      <p:sp>
        <p:nvSpPr>
          <p:cNvPr id="1015" name="Google Shape;1015;g80a865f253_1_937"/>
          <p:cNvSpPr txBox="1">
            <a:spLocks noGrp="1"/>
          </p:cNvSpPr>
          <p:nvPr>
            <p:ph type="ctrTitle"/>
          </p:nvPr>
        </p:nvSpPr>
        <p:spPr>
          <a:xfrm>
            <a:off x="687433" y="407333"/>
            <a:ext cx="4582000" cy="5908400"/>
          </a:xfrm>
          <a:prstGeom prst="rect">
            <a:avLst/>
          </a:prstGeom>
        </p:spPr>
        <p:txBody>
          <a:bodyPr spcFirstLastPara="1" wrap="square" lIns="121900" tIns="121900" rIns="121900" bIns="121900" anchor="b" anchorCtr="0">
            <a:noAutofit/>
          </a:bodyPr>
          <a:lstStyle/>
          <a:p>
            <a:pPr marL="609585" indent="-507987" algn="l">
              <a:buSzPts val="2400"/>
              <a:buAutoNum type="arabicPeriod"/>
            </a:pPr>
            <a:r>
              <a:rPr lang="en-GB" sz="3200"/>
              <a:t>Put the prefix auto in front of these words and write down your new words.</a:t>
            </a:r>
            <a:endParaRPr sz="3200"/>
          </a:p>
          <a:p>
            <a:pPr marL="609585" indent="-507987" algn="l">
              <a:buSzPts val="2400"/>
              <a:buAutoNum type="arabicPeriod"/>
            </a:pPr>
            <a:r>
              <a:rPr lang="en-GB" sz="3200"/>
              <a:t>Read the new words aloud.</a:t>
            </a:r>
            <a:endParaRPr sz="3200"/>
          </a:p>
          <a:p>
            <a:pPr marL="609585" indent="-507987" algn="l">
              <a:buSzPts val="2400"/>
              <a:buAutoNum type="arabicPeriod"/>
            </a:pPr>
            <a:r>
              <a:rPr lang="en-GB" sz="3200"/>
              <a:t>Practise writing each word 3 times.</a:t>
            </a:r>
            <a:endParaRPr sz="3200"/>
          </a:p>
          <a:p>
            <a:pPr marL="609585" indent="-507987" algn="l">
              <a:buSzPts val="2400"/>
              <a:buAutoNum type="arabicPeriod"/>
            </a:pPr>
            <a:r>
              <a:rPr lang="en-GB" sz="3200"/>
              <a:t>Which words would you use in the sentences on the next slide?</a:t>
            </a:r>
            <a:endParaRPr sz="3200"/>
          </a:p>
        </p:txBody>
      </p:sp>
      <p:graphicFrame>
        <p:nvGraphicFramePr>
          <p:cNvPr id="1016" name="Google Shape;1016;g80a865f253_1_937"/>
          <p:cNvGraphicFramePr/>
          <p:nvPr/>
        </p:nvGraphicFramePr>
        <p:xfrm>
          <a:off x="6554834" y="886633"/>
          <a:ext cx="3861033" cy="4510800"/>
        </p:xfrm>
        <a:graphic>
          <a:graphicData uri="http://schemas.openxmlformats.org/drawingml/2006/table">
            <a:tbl>
              <a:tblPr>
                <a:noFill/>
              </a:tblPr>
              <a:tblGrid>
                <a:gridCol w="3861033">
                  <a:extLst>
                    <a:ext uri="{9D8B030D-6E8A-4147-A177-3AD203B41FA5}">
                      <a16:colId xmlns:a16="http://schemas.microsoft.com/office/drawing/2014/main" val="20000"/>
                    </a:ext>
                  </a:extLst>
                </a:gridCol>
              </a:tblGrid>
              <a:tr h="751800">
                <a:tc>
                  <a:txBody>
                    <a:bodyPr/>
                    <a:lstStyle/>
                    <a:p>
                      <a:pPr marL="0" lvl="0" indent="0" algn="l" rtl="0">
                        <a:spcBef>
                          <a:spcPts val="0"/>
                        </a:spcBef>
                        <a:spcAft>
                          <a:spcPts val="0"/>
                        </a:spcAft>
                        <a:buNone/>
                      </a:pPr>
                      <a:r>
                        <a:rPr lang="en-GB" sz="3300"/>
                        <a:t>graph</a:t>
                      </a:r>
                      <a:endParaRPr sz="3300"/>
                    </a:p>
                  </a:txBody>
                  <a:tcPr marL="121900" marR="121900" marT="121900" marB="121900"/>
                </a:tc>
                <a:extLst>
                  <a:ext uri="{0D108BD9-81ED-4DB2-BD59-A6C34878D82A}">
                    <a16:rowId xmlns:a16="http://schemas.microsoft.com/office/drawing/2014/main" val="10000"/>
                  </a:ext>
                </a:extLst>
              </a:tr>
              <a:tr h="751800">
                <a:tc>
                  <a:txBody>
                    <a:bodyPr/>
                    <a:lstStyle/>
                    <a:p>
                      <a:pPr marL="0" lvl="0" indent="0" algn="l" rtl="0">
                        <a:spcBef>
                          <a:spcPts val="0"/>
                        </a:spcBef>
                        <a:spcAft>
                          <a:spcPts val="0"/>
                        </a:spcAft>
                        <a:buNone/>
                      </a:pPr>
                      <a:r>
                        <a:rPr lang="en-GB" sz="3300"/>
                        <a:t>pilot</a:t>
                      </a:r>
                      <a:endParaRPr sz="3300"/>
                    </a:p>
                  </a:txBody>
                  <a:tcPr marL="121900" marR="121900" marT="121900" marB="121900"/>
                </a:tc>
                <a:extLst>
                  <a:ext uri="{0D108BD9-81ED-4DB2-BD59-A6C34878D82A}">
                    <a16:rowId xmlns:a16="http://schemas.microsoft.com/office/drawing/2014/main" val="10001"/>
                  </a:ext>
                </a:extLst>
              </a:tr>
              <a:tr h="751800">
                <a:tc>
                  <a:txBody>
                    <a:bodyPr/>
                    <a:lstStyle/>
                    <a:p>
                      <a:pPr marL="0" lvl="0" indent="0" algn="l" rtl="0">
                        <a:spcBef>
                          <a:spcPts val="0"/>
                        </a:spcBef>
                        <a:spcAft>
                          <a:spcPts val="0"/>
                        </a:spcAft>
                        <a:buNone/>
                      </a:pPr>
                      <a:r>
                        <a:rPr lang="en-GB" sz="3300"/>
                        <a:t>biography</a:t>
                      </a:r>
                      <a:endParaRPr sz="3300"/>
                    </a:p>
                  </a:txBody>
                  <a:tcPr marL="121900" marR="121900" marT="121900" marB="121900"/>
                </a:tc>
                <a:extLst>
                  <a:ext uri="{0D108BD9-81ED-4DB2-BD59-A6C34878D82A}">
                    <a16:rowId xmlns:a16="http://schemas.microsoft.com/office/drawing/2014/main" val="10002"/>
                  </a:ext>
                </a:extLst>
              </a:tr>
              <a:tr h="751800">
                <a:tc>
                  <a:txBody>
                    <a:bodyPr/>
                    <a:lstStyle/>
                    <a:p>
                      <a:pPr marL="0" lvl="0" indent="0" algn="l" rtl="0">
                        <a:spcBef>
                          <a:spcPts val="0"/>
                        </a:spcBef>
                        <a:spcAft>
                          <a:spcPts val="0"/>
                        </a:spcAft>
                        <a:buNone/>
                      </a:pPr>
                      <a:r>
                        <a:rPr lang="en-GB" sz="3300"/>
                        <a:t>focus</a:t>
                      </a:r>
                      <a:endParaRPr sz="3300"/>
                    </a:p>
                  </a:txBody>
                  <a:tcPr marL="121900" marR="121900" marT="121900" marB="121900"/>
                </a:tc>
                <a:extLst>
                  <a:ext uri="{0D108BD9-81ED-4DB2-BD59-A6C34878D82A}">
                    <a16:rowId xmlns:a16="http://schemas.microsoft.com/office/drawing/2014/main" val="10003"/>
                  </a:ext>
                </a:extLst>
              </a:tr>
              <a:tr h="751800">
                <a:tc>
                  <a:txBody>
                    <a:bodyPr/>
                    <a:lstStyle/>
                    <a:p>
                      <a:pPr marL="0" lvl="0" indent="0" algn="l" rtl="0">
                        <a:spcBef>
                          <a:spcPts val="0"/>
                        </a:spcBef>
                        <a:spcAft>
                          <a:spcPts val="0"/>
                        </a:spcAft>
                        <a:buNone/>
                      </a:pPr>
                      <a:r>
                        <a:rPr lang="en-GB" sz="3300"/>
                        <a:t>matic</a:t>
                      </a:r>
                      <a:endParaRPr sz="3300"/>
                    </a:p>
                  </a:txBody>
                  <a:tcPr marL="121900" marR="121900" marT="121900" marB="121900"/>
                </a:tc>
                <a:extLst>
                  <a:ext uri="{0D108BD9-81ED-4DB2-BD59-A6C34878D82A}">
                    <a16:rowId xmlns:a16="http://schemas.microsoft.com/office/drawing/2014/main" val="10004"/>
                  </a:ext>
                </a:extLst>
              </a:tr>
              <a:tr h="751800">
                <a:tc>
                  <a:txBody>
                    <a:bodyPr/>
                    <a:lstStyle/>
                    <a:p>
                      <a:pPr marL="0" lvl="0" indent="0" algn="l" rtl="0">
                        <a:spcBef>
                          <a:spcPts val="0"/>
                        </a:spcBef>
                        <a:spcAft>
                          <a:spcPts val="0"/>
                        </a:spcAft>
                        <a:buNone/>
                      </a:pPr>
                      <a:r>
                        <a:rPr lang="en-GB" sz="3300"/>
                        <a:t>mobile</a:t>
                      </a:r>
                      <a:endParaRPr sz="3300"/>
                    </a:p>
                  </a:txBody>
                  <a:tcPr marL="121900" marR="121900" marT="121900" marB="12190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6256169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020"/>
        <p:cNvGrpSpPr/>
        <p:nvPr/>
      </p:nvGrpSpPr>
      <p:grpSpPr>
        <a:xfrm>
          <a:off x="0" y="0"/>
          <a:ext cx="0" cy="0"/>
          <a:chOff x="0" y="0"/>
          <a:chExt cx="0" cy="0"/>
        </a:xfrm>
      </p:grpSpPr>
      <p:sp>
        <p:nvSpPr>
          <p:cNvPr id="1021" name="Google Shape;1021;g80a865f253_1_987"/>
          <p:cNvSpPr txBox="1">
            <a:spLocks noGrp="1"/>
          </p:cNvSpPr>
          <p:nvPr>
            <p:ph type="subTitle" idx="1"/>
          </p:nvPr>
        </p:nvSpPr>
        <p:spPr>
          <a:xfrm>
            <a:off x="415600" y="161667"/>
            <a:ext cx="11360800" cy="1056800"/>
          </a:xfrm>
          <a:prstGeom prst="rect">
            <a:avLst/>
          </a:prstGeom>
        </p:spPr>
        <p:txBody>
          <a:bodyPr spcFirstLastPara="1" wrap="square" lIns="121900" tIns="121900" rIns="121900" bIns="121900" anchor="t" anchorCtr="0">
            <a:noAutofit/>
          </a:bodyPr>
          <a:lstStyle/>
          <a:p>
            <a:pPr marL="0" indent="0"/>
            <a:r>
              <a:rPr lang="en-GB" sz="3200" b="1">
                <a:solidFill>
                  <a:srgbClr val="000000"/>
                </a:solidFill>
              </a:rPr>
              <a:t>Now use the words you have practised to complete the sentences. Make sure you spell them correctly.</a:t>
            </a:r>
            <a:endParaRPr sz="3200" b="1">
              <a:solidFill>
                <a:srgbClr val="000000"/>
              </a:solidFill>
            </a:endParaRPr>
          </a:p>
        </p:txBody>
      </p:sp>
      <p:sp>
        <p:nvSpPr>
          <p:cNvPr id="1022" name="Google Shape;1022;g80a865f253_1_987"/>
          <p:cNvSpPr txBox="1"/>
          <p:nvPr/>
        </p:nvSpPr>
        <p:spPr>
          <a:xfrm>
            <a:off x="293067" y="1799500"/>
            <a:ext cx="11360800" cy="4223600"/>
          </a:xfrm>
          <a:prstGeom prst="rect">
            <a:avLst/>
          </a:prstGeom>
          <a:noFill/>
          <a:ln>
            <a:noFill/>
          </a:ln>
        </p:spPr>
        <p:txBody>
          <a:bodyPr spcFirstLastPara="1" wrap="square" lIns="121900" tIns="121900" rIns="121900" bIns="121900" anchor="t" anchorCtr="0">
            <a:noAutofit/>
          </a:bodyPr>
          <a:lstStyle/>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eriod"/>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The camera had an _______________ for taking photographs.</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eriod"/>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The red _______________ sped swiftly along the motorway.</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eriod"/>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The fans asked the famous footballer to sign his ______________.</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eriod"/>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An __________ is the story someone writes about their own life.</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eriod"/>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Modern washing machines are ___________, therefore we don’t need to wash all our clothes by hand,.</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eriod"/>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The ______________ navigation system kept the airplane on a steady course.</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7421440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26"/>
        <p:cNvGrpSpPr/>
        <p:nvPr/>
      </p:nvGrpSpPr>
      <p:grpSpPr>
        <a:xfrm>
          <a:off x="0" y="0"/>
          <a:ext cx="0" cy="0"/>
          <a:chOff x="0" y="0"/>
          <a:chExt cx="0" cy="0"/>
        </a:xfrm>
      </p:grpSpPr>
      <p:sp>
        <p:nvSpPr>
          <p:cNvPr id="1027" name="Google Shape;1027;g80a865f253_1_1037"/>
          <p:cNvSpPr txBox="1">
            <a:spLocks noGrp="1"/>
          </p:cNvSpPr>
          <p:nvPr>
            <p:ph type="subTitle" idx="1"/>
          </p:nvPr>
        </p:nvSpPr>
        <p:spPr>
          <a:xfrm>
            <a:off x="415600" y="161667"/>
            <a:ext cx="11360800" cy="1056800"/>
          </a:xfrm>
          <a:prstGeom prst="rect">
            <a:avLst/>
          </a:prstGeom>
        </p:spPr>
        <p:txBody>
          <a:bodyPr spcFirstLastPara="1" wrap="square" lIns="121900" tIns="121900" rIns="121900" bIns="121900" anchor="t" anchorCtr="0">
            <a:noAutofit/>
          </a:bodyPr>
          <a:lstStyle/>
          <a:p>
            <a:pPr marL="0" indent="0"/>
            <a:r>
              <a:rPr lang="en-GB" sz="3200" b="1">
                <a:solidFill>
                  <a:srgbClr val="000000"/>
                </a:solidFill>
              </a:rPr>
              <a:t>Now use the words you have practised to complete the sentences. Make sure you spell them correctly.</a:t>
            </a:r>
            <a:endParaRPr sz="3200" b="1">
              <a:solidFill>
                <a:srgbClr val="000000"/>
              </a:solidFill>
            </a:endParaRPr>
          </a:p>
        </p:txBody>
      </p:sp>
      <p:sp>
        <p:nvSpPr>
          <p:cNvPr id="1028" name="Google Shape;1028;g80a865f253_1_1037"/>
          <p:cNvSpPr txBox="1"/>
          <p:nvPr/>
        </p:nvSpPr>
        <p:spPr>
          <a:xfrm>
            <a:off x="293067" y="1799500"/>
            <a:ext cx="11360800" cy="4223600"/>
          </a:xfrm>
          <a:prstGeom prst="rect">
            <a:avLst/>
          </a:prstGeom>
          <a:noFill/>
          <a:ln>
            <a:noFill/>
          </a:ln>
        </p:spPr>
        <p:txBody>
          <a:bodyPr spcFirstLastPara="1" wrap="square" lIns="121900" tIns="121900" rIns="121900" bIns="121900" anchor="t" anchorCtr="0">
            <a:noAutofit/>
          </a:bodyPr>
          <a:lstStyle/>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eriod"/>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The camera had an </a:t>
            </a:r>
            <a:r>
              <a:rPr kumimoji="0" lang="en-GB" sz="2667" b="0" i="0" u="none" strike="noStrike" kern="0" cap="none" spc="0" normalizeH="0" baseline="0" noProof="0">
                <a:ln>
                  <a:noFill/>
                </a:ln>
                <a:solidFill>
                  <a:srgbClr val="FF0000"/>
                </a:solidFill>
                <a:effectLst/>
                <a:uLnTx/>
                <a:uFillTx/>
                <a:latin typeface="Arial"/>
                <a:ea typeface="+mn-ea"/>
                <a:cs typeface="Arial"/>
                <a:sym typeface="Arial"/>
              </a:rPr>
              <a:t>autofocus</a:t>
            </a:r>
            <a:r>
              <a:rPr kumimoji="0" lang="en-GB" sz="2667" b="0" i="0" u="none" strike="noStrike" kern="0" cap="none" spc="0" normalizeH="0" baseline="0" noProof="0">
                <a:ln>
                  <a:noFill/>
                </a:ln>
                <a:solidFill>
                  <a:srgbClr val="000000"/>
                </a:solidFill>
                <a:effectLst/>
                <a:uLnTx/>
                <a:uFillTx/>
                <a:latin typeface="Arial"/>
                <a:ea typeface="+mn-ea"/>
                <a:cs typeface="Arial"/>
                <a:sym typeface="Arial"/>
              </a:rPr>
              <a:t> for taking photographs.</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eriod"/>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The red </a:t>
            </a:r>
            <a:r>
              <a:rPr kumimoji="0" lang="en-GB" sz="2667" b="0" i="0" u="none" strike="noStrike" kern="0" cap="none" spc="0" normalizeH="0" baseline="0" noProof="0">
                <a:ln>
                  <a:noFill/>
                </a:ln>
                <a:solidFill>
                  <a:srgbClr val="FF0000"/>
                </a:solidFill>
                <a:effectLst/>
                <a:uLnTx/>
                <a:uFillTx/>
                <a:latin typeface="Arial"/>
                <a:ea typeface="+mn-ea"/>
                <a:cs typeface="Arial"/>
                <a:sym typeface="Arial"/>
              </a:rPr>
              <a:t>automobile </a:t>
            </a:r>
            <a:r>
              <a:rPr kumimoji="0" lang="en-GB" sz="2667" b="0" i="0" u="none" strike="noStrike" kern="0" cap="none" spc="0" normalizeH="0" baseline="0" noProof="0">
                <a:ln>
                  <a:noFill/>
                </a:ln>
                <a:solidFill>
                  <a:srgbClr val="000000"/>
                </a:solidFill>
                <a:effectLst/>
                <a:uLnTx/>
                <a:uFillTx/>
                <a:latin typeface="Arial"/>
                <a:ea typeface="+mn-ea"/>
                <a:cs typeface="Arial"/>
                <a:sym typeface="Arial"/>
              </a:rPr>
              <a:t>sped swiftly along the motorway.</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eriod"/>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The fans asked the famous footballer to sign his </a:t>
            </a:r>
            <a:r>
              <a:rPr kumimoji="0" lang="en-GB" sz="2667" b="0" i="0" u="none" strike="noStrike" kern="0" cap="none" spc="0" normalizeH="0" baseline="0" noProof="0">
                <a:ln>
                  <a:noFill/>
                </a:ln>
                <a:solidFill>
                  <a:srgbClr val="FF0000"/>
                </a:solidFill>
                <a:effectLst/>
                <a:uLnTx/>
                <a:uFillTx/>
                <a:latin typeface="Arial"/>
                <a:ea typeface="+mn-ea"/>
                <a:cs typeface="Arial"/>
                <a:sym typeface="Arial"/>
              </a:rPr>
              <a:t>autograph</a:t>
            </a:r>
            <a:r>
              <a:rPr kumimoji="0" lang="en-GB" sz="2667" b="0" i="0" u="none" strike="noStrike" kern="0" cap="none" spc="0" normalizeH="0" baseline="0" noProof="0">
                <a:ln>
                  <a:noFill/>
                </a:ln>
                <a:solidFill>
                  <a:srgbClr val="000000"/>
                </a:solidFill>
                <a:effectLst/>
                <a:uLnTx/>
                <a:uFillTx/>
                <a:latin typeface="Arial"/>
                <a:ea typeface="+mn-ea"/>
                <a:cs typeface="Arial"/>
                <a:sym typeface="Arial"/>
              </a:rPr>
              <a:t>.</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eriod"/>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An </a:t>
            </a:r>
            <a:r>
              <a:rPr kumimoji="0" lang="en-GB" sz="2667" b="0" i="0" u="none" strike="noStrike" kern="0" cap="none" spc="0" normalizeH="0" baseline="0" noProof="0">
                <a:ln>
                  <a:noFill/>
                </a:ln>
                <a:solidFill>
                  <a:srgbClr val="FF0000"/>
                </a:solidFill>
                <a:effectLst/>
                <a:uLnTx/>
                <a:uFillTx/>
                <a:latin typeface="Arial"/>
                <a:ea typeface="+mn-ea"/>
                <a:cs typeface="Arial"/>
                <a:sym typeface="Arial"/>
              </a:rPr>
              <a:t>autobiography </a:t>
            </a:r>
            <a:r>
              <a:rPr kumimoji="0" lang="en-GB" sz="2667" b="0" i="0" u="none" strike="noStrike" kern="0" cap="none" spc="0" normalizeH="0" baseline="0" noProof="0">
                <a:ln>
                  <a:noFill/>
                </a:ln>
                <a:solidFill>
                  <a:srgbClr val="000000"/>
                </a:solidFill>
                <a:effectLst/>
                <a:uLnTx/>
                <a:uFillTx/>
                <a:latin typeface="Arial"/>
                <a:ea typeface="+mn-ea"/>
                <a:cs typeface="Arial"/>
                <a:sym typeface="Arial"/>
              </a:rPr>
              <a:t>is the story someone writes about their own life.</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eriod"/>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Modern washing machines are </a:t>
            </a:r>
            <a:r>
              <a:rPr kumimoji="0" lang="en-GB" sz="2667" b="0" i="0" u="none" strike="noStrike" kern="0" cap="none" spc="0" normalizeH="0" baseline="0" noProof="0">
                <a:ln>
                  <a:noFill/>
                </a:ln>
                <a:solidFill>
                  <a:srgbClr val="FF0000"/>
                </a:solidFill>
                <a:effectLst/>
                <a:uLnTx/>
                <a:uFillTx/>
                <a:latin typeface="Arial"/>
                <a:ea typeface="+mn-ea"/>
                <a:cs typeface="Arial"/>
                <a:sym typeface="Arial"/>
              </a:rPr>
              <a:t>automatic</a:t>
            </a:r>
            <a:r>
              <a:rPr kumimoji="0" lang="en-GB" sz="2667" b="0" i="0" u="none" strike="noStrike" kern="0" cap="none" spc="0" normalizeH="0" baseline="0" noProof="0">
                <a:ln>
                  <a:noFill/>
                </a:ln>
                <a:solidFill>
                  <a:srgbClr val="000000"/>
                </a:solidFill>
                <a:effectLst/>
                <a:uLnTx/>
                <a:uFillTx/>
                <a:latin typeface="Arial"/>
                <a:ea typeface="+mn-ea"/>
                <a:cs typeface="Arial"/>
                <a:sym typeface="Arial"/>
              </a:rPr>
              <a:t>, therefore we don’t need to wash all our clothes by hand,.</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74121" algn="l" defTabSz="1219170" rtl="0" eaLnBrk="1" fontAlgn="auto" latinLnBrk="0" hangingPunct="1">
              <a:lnSpc>
                <a:spcPct val="100000"/>
              </a:lnSpc>
              <a:spcBef>
                <a:spcPts val="0"/>
              </a:spcBef>
              <a:spcAft>
                <a:spcPts val="0"/>
              </a:spcAft>
              <a:buClr>
                <a:srgbClr val="000000"/>
              </a:buClr>
              <a:buSzPts val="2000"/>
              <a:buFont typeface="Arial"/>
              <a:buAutoNum type="arabicPeriod"/>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The </a:t>
            </a:r>
            <a:r>
              <a:rPr kumimoji="0" lang="en-GB" sz="2667" b="0" i="0" u="none" strike="noStrike" kern="0" cap="none" spc="0" normalizeH="0" baseline="0" noProof="0">
                <a:ln>
                  <a:noFill/>
                </a:ln>
                <a:solidFill>
                  <a:srgbClr val="FF0000"/>
                </a:solidFill>
                <a:effectLst/>
                <a:uLnTx/>
                <a:uFillTx/>
                <a:latin typeface="Arial"/>
                <a:ea typeface="+mn-ea"/>
                <a:cs typeface="Arial"/>
                <a:sym typeface="Arial"/>
              </a:rPr>
              <a:t>autopilot</a:t>
            </a:r>
            <a:r>
              <a:rPr kumimoji="0" lang="en-GB" sz="2667" b="0" i="0" u="none" strike="noStrike" kern="0" cap="none" spc="0" normalizeH="0" baseline="0" noProof="0">
                <a:ln>
                  <a:noFill/>
                </a:ln>
                <a:solidFill>
                  <a:srgbClr val="000000"/>
                </a:solidFill>
                <a:effectLst/>
                <a:uLnTx/>
                <a:uFillTx/>
                <a:latin typeface="Arial"/>
                <a:ea typeface="+mn-ea"/>
                <a:cs typeface="Arial"/>
                <a:sym typeface="Arial"/>
              </a:rPr>
              <a:t> navigation system kept the airplane on a steady course.</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9044894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032"/>
        <p:cNvGrpSpPr/>
        <p:nvPr/>
      </p:nvGrpSpPr>
      <p:grpSpPr>
        <a:xfrm>
          <a:off x="0" y="0"/>
          <a:ext cx="0" cy="0"/>
          <a:chOff x="0" y="0"/>
          <a:chExt cx="0" cy="0"/>
        </a:xfrm>
      </p:grpSpPr>
      <p:sp>
        <p:nvSpPr>
          <p:cNvPr id="1033" name="Google Shape;1033;p22"/>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034" name="Google Shape;1034;p22"/>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035" name="Google Shape;1035;p22"/>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1092235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039"/>
        <p:cNvGrpSpPr/>
        <p:nvPr/>
      </p:nvGrpSpPr>
      <p:grpSpPr>
        <a:xfrm>
          <a:off x="0" y="0"/>
          <a:ext cx="0" cy="0"/>
          <a:chOff x="0" y="0"/>
          <a:chExt cx="0" cy="0"/>
        </a:xfrm>
      </p:grpSpPr>
      <p:sp>
        <p:nvSpPr>
          <p:cNvPr id="1040" name="Google Shape;1040;g80a865f253_0_18"/>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r>
              <a:rPr lang="en-GB"/>
              <a:t>Science</a:t>
            </a:r>
            <a:endParaRPr/>
          </a:p>
        </p:txBody>
      </p:sp>
      <p:sp>
        <p:nvSpPr>
          <p:cNvPr id="1041" name="Google Shape;1041;g80a865f253_0_18"/>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spTree>
    <p:extLst>
      <p:ext uri="{BB962C8B-B14F-4D97-AF65-F5344CB8AC3E}">
        <p14:creationId xmlns:p14="http://schemas.microsoft.com/office/powerpoint/2010/main" val="24831323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045"/>
        <p:cNvGrpSpPr/>
        <p:nvPr/>
      </p:nvGrpSpPr>
      <p:grpSpPr>
        <a:xfrm>
          <a:off x="0" y="0"/>
          <a:ext cx="0" cy="0"/>
          <a:chOff x="0" y="0"/>
          <a:chExt cx="0" cy="0"/>
        </a:xfrm>
      </p:grpSpPr>
      <p:sp>
        <p:nvSpPr>
          <p:cNvPr id="1046" name="Google Shape;1046;g80a865f253_0_28"/>
          <p:cNvSpPr txBox="1"/>
          <p:nvPr/>
        </p:nvSpPr>
        <p:spPr>
          <a:xfrm>
            <a:off x="2220800" y="2544900"/>
            <a:ext cx="7750400" cy="16028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2800" b="0" i="0" u="none" strike="noStrike" kern="0" cap="none" spc="0" normalizeH="0" baseline="0" noProof="0">
                <a:ln>
                  <a:noFill/>
                </a:ln>
                <a:solidFill>
                  <a:srgbClr val="000000"/>
                </a:solidFill>
                <a:effectLst/>
                <a:uLnTx/>
                <a:uFillTx/>
                <a:latin typeface="Arial"/>
                <a:ea typeface="+mn-ea"/>
                <a:cs typeface="Arial"/>
                <a:sym typeface="Arial"/>
              </a:rPr>
              <a:t>We are going to learn about what a plant needs to stay alive. But first, let’s think about what humans need to stay alive. What do you think a human needs to stay alive?</a:t>
            </a:r>
            <a:endParaRPr kumimoji="0" sz="2800"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0811585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050"/>
        <p:cNvGrpSpPr/>
        <p:nvPr/>
      </p:nvGrpSpPr>
      <p:grpSpPr>
        <a:xfrm>
          <a:off x="0" y="0"/>
          <a:ext cx="0" cy="0"/>
          <a:chOff x="0" y="0"/>
          <a:chExt cx="0" cy="0"/>
        </a:xfrm>
      </p:grpSpPr>
      <p:sp>
        <p:nvSpPr>
          <p:cNvPr id="1051" name="Google Shape;1051;g80a865f253_0_39"/>
          <p:cNvSpPr txBox="1"/>
          <p:nvPr/>
        </p:nvSpPr>
        <p:spPr>
          <a:xfrm>
            <a:off x="793200" y="429667"/>
            <a:ext cx="9882000" cy="59656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933" b="0" i="0" u="none" strike="noStrike" kern="0" cap="none" spc="0" normalizeH="0" baseline="0" noProof="0">
                <a:ln>
                  <a:noFill/>
                </a:ln>
                <a:solidFill>
                  <a:srgbClr val="000000"/>
                </a:solidFill>
                <a:effectLst/>
                <a:uLnTx/>
                <a:uFillTx/>
                <a:latin typeface="Arial"/>
                <a:ea typeface="+mn-ea"/>
                <a:cs typeface="Arial"/>
                <a:sym typeface="Arial"/>
              </a:rPr>
              <a:t>Humans need:</a:t>
            </a:r>
            <a:endParaRPr kumimoji="0" sz="2933"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933"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91054" algn="l" defTabSz="1219170" rtl="0" eaLnBrk="1" fontAlgn="auto" latinLnBrk="0" hangingPunct="1">
              <a:lnSpc>
                <a:spcPct val="100000"/>
              </a:lnSpc>
              <a:spcBef>
                <a:spcPts val="0"/>
              </a:spcBef>
              <a:spcAft>
                <a:spcPts val="0"/>
              </a:spcAft>
              <a:buClr>
                <a:srgbClr val="000000"/>
              </a:buClr>
              <a:buSzPts val="2200"/>
              <a:buFont typeface="Arial"/>
              <a:buChar char="-"/>
              <a:tabLst/>
              <a:defRPr/>
            </a:pPr>
            <a:r>
              <a:rPr kumimoji="0" lang="en-GB" sz="2933" b="0" i="0" u="none" strike="noStrike" kern="0" cap="none" spc="0" normalizeH="0" baseline="0" noProof="0">
                <a:ln>
                  <a:noFill/>
                </a:ln>
                <a:solidFill>
                  <a:srgbClr val="000000"/>
                </a:solidFill>
                <a:effectLst/>
                <a:uLnTx/>
                <a:uFillTx/>
                <a:latin typeface="Arial"/>
                <a:ea typeface="+mn-ea"/>
                <a:cs typeface="Arial"/>
                <a:sym typeface="Arial"/>
              </a:rPr>
              <a:t>Water</a:t>
            </a:r>
            <a:endParaRPr kumimoji="0" sz="2933"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91054" algn="l" defTabSz="1219170" rtl="0" eaLnBrk="1" fontAlgn="auto" latinLnBrk="0" hangingPunct="1">
              <a:lnSpc>
                <a:spcPct val="100000"/>
              </a:lnSpc>
              <a:spcBef>
                <a:spcPts val="0"/>
              </a:spcBef>
              <a:spcAft>
                <a:spcPts val="0"/>
              </a:spcAft>
              <a:buClr>
                <a:srgbClr val="000000"/>
              </a:buClr>
              <a:buSzPts val="2200"/>
              <a:buFont typeface="Arial"/>
              <a:buChar char="-"/>
              <a:tabLst/>
              <a:defRPr/>
            </a:pPr>
            <a:r>
              <a:rPr kumimoji="0" lang="en-GB" sz="2933" b="0" i="0" u="none" strike="noStrike" kern="0" cap="none" spc="0" normalizeH="0" baseline="0" noProof="0">
                <a:ln>
                  <a:noFill/>
                </a:ln>
                <a:solidFill>
                  <a:srgbClr val="000000"/>
                </a:solidFill>
                <a:effectLst/>
                <a:uLnTx/>
                <a:uFillTx/>
                <a:latin typeface="Arial"/>
                <a:ea typeface="+mn-ea"/>
                <a:cs typeface="Arial"/>
                <a:sym typeface="Arial"/>
              </a:rPr>
              <a:t>Oxygen</a:t>
            </a:r>
            <a:endParaRPr kumimoji="0" sz="2933"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91054" algn="l" defTabSz="1219170" rtl="0" eaLnBrk="1" fontAlgn="auto" latinLnBrk="0" hangingPunct="1">
              <a:lnSpc>
                <a:spcPct val="100000"/>
              </a:lnSpc>
              <a:spcBef>
                <a:spcPts val="0"/>
              </a:spcBef>
              <a:spcAft>
                <a:spcPts val="0"/>
              </a:spcAft>
              <a:buClr>
                <a:srgbClr val="000000"/>
              </a:buClr>
              <a:buSzPts val="2200"/>
              <a:buFont typeface="Arial"/>
              <a:buChar char="-"/>
              <a:tabLst/>
              <a:defRPr/>
            </a:pPr>
            <a:r>
              <a:rPr kumimoji="0" lang="en-GB" sz="2933" b="0" i="0" u="none" strike="noStrike" kern="0" cap="none" spc="0" normalizeH="0" baseline="0" noProof="0">
                <a:ln>
                  <a:noFill/>
                </a:ln>
                <a:solidFill>
                  <a:srgbClr val="000000"/>
                </a:solidFill>
                <a:effectLst/>
                <a:uLnTx/>
                <a:uFillTx/>
                <a:latin typeface="Arial"/>
                <a:ea typeface="+mn-ea"/>
                <a:cs typeface="Arial"/>
                <a:sym typeface="Arial"/>
              </a:rPr>
              <a:t>A balanced diet (food)</a:t>
            </a:r>
            <a:endParaRPr kumimoji="0" sz="2933"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91054" algn="l" defTabSz="1219170" rtl="0" eaLnBrk="1" fontAlgn="auto" latinLnBrk="0" hangingPunct="1">
              <a:lnSpc>
                <a:spcPct val="100000"/>
              </a:lnSpc>
              <a:spcBef>
                <a:spcPts val="0"/>
              </a:spcBef>
              <a:spcAft>
                <a:spcPts val="0"/>
              </a:spcAft>
              <a:buClr>
                <a:srgbClr val="000000"/>
              </a:buClr>
              <a:buSzPts val="2200"/>
              <a:buFont typeface="Arial"/>
              <a:buChar char="-"/>
              <a:tabLst/>
              <a:defRPr/>
            </a:pPr>
            <a:r>
              <a:rPr kumimoji="0" lang="en-GB" sz="2933" b="0" i="0" u="none" strike="noStrike" kern="0" cap="none" spc="0" normalizeH="0" baseline="0" noProof="0">
                <a:ln>
                  <a:noFill/>
                </a:ln>
                <a:solidFill>
                  <a:srgbClr val="000000"/>
                </a:solidFill>
                <a:effectLst/>
                <a:uLnTx/>
                <a:uFillTx/>
                <a:latin typeface="Arial"/>
                <a:ea typeface="+mn-ea"/>
                <a:cs typeface="Arial"/>
                <a:sym typeface="Arial"/>
              </a:rPr>
              <a:t>Sun light </a:t>
            </a:r>
            <a:endParaRPr kumimoji="0" sz="2933"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91054" algn="l" defTabSz="1219170" rtl="0" eaLnBrk="1" fontAlgn="auto" latinLnBrk="0" hangingPunct="1">
              <a:lnSpc>
                <a:spcPct val="100000"/>
              </a:lnSpc>
              <a:spcBef>
                <a:spcPts val="0"/>
              </a:spcBef>
              <a:spcAft>
                <a:spcPts val="0"/>
              </a:spcAft>
              <a:buClr>
                <a:srgbClr val="000000"/>
              </a:buClr>
              <a:buSzPts val="2200"/>
              <a:buFont typeface="Arial"/>
              <a:buChar char="-"/>
              <a:tabLst/>
              <a:defRPr/>
            </a:pPr>
            <a:r>
              <a:rPr kumimoji="0" lang="en-GB" sz="2933" b="0" i="0" u="none" strike="noStrike" kern="0" cap="none" spc="0" normalizeH="0" baseline="0" noProof="0">
                <a:ln>
                  <a:noFill/>
                </a:ln>
                <a:solidFill>
                  <a:srgbClr val="000000"/>
                </a:solidFill>
                <a:effectLst/>
                <a:uLnTx/>
                <a:uFillTx/>
                <a:latin typeface="Arial"/>
                <a:ea typeface="+mn-ea"/>
                <a:cs typeface="Arial"/>
                <a:sym typeface="Arial"/>
              </a:rPr>
              <a:t>Exercise</a:t>
            </a:r>
            <a:endParaRPr kumimoji="0" sz="2933"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91054" algn="l" defTabSz="1219170" rtl="0" eaLnBrk="1" fontAlgn="auto" latinLnBrk="0" hangingPunct="1">
              <a:lnSpc>
                <a:spcPct val="100000"/>
              </a:lnSpc>
              <a:spcBef>
                <a:spcPts val="0"/>
              </a:spcBef>
              <a:spcAft>
                <a:spcPts val="0"/>
              </a:spcAft>
              <a:buClr>
                <a:srgbClr val="000000"/>
              </a:buClr>
              <a:buSzPts val="2200"/>
              <a:buFont typeface="Arial"/>
              <a:buChar char="-"/>
              <a:tabLst/>
              <a:defRPr/>
            </a:pPr>
            <a:r>
              <a:rPr kumimoji="0" lang="en-GB" sz="2933" b="0" i="0" u="none" strike="noStrike" kern="0" cap="none" spc="0" normalizeH="0" baseline="0" noProof="0">
                <a:ln>
                  <a:noFill/>
                </a:ln>
                <a:solidFill>
                  <a:srgbClr val="000000"/>
                </a:solidFill>
                <a:effectLst/>
                <a:uLnTx/>
                <a:uFillTx/>
                <a:latin typeface="Arial"/>
                <a:ea typeface="+mn-ea"/>
                <a:cs typeface="Arial"/>
                <a:sym typeface="Arial"/>
              </a:rPr>
              <a:t>Livable temperature</a:t>
            </a:r>
            <a:endParaRPr kumimoji="0" sz="2933" b="0" i="0" u="none" strike="noStrike" kern="0" cap="none" spc="0" normalizeH="0" baseline="0" noProof="0">
              <a:ln>
                <a:noFill/>
              </a:ln>
              <a:solidFill>
                <a:srgbClr val="000000"/>
              </a:solidFill>
              <a:effectLst/>
              <a:uLnTx/>
              <a:uFillTx/>
              <a:latin typeface="Arial"/>
              <a:ea typeface="+mn-ea"/>
              <a:cs typeface="Arial"/>
              <a:sym typeface="Arial"/>
            </a:endParaRPr>
          </a:p>
          <a:p>
            <a:pPr marL="609585" marR="0" lvl="0" indent="-491054" algn="l" defTabSz="1219170" rtl="0" eaLnBrk="1" fontAlgn="auto" latinLnBrk="0" hangingPunct="1">
              <a:lnSpc>
                <a:spcPct val="100000"/>
              </a:lnSpc>
              <a:spcBef>
                <a:spcPts val="0"/>
              </a:spcBef>
              <a:spcAft>
                <a:spcPts val="0"/>
              </a:spcAft>
              <a:buClr>
                <a:srgbClr val="000000"/>
              </a:buClr>
              <a:buSzPts val="2200"/>
              <a:buFont typeface="Arial"/>
              <a:buChar char="-"/>
              <a:tabLst/>
              <a:defRPr/>
            </a:pPr>
            <a:r>
              <a:rPr kumimoji="0" lang="en-GB" sz="2933" b="0" i="0" u="none" strike="noStrike" kern="0" cap="none" spc="0" normalizeH="0" baseline="0" noProof="0">
                <a:ln>
                  <a:noFill/>
                </a:ln>
                <a:solidFill>
                  <a:srgbClr val="000000"/>
                </a:solidFill>
                <a:effectLst/>
                <a:uLnTx/>
                <a:uFillTx/>
                <a:latin typeface="Arial"/>
                <a:ea typeface="+mn-ea"/>
                <a:cs typeface="Arial"/>
                <a:sym typeface="Arial"/>
              </a:rPr>
              <a:t>Sleep </a:t>
            </a:r>
            <a:endParaRPr kumimoji="0" sz="2933"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933"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933" b="0" i="0" u="none" strike="noStrike" kern="0" cap="none" spc="0" normalizeH="0" baseline="0" noProof="0">
                <a:ln>
                  <a:noFill/>
                </a:ln>
                <a:solidFill>
                  <a:srgbClr val="000000"/>
                </a:solidFill>
                <a:effectLst/>
                <a:uLnTx/>
                <a:uFillTx/>
                <a:latin typeface="Arial"/>
                <a:ea typeface="+mn-ea"/>
                <a:cs typeface="Arial"/>
                <a:sym typeface="Arial"/>
              </a:rPr>
              <a:t>Unfortunately, you do not need an xbox or McDonalds in order to survive.  </a:t>
            </a:r>
            <a:endParaRPr kumimoji="0" sz="2933"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0436078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055"/>
        <p:cNvGrpSpPr/>
        <p:nvPr/>
      </p:nvGrpSpPr>
      <p:grpSpPr>
        <a:xfrm>
          <a:off x="0" y="0"/>
          <a:ext cx="0" cy="0"/>
          <a:chOff x="0" y="0"/>
          <a:chExt cx="0" cy="0"/>
        </a:xfrm>
      </p:grpSpPr>
      <p:sp>
        <p:nvSpPr>
          <p:cNvPr id="1056" name="Google Shape;1056;g80a865f253_0_31"/>
          <p:cNvSpPr txBox="1"/>
          <p:nvPr/>
        </p:nvSpPr>
        <p:spPr>
          <a:xfrm>
            <a:off x="495767" y="429667"/>
            <a:ext cx="11303200" cy="19500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3467" b="0" i="0" u="none" strike="noStrike" kern="0" cap="none" spc="0" normalizeH="0" baseline="0" noProof="0">
                <a:ln>
                  <a:noFill/>
                </a:ln>
                <a:solidFill>
                  <a:srgbClr val="000000"/>
                </a:solidFill>
                <a:effectLst/>
                <a:uLnTx/>
                <a:uFillTx/>
                <a:latin typeface="Arial"/>
                <a:ea typeface="+mn-ea"/>
                <a:cs typeface="Arial"/>
                <a:sym typeface="Arial"/>
              </a:rPr>
              <a:t>Have a look at the following plants. What do you think they need in order to survive? There are seven basic things they need. How many can you work out?</a:t>
            </a:r>
            <a:endParaRPr kumimoji="0" sz="3467" b="0" i="0" u="none" strike="noStrike" kern="0" cap="none" spc="0" normalizeH="0" baseline="0" noProof="0">
              <a:ln>
                <a:noFill/>
              </a:ln>
              <a:solidFill>
                <a:srgbClr val="000000"/>
              </a:solidFill>
              <a:effectLst/>
              <a:uLnTx/>
              <a:uFillTx/>
              <a:latin typeface="Arial"/>
              <a:ea typeface="+mn-ea"/>
              <a:cs typeface="Arial"/>
              <a:sym typeface="Arial"/>
            </a:endParaRPr>
          </a:p>
        </p:txBody>
      </p:sp>
      <p:pic>
        <p:nvPicPr>
          <p:cNvPr id="1057" name="Google Shape;1057;g80a865f253_0_31"/>
          <p:cNvPicPr preferRelativeResize="0"/>
          <p:nvPr/>
        </p:nvPicPr>
        <p:blipFill>
          <a:blip r:embed="rId3">
            <a:alphaModFix/>
          </a:blip>
          <a:stretch>
            <a:fillRect/>
          </a:stretch>
        </p:blipFill>
        <p:spPr>
          <a:xfrm>
            <a:off x="203201" y="2268900"/>
            <a:ext cx="3503127" cy="4071933"/>
          </a:xfrm>
          <a:prstGeom prst="rect">
            <a:avLst/>
          </a:prstGeom>
          <a:noFill/>
          <a:ln>
            <a:noFill/>
          </a:ln>
        </p:spPr>
      </p:pic>
      <p:pic>
        <p:nvPicPr>
          <p:cNvPr id="1058" name="Google Shape;1058;g80a865f253_0_31"/>
          <p:cNvPicPr preferRelativeResize="0"/>
          <p:nvPr/>
        </p:nvPicPr>
        <p:blipFill>
          <a:blip r:embed="rId4">
            <a:alphaModFix/>
          </a:blip>
          <a:stretch>
            <a:fillRect/>
          </a:stretch>
        </p:blipFill>
        <p:spPr>
          <a:xfrm>
            <a:off x="8047832" y="2948952"/>
            <a:ext cx="4034200" cy="2711833"/>
          </a:xfrm>
          <a:prstGeom prst="rect">
            <a:avLst/>
          </a:prstGeom>
          <a:noFill/>
          <a:ln>
            <a:noFill/>
          </a:ln>
        </p:spPr>
      </p:pic>
      <p:sp>
        <p:nvSpPr>
          <p:cNvPr id="1059" name="Google Shape;1059;g80a865f253_0_31"/>
          <p:cNvSpPr txBox="1"/>
          <p:nvPr/>
        </p:nvSpPr>
        <p:spPr>
          <a:xfrm>
            <a:off x="4147867" y="2379667"/>
            <a:ext cx="3189200" cy="42304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467" b="0" i="0" u="none" strike="noStrike" kern="0" cap="none" spc="0" normalizeH="0" baseline="0" noProof="0">
                <a:ln>
                  <a:noFill/>
                </a:ln>
                <a:solidFill>
                  <a:srgbClr val="000000"/>
                </a:solidFill>
                <a:effectLst/>
                <a:uLnTx/>
                <a:uFillTx/>
                <a:latin typeface="Arial"/>
                <a:ea typeface="+mn-ea"/>
                <a:cs typeface="Arial"/>
                <a:sym typeface="Arial"/>
              </a:rPr>
              <a:t>1.</a:t>
            </a:r>
            <a:endParaRPr kumimoji="0" sz="3467"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467" b="0" i="0" u="none" strike="noStrike" kern="0" cap="none" spc="0" normalizeH="0" baseline="0" noProof="0">
                <a:ln>
                  <a:noFill/>
                </a:ln>
                <a:solidFill>
                  <a:srgbClr val="000000"/>
                </a:solidFill>
                <a:effectLst/>
                <a:uLnTx/>
                <a:uFillTx/>
                <a:latin typeface="Arial"/>
                <a:ea typeface="+mn-ea"/>
                <a:cs typeface="Arial"/>
                <a:sym typeface="Arial"/>
              </a:rPr>
              <a:t>2.</a:t>
            </a:r>
            <a:endParaRPr kumimoji="0" sz="3467"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467" b="0" i="0" u="none" strike="noStrike" kern="0" cap="none" spc="0" normalizeH="0" baseline="0" noProof="0">
                <a:ln>
                  <a:noFill/>
                </a:ln>
                <a:solidFill>
                  <a:srgbClr val="000000"/>
                </a:solidFill>
                <a:effectLst/>
                <a:uLnTx/>
                <a:uFillTx/>
                <a:latin typeface="Arial"/>
                <a:ea typeface="+mn-ea"/>
                <a:cs typeface="Arial"/>
                <a:sym typeface="Arial"/>
              </a:rPr>
              <a:t>3.</a:t>
            </a:r>
            <a:endParaRPr kumimoji="0" sz="3467"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467" b="0" i="0" u="none" strike="noStrike" kern="0" cap="none" spc="0" normalizeH="0" baseline="0" noProof="0">
                <a:ln>
                  <a:noFill/>
                </a:ln>
                <a:solidFill>
                  <a:srgbClr val="000000"/>
                </a:solidFill>
                <a:effectLst/>
                <a:uLnTx/>
                <a:uFillTx/>
                <a:latin typeface="Arial"/>
                <a:ea typeface="+mn-ea"/>
                <a:cs typeface="Arial"/>
                <a:sym typeface="Arial"/>
              </a:rPr>
              <a:t>4.</a:t>
            </a:r>
            <a:endParaRPr kumimoji="0" sz="3467"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467" b="0" i="0" u="none" strike="noStrike" kern="0" cap="none" spc="0" normalizeH="0" baseline="0" noProof="0">
                <a:ln>
                  <a:noFill/>
                </a:ln>
                <a:solidFill>
                  <a:srgbClr val="000000"/>
                </a:solidFill>
                <a:effectLst/>
                <a:uLnTx/>
                <a:uFillTx/>
                <a:latin typeface="Arial"/>
                <a:ea typeface="+mn-ea"/>
                <a:cs typeface="Arial"/>
                <a:sym typeface="Arial"/>
              </a:rPr>
              <a:t>5.</a:t>
            </a:r>
            <a:endParaRPr kumimoji="0" sz="3467"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467" b="0" i="0" u="none" strike="noStrike" kern="0" cap="none" spc="0" normalizeH="0" baseline="0" noProof="0">
                <a:ln>
                  <a:noFill/>
                </a:ln>
                <a:solidFill>
                  <a:srgbClr val="000000"/>
                </a:solidFill>
                <a:effectLst/>
                <a:uLnTx/>
                <a:uFillTx/>
                <a:latin typeface="Arial"/>
                <a:ea typeface="+mn-ea"/>
                <a:cs typeface="Arial"/>
                <a:sym typeface="Arial"/>
              </a:rPr>
              <a:t>6.</a:t>
            </a:r>
            <a:endParaRPr kumimoji="0" sz="3467"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3467" b="0" i="0" u="none" strike="noStrike" kern="0" cap="none" spc="0" normalizeH="0" baseline="0" noProof="0">
                <a:ln>
                  <a:noFill/>
                </a:ln>
                <a:solidFill>
                  <a:srgbClr val="000000"/>
                </a:solidFill>
                <a:effectLst/>
                <a:uLnTx/>
                <a:uFillTx/>
                <a:latin typeface="Arial"/>
                <a:ea typeface="+mn-ea"/>
                <a:cs typeface="Arial"/>
                <a:sym typeface="Arial"/>
              </a:rPr>
              <a:t>7.</a:t>
            </a:r>
            <a:endParaRPr kumimoji="0" sz="3467"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2400"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0734349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063"/>
        <p:cNvGrpSpPr/>
        <p:nvPr/>
      </p:nvGrpSpPr>
      <p:grpSpPr>
        <a:xfrm>
          <a:off x="0" y="0"/>
          <a:ext cx="0" cy="0"/>
          <a:chOff x="0" y="0"/>
          <a:chExt cx="0" cy="0"/>
        </a:xfrm>
      </p:grpSpPr>
      <p:pic>
        <p:nvPicPr>
          <p:cNvPr id="1064" name="Google Shape;1064;g80a865f253_0_23"/>
          <p:cNvPicPr preferRelativeResize="0"/>
          <p:nvPr/>
        </p:nvPicPr>
        <p:blipFill>
          <a:blip r:embed="rId3">
            <a:alphaModFix/>
          </a:blip>
          <a:stretch>
            <a:fillRect/>
          </a:stretch>
        </p:blipFill>
        <p:spPr>
          <a:xfrm>
            <a:off x="1066501" y="473351"/>
            <a:ext cx="10059001" cy="5911300"/>
          </a:xfrm>
          <a:prstGeom prst="rect">
            <a:avLst/>
          </a:prstGeom>
          <a:noFill/>
          <a:ln>
            <a:noFill/>
          </a:ln>
        </p:spPr>
      </p:pic>
    </p:spTree>
    <p:extLst>
      <p:ext uri="{BB962C8B-B14F-4D97-AF65-F5344CB8AC3E}">
        <p14:creationId xmlns:p14="http://schemas.microsoft.com/office/powerpoint/2010/main" val="40419468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068"/>
        <p:cNvGrpSpPr/>
        <p:nvPr/>
      </p:nvGrpSpPr>
      <p:grpSpPr>
        <a:xfrm>
          <a:off x="0" y="0"/>
          <a:ext cx="0" cy="0"/>
          <a:chOff x="0" y="0"/>
          <a:chExt cx="0" cy="0"/>
        </a:xfrm>
      </p:grpSpPr>
      <p:pic>
        <p:nvPicPr>
          <p:cNvPr id="1069" name="Google Shape;1069;g80a865f253_0_44"/>
          <p:cNvPicPr preferRelativeResize="0"/>
          <p:nvPr/>
        </p:nvPicPr>
        <p:blipFill rotWithShape="1">
          <a:blip r:embed="rId3">
            <a:alphaModFix/>
          </a:blip>
          <a:srcRect l="49290" b="15739"/>
          <a:stretch/>
        </p:blipFill>
        <p:spPr>
          <a:xfrm>
            <a:off x="231367" y="1145134"/>
            <a:ext cx="2194135" cy="1595965"/>
          </a:xfrm>
          <a:prstGeom prst="rect">
            <a:avLst/>
          </a:prstGeom>
          <a:noFill/>
          <a:ln>
            <a:noFill/>
          </a:ln>
        </p:spPr>
      </p:pic>
      <p:sp>
        <p:nvSpPr>
          <p:cNvPr id="1070" name="Google Shape;1070;g80a865f253_0_44"/>
          <p:cNvSpPr txBox="1"/>
          <p:nvPr/>
        </p:nvSpPr>
        <p:spPr>
          <a:xfrm>
            <a:off x="297467" y="66100"/>
            <a:ext cx="11732800" cy="974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267" b="0" i="0" u="none" strike="noStrike" kern="0" cap="none" spc="0" normalizeH="0" baseline="0" noProof="0">
                <a:ln>
                  <a:noFill/>
                </a:ln>
                <a:solidFill>
                  <a:srgbClr val="000000"/>
                </a:solidFill>
                <a:effectLst/>
                <a:uLnTx/>
                <a:uFillTx/>
                <a:latin typeface="Arial"/>
                <a:ea typeface="+mn-ea"/>
                <a:cs typeface="Arial"/>
                <a:sym typeface="Arial"/>
              </a:rPr>
              <a:t>Time to test your knowledge. Can you work out what the plant is missing that is stopping it from surviving.</a:t>
            </a:r>
            <a:endParaRPr kumimoji="0" sz="2267" b="0" i="0" u="none" strike="noStrike" kern="0" cap="none" spc="0" normalizeH="0" baseline="0" noProof="0">
              <a:ln>
                <a:noFill/>
              </a:ln>
              <a:solidFill>
                <a:srgbClr val="000000"/>
              </a:solidFill>
              <a:effectLst/>
              <a:uLnTx/>
              <a:uFillTx/>
              <a:latin typeface="Arial"/>
              <a:ea typeface="+mn-ea"/>
              <a:cs typeface="Arial"/>
              <a:sym typeface="Arial"/>
            </a:endParaRPr>
          </a:p>
        </p:txBody>
      </p:sp>
      <p:pic>
        <p:nvPicPr>
          <p:cNvPr id="1071" name="Google Shape;1071;g80a865f253_0_44"/>
          <p:cNvPicPr preferRelativeResize="0"/>
          <p:nvPr/>
        </p:nvPicPr>
        <p:blipFill>
          <a:blip r:embed="rId4">
            <a:alphaModFix/>
          </a:blip>
          <a:stretch>
            <a:fillRect/>
          </a:stretch>
        </p:blipFill>
        <p:spPr>
          <a:xfrm>
            <a:off x="231370" y="2741100"/>
            <a:ext cx="2194132" cy="1994667"/>
          </a:xfrm>
          <a:prstGeom prst="rect">
            <a:avLst/>
          </a:prstGeom>
          <a:noFill/>
          <a:ln>
            <a:noFill/>
          </a:ln>
        </p:spPr>
      </p:pic>
      <p:pic>
        <p:nvPicPr>
          <p:cNvPr id="1072" name="Google Shape;1072;g80a865f253_0_44"/>
          <p:cNvPicPr preferRelativeResize="0"/>
          <p:nvPr/>
        </p:nvPicPr>
        <p:blipFill>
          <a:blip r:embed="rId5">
            <a:alphaModFix/>
          </a:blip>
          <a:stretch>
            <a:fillRect/>
          </a:stretch>
        </p:blipFill>
        <p:spPr>
          <a:xfrm>
            <a:off x="6941800" y="682234"/>
            <a:ext cx="1456600" cy="2184900"/>
          </a:xfrm>
          <a:prstGeom prst="rect">
            <a:avLst/>
          </a:prstGeom>
          <a:noFill/>
          <a:ln>
            <a:noFill/>
          </a:ln>
        </p:spPr>
      </p:pic>
      <p:pic>
        <p:nvPicPr>
          <p:cNvPr id="1073" name="Google Shape;1073;g80a865f253_0_44"/>
          <p:cNvPicPr preferRelativeResize="0"/>
          <p:nvPr/>
        </p:nvPicPr>
        <p:blipFill>
          <a:blip r:embed="rId6">
            <a:alphaModFix/>
          </a:blip>
          <a:stretch>
            <a:fillRect/>
          </a:stretch>
        </p:blipFill>
        <p:spPr>
          <a:xfrm>
            <a:off x="6323884" y="3053834"/>
            <a:ext cx="2692435" cy="1514503"/>
          </a:xfrm>
          <a:prstGeom prst="rect">
            <a:avLst/>
          </a:prstGeom>
          <a:noFill/>
          <a:ln>
            <a:noFill/>
          </a:ln>
        </p:spPr>
      </p:pic>
    </p:spTree>
    <p:extLst>
      <p:ext uri="{BB962C8B-B14F-4D97-AF65-F5344CB8AC3E}">
        <p14:creationId xmlns:p14="http://schemas.microsoft.com/office/powerpoint/2010/main" val="18938785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077"/>
        <p:cNvGrpSpPr/>
        <p:nvPr/>
      </p:nvGrpSpPr>
      <p:grpSpPr>
        <a:xfrm>
          <a:off x="0" y="0"/>
          <a:ext cx="0" cy="0"/>
          <a:chOff x="0" y="0"/>
          <a:chExt cx="0" cy="0"/>
        </a:xfrm>
      </p:grpSpPr>
      <p:pic>
        <p:nvPicPr>
          <p:cNvPr id="1078" name="Google Shape;1078;g80a865f253_0_54"/>
          <p:cNvPicPr preferRelativeResize="0"/>
          <p:nvPr/>
        </p:nvPicPr>
        <p:blipFill rotWithShape="1">
          <a:blip r:embed="rId3">
            <a:alphaModFix/>
          </a:blip>
          <a:srcRect l="49290" b="15739"/>
          <a:stretch/>
        </p:blipFill>
        <p:spPr>
          <a:xfrm>
            <a:off x="231367" y="1145134"/>
            <a:ext cx="2194135" cy="1595965"/>
          </a:xfrm>
          <a:prstGeom prst="rect">
            <a:avLst/>
          </a:prstGeom>
          <a:noFill/>
          <a:ln>
            <a:noFill/>
          </a:ln>
        </p:spPr>
      </p:pic>
      <p:sp>
        <p:nvSpPr>
          <p:cNvPr id="1079" name="Google Shape;1079;g80a865f253_0_54"/>
          <p:cNvSpPr txBox="1"/>
          <p:nvPr/>
        </p:nvSpPr>
        <p:spPr>
          <a:xfrm>
            <a:off x="297467" y="66100"/>
            <a:ext cx="11732800" cy="974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267" b="0" i="0" u="none" strike="noStrike" kern="0" cap="none" spc="0" normalizeH="0" baseline="0" noProof="0">
                <a:ln>
                  <a:noFill/>
                </a:ln>
                <a:solidFill>
                  <a:srgbClr val="000000"/>
                </a:solidFill>
                <a:effectLst/>
                <a:uLnTx/>
                <a:uFillTx/>
                <a:latin typeface="Arial"/>
                <a:ea typeface="+mn-ea"/>
                <a:cs typeface="Arial"/>
                <a:sym typeface="Arial"/>
              </a:rPr>
              <a:t>Time to test your knowledge. Can you work out what the plant is missing that is stopping it from surviving.</a:t>
            </a:r>
            <a:endParaRPr kumimoji="0" sz="2267" b="0" i="0" u="none" strike="noStrike" kern="0" cap="none" spc="0" normalizeH="0" baseline="0" noProof="0">
              <a:ln>
                <a:noFill/>
              </a:ln>
              <a:solidFill>
                <a:srgbClr val="000000"/>
              </a:solidFill>
              <a:effectLst/>
              <a:uLnTx/>
              <a:uFillTx/>
              <a:latin typeface="Arial"/>
              <a:ea typeface="+mn-ea"/>
              <a:cs typeface="Arial"/>
              <a:sym typeface="Arial"/>
            </a:endParaRPr>
          </a:p>
        </p:txBody>
      </p:sp>
      <p:pic>
        <p:nvPicPr>
          <p:cNvPr id="1080" name="Google Shape;1080;g80a865f253_0_54"/>
          <p:cNvPicPr preferRelativeResize="0"/>
          <p:nvPr/>
        </p:nvPicPr>
        <p:blipFill>
          <a:blip r:embed="rId4">
            <a:alphaModFix/>
          </a:blip>
          <a:stretch>
            <a:fillRect/>
          </a:stretch>
        </p:blipFill>
        <p:spPr>
          <a:xfrm>
            <a:off x="231370" y="2741100"/>
            <a:ext cx="2194132" cy="1994667"/>
          </a:xfrm>
          <a:prstGeom prst="rect">
            <a:avLst/>
          </a:prstGeom>
          <a:noFill/>
          <a:ln>
            <a:noFill/>
          </a:ln>
        </p:spPr>
      </p:pic>
      <p:pic>
        <p:nvPicPr>
          <p:cNvPr id="1081" name="Google Shape;1081;g80a865f253_0_54"/>
          <p:cNvPicPr preferRelativeResize="0"/>
          <p:nvPr/>
        </p:nvPicPr>
        <p:blipFill>
          <a:blip r:embed="rId5">
            <a:alphaModFix/>
          </a:blip>
          <a:stretch>
            <a:fillRect/>
          </a:stretch>
        </p:blipFill>
        <p:spPr>
          <a:xfrm>
            <a:off x="7288833" y="1343234"/>
            <a:ext cx="1456600" cy="2184900"/>
          </a:xfrm>
          <a:prstGeom prst="rect">
            <a:avLst/>
          </a:prstGeom>
          <a:noFill/>
          <a:ln>
            <a:noFill/>
          </a:ln>
        </p:spPr>
      </p:pic>
      <p:pic>
        <p:nvPicPr>
          <p:cNvPr id="1082" name="Google Shape;1082;g80a865f253_0_54"/>
          <p:cNvPicPr preferRelativeResize="0"/>
          <p:nvPr/>
        </p:nvPicPr>
        <p:blipFill>
          <a:blip r:embed="rId6">
            <a:alphaModFix/>
          </a:blip>
          <a:stretch>
            <a:fillRect/>
          </a:stretch>
        </p:blipFill>
        <p:spPr>
          <a:xfrm>
            <a:off x="93851" y="4838567"/>
            <a:ext cx="2692435" cy="1514503"/>
          </a:xfrm>
          <a:prstGeom prst="rect">
            <a:avLst/>
          </a:prstGeom>
          <a:noFill/>
          <a:ln>
            <a:noFill/>
          </a:ln>
        </p:spPr>
      </p:pic>
      <p:sp>
        <p:nvSpPr>
          <p:cNvPr id="1083" name="Google Shape;1083;g80a865f253_0_54"/>
          <p:cNvSpPr txBox="1"/>
          <p:nvPr/>
        </p:nvSpPr>
        <p:spPr>
          <a:xfrm>
            <a:off x="2577933" y="1355067"/>
            <a:ext cx="3734800" cy="1090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133" b="0" i="0" u="none" strike="noStrike" kern="0" cap="none" spc="0" normalizeH="0" baseline="0" noProof="0">
                <a:ln>
                  <a:noFill/>
                </a:ln>
                <a:solidFill>
                  <a:srgbClr val="000000"/>
                </a:solidFill>
                <a:effectLst/>
                <a:uLnTx/>
                <a:uFillTx/>
                <a:latin typeface="Arial"/>
                <a:ea typeface="+mn-ea"/>
                <a:cs typeface="Arial"/>
                <a:sym typeface="Arial"/>
              </a:rPr>
              <a:t>No water has meant this flower has dried out.</a:t>
            </a:r>
            <a:endParaRPr kumimoji="0" sz="2133"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84" name="Google Shape;1084;g80a865f253_0_54"/>
          <p:cNvSpPr txBox="1"/>
          <p:nvPr/>
        </p:nvSpPr>
        <p:spPr>
          <a:xfrm>
            <a:off x="2698500" y="3193033"/>
            <a:ext cx="3734800" cy="1090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133" b="0" i="0" u="none" strike="noStrike" kern="0" cap="none" spc="0" normalizeH="0" baseline="0" noProof="0">
                <a:ln>
                  <a:noFill/>
                </a:ln>
                <a:solidFill>
                  <a:srgbClr val="000000"/>
                </a:solidFill>
                <a:effectLst/>
                <a:uLnTx/>
                <a:uFillTx/>
                <a:latin typeface="Arial"/>
                <a:ea typeface="+mn-ea"/>
                <a:cs typeface="Arial"/>
                <a:sym typeface="Arial"/>
              </a:rPr>
              <a:t>This plant was planted in rocks and therefore can’t get any nutrients from soil.</a:t>
            </a:r>
            <a:endParaRPr kumimoji="0" sz="2133"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85" name="Google Shape;1085;g80a865f253_0_54"/>
          <p:cNvSpPr txBox="1"/>
          <p:nvPr/>
        </p:nvSpPr>
        <p:spPr>
          <a:xfrm>
            <a:off x="2967800" y="4667433"/>
            <a:ext cx="3734800" cy="18932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133" b="0" i="0" u="none" strike="noStrike" kern="0" cap="none" spc="0" normalizeH="0" baseline="0" noProof="0">
                <a:ln>
                  <a:noFill/>
                </a:ln>
                <a:solidFill>
                  <a:srgbClr val="000000"/>
                </a:solidFill>
                <a:effectLst/>
                <a:uLnTx/>
                <a:uFillTx/>
                <a:latin typeface="Arial"/>
                <a:ea typeface="+mn-ea"/>
                <a:cs typeface="Arial"/>
                <a:sym typeface="Arial"/>
              </a:rPr>
              <a:t>It is too crowded for new plants to grow here. There isn’t enough space for them to grow. Only large bushes and trees can grow here.</a:t>
            </a:r>
            <a:endParaRPr kumimoji="0" sz="2133"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1086" name="Google Shape;1086;g80a865f253_0_54"/>
          <p:cNvSpPr txBox="1"/>
          <p:nvPr/>
        </p:nvSpPr>
        <p:spPr>
          <a:xfrm>
            <a:off x="8905300" y="1343284"/>
            <a:ext cx="2976400" cy="2184800"/>
          </a:xfrm>
          <a:prstGeom prst="rect">
            <a:avLst/>
          </a:prstGeom>
          <a:noFill/>
          <a:ln>
            <a:noFill/>
          </a:ln>
        </p:spPr>
        <p:txBody>
          <a:bodyPr spcFirstLastPara="1" wrap="square" lIns="121900" tIns="121900" rIns="121900" bIns="121900" anchor="t"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GB" sz="2133" b="0" i="0" u="none" strike="noStrike" kern="0" cap="none" spc="0" normalizeH="0" baseline="0" noProof="0">
                <a:ln>
                  <a:noFill/>
                </a:ln>
                <a:solidFill>
                  <a:srgbClr val="000000"/>
                </a:solidFill>
                <a:effectLst/>
                <a:uLnTx/>
                <a:uFillTx/>
                <a:latin typeface="Arial"/>
                <a:ea typeface="+mn-ea"/>
                <a:cs typeface="Arial"/>
                <a:sym typeface="Arial"/>
              </a:rPr>
              <a:t>This plant is in the dark. It has no sunlight and therefore has no energy to grow. </a:t>
            </a:r>
            <a:endParaRPr kumimoji="0" sz="2133"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2917273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1090"/>
        <p:cNvGrpSpPr/>
        <p:nvPr/>
      </p:nvGrpSpPr>
      <p:grpSpPr>
        <a:xfrm>
          <a:off x="0" y="0"/>
          <a:ext cx="0" cy="0"/>
          <a:chOff x="0" y="0"/>
          <a:chExt cx="0" cy="0"/>
        </a:xfrm>
      </p:grpSpPr>
      <p:sp>
        <p:nvSpPr>
          <p:cNvPr id="1091" name="Google Shape;1091;g80a865f253_0_66"/>
          <p:cNvSpPr txBox="1"/>
          <p:nvPr/>
        </p:nvSpPr>
        <p:spPr>
          <a:xfrm>
            <a:off x="626200" y="776700"/>
            <a:ext cx="10939600" cy="991600"/>
          </a:xfrm>
          <a:prstGeom prst="rect">
            <a:avLst/>
          </a:prstGeom>
          <a:no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GB" sz="2667" b="0" i="0" u="none" strike="noStrike" kern="0" cap="none" spc="0" normalizeH="0" baseline="0" noProof="0">
                <a:ln>
                  <a:noFill/>
                </a:ln>
                <a:solidFill>
                  <a:srgbClr val="000000"/>
                </a:solidFill>
                <a:effectLst/>
                <a:uLnTx/>
                <a:uFillTx/>
                <a:latin typeface="Arial"/>
                <a:ea typeface="+mn-ea"/>
                <a:cs typeface="Arial"/>
                <a:sym typeface="Arial"/>
              </a:rPr>
              <a:t>As a challenge, if you have a garden or any plants at home, find some plants that are struggling to grow and think about which thing is missing. Remember as a long as plants have all seven things it needs, it will grow. </a:t>
            </a:r>
            <a:endParaRPr kumimoji="0" sz="2667" b="0" i="0" u="none" strike="noStrike" kern="0" cap="none" spc="0" normalizeH="0" baseline="0" noProof="0">
              <a:ln>
                <a:noFill/>
              </a:ln>
              <a:solidFill>
                <a:srgbClr val="000000"/>
              </a:solidFill>
              <a:effectLst/>
              <a:uLnTx/>
              <a:uFillTx/>
              <a:latin typeface="Arial"/>
              <a:ea typeface="+mn-ea"/>
              <a:cs typeface="Arial"/>
              <a:sym typeface="Arial"/>
            </a:endParaRPr>
          </a:p>
        </p:txBody>
      </p:sp>
      <p:pic>
        <p:nvPicPr>
          <p:cNvPr id="1092" name="Google Shape;1092;g80a865f253_0_66"/>
          <p:cNvPicPr preferRelativeResize="0"/>
          <p:nvPr/>
        </p:nvPicPr>
        <p:blipFill>
          <a:blip r:embed="rId3">
            <a:alphaModFix/>
          </a:blip>
          <a:stretch>
            <a:fillRect/>
          </a:stretch>
        </p:blipFill>
        <p:spPr>
          <a:xfrm>
            <a:off x="635000" y="3144834"/>
            <a:ext cx="10922000" cy="3238500"/>
          </a:xfrm>
          <a:prstGeom prst="rect">
            <a:avLst/>
          </a:prstGeom>
          <a:noFill/>
          <a:ln>
            <a:noFill/>
          </a:ln>
        </p:spPr>
      </p:pic>
    </p:spTree>
    <p:extLst>
      <p:ext uri="{BB962C8B-B14F-4D97-AF65-F5344CB8AC3E}">
        <p14:creationId xmlns:p14="http://schemas.microsoft.com/office/powerpoint/2010/main" val="27386241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096"/>
        <p:cNvGrpSpPr/>
        <p:nvPr/>
      </p:nvGrpSpPr>
      <p:grpSpPr>
        <a:xfrm>
          <a:off x="0" y="0"/>
          <a:ext cx="0" cy="0"/>
          <a:chOff x="0" y="0"/>
          <a:chExt cx="0" cy="0"/>
        </a:xfrm>
      </p:grpSpPr>
      <p:sp>
        <p:nvSpPr>
          <p:cNvPr id="1097" name="Google Shape;1097;p23"/>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Did you have a good day learning today?</a:t>
            </a:r>
            <a:endParaRPr/>
          </a:p>
          <a:p>
            <a:r>
              <a:rPr lang="en-GB"/>
              <a:t>See you in the morning.</a:t>
            </a:r>
            <a:endParaRPr/>
          </a:p>
        </p:txBody>
      </p:sp>
    </p:spTree>
    <p:extLst>
      <p:ext uri="{BB962C8B-B14F-4D97-AF65-F5344CB8AC3E}">
        <p14:creationId xmlns:p14="http://schemas.microsoft.com/office/powerpoint/2010/main" val="4238320392"/>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1211</Words>
  <Application>Microsoft Office PowerPoint</Application>
  <PresentationFormat>Widescreen</PresentationFormat>
  <Paragraphs>178</Paragraphs>
  <Slides>27</Slides>
  <Notes>27</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27</vt:i4>
      </vt:variant>
    </vt:vector>
  </HeadingPairs>
  <TitlesOfParts>
    <vt:vector size="33" baseType="lpstr">
      <vt:lpstr>Arial</vt:lpstr>
      <vt:lpstr>Calibri</vt:lpstr>
      <vt:lpstr>Comic Sans MS</vt:lpstr>
      <vt:lpstr>NTR</vt:lpstr>
      <vt:lpstr>Simple Light</vt:lpstr>
      <vt:lpstr>1_Simple Light</vt:lpstr>
      <vt:lpstr>Wednesday 10th June   Ready to crunch some numbers?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Time for a break. Have a drink and a snack.</vt:lpstr>
      <vt:lpstr>  Our English task for today is a Close Reading Task It is an extract from Blue John by Berlie Dougherty.  WALT: retrieve and infer information from a text.  Ask an adult to read the information (on the next page) to you.  Here are some meanings of words that might help you – stalactites - a rock formation that hangs from the ceiling of a cave         chipped - to hit and break away small pieces         lead - a type of heavy metal         miner - a person who digs for coal, stone or minerals underground      3.   Now read it with your adult twice, they can help you with expression. 4.   Now read it twice by yourself. 5.   Read the questions and look for evidence in the text to help you answer them. 6.   Write your answers in full sentences.</vt:lpstr>
      <vt:lpstr>PowerPoint Presentation</vt:lpstr>
      <vt:lpstr>PowerPoint Presentation</vt:lpstr>
      <vt:lpstr>PowerPoint Presentation</vt:lpstr>
      <vt:lpstr>PowerPoint Presentation</vt:lpstr>
      <vt:lpstr>What is a prefix?  A prefix is a group of letters which we add to the beginning of a word to make a new word with a different meaning.  Today we will focus on the prefix auto which means something about yourself or something that happens on its own </vt:lpstr>
      <vt:lpstr>Put the prefix auto in front of these words and write down your new words. Read the new words aloud. Practise writing each word 3 times. Which words would you use in the sentences on the next slide?</vt:lpstr>
      <vt:lpstr>PowerPoint Presentation</vt:lpstr>
      <vt:lpstr>PowerPoint Presentation</vt:lpstr>
      <vt:lpstr>Your morning lessons are completed.      Time for lunch.   Then come back this afternoon for your curriculum activity. </vt:lpstr>
      <vt:lpstr>Science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Did you have a good day learning today? See you in the morning.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Wednesday 10th June   Ready to crunch some numbers?  Remember you can do these independently then share them with an adult.  Question 10 may have more than one answer. Don’t worry about always finding the answer it is how you try to work out and reason that is important.</dc:title>
  <dc:creator>Mottershead D</dc:creator>
  <cp:lastModifiedBy>Mottershead D</cp:lastModifiedBy>
  <cp:revision>1</cp:revision>
  <dcterms:created xsi:type="dcterms:W3CDTF">2020-06-04T13:25:00Z</dcterms:created>
  <dcterms:modified xsi:type="dcterms:W3CDTF">2020-06-04T13:25:10Z</dcterms:modified>
</cp:coreProperties>
</file>