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71" r:id="rId4"/>
    <p:sldMasterId id="2147483672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</p:sldIdLst>
  <p:sldSz cy="5143500" cx="9144000"/>
  <p:notesSz cx="6858000" cy="9144000"/>
  <p:embeddedFontLst>
    <p:embeddedFont>
      <p:font typeface="Amatic SC"/>
      <p:regular r:id="rId21"/>
      <p:bold r:id="rId22"/>
    </p:embeddedFont>
    <p:embeddedFont>
      <p:font typeface="Source Code Pro"/>
      <p:regular r:id="rId23"/>
      <p:bold r:id="rId24"/>
      <p:italic r:id="rId25"/>
      <p:boldItalic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font" Target="fonts/AmaticSC-bold.fntdata"/><Relationship Id="rId21" Type="http://schemas.openxmlformats.org/officeDocument/2006/relationships/font" Target="fonts/AmaticSC-regular.fntdata"/><Relationship Id="rId24" Type="http://schemas.openxmlformats.org/officeDocument/2006/relationships/font" Target="fonts/SourceCodePro-bold.fntdata"/><Relationship Id="rId23" Type="http://schemas.openxmlformats.org/officeDocument/2006/relationships/font" Target="fonts/SourceCodePro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26" Type="http://schemas.openxmlformats.org/officeDocument/2006/relationships/font" Target="fonts/SourceCodePro-boldItalic.fntdata"/><Relationship Id="rId25" Type="http://schemas.openxmlformats.org/officeDocument/2006/relationships/font" Target="fonts/SourceCodePro-italic.fntdata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bbc.co.uk/newsround/news/watch_newsround" TargetMode="Externa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app.mymaths.co.uk/6009-lesson/parts-of-a-circle" TargetMode="Externa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app.mymaths.co.uk/6009-homework/parts-of-a-circle" TargetMode="Externa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8a052af530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8a052af530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89f777f723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89f777f72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881b94766d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881b94766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Children complete in maths book. 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They have 15 minutes to complete independently.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Spend 10 minutes at the end of the session going through the answers and the children self mark. 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881b94766d_0_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881b94766d_0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89298ca3b9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89298ca3b9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Teacher notes:</a:t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2"/>
              </a:rPr>
              <a:t>https://www.bbc.co.uk/newsround/news/watch_newsround</a:t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Watch today’s newsround as a class.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Discuss topics featured on today’s show.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78450f3184_0_42:notes"/>
          <p:cNvSpPr txBox="1"/>
          <p:nvPr>
            <p:ph idx="1" type="body"/>
          </p:nvPr>
        </p:nvSpPr>
        <p:spPr>
          <a:xfrm>
            <a:off x="685782" y="434338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g78450f3184_0_42:notes"/>
          <p:cNvSpPr/>
          <p:nvPr>
            <p:ph idx="2" type="sldImg"/>
          </p:nvPr>
        </p:nvSpPr>
        <p:spPr>
          <a:xfrm>
            <a:off x="1143206" y="68578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88227bf4aa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88227bf4a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Notes: 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89f2d5c54b_0_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89f2d5c54b_0_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Notes: </a:t>
            </a:r>
            <a:r>
              <a:rPr lang="en-GB" u="sng">
                <a:solidFill>
                  <a:schemeClr val="hlink"/>
                </a:solidFill>
                <a:hlinkClick r:id="rId2"/>
              </a:rPr>
              <a:t>https://app.mymaths.co.uk/6009-lesson/parts-of-a-circle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89f2d5c54b_0_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89f2d5c54b_0_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Notes: </a:t>
            </a:r>
            <a:r>
              <a:rPr lang="en-GB" u="sng">
                <a:solidFill>
                  <a:schemeClr val="hlink"/>
                </a:solidFill>
                <a:hlinkClick r:id="rId2"/>
              </a:rPr>
              <a:t>https://app.mymaths.co.uk/6009-homework/parts-of-a-circle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You may chose to do this as a class or move on to the questions in their book. 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89f2d5c54b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89f2d5c54b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89f2d5c54b_0_1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89f2d5c54b_0_1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89f2d5c54b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g89f2d5c54b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89f2d5c54b_0_1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89f2d5c54b_0_1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89f2d5c54b_0_1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89f2d5c54b_0_1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3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dk1"/>
        </a:solid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5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5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/>
        </p:txBody>
      </p:sp>
      <p:sp>
        <p:nvSpPr>
          <p:cNvPr id="63" name="Google Shape;63;p15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64" name="Google Shape;64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dk1"/>
        </a:solid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6"/>
          <p:cNvSpPr txBox="1"/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67" name="Google Shape;67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71" name="Google Shape;71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8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74" name="Google Shape;74;p18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5" name="Google Shape;75;p18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9"/>
          <p:cNvSpPr txBox="1"/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79" name="Google Shape;79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0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82" name="Google Shape;82;p20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3" name="Google Shape;83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accent4"/>
        </a:solid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1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86" name="Google Shape;86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2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89" name="Google Shape;89;p22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90" name="Google Shape;90;p22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91" name="Google Shape;91;p22"/>
          <p:cNvSpPr txBox="1"/>
          <p:nvPr>
            <p:ph idx="1" type="subTitle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92" name="Google Shape;92;p22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93" name="Google Shape;93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3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b="1" sz="24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/>
        </p:txBody>
      </p:sp>
      <p:sp>
        <p:nvSpPr>
          <p:cNvPr id="96" name="Google Shape;96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4"/>
          <p:cNvSpPr txBox="1"/>
          <p:nvPr>
            <p:ph hasCustomPrompt="1"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99" name="Google Shape;99;p24"/>
          <p:cNvSpPr txBox="1"/>
          <p:nvPr>
            <p:ph idx="1" type="body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beach-day">
    <p:bg>
      <p:bgPr>
        <a:solidFill>
          <a:schemeClr val="lt1"/>
        </a:solid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/>
        </p:txBody>
      </p:sp>
      <p:sp>
        <p:nvSpPr>
          <p:cNvPr id="58" name="Google Shape;58;p14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59" name="Google Shape;59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image" Target="../media/image9.png"/><Relationship Id="rId5" Type="http://schemas.openxmlformats.org/officeDocument/2006/relationships/image" Target="../media/image15.png"/><Relationship Id="rId6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9.png"/><Relationship Id="rId5" Type="http://schemas.openxmlformats.org/officeDocument/2006/relationships/image" Target="../media/image15.png"/><Relationship Id="rId6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www.bbc.co.uk/newsround/news/watch_newsround" TargetMode="External"/><Relationship Id="rId4" Type="http://schemas.openxmlformats.org/officeDocument/2006/relationships/image" Target="../media/image12.png"/><Relationship Id="rId5" Type="http://schemas.openxmlformats.org/officeDocument/2006/relationships/hyperlink" Target="https://www.bbc.co.uk/newsround/news/watch_newsround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app.mymaths.co.uk/6009-lesson/parts-of-a-circle" TargetMode="External"/><Relationship Id="rId4" Type="http://schemas.openxmlformats.org/officeDocument/2006/relationships/image" Target="../media/image14.png"/><Relationship Id="rId5" Type="http://schemas.openxmlformats.org/officeDocument/2006/relationships/hyperlink" Target="https://app.mymaths.co.uk/6009-lesson/parts-of-a-circle" TargetMode="Externa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app.mymaths.co.uk/6009-homework/parts-of-a-circle" TargetMode="External"/><Relationship Id="rId4" Type="http://schemas.openxmlformats.org/officeDocument/2006/relationships/hyperlink" Target="https://app.mymaths.co.uk/6009-homework/parts-of-a-circle" TargetMode="External"/><Relationship Id="rId5" Type="http://schemas.openxmlformats.org/officeDocument/2006/relationships/image" Target="../media/image1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<Relationships xmlns="http://schemas.openxmlformats.org/package/2006/relationships"><Relationship Id="rId10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Relationship Id="rId4" Type="http://schemas.openxmlformats.org/officeDocument/2006/relationships/image" Target="../media/image7.png"/><Relationship Id="rId9" Type="http://schemas.openxmlformats.org/officeDocument/2006/relationships/image" Target="../media/image20.png"/><Relationship Id="rId5" Type="http://schemas.openxmlformats.org/officeDocument/2006/relationships/image" Target="../media/image13.png"/><Relationship Id="rId6" Type="http://schemas.openxmlformats.org/officeDocument/2006/relationships/image" Target="../media/image18.png"/><Relationship Id="rId7" Type="http://schemas.openxmlformats.org/officeDocument/2006/relationships/image" Target="../media/image17.png"/><Relationship Id="rId8" Type="http://schemas.openxmlformats.org/officeDocument/2006/relationships/image" Target="../media/image1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6"/>
          <p:cNvSpPr txBox="1"/>
          <p:nvPr>
            <p:ph type="ctrTitle"/>
          </p:nvPr>
        </p:nvSpPr>
        <p:spPr>
          <a:xfrm>
            <a:off x="384000" y="72325"/>
            <a:ext cx="8520600" cy="945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/>
              <a:t>Good MoRning Year 6!</a:t>
            </a:r>
            <a:endParaRPr sz="7200"/>
          </a:p>
        </p:txBody>
      </p:sp>
      <p:sp>
        <p:nvSpPr>
          <p:cNvPr id="108" name="Google Shape;108;p26"/>
          <p:cNvSpPr txBox="1"/>
          <p:nvPr>
            <p:ph idx="1" type="subTitle"/>
          </p:nvPr>
        </p:nvSpPr>
        <p:spPr>
          <a:xfrm>
            <a:off x="384000" y="1216225"/>
            <a:ext cx="8520600" cy="3438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Half way through the week - keep it up! </a:t>
            </a:r>
            <a:endParaRPr sz="1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 </a:t>
            </a:r>
            <a:endParaRPr sz="1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Please follow the instructions on each page to help you - we look forward to hear about how you have got on!</a:t>
            </a:r>
            <a:endParaRPr sz="1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Mrs Jones and Miss Nolan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7"/>
          <p:cNvSpPr/>
          <p:nvPr/>
        </p:nvSpPr>
        <p:spPr>
          <a:xfrm>
            <a:off x="1551400" y="3083975"/>
            <a:ext cx="6485400" cy="1062300"/>
          </a:xfrm>
          <a:prstGeom prst="roundRect">
            <a:avLst>
              <a:gd fmla="val 16667" name="adj"/>
            </a:avLst>
          </a:prstGeom>
          <a:solidFill>
            <a:srgbClr val="65C5E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27"/>
          <p:cNvSpPr/>
          <p:nvPr/>
        </p:nvSpPr>
        <p:spPr>
          <a:xfrm>
            <a:off x="1146100" y="1271900"/>
            <a:ext cx="7296000" cy="1562100"/>
          </a:xfrm>
          <a:prstGeom prst="roundRect">
            <a:avLst>
              <a:gd fmla="val 16667" name="adj"/>
            </a:avLst>
          </a:prstGeom>
          <a:solidFill>
            <a:srgbClr val="FFEF0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27"/>
          <p:cNvSpPr txBox="1"/>
          <p:nvPr>
            <p:ph type="ctrTitle"/>
          </p:nvPr>
        </p:nvSpPr>
        <p:spPr>
          <a:xfrm>
            <a:off x="479800" y="1388150"/>
            <a:ext cx="8520600" cy="1329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This week’s theme is</a:t>
            </a:r>
            <a:endParaRPr/>
          </a:p>
        </p:txBody>
      </p:sp>
      <p:sp>
        <p:nvSpPr>
          <p:cNvPr id="116" name="Google Shape;116;p27"/>
          <p:cNvSpPr txBox="1"/>
          <p:nvPr>
            <p:ph idx="1" type="subTitle"/>
          </p:nvPr>
        </p:nvSpPr>
        <p:spPr>
          <a:xfrm>
            <a:off x="1463050" y="3151475"/>
            <a:ext cx="6554100" cy="92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Space</a:t>
            </a:r>
            <a:endParaRPr b="1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Day 3 - 1.7.20</a:t>
            </a:r>
            <a:endParaRPr b="1"/>
          </a:p>
        </p:txBody>
      </p:sp>
      <p:pic>
        <p:nvPicPr>
          <p:cNvPr id="117" name="Google Shape;117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617128">
            <a:off x="329086" y="313223"/>
            <a:ext cx="2311397" cy="15158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409691">
            <a:off x="6484875" y="449605"/>
            <a:ext cx="2544925" cy="13917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8"/>
          <p:cNvSpPr txBox="1"/>
          <p:nvPr/>
        </p:nvSpPr>
        <p:spPr>
          <a:xfrm>
            <a:off x="258950" y="129450"/>
            <a:ext cx="5390700" cy="52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 u="sng"/>
              <a:t>Morning Maths </a:t>
            </a:r>
            <a:endParaRPr b="1" sz="1800" u="sng"/>
          </a:p>
        </p:txBody>
      </p:sp>
      <p:sp>
        <p:nvSpPr>
          <p:cNvPr id="124" name="Google Shape;124;p28"/>
          <p:cNvSpPr txBox="1"/>
          <p:nvPr/>
        </p:nvSpPr>
        <p:spPr>
          <a:xfrm>
            <a:off x="117575" y="585450"/>
            <a:ext cx="4048800" cy="1986300"/>
          </a:xfrm>
          <a:prstGeom prst="rect">
            <a:avLst/>
          </a:prstGeom>
          <a:solidFill>
            <a:srgbClr val="CFE2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AutoNum type="arabicPeriod"/>
            </a:pPr>
            <a:r>
              <a:rPr lang="en-GB" sz="2400">
                <a:solidFill>
                  <a:srgbClr val="222222"/>
                </a:solidFill>
              </a:rPr>
              <a:t>789 x 34 = </a:t>
            </a:r>
            <a:endParaRPr sz="2400">
              <a:solidFill>
                <a:srgbClr val="222222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AutoNum type="arabicPeriod"/>
            </a:pPr>
            <a:r>
              <a:rPr lang="en-GB" sz="2400">
                <a:solidFill>
                  <a:srgbClr val="222222"/>
                </a:solidFill>
              </a:rPr>
              <a:t>82749 + 8273.2 </a:t>
            </a:r>
            <a:endParaRPr sz="2400">
              <a:solidFill>
                <a:srgbClr val="222222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AutoNum type="arabicPeriod"/>
            </a:pPr>
            <a:r>
              <a:rPr lang="en-GB" sz="2400">
                <a:solidFill>
                  <a:srgbClr val="222222"/>
                </a:solidFill>
              </a:rPr>
              <a:t>67820 - 23451 = </a:t>
            </a:r>
            <a:endParaRPr sz="2400">
              <a:solidFill>
                <a:srgbClr val="222222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AutoNum type="arabicPeriod"/>
            </a:pPr>
            <a:r>
              <a:rPr lang="en-GB" sz="2400">
                <a:solidFill>
                  <a:srgbClr val="222222"/>
                </a:solidFill>
              </a:rPr>
              <a:t>⅙ x 2/4 = </a:t>
            </a:r>
            <a:endParaRPr sz="2400">
              <a:solidFill>
                <a:srgbClr val="222222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AutoNum type="arabicPeriod"/>
            </a:pPr>
            <a:r>
              <a:rPr lang="en-GB" sz="2400">
                <a:solidFill>
                  <a:srgbClr val="222222"/>
                </a:solidFill>
              </a:rPr>
              <a:t>2/12 x 144 </a:t>
            </a:r>
            <a:br>
              <a:rPr lang="en-GB" sz="2400">
                <a:solidFill>
                  <a:srgbClr val="222222"/>
                </a:solidFill>
              </a:rPr>
            </a:br>
            <a:endParaRPr sz="1100">
              <a:solidFill>
                <a:srgbClr val="22222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</a:rPr>
              <a:t>6. </a:t>
            </a:r>
            <a:r>
              <a:rPr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8x - 6 + 2x  = 14 + 5x</a:t>
            </a:r>
            <a:endParaRPr sz="18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</a:rPr>
              <a:t>7.  </a:t>
            </a:r>
            <a:endParaRPr sz="18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000000"/>
                </a:solidFill>
              </a:rPr>
              <a:t> </a:t>
            </a:r>
            <a:endParaRPr sz="24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</a:endParaRPr>
          </a:p>
        </p:txBody>
      </p:sp>
      <p:sp>
        <p:nvSpPr>
          <p:cNvPr id="125" name="Google Shape;125;p28"/>
          <p:cNvSpPr txBox="1"/>
          <p:nvPr/>
        </p:nvSpPr>
        <p:spPr>
          <a:xfrm>
            <a:off x="4388450" y="290775"/>
            <a:ext cx="4470000" cy="44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8. </a:t>
            </a:r>
            <a:r>
              <a:rPr lang="en-GB"/>
              <a:t> </a:t>
            </a:r>
            <a:endParaRPr>
              <a:solidFill>
                <a:srgbClr val="222222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9. </a:t>
            </a:r>
            <a:r>
              <a:rPr lang="en-GB"/>
              <a:t>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10.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 </a:t>
            </a:r>
            <a:endParaRPr sz="1800">
              <a:solidFill>
                <a:srgbClr val="22222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</p:txBody>
      </p:sp>
      <p:pic>
        <p:nvPicPr>
          <p:cNvPr id="126" name="Google Shape;126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79300" y="129450"/>
            <a:ext cx="2915350" cy="1209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98323" y="3423950"/>
            <a:ext cx="3431125" cy="1385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04925" y="3073129"/>
            <a:ext cx="3431124" cy="18350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08863" y="1509825"/>
            <a:ext cx="4010025" cy="174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9"/>
          <p:cNvSpPr txBox="1"/>
          <p:nvPr/>
        </p:nvSpPr>
        <p:spPr>
          <a:xfrm>
            <a:off x="258950" y="129450"/>
            <a:ext cx="5390700" cy="52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 u="sng">
                <a:solidFill>
                  <a:srgbClr val="FF0000"/>
                </a:solidFill>
              </a:rPr>
              <a:t>ANSWERS</a:t>
            </a:r>
            <a:endParaRPr b="1" sz="1800" u="sng">
              <a:solidFill>
                <a:srgbClr val="FF0000"/>
              </a:solidFill>
            </a:endParaRPr>
          </a:p>
        </p:txBody>
      </p:sp>
      <p:sp>
        <p:nvSpPr>
          <p:cNvPr id="135" name="Google Shape;135;p29"/>
          <p:cNvSpPr txBox="1"/>
          <p:nvPr/>
        </p:nvSpPr>
        <p:spPr>
          <a:xfrm>
            <a:off x="117575" y="585450"/>
            <a:ext cx="4048800" cy="1682700"/>
          </a:xfrm>
          <a:prstGeom prst="rect">
            <a:avLst/>
          </a:prstGeom>
          <a:solidFill>
            <a:srgbClr val="CFE2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900"/>
              <a:buAutoNum type="arabicPeriod"/>
            </a:pPr>
            <a:r>
              <a:rPr lang="en-GB" sz="1900">
                <a:solidFill>
                  <a:srgbClr val="222222"/>
                </a:solidFill>
              </a:rPr>
              <a:t>789 x 34 = </a:t>
            </a:r>
            <a:r>
              <a:rPr lang="en-GB" sz="1900">
                <a:solidFill>
                  <a:srgbClr val="FF0000"/>
                </a:solidFill>
              </a:rPr>
              <a:t>26,826</a:t>
            </a:r>
            <a:endParaRPr sz="1900">
              <a:solidFill>
                <a:srgbClr val="FF0000"/>
              </a:solidFill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900"/>
              <a:buAutoNum type="arabicPeriod"/>
            </a:pPr>
            <a:r>
              <a:rPr lang="en-GB" sz="1900">
                <a:solidFill>
                  <a:srgbClr val="222222"/>
                </a:solidFill>
              </a:rPr>
              <a:t>82749 + 8273.2 = </a:t>
            </a:r>
            <a:r>
              <a:rPr lang="en-GB" sz="1900">
                <a:solidFill>
                  <a:srgbClr val="FF0000"/>
                </a:solidFill>
              </a:rPr>
              <a:t>91,022.2</a:t>
            </a:r>
            <a:endParaRPr sz="1900">
              <a:solidFill>
                <a:srgbClr val="FF0000"/>
              </a:solidFill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900"/>
              <a:buAutoNum type="arabicPeriod"/>
            </a:pPr>
            <a:r>
              <a:rPr lang="en-GB" sz="1900">
                <a:solidFill>
                  <a:srgbClr val="222222"/>
                </a:solidFill>
              </a:rPr>
              <a:t>67820 - 23451 = </a:t>
            </a:r>
            <a:r>
              <a:rPr lang="en-GB" sz="1900">
                <a:solidFill>
                  <a:srgbClr val="FF0000"/>
                </a:solidFill>
              </a:rPr>
              <a:t>44,369</a:t>
            </a:r>
            <a:endParaRPr sz="1900">
              <a:solidFill>
                <a:srgbClr val="FF0000"/>
              </a:solidFill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1900"/>
              <a:buAutoNum type="arabicPeriod"/>
            </a:pPr>
            <a:r>
              <a:rPr lang="en-GB" sz="1900">
                <a:solidFill>
                  <a:srgbClr val="222222"/>
                </a:solidFill>
              </a:rPr>
              <a:t>⅙ x 2/4 = </a:t>
            </a:r>
            <a:r>
              <a:rPr lang="en-GB" sz="1900">
                <a:solidFill>
                  <a:srgbClr val="FF0000"/>
                </a:solidFill>
              </a:rPr>
              <a:t>2/24</a:t>
            </a:r>
            <a:endParaRPr sz="1900">
              <a:solidFill>
                <a:srgbClr val="FF0000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AutoNum type="arabicPeriod"/>
            </a:pPr>
            <a:r>
              <a:rPr lang="en-GB" sz="1900">
                <a:solidFill>
                  <a:srgbClr val="222222"/>
                </a:solidFill>
              </a:rPr>
              <a:t>2/12 x 144 = </a:t>
            </a:r>
            <a:r>
              <a:rPr lang="en-GB" sz="1900">
                <a:solidFill>
                  <a:srgbClr val="FF0000"/>
                </a:solidFill>
              </a:rPr>
              <a:t>24</a:t>
            </a:r>
            <a:br>
              <a:rPr lang="en-GB" sz="2400">
                <a:solidFill>
                  <a:srgbClr val="222222"/>
                </a:solidFill>
              </a:rPr>
            </a:br>
            <a:endParaRPr sz="1100">
              <a:solidFill>
                <a:srgbClr val="22222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</a:rPr>
              <a:t>6. </a:t>
            </a:r>
            <a:r>
              <a:rPr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8x - 6 + 2x  = 14 + 5x</a:t>
            </a:r>
            <a:endParaRPr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	</a:t>
            </a:r>
            <a:r>
              <a:rPr lang="en-GB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10x - 6 = 14 + 5x </a:t>
            </a:r>
            <a:endParaRPr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	10x = 14 + 5x + 6 </a:t>
            </a:r>
            <a:endParaRPr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	10x = 20 + 5x </a:t>
            </a:r>
            <a:endParaRPr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	10x - 5x = 20 </a:t>
            </a:r>
            <a:endParaRPr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	5x = 20</a:t>
            </a:r>
            <a:endParaRPr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	X = 20 / 5 </a:t>
            </a:r>
            <a:endParaRPr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	X = 4</a:t>
            </a:r>
            <a:endParaRPr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</a:rPr>
              <a:t>7.  </a:t>
            </a:r>
            <a:endParaRPr sz="18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000000"/>
                </a:solidFill>
              </a:rPr>
              <a:t> </a:t>
            </a:r>
            <a:endParaRPr sz="24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</a:endParaRPr>
          </a:p>
        </p:txBody>
      </p:sp>
      <p:sp>
        <p:nvSpPr>
          <p:cNvPr id="136" name="Google Shape;136;p29"/>
          <p:cNvSpPr txBox="1"/>
          <p:nvPr/>
        </p:nvSpPr>
        <p:spPr>
          <a:xfrm>
            <a:off x="4388450" y="290775"/>
            <a:ext cx="4470000" cy="44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8. </a:t>
            </a:r>
            <a:r>
              <a:rPr lang="en-GB"/>
              <a:t> </a:t>
            </a:r>
            <a:endParaRPr>
              <a:solidFill>
                <a:srgbClr val="222222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9. </a:t>
            </a:r>
            <a:r>
              <a:rPr lang="en-GB"/>
              <a:t>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10.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 </a:t>
            </a:r>
            <a:endParaRPr sz="1800">
              <a:solidFill>
                <a:srgbClr val="22222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</p:txBody>
      </p:sp>
      <p:pic>
        <p:nvPicPr>
          <p:cNvPr id="137" name="Google Shape;137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79300" y="129450"/>
            <a:ext cx="2234850" cy="927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25749" y="3337200"/>
            <a:ext cx="1741943" cy="703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1650" y="4219975"/>
            <a:ext cx="1472175" cy="787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08876" y="1509825"/>
            <a:ext cx="2491200" cy="1082875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29"/>
          <p:cNvSpPr txBox="1"/>
          <p:nvPr/>
        </p:nvSpPr>
        <p:spPr>
          <a:xfrm>
            <a:off x="2193725" y="4127200"/>
            <a:ext cx="2491200" cy="86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16 + 16 + 6 = 38 cubes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142" name="Google Shape;142;p29"/>
          <p:cNvSpPr txBox="1"/>
          <p:nvPr/>
        </p:nvSpPr>
        <p:spPr>
          <a:xfrm>
            <a:off x="7300050" y="185900"/>
            <a:ext cx="1472100" cy="109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4:15 pm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143" name="Google Shape;143;p29"/>
          <p:cNvSpPr txBox="1"/>
          <p:nvPr/>
        </p:nvSpPr>
        <p:spPr>
          <a:xfrm>
            <a:off x="7337225" y="1710375"/>
            <a:ext cx="1326300" cy="10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2 + 2 + 8 + 8 = 20cm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144" name="Google Shape;144;p29"/>
          <p:cNvSpPr txBox="1"/>
          <p:nvPr/>
        </p:nvSpPr>
        <p:spPr>
          <a:xfrm>
            <a:off x="6866275" y="3247225"/>
            <a:ext cx="1905900" cy="116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0000"/>
                </a:solidFill>
                <a:highlight>
                  <a:srgbClr val="FFFFFF"/>
                </a:highlight>
              </a:rPr>
              <a:t>3 - 1 = 2</a:t>
            </a:r>
            <a:endParaRPr sz="160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0000"/>
                </a:solidFill>
                <a:highlight>
                  <a:srgbClr val="FFFFFF"/>
                </a:highlight>
              </a:rPr>
              <a:t>10 - 2 = 8</a:t>
            </a:r>
            <a:endParaRPr sz="160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0000"/>
                </a:solidFill>
                <a:highlight>
                  <a:srgbClr val="FFFFFF"/>
                </a:highlight>
              </a:rPr>
              <a:t>25 - 9 = 16</a:t>
            </a:r>
            <a:endParaRPr sz="160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0000"/>
                </a:solidFill>
                <a:highlight>
                  <a:srgbClr val="FFFFFF"/>
                </a:highlight>
              </a:rPr>
              <a:t>16 x 8 = 128</a:t>
            </a:r>
            <a:endParaRPr sz="2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D9D2E9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Class Based Worship  </a:t>
            </a:r>
            <a:endParaRPr/>
          </a:p>
        </p:txBody>
      </p:sp>
      <p:pic>
        <p:nvPicPr>
          <p:cNvPr id="150" name="Google Shape;150;p30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83456" y="1567688"/>
            <a:ext cx="6404850" cy="2008125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30"/>
          <p:cNvSpPr txBox="1"/>
          <p:nvPr/>
        </p:nvSpPr>
        <p:spPr>
          <a:xfrm>
            <a:off x="2059275" y="3733025"/>
            <a:ext cx="4682700" cy="44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Click the image to view today’s Newsround.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accent5"/>
                </a:solidFill>
                <a:hlinkClick r:id="rId5"/>
              </a:rPr>
              <a:t>https://www.bbc.co.uk/newsround/news/watch_newsround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1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St Catherine’s Classroom Beliefs 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7" name="Google Shape;157;p31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-171450" lvl="0" marL="177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Mistakes are valuable.</a:t>
            </a:r>
            <a:endParaRPr/>
          </a:p>
          <a:p>
            <a:pPr indent="-171450" lvl="0" marL="1778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Everyone can learn maths to the highest level.</a:t>
            </a:r>
            <a:endParaRPr/>
          </a:p>
          <a:p>
            <a:pPr indent="-171450" lvl="0" marL="1778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Questions are really important.</a:t>
            </a:r>
            <a:endParaRPr/>
          </a:p>
          <a:p>
            <a:pPr indent="-171450" lvl="0" marL="1778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Depth is more important than speed.</a:t>
            </a:r>
            <a:endParaRPr/>
          </a:p>
          <a:p>
            <a:pPr indent="-171450" lvl="0" marL="177800" rtl="0" algn="l">
              <a:lnSpc>
                <a:spcPct val="90000"/>
              </a:lnSpc>
              <a:spcBef>
                <a:spcPts val="800"/>
              </a:spcBef>
              <a:spcAft>
                <a:spcPts val="1600"/>
              </a:spcAft>
              <a:buClr>
                <a:schemeClr val="dk1"/>
              </a:buClr>
              <a:buSzPts val="2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Maths is about making connections.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8" name="Google Shape;158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2957" y="2333705"/>
            <a:ext cx="2002393" cy="24002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2"/>
          <p:cNvSpPr txBox="1"/>
          <p:nvPr>
            <p:ph idx="1" type="subTitle"/>
          </p:nvPr>
        </p:nvSpPr>
        <p:spPr>
          <a:xfrm>
            <a:off x="125850" y="123375"/>
            <a:ext cx="8768400" cy="1330200"/>
          </a:xfrm>
          <a:prstGeom prst="rect">
            <a:avLst/>
          </a:prstGeom>
          <a:solidFill>
            <a:srgbClr val="FF9900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1.7.20 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WALT: identify parts of a circle. 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 u="sng"/>
          </a:p>
        </p:txBody>
      </p:sp>
      <p:sp>
        <p:nvSpPr>
          <p:cNvPr id="164" name="Google Shape;164;p32"/>
          <p:cNvSpPr txBox="1"/>
          <p:nvPr>
            <p:ph idx="1" type="subTitle"/>
          </p:nvPr>
        </p:nvSpPr>
        <p:spPr>
          <a:xfrm>
            <a:off x="2631675" y="1914375"/>
            <a:ext cx="4279800" cy="2111400"/>
          </a:xfrm>
          <a:prstGeom prst="rect">
            <a:avLst/>
          </a:prstGeom>
          <a:solidFill>
            <a:srgbClr val="FFD966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 u="sng"/>
              <a:t>Success Criteria:</a:t>
            </a:r>
            <a:endParaRPr b="1" sz="1800" u="sng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/>
              <a:t>Diameter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/>
              <a:t>Radius </a:t>
            </a:r>
            <a:endParaRPr sz="1800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/>
              <a:t>circumference</a:t>
            </a:r>
            <a:endParaRPr sz="1800"/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1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14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3"/>
          <p:cNvSpPr txBox="1"/>
          <p:nvPr>
            <p:ph idx="1" type="subTitle"/>
          </p:nvPr>
        </p:nvSpPr>
        <p:spPr>
          <a:xfrm>
            <a:off x="125850" y="123375"/>
            <a:ext cx="8768400" cy="1029300"/>
          </a:xfrm>
          <a:prstGeom prst="rect">
            <a:avLst/>
          </a:prstGeom>
          <a:solidFill>
            <a:srgbClr val="FF9900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1.7.20 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WALT: identify parts of a circle. 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 u="sng"/>
          </a:p>
        </p:txBody>
      </p:sp>
      <p:pic>
        <p:nvPicPr>
          <p:cNvPr id="170" name="Google Shape;170;p33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0300" y="1395275"/>
            <a:ext cx="5537623" cy="3385125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33"/>
          <p:cNvSpPr txBox="1"/>
          <p:nvPr/>
        </p:nvSpPr>
        <p:spPr>
          <a:xfrm>
            <a:off x="6283750" y="1735150"/>
            <a:ext cx="2255700" cy="252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Click on the image to take on the online lesson on MyMaths which focuses on parts of a circle.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u="sng">
                <a:solidFill>
                  <a:schemeClr val="accent5"/>
                </a:solidFill>
                <a:hlinkClick r:id="rId5"/>
              </a:rPr>
              <a:t>https://app.mymaths.co.uk/6009-lesson/parts-of-a-circle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4"/>
          <p:cNvSpPr txBox="1"/>
          <p:nvPr>
            <p:ph idx="1" type="subTitle"/>
          </p:nvPr>
        </p:nvSpPr>
        <p:spPr>
          <a:xfrm>
            <a:off x="125850" y="123375"/>
            <a:ext cx="8768400" cy="1029300"/>
          </a:xfrm>
          <a:prstGeom prst="rect">
            <a:avLst/>
          </a:prstGeom>
          <a:solidFill>
            <a:srgbClr val="FF9900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1.7.20 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WALT: identify parts of a circle. 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 u="sng"/>
          </a:p>
        </p:txBody>
      </p:sp>
      <p:sp>
        <p:nvSpPr>
          <p:cNvPr id="177" name="Google Shape;177;p34"/>
          <p:cNvSpPr txBox="1"/>
          <p:nvPr/>
        </p:nvSpPr>
        <p:spPr>
          <a:xfrm>
            <a:off x="6283750" y="1735150"/>
            <a:ext cx="2255700" cy="252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Click on the image to take on the online  homework on MyMaths which focuses on parts of a circle.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3"/>
              </a:rPr>
              <a:t>https://app.mymaths.co.uk/6009-homework/parts-of-a-circle</a:t>
            </a:r>
            <a:endParaRPr/>
          </a:p>
        </p:txBody>
      </p:sp>
      <p:pic>
        <p:nvPicPr>
          <p:cNvPr id="178" name="Google Shape;178;p34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4650" y="1305075"/>
            <a:ext cx="5581864" cy="36860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5"/>
          <p:cNvSpPr txBox="1"/>
          <p:nvPr>
            <p:ph idx="1" type="subTitle"/>
          </p:nvPr>
        </p:nvSpPr>
        <p:spPr>
          <a:xfrm>
            <a:off x="146975" y="133575"/>
            <a:ext cx="8768400" cy="1330200"/>
          </a:xfrm>
          <a:prstGeom prst="rect">
            <a:avLst/>
          </a:prstGeom>
          <a:solidFill>
            <a:srgbClr val="FF9900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u="sng"/>
              <a:t>1.7.20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u="sng"/>
              <a:t>WALT: identify parts of a circle. 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 u="sng"/>
          </a:p>
        </p:txBody>
      </p:sp>
      <p:pic>
        <p:nvPicPr>
          <p:cNvPr id="184" name="Google Shape;184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4325" y="2111925"/>
            <a:ext cx="3286125" cy="1914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7025" y="2111925"/>
            <a:ext cx="3997150" cy="1778591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35"/>
          <p:cNvSpPr txBox="1"/>
          <p:nvPr/>
        </p:nvSpPr>
        <p:spPr>
          <a:xfrm>
            <a:off x="198300" y="1648400"/>
            <a:ext cx="731100" cy="3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Q1</a:t>
            </a:r>
            <a:endParaRPr/>
          </a:p>
        </p:txBody>
      </p:sp>
      <p:sp>
        <p:nvSpPr>
          <p:cNvPr id="187" name="Google Shape;187;p35"/>
          <p:cNvSpPr txBox="1"/>
          <p:nvPr/>
        </p:nvSpPr>
        <p:spPr>
          <a:xfrm>
            <a:off x="4713375" y="1648400"/>
            <a:ext cx="731100" cy="3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Q2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36"/>
          <p:cNvSpPr txBox="1"/>
          <p:nvPr>
            <p:ph idx="1" type="subTitle"/>
          </p:nvPr>
        </p:nvSpPr>
        <p:spPr>
          <a:xfrm>
            <a:off x="146975" y="133575"/>
            <a:ext cx="8768400" cy="1330200"/>
          </a:xfrm>
          <a:prstGeom prst="rect">
            <a:avLst/>
          </a:prstGeom>
          <a:solidFill>
            <a:srgbClr val="FF9900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u="sng"/>
              <a:t>1.7.20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u="sng"/>
              <a:t>WALT: identify parts of a circle. 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 u="sng"/>
          </a:p>
        </p:txBody>
      </p:sp>
      <p:pic>
        <p:nvPicPr>
          <p:cNvPr id="193" name="Google Shape;193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8600" y="2074750"/>
            <a:ext cx="3374550" cy="184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17075" y="2249625"/>
            <a:ext cx="3105150" cy="1666875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36"/>
          <p:cNvSpPr txBox="1"/>
          <p:nvPr/>
        </p:nvSpPr>
        <p:spPr>
          <a:xfrm>
            <a:off x="198300" y="1648400"/>
            <a:ext cx="731100" cy="3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Q3</a:t>
            </a:r>
            <a:endParaRPr/>
          </a:p>
        </p:txBody>
      </p:sp>
      <p:sp>
        <p:nvSpPr>
          <p:cNvPr id="196" name="Google Shape;196;p36"/>
          <p:cNvSpPr txBox="1"/>
          <p:nvPr/>
        </p:nvSpPr>
        <p:spPr>
          <a:xfrm>
            <a:off x="4572000" y="1703050"/>
            <a:ext cx="731100" cy="3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Q4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7"/>
          <p:cNvSpPr txBox="1"/>
          <p:nvPr>
            <p:ph idx="1" type="subTitle"/>
          </p:nvPr>
        </p:nvSpPr>
        <p:spPr>
          <a:xfrm>
            <a:off x="146975" y="133575"/>
            <a:ext cx="8768400" cy="1330200"/>
          </a:xfrm>
          <a:prstGeom prst="rect">
            <a:avLst/>
          </a:prstGeom>
          <a:solidFill>
            <a:srgbClr val="FF9900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u="sng"/>
              <a:t>1.7.20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u="sng"/>
              <a:t>WALT: identify parts of a circle. 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 u="sng"/>
          </a:p>
        </p:txBody>
      </p:sp>
      <p:pic>
        <p:nvPicPr>
          <p:cNvPr id="202" name="Google Shape;202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44825" y="1702625"/>
            <a:ext cx="2838450" cy="2466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0" y="2083625"/>
            <a:ext cx="3286125" cy="1704975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37"/>
          <p:cNvSpPr txBox="1"/>
          <p:nvPr/>
        </p:nvSpPr>
        <p:spPr>
          <a:xfrm>
            <a:off x="198300" y="1648400"/>
            <a:ext cx="731100" cy="3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Q5</a:t>
            </a:r>
            <a:endParaRPr/>
          </a:p>
        </p:txBody>
      </p:sp>
      <p:sp>
        <p:nvSpPr>
          <p:cNvPr id="205" name="Google Shape;205;p37"/>
          <p:cNvSpPr txBox="1"/>
          <p:nvPr/>
        </p:nvSpPr>
        <p:spPr>
          <a:xfrm>
            <a:off x="4267200" y="1587850"/>
            <a:ext cx="731100" cy="3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Q6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8"/>
          <p:cNvSpPr txBox="1"/>
          <p:nvPr>
            <p:ph idx="1" type="subTitle"/>
          </p:nvPr>
        </p:nvSpPr>
        <p:spPr>
          <a:xfrm>
            <a:off x="146975" y="133575"/>
            <a:ext cx="8768400" cy="647100"/>
          </a:xfrm>
          <a:prstGeom prst="rect">
            <a:avLst/>
          </a:prstGeom>
          <a:solidFill>
            <a:srgbClr val="FF9900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u="sng"/>
              <a:t>ANSWERS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 u="sng"/>
          </a:p>
        </p:txBody>
      </p:sp>
      <p:pic>
        <p:nvPicPr>
          <p:cNvPr id="211" name="Google Shape;211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36275" y="1276475"/>
            <a:ext cx="2803726" cy="16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8825" y="1368300"/>
            <a:ext cx="3039375" cy="1352425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38"/>
          <p:cNvSpPr txBox="1"/>
          <p:nvPr/>
        </p:nvSpPr>
        <p:spPr>
          <a:xfrm>
            <a:off x="390100" y="904775"/>
            <a:ext cx="731100" cy="3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Q1</a:t>
            </a:r>
            <a:endParaRPr/>
          </a:p>
        </p:txBody>
      </p:sp>
      <p:sp>
        <p:nvSpPr>
          <p:cNvPr id="214" name="Google Shape;214;p38"/>
          <p:cNvSpPr txBox="1"/>
          <p:nvPr/>
        </p:nvSpPr>
        <p:spPr>
          <a:xfrm>
            <a:off x="4905175" y="904775"/>
            <a:ext cx="731100" cy="3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Q2</a:t>
            </a:r>
            <a:endParaRPr/>
          </a:p>
        </p:txBody>
      </p:sp>
      <p:pic>
        <p:nvPicPr>
          <p:cNvPr id="215" name="Google Shape;215;p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90400" y="3147075"/>
            <a:ext cx="3374550" cy="1841750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38"/>
          <p:cNvSpPr txBox="1"/>
          <p:nvPr/>
        </p:nvSpPr>
        <p:spPr>
          <a:xfrm>
            <a:off x="390100" y="2720725"/>
            <a:ext cx="731100" cy="3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Q3</a:t>
            </a:r>
            <a:endParaRPr/>
          </a:p>
        </p:txBody>
      </p:sp>
      <p:sp>
        <p:nvSpPr>
          <p:cNvPr id="217" name="Google Shape;217;p38"/>
          <p:cNvSpPr txBox="1"/>
          <p:nvPr/>
        </p:nvSpPr>
        <p:spPr>
          <a:xfrm>
            <a:off x="4763800" y="2775375"/>
            <a:ext cx="731100" cy="3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Q4</a:t>
            </a:r>
            <a:endParaRPr/>
          </a:p>
        </p:txBody>
      </p:sp>
      <p:pic>
        <p:nvPicPr>
          <p:cNvPr id="218" name="Google Shape;218;p3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280900" y="3147075"/>
            <a:ext cx="1514475" cy="1638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3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516325" y="2457450"/>
            <a:ext cx="657225" cy="22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3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739400" y="1509525"/>
            <a:ext cx="733425" cy="21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3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99175" y="1650688"/>
            <a:ext cx="790575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38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2173550" y="2072475"/>
            <a:ext cx="819150" cy="209550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38"/>
          <p:cNvSpPr txBox="1"/>
          <p:nvPr/>
        </p:nvSpPr>
        <p:spPr>
          <a:xfrm>
            <a:off x="6853875" y="1871500"/>
            <a:ext cx="545400" cy="3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4</a:t>
            </a:r>
            <a:endParaRPr/>
          </a:p>
        </p:txBody>
      </p:sp>
      <p:sp>
        <p:nvSpPr>
          <p:cNvPr id="224" name="Google Shape;224;p38"/>
          <p:cNvSpPr txBox="1"/>
          <p:nvPr/>
        </p:nvSpPr>
        <p:spPr>
          <a:xfrm>
            <a:off x="6382900" y="2131775"/>
            <a:ext cx="6573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8</a:t>
            </a:r>
            <a:endParaRPr/>
          </a:p>
        </p:txBody>
      </p:sp>
      <p:sp>
        <p:nvSpPr>
          <p:cNvPr id="225" name="Google Shape;225;p38"/>
          <p:cNvSpPr txBox="1"/>
          <p:nvPr/>
        </p:nvSpPr>
        <p:spPr>
          <a:xfrm>
            <a:off x="7374425" y="2540775"/>
            <a:ext cx="7335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25</a:t>
            </a:r>
            <a:endParaRPr/>
          </a:p>
        </p:txBody>
      </p:sp>
      <p:sp>
        <p:nvSpPr>
          <p:cNvPr id="226" name="Google Shape;226;p38"/>
          <p:cNvSpPr txBox="1"/>
          <p:nvPr/>
        </p:nvSpPr>
        <p:spPr>
          <a:xfrm>
            <a:off x="3259625" y="3594275"/>
            <a:ext cx="657300" cy="20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52cm</a:t>
            </a:r>
            <a:endParaRPr/>
          </a:p>
        </p:txBody>
      </p:sp>
      <p:sp>
        <p:nvSpPr>
          <p:cNvPr id="227" name="Google Shape;227;p38"/>
          <p:cNvSpPr txBox="1"/>
          <p:nvPr/>
        </p:nvSpPr>
        <p:spPr>
          <a:xfrm>
            <a:off x="2106975" y="3794375"/>
            <a:ext cx="1023300" cy="20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18.5m</a:t>
            </a:r>
            <a:r>
              <a:rPr lang="en-GB"/>
              <a:t>m</a:t>
            </a:r>
            <a:endParaRPr/>
          </a:p>
        </p:txBody>
      </p:sp>
      <p:sp>
        <p:nvSpPr>
          <p:cNvPr id="228" name="Google Shape;228;p38"/>
          <p:cNvSpPr txBox="1"/>
          <p:nvPr/>
        </p:nvSpPr>
        <p:spPr>
          <a:xfrm>
            <a:off x="3259625" y="4060200"/>
            <a:ext cx="657300" cy="20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5.1</a:t>
            </a:r>
            <a:r>
              <a:rPr lang="en-GB"/>
              <a:t>m</a:t>
            </a:r>
            <a:endParaRPr/>
          </a:p>
        </p:txBody>
      </p:sp>
      <p:sp>
        <p:nvSpPr>
          <p:cNvPr id="229" name="Google Shape;229;p38"/>
          <p:cNvSpPr txBox="1"/>
          <p:nvPr/>
        </p:nvSpPr>
        <p:spPr>
          <a:xfrm>
            <a:off x="2106825" y="4260300"/>
            <a:ext cx="1023300" cy="20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49.5</a:t>
            </a:r>
            <a:r>
              <a:rPr lang="en-GB"/>
              <a:t>cm</a:t>
            </a:r>
            <a:endParaRPr/>
          </a:p>
        </p:txBody>
      </p:sp>
      <p:sp>
        <p:nvSpPr>
          <p:cNvPr id="230" name="Google Shape;230;p38"/>
          <p:cNvSpPr txBox="1"/>
          <p:nvPr/>
        </p:nvSpPr>
        <p:spPr>
          <a:xfrm>
            <a:off x="2173550" y="4460400"/>
            <a:ext cx="819000" cy="20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9.68</a:t>
            </a:r>
            <a:r>
              <a:rPr lang="en-GB"/>
              <a:t>cm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39"/>
          <p:cNvSpPr txBox="1"/>
          <p:nvPr>
            <p:ph idx="1" type="subTitle"/>
          </p:nvPr>
        </p:nvSpPr>
        <p:spPr>
          <a:xfrm>
            <a:off x="146975" y="133575"/>
            <a:ext cx="8768400" cy="647100"/>
          </a:xfrm>
          <a:prstGeom prst="rect">
            <a:avLst/>
          </a:prstGeom>
          <a:solidFill>
            <a:srgbClr val="FF9900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u="sng"/>
              <a:t>ANSWERS</a:t>
            </a:r>
            <a:endParaRPr sz="2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 u="sng"/>
          </a:p>
        </p:txBody>
      </p:sp>
      <p:pic>
        <p:nvPicPr>
          <p:cNvPr id="236" name="Google Shape;236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92700" y="1194475"/>
            <a:ext cx="2838450" cy="2466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19875" y="1575475"/>
            <a:ext cx="3286125" cy="1704975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39"/>
          <p:cNvSpPr txBox="1"/>
          <p:nvPr/>
        </p:nvSpPr>
        <p:spPr>
          <a:xfrm>
            <a:off x="446175" y="1140250"/>
            <a:ext cx="731100" cy="3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Q5</a:t>
            </a:r>
            <a:endParaRPr/>
          </a:p>
        </p:txBody>
      </p:sp>
      <p:sp>
        <p:nvSpPr>
          <p:cNvPr id="239" name="Google Shape;239;p39"/>
          <p:cNvSpPr txBox="1"/>
          <p:nvPr/>
        </p:nvSpPr>
        <p:spPr>
          <a:xfrm>
            <a:off x="4515075" y="1079700"/>
            <a:ext cx="731100" cy="3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Q6</a:t>
            </a:r>
            <a:endParaRPr/>
          </a:p>
        </p:txBody>
      </p:sp>
      <p:sp>
        <p:nvSpPr>
          <p:cNvPr id="240" name="Google Shape;240;p39"/>
          <p:cNvSpPr txBox="1"/>
          <p:nvPr/>
        </p:nvSpPr>
        <p:spPr>
          <a:xfrm>
            <a:off x="1202225" y="3829750"/>
            <a:ext cx="2900100" cy="10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Base x height divided by 2 = area of a triangle.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5 x 5 / 2 = </a:t>
            </a:r>
            <a:r>
              <a:rPr b="1" lang="en-GB"/>
              <a:t>12.5cm2</a:t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39"/>
          <p:cNvSpPr txBox="1"/>
          <p:nvPr/>
        </p:nvSpPr>
        <p:spPr>
          <a:xfrm>
            <a:off x="4883225" y="3643825"/>
            <a:ext cx="3804900" cy="125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17.5 x 4 = 70cm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70cm / 5 = 14cm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Small circle has a diameter of 14cm</a:t>
            </a:r>
            <a:r>
              <a:rPr lang="en-GB"/>
              <a:t>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