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Lst>
  <p:notesMasterIdLst>
    <p:notesMasterId r:id="rId74"/>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44" autoAdjust="0"/>
    <p:restoredTop sz="94660"/>
  </p:normalViewPr>
  <p:slideViewPr>
    <p:cSldViewPr snapToGrid="0">
      <p:cViewPr>
        <p:scale>
          <a:sx n="50" d="100"/>
          <a:sy n="50" d="100"/>
        </p:scale>
        <p:origin x="1434" y="5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786E86-0BE8-428A-AB5C-E18D12E3BDE8}" type="datetimeFigureOut">
              <a:rPr lang="en-US" smtClean="0"/>
              <a:t>5/15/2020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6E67FD-4EB0-431A-9D24-C669D255365D}" type="slidenum">
              <a:rPr lang="en-US" smtClean="0"/>
              <a:t>‹#›</a:t>
            </a:fld>
            <a:endParaRPr lang="en-US"/>
          </a:p>
        </p:txBody>
      </p:sp>
    </p:spTree>
    <p:extLst>
      <p:ext uri="{BB962C8B-B14F-4D97-AF65-F5344CB8AC3E}">
        <p14:creationId xmlns:p14="http://schemas.microsoft.com/office/powerpoint/2010/main" val="3897380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77cfd65ca1_0_1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77cfd65ca1_0_1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104512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7532476b6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7" name="Google Shape;267;g7532476b6e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37955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3" name="Google Shape;273;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610965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850e33214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850e33214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858115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7532476b6e_0_30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7" name="Google Shape;297;g7532476b6e_0_3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744490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g7532476b6e_0_9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5" name="Google Shape;305;g7532476b6e_0_9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92901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852eef12f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2" name="Google Shape;312;g852eef12fb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34323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g852eef12fb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8" name="Google Shape;318;g852eef12fb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735502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852eef12fb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3" name="Google Shape;323;g852eef12fb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900415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852eef12fb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0" name="Google Shape;330;g852eef12fb_0_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295077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852eef12fb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g852eef12fb_0_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711413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852eef12fb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4" name="Google Shape;344;g852eef12fb_0_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929307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852eef12fb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9" name="Google Shape;349;g852eef12fb_0_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506572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g852eef12fb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4" name="Google Shape;354;g852eef12fb_0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562973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g852eef12fb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9" name="Google Shape;359;g852eef12fb_0_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023243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852eef12fb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4" name="Google Shape;364;g852eef12fb_0_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381684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7532476b6e_0_6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9" name="Google Shape;369;g7532476b6e_0_6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859535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77cfd65ca1_0_1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77cfd65ca1_0_1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001137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77cfd65ca1_0_1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4" name="Google Shape;384;g77cfd65ca1_0_1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13631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77cfd65ca1_0_1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1" name="Google Shape;391;g77cfd65ca1_0_11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72817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g77cfd65ca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8" name="Google Shape;398;g77cfd65ca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01638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g77cfd65ca1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5" name="Google Shape;405;g77cfd65ca1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55333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g77cfd65ca1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1" name="Google Shape;411;g77cfd65ca1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97038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77cfd65ca1_0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77cfd65ca1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857278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g77cfd65ca1_0_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1" name="Google Shape;431;g77cfd65ca1_0_2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243526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7532476b6e_0_9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7" name="Google Shape;437;g7532476b6e_0_9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585940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g77cfd65ca1_0_11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4" name="Google Shape;444;g77cfd65ca1_0_11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17122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g77cfd65ca1_0_11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1" name="Google Shape;451;g77cfd65ca1_0_11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170916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g77cfd65ca1_0_11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8" name="Google Shape;458;g77cfd65ca1_0_11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429036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g77cfd65ca1_0_11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9" name="Google Shape;469;g77cfd65ca1_0_1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751852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77cfd65ca1_0_12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77cfd65ca1_0_12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957447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g77cfd65ca1_0_12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9" name="Google Shape;489;g77cfd65ca1_0_12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646635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77cfd65ca1_0_12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77cfd65ca1_0_12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957437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g77cfd65ca1_0_12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4" name="Google Shape;504;g77cfd65ca1_0_12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20754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g7532476b6e_0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5" name="Google Shape;515;g7532476b6e_0_1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981219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1" name="Google Shape;521;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664455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g850e33214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5" name="Google Shape;535;g850e33214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51894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7532476b6e_0_37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43" name="Google Shape;543;g7532476b6e_0_3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1134851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g7532476b6e_0_9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1" name="Google Shape;551;g7532476b6e_0_9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2169565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g852eef12fb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8" name="Google Shape;558;g852eef12fb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889980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g852eef12fb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6" name="Google Shape;566;g852eef12fb_0_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176048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g852eef12fb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1" name="Google Shape;571;g852eef12fb_0_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64651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g852eef12fb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8" name="Google Shape;578;g852eef12fb_0_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797527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g852eef12fb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3" name="Google Shape;583;g852eef12fb_0_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938033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852eef12fb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8" name="Google Shape;588;g852eef12fb_0_9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5246670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g852eef12fb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3" name="Google Shape;593;g852eef12fb_0_10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632424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g852eef12fb_0_1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8" name="Google Shape;598;g852eef12fb_0_1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538556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g852eef12fb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3" name="Google Shape;603;g852eef12fb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650495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g7532476b6e_0_6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9" name="Google Shape;609;g7532476b6e_0_6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6616955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g77cfd65ca1_0_12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6" name="Google Shape;616;g77cfd65ca1_0_12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750415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g77cfd65ca1_0_12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3" name="Google Shape;623;g77cfd65ca1_0_12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15821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g77cfd65ca1_0_12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4" name="Google Shape;634;g77cfd65ca1_0_12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10927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5"/>
        <p:cNvGrpSpPr/>
        <p:nvPr/>
      </p:nvGrpSpPr>
      <p:grpSpPr>
        <a:xfrm>
          <a:off x="0" y="0"/>
          <a:ext cx="0" cy="0"/>
          <a:chOff x="0" y="0"/>
          <a:chExt cx="0" cy="0"/>
        </a:xfrm>
      </p:grpSpPr>
      <p:sp>
        <p:nvSpPr>
          <p:cNvPr id="656" name="Google Shape;656;g77cfd65ca1_0_13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7" name="Google Shape;657;g77cfd65ca1_0_13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55352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g77cfd65ca1_0_13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3" name="Google Shape;663;g77cfd65ca1_0_13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8095175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7"/>
        <p:cNvGrpSpPr/>
        <p:nvPr/>
      </p:nvGrpSpPr>
      <p:grpSpPr>
        <a:xfrm>
          <a:off x="0" y="0"/>
          <a:ext cx="0" cy="0"/>
          <a:chOff x="0" y="0"/>
          <a:chExt cx="0" cy="0"/>
        </a:xfrm>
      </p:grpSpPr>
      <p:sp>
        <p:nvSpPr>
          <p:cNvPr id="668" name="Google Shape;668;g77cfd65ca1_0_13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9" name="Google Shape;669;g77cfd65ca1_0_13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8322871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g77cfd65ca1_0_2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5" name="Google Shape;675;g77cfd65ca1_0_2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184401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0"/>
        <p:cNvGrpSpPr/>
        <p:nvPr/>
      </p:nvGrpSpPr>
      <p:grpSpPr>
        <a:xfrm>
          <a:off x="0" y="0"/>
          <a:ext cx="0" cy="0"/>
          <a:chOff x="0" y="0"/>
          <a:chExt cx="0" cy="0"/>
        </a:xfrm>
      </p:grpSpPr>
      <p:sp>
        <p:nvSpPr>
          <p:cNvPr id="681" name="Google Shape;681;g77cfd65ca1_0_3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2" name="Google Shape;682;g77cfd65ca1_0_3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946179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Google Shape;693;g77cfd65ca1_0_3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4" name="Google Shape;694;g77cfd65ca1_0_3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6183763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1"/>
        <p:cNvGrpSpPr/>
        <p:nvPr/>
      </p:nvGrpSpPr>
      <p:grpSpPr>
        <a:xfrm>
          <a:off x="0" y="0"/>
          <a:ext cx="0" cy="0"/>
          <a:chOff x="0" y="0"/>
          <a:chExt cx="0" cy="0"/>
        </a:xfrm>
      </p:grpSpPr>
      <p:sp>
        <p:nvSpPr>
          <p:cNvPr id="712" name="Google Shape;712;g77cfd65ca1_0_4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3" name="Google Shape;713;g77cfd65ca1_0_4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743759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9"/>
        <p:cNvGrpSpPr/>
        <p:nvPr/>
      </p:nvGrpSpPr>
      <p:grpSpPr>
        <a:xfrm>
          <a:off x="0" y="0"/>
          <a:ext cx="0" cy="0"/>
          <a:chOff x="0" y="0"/>
          <a:chExt cx="0" cy="0"/>
        </a:xfrm>
      </p:grpSpPr>
      <p:sp>
        <p:nvSpPr>
          <p:cNvPr id="720" name="Google Shape;720;g7532476b6e_0_10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1" name="Google Shape;721;g7532476b6e_0_10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6739633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g77dde0620e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8" name="Google Shape;728;g77dde0620e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9847232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Google Shape;736;g77dde0620e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7" name="Google Shape;737;g77dde0620e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1472266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77cfd65ca1_0_13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9" name="Google Shape;749;g77cfd65ca1_0_13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3397708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5"/>
        <p:cNvGrpSpPr/>
        <p:nvPr/>
      </p:nvGrpSpPr>
      <p:grpSpPr>
        <a:xfrm>
          <a:off x="0" y="0"/>
          <a:ext cx="0" cy="0"/>
          <a:chOff x="0" y="0"/>
          <a:chExt cx="0" cy="0"/>
        </a:xfrm>
      </p:grpSpPr>
      <p:sp>
        <p:nvSpPr>
          <p:cNvPr id="756" name="Google Shape;756;g77dde0620e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7" name="Google Shape;757;g77dde0620e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4796081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g77dde0620e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6" name="Google Shape;766;g77dde0620e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48387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4"/>
        <p:cNvGrpSpPr/>
        <p:nvPr/>
      </p:nvGrpSpPr>
      <p:grpSpPr>
        <a:xfrm>
          <a:off x="0" y="0"/>
          <a:ext cx="0" cy="0"/>
          <a:chOff x="0" y="0"/>
          <a:chExt cx="0" cy="0"/>
        </a:xfrm>
      </p:grpSpPr>
      <p:sp>
        <p:nvSpPr>
          <p:cNvPr id="775" name="Google Shape;775;g77dde0620e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6" name="Google Shape;776;g77dde0620e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788675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1"/>
        <p:cNvGrpSpPr/>
        <p:nvPr/>
      </p:nvGrpSpPr>
      <p:grpSpPr>
        <a:xfrm>
          <a:off x="0" y="0"/>
          <a:ext cx="0" cy="0"/>
          <a:chOff x="0" y="0"/>
          <a:chExt cx="0" cy="0"/>
        </a:xfrm>
      </p:grpSpPr>
      <p:sp>
        <p:nvSpPr>
          <p:cNvPr id="782" name="Google Shape;782;g77dde0620e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3" name="Google Shape;783;g77dde0620e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6586688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g77dde0620e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9" name="Google Shape;789;g77dde0620e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291491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852dc5fb68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852dc5fb68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600115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1"/>
        <p:cNvGrpSpPr/>
        <p:nvPr/>
      </p:nvGrpSpPr>
      <p:grpSpPr>
        <a:xfrm>
          <a:off x="0" y="0"/>
          <a:ext cx="0" cy="0"/>
          <a:chOff x="0" y="0"/>
          <a:chExt cx="0" cy="0"/>
        </a:xfrm>
      </p:grpSpPr>
      <p:sp>
        <p:nvSpPr>
          <p:cNvPr id="802" name="Google Shape;802;g77dde0620e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3" name="Google Shape;803;g77dde0620e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3929340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8"/>
        <p:cNvGrpSpPr/>
        <p:nvPr/>
      </p:nvGrpSpPr>
      <p:grpSpPr>
        <a:xfrm>
          <a:off x="0" y="0"/>
          <a:ext cx="0" cy="0"/>
          <a:chOff x="0" y="0"/>
          <a:chExt cx="0" cy="0"/>
        </a:xfrm>
      </p:grpSpPr>
      <p:sp>
        <p:nvSpPr>
          <p:cNvPr id="809" name="Google Shape;809;g77dde0620e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0" name="Google Shape;810;g77dde0620e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31334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78657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78825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4"/>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978937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30201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22405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14155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8"/>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8"/>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8"/>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8"/>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36558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9"/>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55765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10"/>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10"/>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527662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48827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55" name="Google Shape;55;p13"/>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56" name="Google Shape;56;p1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72771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57"/>
        <p:cNvGrpSpPr/>
        <p:nvPr/>
      </p:nvGrpSpPr>
      <p:grpSpPr>
        <a:xfrm>
          <a:off x="0" y="0"/>
          <a:ext cx="0" cy="0"/>
          <a:chOff x="0" y="0"/>
          <a:chExt cx="0" cy="0"/>
        </a:xfrm>
      </p:grpSpPr>
      <p:sp>
        <p:nvSpPr>
          <p:cNvPr id="58" name="Google Shape;58;p1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 name="Google Shape;59;p1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60" name="Google Shape;60;p1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013751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3" name="Google Shape;63;p15"/>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64" name="Google Shape;64;p15"/>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65" name="Google Shape;65;p1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898640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6"/>
        <p:cNvGrpSpPr/>
        <p:nvPr/>
      </p:nvGrpSpPr>
      <p:grpSpPr>
        <a:xfrm>
          <a:off x="0" y="0"/>
          <a:ext cx="0" cy="0"/>
          <a:chOff x="0" y="0"/>
          <a:chExt cx="0" cy="0"/>
        </a:xfrm>
      </p:grpSpPr>
      <p:sp>
        <p:nvSpPr>
          <p:cNvPr id="67" name="Google Shape;67;p1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8" name="Google Shape;68;p1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721612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69"/>
        <p:cNvGrpSpPr/>
        <p:nvPr/>
      </p:nvGrpSpPr>
      <p:grpSpPr>
        <a:xfrm>
          <a:off x="0" y="0"/>
          <a:ext cx="0" cy="0"/>
          <a:chOff x="0" y="0"/>
          <a:chExt cx="0" cy="0"/>
        </a:xfrm>
      </p:grpSpPr>
      <p:sp>
        <p:nvSpPr>
          <p:cNvPr id="70" name="Google Shape;70;p17"/>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71" name="Google Shape;71;p17"/>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2" name="Google Shape;72;p1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714499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3"/>
        <p:cNvGrpSpPr/>
        <p:nvPr/>
      </p:nvGrpSpPr>
      <p:grpSpPr>
        <a:xfrm>
          <a:off x="0" y="0"/>
          <a:ext cx="0" cy="0"/>
          <a:chOff x="0" y="0"/>
          <a:chExt cx="0" cy="0"/>
        </a:xfrm>
      </p:grpSpPr>
      <p:sp>
        <p:nvSpPr>
          <p:cNvPr id="74" name="Google Shape;74;p18"/>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75" name="Google Shape;75;p1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948755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6"/>
        <p:cNvGrpSpPr/>
        <p:nvPr/>
      </p:nvGrpSpPr>
      <p:grpSpPr>
        <a:xfrm>
          <a:off x="0" y="0"/>
          <a:ext cx="0" cy="0"/>
          <a:chOff x="0" y="0"/>
          <a:chExt cx="0" cy="0"/>
        </a:xfrm>
      </p:grpSpPr>
      <p:sp>
        <p:nvSpPr>
          <p:cNvPr id="77" name="Google Shape;77;p1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78" name="Google Shape;78;p19"/>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79" name="Google Shape;79;p19"/>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80" name="Google Shape;80;p19"/>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81" name="Google Shape;81;p1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619338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2"/>
        <p:cNvGrpSpPr/>
        <p:nvPr/>
      </p:nvGrpSpPr>
      <p:grpSpPr>
        <a:xfrm>
          <a:off x="0" y="0"/>
          <a:ext cx="0" cy="0"/>
          <a:chOff x="0" y="0"/>
          <a:chExt cx="0" cy="0"/>
        </a:xfrm>
      </p:grpSpPr>
      <p:sp>
        <p:nvSpPr>
          <p:cNvPr id="83" name="Google Shape;83;p20"/>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84" name="Google Shape;84;p2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422955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85"/>
        <p:cNvGrpSpPr/>
        <p:nvPr/>
      </p:nvGrpSpPr>
      <p:grpSpPr>
        <a:xfrm>
          <a:off x="0" y="0"/>
          <a:ext cx="0" cy="0"/>
          <a:chOff x="0" y="0"/>
          <a:chExt cx="0" cy="0"/>
        </a:xfrm>
      </p:grpSpPr>
      <p:sp>
        <p:nvSpPr>
          <p:cNvPr id="86" name="Google Shape;86;p21"/>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87" name="Google Shape;87;p21"/>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88" name="Google Shape;88;p2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235225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9"/>
        <p:cNvGrpSpPr/>
        <p:nvPr/>
      </p:nvGrpSpPr>
      <p:grpSpPr>
        <a:xfrm>
          <a:off x="0" y="0"/>
          <a:ext cx="0" cy="0"/>
          <a:chOff x="0" y="0"/>
          <a:chExt cx="0" cy="0"/>
        </a:xfrm>
      </p:grpSpPr>
      <p:sp>
        <p:nvSpPr>
          <p:cNvPr id="90" name="Google Shape;90;p2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877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7418170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9"/>
        <p:cNvGrpSpPr/>
        <p:nvPr/>
      </p:nvGrpSpPr>
      <p:grpSpPr>
        <a:xfrm>
          <a:off x="0" y="0"/>
          <a:ext cx="0" cy="0"/>
          <a:chOff x="0" y="0"/>
          <a:chExt cx="0" cy="0"/>
        </a:xfrm>
      </p:grpSpPr>
      <p:sp>
        <p:nvSpPr>
          <p:cNvPr id="50" name="Google Shape;50;p1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1" name="Google Shape;51;p12"/>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2" name="Google Shape;52;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71447682"/>
      </p:ext>
    </p:extLst>
  </p:cSld>
  <p:clrMap bg1="lt1" tx1="dk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app.mymaths.co.uk/1755-lesson/angles-1"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hyperlink" Target="https://readon.myon.co.uk/reader/index.html?a=sb_magn_f11"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s://www.bbc.co.uk/bitesize/clips/zkw8q6f" TargetMode="External"/><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3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3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3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7.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app.mymaths.co.uk/1755-lesson/angles-1"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4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2.png"/></Relationships>
</file>

<file path=ppt/slides/_rels/slide4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51.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0.png"/><Relationship Id="rId7" Type="http://schemas.openxmlformats.org/officeDocument/2006/relationships/image" Target="../media/image84.png"/><Relationship Id="rId2" Type="http://schemas.openxmlformats.org/officeDocument/2006/relationships/notesSlide" Target="../notesSlides/notesSlide57.xml"/><Relationship Id="rId1" Type="http://schemas.openxmlformats.org/officeDocument/2006/relationships/slideLayout" Target="../slideLayouts/slideLayout1.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 Id="rId9" Type="http://schemas.openxmlformats.org/officeDocument/2006/relationships/image" Target="../media/image86.png"/></Relationships>
</file>

<file path=ppt/slides/_rels/slide58.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0.png"/><Relationship Id="rId7" Type="http://schemas.openxmlformats.org/officeDocument/2006/relationships/image" Target="../media/image84.png"/><Relationship Id="rId2" Type="http://schemas.openxmlformats.org/officeDocument/2006/relationships/notesSlide" Target="../notesSlides/notesSlide58.xml"/><Relationship Id="rId1" Type="http://schemas.openxmlformats.org/officeDocument/2006/relationships/slideLayout" Target="../slideLayouts/slideLayout1.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 Id="rId9" Type="http://schemas.openxmlformats.org/officeDocument/2006/relationships/image" Target="../media/image86.png"/></Relationships>
</file>

<file path=ppt/slides/_rels/slide59.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59.xml"/><Relationship Id="rId1" Type="http://schemas.openxmlformats.org/officeDocument/2006/relationships/slideLayout" Target="../slideLayouts/slideLayout1.xml"/><Relationship Id="rId5" Type="http://schemas.openxmlformats.org/officeDocument/2006/relationships/image" Target="../media/image89.png"/><Relationship Id="rId4" Type="http://schemas.openxmlformats.org/officeDocument/2006/relationships/image" Target="../media/image88.png"/></Relationships>
</file>

<file path=ppt/slides/_rels/slide6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0.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63.xml"/><Relationship Id="rId1" Type="http://schemas.openxmlformats.org/officeDocument/2006/relationships/slideLayout" Target="../slideLayouts/slideLayout1.xml"/><Relationship Id="rId4" Type="http://schemas.openxmlformats.org/officeDocument/2006/relationships/hyperlink" Target="https://www.bbc.co.uk/bitesize/clips/zk9rkqt"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64.xml"/><Relationship Id="rId1" Type="http://schemas.openxmlformats.org/officeDocument/2006/relationships/slideLayout" Target="../slideLayouts/slideLayout1.xml"/><Relationship Id="rId5" Type="http://schemas.openxmlformats.org/officeDocument/2006/relationships/image" Target="../media/image92.png"/><Relationship Id="rId4" Type="http://schemas.openxmlformats.org/officeDocument/2006/relationships/image" Target="../media/image36.png"/></Relationships>
</file>

<file path=ppt/slides/_rels/slide65.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65.xml"/><Relationship Id="rId1" Type="http://schemas.openxmlformats.org/officeDocument/2006/relationships/slideLayout" Target="../slideLayouts/slideLayout1.xml"/><Relationship Id="rId4" Type="http://schemas.openxmlformats.org/officeDocument/2006/relationships/image" Target="../media/image94.png"/></Relationships>
</file>

<file path=ppt/slides/_rels/slide6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66.xml"/><Relationship Id="rId1" Type="http://schemas.openxmlformats.org/officeDocument/2006/relationships/slideLayout" Target="../slideLayouts/slideLayout1.xml"/><Relationship Id="rId4" Type="http://schemas.openxmlformats.org/officeDocument/2006/relationships/image" Target="../media/image96.png"/></Relationships>
</file>

<file path=ppt/slides/_rels/slide6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62"/>
        <p:cNvGrpSpPr/>
        <p:nvPr/>
      </p:nvGrpSpPr>
      <p:grpSpPr>
        <a:xfrm>
          <a:off x="0" y="0"/>
          <a:ext cx="0" cy="0"/>
          <a:chOff x="0" y="0"/>
          <a:chExt cx="0" cy="0"/>
        </a:xfrm>
      </p:grpSpPr>
      <p:sp>
        <p:nvSpPr>
          <p:cNvPr id="263" name="Google Shape;263;p67"/>
          <p:cNvSpPr txBox="1"/>
          <p:nvPr/>
        </p:nvSpPr>
        <p:spPr>
          <a:xfrm>
            <a:off x="794867" y="407800"/>
            <a:ext cx="10308000" cy="604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dirty="0">
                <a:solidFill>
                  <a:srgbClr val="000000"/>
                </a:solidFill>
                <a:latin typeface="Arial"/>
                <a:cs typeface="Arial"/>
                <a:sym typeface="Arial"/>
              </a:rPr>
              <a:t>Good Morning Year 3</a:t>
            </a:r>
            <a:endParaRPr sz="2400" kern="0" dirty="0">
              <a:solidFill>
                <a:srgbClr val="000000"/>
              </a:solidFill>
              <a:latin typeface="Arial"/>
              <a:cs typeface="Arial"/>
              <a:sym typeface="Arial"/>
            </a:endParaRPr>
          </a:p>
          <a:p>
            <a:pPr defTabSz="1219170">
              <a:buClr>
                <a:srgbClr val="000000"/>
              </a:buClr>
            </a:pPr>
            <a:endParaRPr sz="2400" kern="0" dirty="0">
              <a:solidFill>
                <a:srgbClr val="000000"/>
              </a:solidFill>
              <a:latin typeface="Arial"/>
              <a:cs typeface="Arial"/>
              <a:sym typeface="Arial"/>
            </a:endParaRPr>
          </a:p>
          <a:p>
            <a:pPr defTabSz="1219170">
              <a:buClr>
                <a:srgbClr val="000000"/>
              </a:buClr>
            </a:pPr>
            <a:r>
              <a:rPr lang="en-GB" sz="2400" kern="0" dirty="0">
                <a:solidFill>
                  <a:srgbClr val="000000"/>
                </a:solidFill>
                <a:latin typeface="Arial"/>
                <a:cs typeface="Arial"/>
                <a:sym typeface="Arial"/>
              </a:rPr>
              <a:t>We hope you all enjoyed your half term break and that everyone is safe and well.</a:t>
            </a:r>
            <a:endParaRPr sz="2400" kern="0" dirty="0">
              <a:solidFill>
                <a:srgbClr val="000000"/>
              </a:solidFill>
              <a:latin typeface="Arial"/>
              <a:cs typeface="Arial"/>
              <a:sym typeface="Arial"/>
            </a:endParaRPr>
          </a:p>
          <a:p>
            <a:pPr defTabSz="1219170">
              <a:buClr>
                <a:srgbClr val="000000"/>
              </a:buClr>
            </a:pPr>
            <a:endParaRPr sz="2400" kern="0" dirty="0">
              <a:solidFill>
                <a:srgbClr val="000000"/>
              </a:solidFill>
              <a:latin typeface="Arial"/>
              <a:cs typeface="Arial"/>
              <a:sym typeface="Arial"/>
            </a:endParaRPr>
          </a:p>
          <a:p>
            <a:pPr defTabSz="1219170">
              <a:buClr>
                <a:srgbClr val="000000"/>
              </a:buClr>
            </a:pPr>
            <a:r>
              <a:rPr lang="en-GB" sz="2400" kern="0" dirty="0">
                <a:solidFill>
                  <a:srgbClr val="000000"/>
                </a:solidFill>
                <a:latin typeface="Arial"/>
                <a:cs typeface="Arial"/>
                <a:sym typeface="Arial"/>
              </a:rPr>
              <a:t>This week we have a science theme of Forces and Magnets for you. </a:t>
            </a:r>
            <a:endParaRPr sz="2400" kern="0" dirty="0">
              <a:solidFill>
                <a:srgbClr val="000000"/>
              </a:solidFill>
              <a:latin typeface="Arial"/>
              <a:cs typeface="Arial"/>
              <a:sym typeface="Arial"/>
            </a:endParaRPr>
          </a:p>
          <a:p>
            <a:pPr defTabSz="1219170">
              <a:buClr>
                <a:srgbClr val="000000"/>
              </a:buClr>
            </a:pPr>
            <a:r>
              <a:rPr lang="en-GB" sz="2400" kern="0" dirty="0">
                <a:solidFill>
                  <a:srgbClr val="000000"/>
                </a:solidFill>
                <a:latin typeface="Arial"/>
                <a:cs typeface="Arial"/>
                <a:sym typeface="Arial"/>
              </a:rPr>
              <a:t>You might like to ask your mums and dads if they have a magnet you can use for your lesson on Wednesday afternoon. There might be one on your fridge.</a:t>
            </a:r>
            <a:endParaRPr sz="2400" kern="0" dirty="0">
              <a:solidFill>
                <a:srgbClr val="000000"/>
              </a:solidFill>
              <a:latin typeface="Arial"/>
              <a:cs typeface="Arial"/>
              <a:sym typeface="Arial"/>
            </a:endParaRPr>
          </a:p>
          <a:p>
            <a:pPr defTabSz="1219170">
              <a:buClr>
                <a:srgbClr val="000000"/>
              </a:buClr>
            </a:pPr>
            <a:endParaRPr sz="2400" kern="0" dirty="0">
              <a:solidFill>
                <a:srgbClr val="000000"/>
              </a:solidFill>
              <a:latin typeface="Arial"/>
              <a:cs typeface="Arial"/>
              <a:sym typeface="Arial"/>
            </a:endParaRPr>
          </a:p>
          <a:p>
            <a:pPr defTabSz="1219170">
              <a:buClr>
                <a:srgbClr val="000000"/>
              </a:buClr>
            </a:pPr>
            <a:r>
              <a:rPr lang="en-GB" sz="2400" kern="0" dirty="0">
                <a:solidFill>
                  <a:srgbClr val="000000"/>
                </a:solidFill>
                <a:latin typeface="Arial"/>
                <a:cs typeface="Arial"/>
                <a:sym typeface="Arial"/>
              </a:rPr>
              <a:t>Your afternoon lesson on Monday links with your English on Tuesday and Wednesday this week so remember to take a look.</a:t>
            </a:r>
            <a:endParaRPr sz="2400" kern="0" dirty="0">
              <a:solidFill>
                <a:srgbClr val="000000"/>
              </a:solidFill>
              <a:latin typeface="Arial"/>
              <a:cs typeface="Arial"/>
              <a:sym typeface="Arial"/>
            </a:endParaRPr>
          </a:p>
          <a:p>
            <a:pPr defTabSz="1219170">
              <a:buClr>
                <a:srgbClr val="000000"/>
              </a:buClr>
            </a:pPr>
            <a:endParaRPr sz="2400" kern="0" dirty="0">
              <a:solidFill>
                <a:srgbClr val="000000"/>
              </a:solidFill>
              <a:latin typeface="Arial"/>
              <a:cs typeface="Arial"/>
              <a:sym typeface="Arial"/>
            </a:endParaRPr>
          </a:p>
          <a:p>
            <a:pPr defTabSz="1219170">
              <a:buClr>
                <a:srgbClr val="000000"/>
              </a:buClr>
            </a:pPr>
            <a:r>
              <a:rPr lang="en-GB" sz="2400" kern="0" dirty="0">
                <a:solidFill>
                  <a:srgbClr val="000000"/>
                </a:solidFill>
                <a:latin typeface="Arial"/>
                <a:cs typeface="Arial"/>
                <a:sym typeface="Arial"/>
              </a:rPr>
              <a:t>Have fun from Mrs Shipley and Mr Mottershead.</a:t>
            </a:r>
            <a:endParaRPr sz="2400" kern="0" dirty="0">
              <a:solidFill>
                <a:srgbClr val="000000"/>
              </a:solidFill>
              <a:latin typeface="Arial"/>
              <a:cs typeface="Arial"/>
              <a:sym typeface="Arial"/>
            </a:endParaRPr>
          </a:p>
          <a:p>
            <a:pPr defTabSz="1219170">
              <a:buClr>
                <a:srgbClr val="000000"/>
              </a:buClr>
            </a:pPr>
            <a:endParaRPr sz="3200" kern="0" dirty="0">
              <a:solidFill>
                <a:srgbClr val="000000"/>
              </a:solidFill>
              <a:latin typeface="Arial"/>
              <a:cs typeface="Arial"/>
              <a:sym typeface="Arial"/>
            </a:endParaRPr>
          </a:p>
          <a:p>
            <a:pPr defTabSz="1219170">
              <a:buClr>
                <a:srgbClr val="000000"/>
              </a:buClr>
            </a:pPr>
            <a:endParaRPr sz="3200" kern="0" dirty="0">
              <a:solidFill>
                <a:srgbClr val="000000"/>
              </a:solidFill>
              <a:latin typeface="Arial"/>
              <a:cs typeface="Arial"/>
              <a:sym typeface="Arial"/>
            </a:endParaRPr>
          </a:p>
        </p:txBody>
      </p:sp>
      <p:pic>
        <p:nvPicPr>
          <p:cNvPr id="264" name="Google Shape;264;p67"/>
          <p:cNvPicPr preferRelativeResize="0"/>
          <p:nvPr/>
        </p:nvPicPr>
        <p:blipFill>
          <a:blip r:embed="rId3">
            <a:alphaModFix/>
          </a:blip>
          <a:stretch>
            <a:fillRect/>
          </a:stretch>
        </p:blipFill>
        <p:spPr>
          <a:xfrm>
            <a:off x="8235960" y="4649693"/>
            <a:ext cx="3096833" cy="1800500"/>
          </a:xfrm>
          <a:prstGeom prst="rect">
            <a:avLst/>
          </a:prstGeom>
          <a:noFill/>
          <a:ln>
            <a:noFill/>
          </a:ln>
        </p:spPr>
      </p:pic>
    </p:spTree>
    <p:extLst>
      <p:ext uri="{BB962C8B-B14F-4D97-AF65-F5344CB8AC3E}">
        <p14:creationId xmlns:p14="http://schemas.microsoft.com/office/powerpoint/2010/main" val="2262106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68"/>
        <p:cNvGrpSpPr/>
        <p:nvPr/>
      </p:nvGrpSpPr>
      <p:grpSpPr>
        <a:xfrm>
          <a:off x="0" y="0"/>
          <a:ext cx="0" cy="0"/>
          <a:chOff x="0" y="0"/>
          <a:chExt cx="0" cy="0"/>
        </a:xfrm>
      </p:grpSpPr>
      <p:sp>
        <p:nvSpPr>
          <p:cNvPr id="269" name="Google Shape;269;p68"/>
          <p:cNvSpPr txBox="1">
            <a:spLocks noGrp="1"/>
          </p:cNvSpPr>
          <p:nvPr>
            <p:ph type="ctrTitle"/>
          </p:nvPr>
        </p:nvSpPr>
        <p:spPr>
          <a:xfrm>
            <a:off x="302900" y="1945733"/>
            <a:ext cx="11360800" cy="4600000"/>
          </a:xfrm>
          <a:prstGeom prst="rect">
            <a:avLst/>
          </a:prstGeom>
          <a:noFill/>
          <a:ln>
            <a:noFill/>
          </a:ln>
        </p:spPr>
        <p:txBody>
          <a:bodyPr spcFirstLastPara="1" wrap="square" lIns="121900" tIns="121900" rIns="121900" bIns="121900" anchor="b" anchorCtr="0">
            <a:noAutofit/>
          </a:bodyPr>
          <a:lstStyle/>
          <a:p>
            <a:pPr algn="l"/>
            <a:r>
              <a:rPr lang="en-GB" u="sng"/>
              <a:t>Monday 1</a:t>
            </a:r>
            <a:r>
              <a:rPr lang="en-GB" u="sng" baseline="30000"/>
              <a:t>st</a:t>
            </a:r>
            <a:r>
              <a:rPr lang="en-GB" u="sng"/>
              <a:t> June</a:t>
            </a:r>
            <a:endParaRPr u="sng"/>
          </a:p>
          <a:p>
            <a:endParaRPr sz="3200"/>
          </a:p>
          <a:p>
            <a:endParaRPr sz="3200"/>
          </a:p>
          <a:p>
            <a:r>
              <a:rPr lang="en-GB" sz="3200" b="1"/>
              <a:t>We will begin our day with Morning Maths - just like in school! This should be 10 -15 minutes.</a:t>
            </a:r>
            <a:endParaRPr sz="3200" b="1"/>
          </a:p>
          <a:p>
            <a:endParaRPr sz="3200"/>
          </a:p>
          <a:p>
            <a:r>
              <a:rPr lang="en-GB" sz="3200"/>
              <a:t>You can do these independently then share them with an adult.</a:t>
            </a:r>
            <a:endParaRPr sz="3200"/>
          </a:p>
          <a:p>
            <a:endParaRPr sz="3200"/>
          </a:p>
          <a:p>
            <a:r>
              <a:rPr lang="en-GB" sz="3200"/>
              <a:t>Remember question 10 may have more than one answer.</a:t>
            </a:r>
            <a:endParaRPr sz="3200"/>
          </a:p>
          <a:p>
            <a:r>
              <a:rPr lang="en-GB" sz="3200"/>
              <a:t>Don’t worry about always finding the answer it is how you try to work out and reason that is important.</a:t>
            </a:r>
            <a:endParaRPr sz="3200"/>
          </a:p>
        </p:txBody>
      </p:sp>
      <p:pic>
        <p:nvPicPr>
          <p:cNvPr id="270" name="Google Shape;270;p68"/>
          <p:cNvPicPr preferRelativeResize="0"/>
          <p:nvPr/>
        </p:nvPicPr>
        <p:blipFill rotWithShape="1">
          <a:blip r:embed="rId3">
            <a:alphaModFix/>
          </a:blip>
          <a:srcRect/>
          <a:stretch/>
        </p:blipFill>
        <p:spPr>
          <a:xfrm>
            <a:off x="9409201" y="125434"/>
            <a:ext cx="1944500" cy="1717767"/>
          </a:xfrm>
          <a:prstGeom prst="rect">
            <a:avLst/>
          </a:prstGeom>
          <a:noFill/>
          <a:ln>
            <a:noFill/>
          </a:ln>
        </p:spPr>
      </p:pic>
    </p:spTree>
    <p:extLst>
      <p:ext uri="{BB962C8B-B14F-4D97-AF65-F5344CB8AC3E}">
        <p14:creationId xmlns:p14="http://schemas.microsoft.com/office/powerpoint/2010/main" val="26934069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69"/>
          <p:cNvSpPr/>
          <p:nvPr/>
        </p:nvSpPr>
        <p:spPr>
          <a:xfrm>
            <a:off x="198800" y="523200"/>
            <a:ext cx="6138800" cy="41328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276" name="Google Shape;276;p69"/>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30 more than 85</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2. 35 x 10</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3. Complete this</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part-whole model.</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4. 48       8</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5. What fraction of these apples are red?</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6. 4m23cm = ___cm</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7. What is the perimeter of </a:t>
            </a:r>
            <a:endParaRPr sz="2400" kern="0">
              <a:solidFill>
                <a:srgbClr val="000000"/>
              </a:solidFill>
              <a:latin typeface="Arial"/>
              <a:ea typeface="Arial"/>
              <a:cs typeface="Arial"/>
              <a:sym typeface="Arial"/>
            </a:endParaRPr>
          </a:p>
          <a:p>
            <a:pPr marL="1219170" indent="609585" defTabSz="1219170">
              <a:buClr>
                <a:srgbClr val="000000"/>
              </a:buClr>
              <a:buSzPts val="1800"/>
            </a:pPr>
            <a:r>
              <a:rPr lang="en-GB" sz="2400" kern="0">
                <a:solidFill>
                  <a:srgbClr val="000000"/>
                </a:solidFill>
                <a:latin typeface="Arial"/>
                <a:ea typeface="Arial"/>
                <a:cs typeface="Arial"/>
                <a:sym typeface="Arial"/>
              </a:rPr>
              <a:t>    this oblong?</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277" name="Google Shape;277;p69"/>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01.06.20</a:t>
            </a:r>
            <a:endParaRPr sz="2400" b="1" u="sng" kern="0">
              <a:solidFill>
                <a:srgbClr val="000000"/>
              </a:solidFill>
              <a:latin typeface="Arial"/>
              <a:ea typeface="Arial"/>
              <a:cs typeface="Arial"/>
              <a:sym typeface="Arial"/>
            </a:endParaRPr>
          </a:p>
        </p:txBody>
      </p:sp>
      <p:sp>
        <p:nvSpPr>
          <p:cNvPr id="278" name="Google Shape;278;p69"/>
          <p:cNvSpPr txBox="1"/>
          <p:nvPr/>
        </p:nvSpPr>
        <p:spPr>
          <a:xfrm>
            <a:off x="67001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8. How long is lesson 1?</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How much longer</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until 5 to ten?</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279" name="Google Shape;279;p69"/>
          <p:cNvSpPr/>
          <p:nvPr/>
        </p:nvSpPr>
        <p:spPr>
          <a:xfrm>
            <a:off x="1173588" y="3088400"/>
            <a:ext cx="403200" cy="470800"/>
          </a:xfrm>
          <a:prstGeom prst="mathDivide">
            <a:avLst>
              <a:gd name="adj1" fmla="val 23520"/>
              <a:gd name="adj2" fmla="val 5880"/>
              <a:gd name="adj3" fmla="val 12493"/>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280" name="Google Shape;280;p69"/>
          <p:cNvPicPr preferRelativeResize="0"/>
          <p:nvPr/>
        </p:nvPicPr>
        <p:blipFill rotWithShape="1">
          <a:blip r:embed="rId3">
            <a:alphaModFix/>
          </a:blip>
          <a:srcRect/>
          <a:stretch/>
        </p:blipFill>
        <p:spPr>
          <a:xfrm>
            <a:off x="9816367" y="2049934"/>
            <a:ext cx="2145767" cy="950833"/>
          </a:xfrm>
          <a:prstGeom prst="rect">
            <a:avLst/>
          </a:prstGeom>
          <a:noFill/>
          <a:ln>
            <a:noFill/>
          </a:ln>
        </p:spPr>
      </p:pic>
      <p:pic>
        <p:nvPicPr>
          <p:cNvPr id="281" name="Google Shape;281;p69"/>
          <p:cNvPicPr preferRelativeResize="0"/>
          <p:nvPr/>
        </p:nvPicPr>
        <p:blipFill rotWithShape="1">
          <a:blip r:embed="rId4">
            <a:alphaModFix/>
          </a:blip>
          <a:srcRect/>
          <a:stretch/>
        </p:blipFill>
        <p:spPr>
          <a:xfrm>
            <a:off x="4189201" y="1499760"/>
            <a:ext cx="1893167" cy="1156417"/>
          </a:xfrm>
          <a:prstGeom prst="rect">
            <a:avLst/>
          </a:prstGeom>
          <a:noFill/>
          <a:ln>
            <a:noFill/>
          </a:ln>
        </p:spPr>
      </p:pic>
      <p:pic>
        <p:nvPicPr>
          <p:cNvPr id="282" name="Google Shape;282;p69"/>
          <p:cNvPicPr preferRelativeResize="0"/>
          <p:nvPr/>
        </p:nvPicPr>
        <p:blipFill rotWithShape="1">
          <a:blip r:embed="rId5">
            <a:alphaModFix/>
          </a:blip>
          <a:srcRect/>
          <a:stretch/>
        </p:blipFill>
        <p:spPr>
          <a:xfrm>
            <a:off x="4289034" y="4278967"/>
            <a:ext cx="1806593" cy="830367"/>
          </a:xfrm>
          <a:prstGeom prst="rect">
            <a:avLst/>
          </a:prstGeom>
          <a:noFill/>
          <a:ln>
            <a:noFill/>
          </a:ln>
        </p:spPr>
      </p:pic>
      <p:pic>
        <p:nvPicPr>
          <p:cNvPr id="283" name="Google Shape;283;p69"/>
          <p:cNvPicPr preferRelativeResize="0"/>
          <p:nvPr/>
        </p:nvPicPr>
        <p:blipFill rotWithShape="1">
          <a:blip r:embed="rId6">
            <a:alphaModFix/>
          </a:blip>
          <a:srcRect/>
          <a:stretch/>
        </p:blipFill>
        <p:spPr>
          <a:xfrm>
            <a:off x="4289033" y="5255518"/>
            <a:ext cx="2844800" cy="1384300"/>
          </a:xfrm>
          <a:prstGeom prst="rect">
            <a:avLst/>
          </a:prstGeom>
          <a:noFill/>
          <a:ln>
            <a:noFill/>
          </a:ln>
        </p:spPr>
      </p:pic>
      <p:pic>
        <p:nvPicPr>
          <p:cNvPr id="284" name="Google Shape;284;p69"/>
          <p:cNvPicPr preferRelativeResize="0"/>
          <p:nvPr/>
        </p:nvPicPr>
        <p:blipFill rotWithShape="1">
          <a:blip r:embed="rId7">
            <a:alphaModFix/>
          </a:blip>
          <a:srcRect/>
          <a:stretch/>
        </p:blipFill>
        <p:spPr>
          <a:xfrm>
            <a:off x="8471118" y="759501"/>
            <a:ext cx="3213100" cy="1054100"/>
          </a:xfrm>
          <a:prstGeom prst="rect">
            <a:avLst/>
          </a:prstGeom>
          <a:noFill/>
          <a:ln>
            <a:noFill/>
          </a:ln>
        </p:spPr>
      </p:pic>
      <p:pic>
        <p:nvPicPr>
          <p:cNvPr id="285" name="Google Shape;285;p69"/>
          <p:cNvPicPr preferRelativeResize="0"/>
          <p:nvPr/>
        </p:nvPicPr>
        <p:blipFill rotWithShape="1">
          <a:blip r:embed="rId8">
            <a:alphaModFix/>
          </a:blip>
          <a:srcRect/>
          <a:stretch/>
        </p:blipFill>
        <p:spPr>
          <a:xfrm>
            <a:off x="7133832" y="4278959"/>
            <a:ext cx="5262000" cy="2703808"/>
          </a:xfrm>
          <a:prstGeom prst="rect">
            <a:avLst/>
          </a:prstGeom>
          <a:noFill/>
          <a:ln>
            <a:noFill/>
          </a:ln>
        </p:spPr>
      </p:pic>
      <p:pic>
        <p:nvPicPr>
          <p:cNvPr id="286" name="Google Shape;286;p69"/>
          <p:cNvPicPr preferRelativeResize="0"/>
          <p:nvPr/>
        </p:nvPicPr>
        <p:blipFill rotWithShape="1">
          <a:blip r:embed="rId9">
            <a:alphaModFix/>
          </a:blip>
          <a:srcRect/>
          <a:stretch/>
        </p:blipFill>
        <p:spPr>
          <a:xfrm>
            <a:off x="7683934" y="3433796"/>
            <a:ext cx="1603367" cy="1280867"/>
          </a:xfrm>
          <a:prstGeom prst="rect">
            <a:avLst/>
          </a:prstGeom>
          <a:noFill/>
          <a:ln>
            <a:noFill/>
          </a:ln>
        </p:spPr>
      </p:pic>
    </p:spTree>
    <p:extLst>
      <p:ext uri="{BB962C8B-B14F-4D97-AF65-F5344CB8AC3E}">
        <p14:creationId xmlns:p14="http://schemas.microsoft.com/office/powerpoint/2010/main" val="2140283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90"/>
        <p:cNvGrpSpPr/>
        <p:nvPr/>
      </p:nvGrpSpPr>
      <p:grpSpPr>
        <a:xfrm>
          <a:off x="0" y="0"/>
          <a:ext cx="0" cy="0"/>
          <a:chOff x="0" y="0"/>
          <a:chExt cx="0" cy="0"/>
        </a:xfrm>
      </p:grpSpPr>
      <p:sp>
        <p:nvSpPr>
          <p:cNvPr id="291" name="Google Shape;291;p70"/>
          <p:cNvSpPr txBox="1">
            <a:spLocks noGrp="1"/>
          </p:cNvSpPr>
          <p:nvPr>
            <p:ph type="subTitle" idx="1"/>
          </p:nvPr>
        </p:nvSpPr>
        <p:spPr>
          <a:xfrm>
            <a:off x="248333" y="224367"/>
            <a:ext cx="41008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Answers.</a:t>
            </a:r>
            <a:endParaRPr>
              <a:solidFill>
                <a:srgbClr val="000000"/>
              </a:solidFill>
            </a:endParaRPr>
          </a:p>
          <a:p>
            <a:pPr marL="0" indent="0" algn="l"/>
            <a:endParaRPr/>
          </a:p>
        </p:txBody>
      </p:sp>
      <p:sp>
        <p:nvSpPr>
          <p:cNvPr id="292" name="Google Shape;292;p70"/>
          <p:cNvSpPr txBox="1"/>
          <p:nvPr/>
        </p:nvSpPr>
        <p:spPr>
          <a:xfrm>
            <a:off x="248333" y="1109533"/>
            <a:ext cx="3850000" cy="574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115</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350</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90</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6</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2/10 or ⅕</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423 c</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7+7 =14</a:t>
            </a:r>
            <a:endParaRPr sz="2400" kern="0">
              <a:solidFill>
                <a:srgbClr val="000000"/>
              </a:solidFill>
              <a:latin typeface="Arial"/>
              <a:cs typeface="Arial"/>
              <a:sym typeface="Arial"/>
            </a:endParaRPr>
          </a:p>
          <a:p>
            <a:pPr marL="609585" defTabSz="1219170">
              <a:buClr>
                <a:srgbClr val="000000"/>
              </a:buClr>
            </a:pPr>
            <a:r>
              <a:rPr lang="en-GB" sz="2400" kern="0">
                <a:solidFill>
                  <a:srgbClr val="000000"/>
                </a:solidFill>
                <a:latin typeface="Arial"/>
                <a:cs typeface="Arial"/>
                <a:sym typeface="Arial"/>
              </a:rPr>
              <a:t>4 + 4 =8</a:t>
            </a:r>
            <a:endParaRPr sz="2400" kern="0">
              <a:solidFill>
                <a:srgbClr val="000000"/>
              </a:solidFill>
              <a:latin typeface="Arial"/>
              <a:cs typeface="Arial"/>
              <a:sym typeface="Arial"/>
            </a:endParaRPr>
          </a:p>
          <a:p>
            <a:pPr marL="609585" defTabSz="1219170">
              <a:buClr>
                <a:srgbClr val="000000"/>
              </a:buClr>
            </a:pPr>
            <a:r>
              <a:rPr lang="en-GB" sz="2400" kern="0">
                <a:solidFill>
                  <a:srgbClr val="000000"/>
                </a:solidFill>
                <a:latin typeface="Arial"/>
                <a:cs typeface="Arial"/>
                <a:sym typeface="Arial"/>
              </a:rPr>
              <a:t>14 + 8 = 22</a:t>
            </a:r>
            <a:endParaRPr sz="2400" kern="0">
              <a:solidFill>
                <a:srgbClr val="000000"/>
              </a:solidFill>
              <a:latin typeface="Arial"/>
              <a:cs typeface="Arial"/>
              <a:sym typeface="Arial"/>
            </a:endParaRPr>
          </a:p>
        </p:txBody>
      </p:sp>
      <p:sp>
        <p:nvSpPr>
          <p:cNvPr id="293" name="Google Shape;293;p70"/>
          <p:cNvSpPr txBox="1"/>
          <p:nvPr/>
        </p:nvSpPr>
        <p:spPr>
          <a:xfrm>
            <a:off x="5436567" y="210467"/>
            <a:ext cx="5875200" cy="637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8. 1 and ½ hours or 90 mins</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9. 10 mins</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10.</a:t>
            </a:r>
            <a:endParaRPr sz="2400" kern="0">
              <a:solidFill>
                <a:srgbClr val="000000"/>
              </a:solidFill>
              <a:latin typeface="Arial"/>
              <a:cs typeface="Arial"/>
              <a:sym typeface="Arial"/>
            </a:endParaRPr>
          </a:p>
        </p:txBody>
      </p:sp>
      <p:pic>
        <p:nvPicPr>
          <p:cNvPr id="294" name="Google Shape;294;p70"/>
          <p:cNvPicPr preferRelativeResize="0"/>
          <p:nvPr/>
        </p:nvPicPr>
        <p:blipFill>
          <a:blip r:embed="rId3">
            <a:alphaModFix/>
          </a:blip>
          <a:stretch>
            <a:fillRect/>
          </a:stretch>
        </p:blipFill>
        <p:spPr>
          <a:xfrm>
            <a:off x="6279535" y="1795035"/>
            <a:ext cx="5334800" cy="4881267"/>
          </a:xfrm>
          <a:prstGeom prst="rect">
            <a:avLst/>
          </a:prstGeom>
          <a:noFill/>
          <a:ln>
            <a:noFill/>
          </a:ln>
        </p:spPr>
      </p:pic>
    </p:spTree>
    <p:extLst>
      <p:ext uri="{BB962C8B-B14F-4D97-AF65-F5344CB8AC3E}">
        <p14:creationId xmlns:p14="http://schemas.microsoft.com/office/powerpoint/2010/main" val="266331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98"/>
        <p:cNvGrpSpPr/>
        <p:nvPr/>
      </p:nvGrpSpPr>
      <p:grpSpPr>
        <a:xfrm>
          <a:off x="0" y="0"/>
          <a:ext cx="0" cy="0"/>
          <a:chOff x="0" y="0"/>
          <a:chExt cx="0" cy="0"/>
        </a:xfrm>
      </p:grpSpPr>
      <p:sp>
        <p:nvSpPr>
          <p:cNvPr id="299" name="Google Shape;299;p71"/>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300" name="Google Shape;300;p71"/>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301" name="Google Shape;301;p71"/>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302" name="Google Shape;302;p71"/>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76865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06"/>
        <p:cNvGrpSpPr/>
        <p:nvPr/>
      </p:nvGrpSpPr>
      <p:grpSpPr>
        <a:xfrm>
          <a:off x="0" y="0"/>
          <a:ext cx="0" cy="0"/>
          <a:chOff x="0" y="0"/>
          <a:chExt cx="0" cy="0"/>
        </a:xfrm>
      </p:grpSpPr>
      <p:sp>
        <p:nvSpPr>
          <p:cNvPr id="307" name="Google Shape;307;p72"/>
          <p:cNvSpPr txBox="1">
            <a:spLocks noGrp="1"/>
          </p:cNvSpPr>
          <p:nvPr>
            <p:ph type="title"/>
          </p:nvPr>
        </p:nvSpPr>
        <p:spPr>
          <a:xfrm>
            <a:off x="838200" y="365125"/>
            <a:ext cx="10515600" cy="1325600"/>
          </a:xfrm>
          <a:prstGeom prst="rect">
            <a:avLst/>
          </a:prstGeom>
          <a:noFill/>
          <a:ln>
            <a:noFill/>
          </a:ln>
        </p:spPr>
        <p:txBody>
          <a:bodyPr spcFirstLastPara="1" wrap="square" lIns="91433" tIns="45700" rIns="91433" bIns="45700" anchor="ctr" anchorCtr="0">
            <a:noAutofit/>
          </a:bodyPr>
          <a:lstStyle/>
          <a:p>
            <a:r>
              <a:rPr lang="en-GB" u="sng"/>
              <a:t>WALT: compare and identify angles.</a:t>
            </a:r>
            <a:endParaRPr u="sng"/>
          </a:p>
        </p:txBody>
      </p:sp>
      <p:sp>
        <p:nvSpPr>
          <p:cNvPr id="308" name="Google Shape;308;p72"/>
          <p:cNvSpPr txBox="1"/>
          <p:nvPr/>
        </p:nvSpPr>
        <p:spPr>
          <a:xfrm>
            <a:off x="975000" y="1801267"/>
            <a:ext cx="9915200" cy="208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If you have a tablet, laptop or computer, you can follow the link below and do the following lesson interactively. We will be doing slides 5 and 6, but feel free to start from the first slide for a little recap about angles.</a:t>
            </a:r>
            <a:endParaRPr sz="3067" kern="0">
              <a:solidFill>
                <a:srgbClr val="000000"/>
              </a:solidFill>
              <a:latin typeface="Arial"/>
              <a:cs typeface="Arial"/>
              <a:sym typeface="Arial"/>
            </a:endParaRPr>
          </a:p>
        </p:txBody>
      </p:sp>
      <p:sp>
        <p:nvSpPr>
          <p:cNvPr id="309" name="Google Shape;309;p72"/>
          <p:cNvSpPr txBox="1"/>
          <p:nvPr/>
        </p:nvSpPr>
        <p:spPr>
          <a:xfrm>
            <a:off x="975000" y="4098267"/>
            <a:ext cx="4000000" cy="71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https://app.mymaths.co.uk/1755-lesson/angles-1</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5513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13"/>
        <p:cNvGrpSpPr/>
        <p:nvPr/>
      </p:nvGrpSpPr>
      <p:grpSpPr>
        <a:xfrm>
          <a:off x="0" y="0"/>
          <a:ext cx="0" cy="0"/>
          <a:chOff x="0" y="0"/>
          <a:chExt cx="0" cy="0"/>
        </a:xfrm>
      </p:grpSpPr>
      <p:pic>
        <p:nvPicPr>
          <p:cNvPr id="314" name="Google Shape;314;p73"/>
          <p:cNvPicPr preferRelativeResize="0"/>
          <p:nvPr/>
        </p:nvPicPr>
        <p:blipFill>
          <a:blip r:embed="rId3">
            <a:alphaModFix/>
          </a:blip>
          <a:stretch>
            <a:fillRect/>
          </a:stretch>
        </p:blipFill>
        <p:spPr>
          <a:xfrm>
            <a:off x="434567" y="203201"/>
            <a:ext cx="5359400" cy="546100"/>
          </a:xfrm>
          <a:prstGeom prst="rect">
            <a:avLst/>
          </a:prstGeom>
          <a:noFill/>
          <a:ln>
            <a:noFill/>
          </a:ln>
        </p:spPr>
      </p:pic>
      <p:pic>
        <p:nvPicPr>
          <p:cNvPr id="315" name="Google Shape;315;p73"/>
          <p:cNvPicPr preferRelativeResize="0"/>
          <p:nvPr/>
        </p:nvPicPr>
        <p:blipFill>
          <a:blip r:embed="rId4">
            <a:alphaModFix/>
          </a:blip>
          <a:stretch>
            <a:fillRect/>
          </a:stretch>
        </p:blipFill>
        <p:spPr>
          <a:xfrm>
            <a:off x="434567" y="650167"/>
            <a:ext cx="10680700" cy="5156200"/>
          </a:xfrm>
          <a:prstGeom prst="rect">
            <a:avLst/>
          </a:prstGeom>
          <a:noFill/>
          <a:ln>
            <a:noFill/>
          </a:ln>
        </p:spPr>
      </p:pic>
    </p:spTree>
    <p:extLst>
      <p:ext uri="{BB962C8B-B14F-4D97-AF65-F5344CB8AC3E}">
        <p14:creationId xmlns:p14="http://schemas.microsoft.com/office/powerpoint/2010/main" val="3928502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19"/>
        <p:cNvGrpSpPr/>
        <p:nvPr/>
      </p:nvGrpSpPr>
      <p:grpSpPr>
        <a:xfrm>
          <a:off x="0" y="0"/>
          <a:ext cx="0" cy="0"/>
          <a:chOff x="0" y="0"/>
          <a:chExt cx="0" cy="0"/>
        </a:xfrm>
      </p:grpSpPr>
      <p:pic>
        <p:nvPicPr>
          <p:cNvPr id="320" name="Google Shape;320;p74"/>
          <p:cNvPicPr preferRelativeResize="0"/>
          <p:nvPr/>
        </p:nvPicPr>
        <p:blipFill>
          <a:blip r:embed="rId3">
            <a:alphaModFix/>
          </a:blip>
          <a:stretch>
            <a:fillRect/>
          </a:stretch>
        </p:blipFill>
        <p:spPr>
          <a:xfrm>
            <a:off x="850900" y="1016000"/>
            <a:ext cx="10490200" cy="4826000"/>
          </a:xfrm>
          <a:prstGeom prst="rect">
            <a:avLst/>
          </a:prstGeom>
          <a:noFill/>
          <a:ln>
            <a:noFill/>
          </a:ln>
        </p:spPr>
      </p:pic>
    </p:spTree>
    <p:extLst>
      <p:ext uri="{BB962C8B-B14F-4D97-AF65-F5344CB8AC3E}">
        <p14:creationId xmlns:p14="http://schemas.microsoft.com/office/powerpoint/2010/main" val="2139390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24"/>
        <p:cNvGrpSpPr/>
        <p:nvPr/>
      </p:nvGrpSpPr>
      <p:grpSpPr>
        <a:xfrm>
          <a:off x="0" y="0"/>
          <a:ext cx="0" cy="0"/>
          <a:chOff x="0" y="0"/>
          <a:chExt cx="0" cy="0"/>
        </a:xfrm>
      </p:grpSpPr>
      <p:pic>
        <p:nvPicPr>
          <p:cNvPr id="325" name="Google Shape;325;p75"/>
          <p:cNvPicPr preferRelativeResize="0"/>
          <p:nvPr/>
        </p:nvPicPr>
        <p:blipFill>
          <a:blip r:embed="rId3">
            <a:alphaModFix/>
          </a:blip>
          <a:stretch>
            <a:fillRect/>
          </a:stretch>
        </p:blipFill>
        <p:spPr>
          <a:xfrm>
            <a:off x="203200" y="203200"/>
            <a:ext cx="6197600" cy="5562600"/>
          </a:xfrm>
          <a:prstGeom prst="rect">
            <a:avLst/>
          </a:prstGeom>
          <a:noFill/>
          <a:ln>
            <a:noFill/>
          </a:ln>
        </p:spPr>
      </p:pic>
      <p:pic>
        <p:nvPicPr>
          <p:cNvPr id="326" name="Google Shape;326;p75"/>
          <p:cNvPicPr preferRelativeResize="0"/>
          <p:nvPr/>
        </p:nvPicPr>
        <p:blipFill>
          <a:blip r:embed="rId4">
            <a:alphaModFix/>
          </a:blip>
          <a:stretch>
            <a:fillRect/>
          </a:stretch>
        </p:blipFill>
        <p:spPr>
          <a:xfrm>
            <a:off x="7661634" y="203201"/>
            <a:ext cx="2908300" cy="2095500"/>
          </a:xfrm>
          <a:prstGeom prst="rect">
            <a:avLst/>
          </a:prstGeom>
          <a:noFill/>
          <a:ln>
            <a:noFill/>
          </a:ln>
        </p:spPr>
      </p:pic>
      <p:pic>
        <p:nvPicPr>
          <p:cNvPr id="327" name="Google Shape;327;p75"/>
          <p:cNvPicPr preferRelativeResize="0"/>
          <p:nvPr/>
        </p:nvPicPr>
        <p:blipFill>
          <a:blip r:embed="rId5">
            <a:alphaModFix/>
          </a:blip>
          <a:stretch>
            <a:fillRect/>
          </a:stretch>
        </p:blipFill>
        <p:spPr>
          <a:xfrm>
            <a:off x="7661634" y="2419301"/>
            <a:ext cx="2908300" cy="2738884"/>
          </a:xfrm>
          <a:prstGeom prst="rect">
            <a:avLst/>
          </a:prstGeom>
          <a:noFill/>
          <a:ln>
            <a:noFill/>
          </a:ln>
        </p:spPr>
      </p:pic>
    </p:spTree>
    <p:extLst>
      <p:ext uri="{BB962C8B-B14F-4D97-AF65-F5344CB8AC3E}">
        <p14:creationId xmlns:p14="http://schemas.microsoft.com/office/powerpoint/2010/main" val="3464848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31"/>
        <p:cNvGrpSpPr/>
        <p:nvPr/>
      </p:nvGrpSpPr>
      <p:grpSpPr>
        <a:xfrm>
          <a:off x="0" y="0"/>
          <a:ext cx="0" cy="0"/>
          <a:chOff x="0" y="0"/>
          <a:chExt cx="0" cy="0"/>
        </a:xfrm>
      </p:grpSpPr>
      <p:pic>
        <p:nvPicPr>
          <p:cNvPr id="332" name="Google Shape;332;p76"/>
          <p:cNvPicPr preferRelativeResize="0"/>
          <p:nvPr/>
        </p:nvPicPr>
        <p:blipFill>
          <a:blip r:embed="rId3">
            <a:alphaModFix/>
          </a:blip>
          <a:stretch>
            <a:fillRect/>
          </a:stretch>
        </p:blipFill>
        <p:spPr>
          <a:xfrm>
            <a:off x="495300" y="400051"/>
            <a:ext cx="11201400" cy="6057900"/>
          </a:xfrm>
          <a:prstGeom prst="rect">
            <a:avLst/>
          </a:prstGeom>
          <a:noFill/>
          <a:ln>
            <a:noFill/>
          </a:ln>
        </p:spPr>
      </p:pic>
    </p:spTree>
    <p:extLst>
      <p:ext uri="{BB962C8B-B14F-4D97-AF65-F5344CB8AC3E}">
        <p14:creationId xmlns:p14="http://schemas.microsoft.com/office/powerpoint/2010/main" val="32874197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36"/>
        <p:cNvGrpSpPr/>
        <p:nvPr/>
      </p:nvGrpSpPr>
      <p:grpSpPr>
        <a:xfrm>
          <a:off x="0" y="0"/>
          <a:ext cx="0" cy="0"/>
          <a:chOff x="0" y="0"/>
          <a:chExt cx="0" cy="0"/>
        </a:xfrm>
      </p:grpSpPr>
      <p:grpSp>
        <p:nvGrpSpPr>
          <p:cNvPr id="337" name="Google Shape;337;p77"/>
          <p:cNvGrpSpPr/>
          <p:nvPr/>
        </p:nvGrpSpPr>
        <p:grpSpPr>
          <a:xfrm>
            <a:off x="533351" y="845251"/>
            <a:ext cx="11125300" cy="5167500"/>
            <a:chOff x="399975" y="140000"/>
            <a:chExt cx="8343975" cy="3875625"/>
          </a:xfrm>
        </p:grpSpPr>
        <p:pic>
          <p:nvPicPr>
            <p:cNvPr id="338" name="Google Shape;338;p77"/>
            <p:cNvPicPr preferRelativeResize="0"/>
            <p:nvPr/>
          </p:nvPicPr>
          <p:blipFill>
            <a:blip r:embed="rId3">
              <a:alphaModFix/>
            </a:blip>
            <a:stretch>
              <a:fillRect/>
            </a:stretch>
          </p:blipFill>
          <p:spPr>
            <a:xfrm>
              <a:off x="400050" y="140000"/>
              <a:ext cx="8343900" cy="2286000"/>
            </a:xfrm>
            <a:prstGeom prst="rect">
              <a:avLst/>
            </a:prstGeom>
            <a:noFill/>
            <a:ln>
              <a:noFill/>
            </a:ln>
          </p:spPr>
        </p:pic>
        <p:sp>
          <p:nvSpPr>
            <p:cNvPr id="339" name="Google Shape;339;p77"/>
            <p:cNvSpPr/>
            <p:nvPr/>
          </p:nvSpPr>
          <p:spPr>
            <a:xfrm>
              <a:off x="399975" y="3085925"/>
              <a:ext cx="4591200" cy="929700"/>
            </a:xfrm>
            <a:prstGeom prst="rect">
              <a:avLst/>
            </a:prstGeom>
            <a:solidFill>
              <a:srgbClr val="FFFFFF"/>
            </a:solidFill>
            <a:ln w="9525" cap="flat" cmpd="sng">
              <a:solidFill>
                <a:srgbClr val="F4CCCC"/>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pic>
          <p:nvPicPr>
            <p:cNvPr id="340" name="Google Shape;340;p77"/>
            <p:cNvPicPr preferRelativeResize="0"/>
            <p:nvPr/>
          </p:nvPicPr>
          <p:blipFill>
            <a:blip r:embed="rId4">
              <a:alphaModFix/>
            </a:blip>
            <a:stretch>
              <a:fillRect/>
            </a:stretch>
          </p:blipFill>
          <p:spPr>
            <a:xfrm>
              <a:off x="4933950" y="2339225"/>
              <a:ext cx="3810000" cy="1676400"/>
            </a:xfrm>
            <a:prstGeom prst="rect">
              <a:avLst/>
            </a:prstGeom>
            <a:noFill/>
            <a:ln>
              <a:noFill/>
            </a:ln>
          </p:spPr>
        </p:pic>
        <p:pic>
          <p:nvPicPr>
            <p:cNvPr id="341" name="Google Shape;341;p77"/>
            <p:cNvPicPr preferRelativeResize="0"/>
            <p:nvPr/>
          </p:nvPicPr>
          <p:blipFill rotWithShape="1">
            <a:blip r:embed="rId5">
              <a:alphaModFix/>
            </a:blip>
            <a:srcRect b="-18920"/>
            <a:stretch/>
          </p:blipFill>
          <p:spPr>
            <a:xfrm>
              <a:off x="400050" y="2339225"/>
              <a:ext cx="4591050" cy="1676400"/>
            </a:xfrm>
            <a:prstGeom prst="rect">
              <a:avLst/>
            </a:prstGeom>
            <a:noFill/>
            <a:ln>
              <a:noFill/>
            </a:ln>
          </p:spPr>
        </p:pic>
      </p:grpSp>
    </p:spTree>
    <p:extLst>
      <p:ext uri="{BB962C8B-B14F-4D97-AF65-F5344CB8AC3E}">
        <p14:creationId xmlns:p14="http://schemas.microsoft.com/office/powerpoint/2010/main" val="13330725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45"/>
        <p:cNvGrpSpPr/>
        <p:nvPr/>
      </p:nvGrpSpPr>
      <p:grpSpPr>
        <a:xfrm>
          <a:off x="0" y="0"/>
          <a:ext cx="0" cy="0"/>
          <a:chOff x="0" y="0"/>
          <a:chExt cx="0" cy="0"/>
        </a:xfrm>
      </p:grpSpPr>
      <p:pic>
        <p:nvPicPr>
          <p:cNvPr id="346" name="Google Shape;346;p78"/>
          <p:cNvPicPr preferRelativeResize="0"/>
          <p:nvPr/>
        </p:nvPicPr>
        <p:blipFill>
          <a:blip r:embed="rId3">
            <a:alphaModFix/>
          </a:blip>
          <a:stretch>
            <a:fillRect/>
          </a:stretch>
        </p:blipFill>
        <p:spPr>
          <a:xfrm>
            <a:off x="742951" y="438151"/>
            <a:ext cx="10706100" cy="5981700"/>
          </a:xfrm>
          <a:prstGeom prst="rect">
            <a:avLst/>
          </a:prstGeom>
          <a:noFill/>
          <a:ln>
            <a:noFill/>
          </a:ln>
        </p:spPr>
      </p:pic>
    </p:spTree>
    <p:extLst>
      <p:ext uri="{BB962C8B-B14F-4D97-AF65-F5344CB8AC3E}">
        <p14:creationId xmlns:p14="http://schemas.microsoft.com/office/powerpoint/2010/main" val="22704862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50"/>
        <p:cNvGrpSpPr/>
        <p:nvPr/>
      </p:nvGrpSpPr>
      <p:grpSpPr>
        <a:xfrm>
          <a:off x="0" y="0"/>
          <a:ext cx="0" cy="0"/>
          <a:chOff x="0" y="0"/>
          <a:chExt cx="0" cy="0"/>
        </a:xfrm>
      </p:grpSpPr>
      <p:pic>
        <p:nvPicPr>
          <p:cNvPr id="351" name="Google Shape;351;p79"/>
          <p:cNvPicPr preferRelativeResize="0"/>
          <p:nvPr/>
        </p:nvPicPr>
        <p:blipFill>
          <a:blip r:embed="rId3">
            <a:alphaModFix/>
          </a:blip>
          <a:stretch>
            <a:fillRect/>
          </a:stretch>
        </p:blipFill>
        <p:spPr>
          <a:xfrm>
            <a:off x="203201" y="203200"/>
            <a:ext cx="11264900" cy="6375400"/>
          </a:xfrm>
          <a:prstGeom prst="rect">
            <a:avLst/>
          </a:prstGeom>
          <a:noFill/>
          <a:ln>
            <a:noFill/>
          </a:ln>
        </p:spPr>
      </p:pic>
    </p:spTree>
    <p:extLst>
      <p:ext uri="{BB962C8B-B14F-4D97-AF65-F5344CB8AC3E}">
        <p14:creationId xmlns:p14="http://schemas.microsoft.com/office/powerpoint/2010/main" val="39241792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55"/>
        <p:cNvGrpSpPr/>
        <p:nvPr/>
      </p:nvGrpSpPr>
      <p:grpSpPr>
        <a:xfrm>
          <a:off x="0" y="0"/>
          <a:ext cx="0" cy="0"/>
          <a:chOff x="0" y="0"/>
          <a:chExt cx="0" cy="0"/>
        </a:xfrm>
      </p:grpSpPr>
      <p:pic>
        <p:nvPicPr>
          <p:cNvPr id="356" name="Google Shape;356;p80"/>
          <p:cNvPicPr preferRelativeResize="0"/>
          <p:nvPr/>
        </p:nvPicPr>
        <p:blipFill>
          <a:blip r:embed="rId3">
            <a:alphaModFix/>
          </a:blip>
          <a:stretch>
            <a:fillRect/>
          </a:stretch>
        </p:blipFill>
        <p:spPr>
          <a:xfrm>
            <a:off x="3562351" y="558800"/>
            <a:ext cx="5067300" cy="5740400"/>
          </a:xfrm>
          <a:prstGeom prst="rect">
            <a:avLst/>
          </a:prstGeom>
          <a:noFill/>
          <a:ln>
            <a:noFill/>
          </a:ln>
        </p:spPr>
      </p:pic>
    </p:spTree>
    <p:extLst>
      <p:ext uri="{BB962C8B-B14F-4D97-AF65-F5344CB8AC3E}">
        <p14:creationId xmlns:p14="http://schemas.microsoft.com/office/powerpoint/2010/main" val="3894110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60"/>
        <p:cNvGrpSpPr/>
        <p:nvPr/>
      </p:nvGrpSpPr>
      <p:grpSpPr>
        <a:xfrm>
          <a:off x="0" y="0"/>
          <a:ext cx="0" cy="0"/>
          <a:chOff x="0" y="0"/>
          <a:chExt cx="0" cy="0"/>
        </a:xfrm>
      </p:grpSpPr>
      <p:pic>
        <p:nvPicPr>
          <p:cNvPr id="361" name="Google Shape;361;p81"/>
          <p:cNvPicPr preferRelativeResize="0"/>
          <p:nvPr/>
        </p:nvPicPr>
        <p:blipFill>
          <a:blip r:embed="rId3">
            <a:alphaModFix/>
          </a:blip>
          <a:stretch>
            <a:fillRect/>
          </a:stretch>
        </p:blipFill>
        <p:spPr>
          <a:xfrm>
            <a:off x="719667" y="203200"/>
            <a:ext cx="10752668" cy="6451600"/>
          </a:xfrm>
          <a:prstGeom prst="rect">
            <a:avLst/>
          </a:prstGeom>
          <a:noFill/>
          <a:ln>
            <a:noFill/>
          </a:ln>
        </p:spPr>
      </p:pic>
    </p:spTree>
    <p:extLst>
      <p:ext uri="{BB962C8B-B14F-4D97-AF65-F5344CB8AC3E}">
        <p14:creationId xmlns:p14="http://schemas.microsoft.com/office/powerpoint/2010/main" val="910166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65"/>
        <p:cNvGrpSpPr/>
        <p:nvPr/>
      </p:nvGrpSpPr>
      <p:grpSpPr>
        <a:xfrm>
          <a:off x="0" y="0"/>
          <a:ext cx="0" cy="0"/>
          <a:chOff x="0" y="0"/>
          <a:chExt cx="0" cy="0"/>
        </a:xfrm>
      </p:grpSpPr>
      <p:pic>
        <p:nvPicPr>
          <p:cNvPr id="366" name="Google Shape;366;p82"/>
          <p:cNvPicPr preferRelativeResize="0"/>
          <p:nvPr/>
        </p:nvPicPr>
        <p:blipFill>
          <a:blip r:embed="rId3">
            <a:alphaModFix/>
          </a:blip>
          <a:stretch>
            <a:fillRect/>
          </a:stretch>
        </p:blipFill>
        <p:spPr>
          <a:xfrm>
            <a:off x="703701" y="203200"/>
            <a:ext cx="10784585" cy="6451600"/>
          </a:xfrm>
          <a:prstGeom prst="rect">
            <a:avLst/>
          </a:prstGeom>
          <a:noFill/>
          <a:ln>
            <a:noFill/>
          </a:ln>
        </p:spPr>
      </p:pic>
    </p:spTree>
    <p:extLst>
      <p:ext uri="{BB962C8B-B14F-4D97-AF65-F5344CB8AC3E}">
        <p14:creationId xmlns:p14="http://schemas.microsoft.com/office/powerpoint/2010/main" val="3492364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370"/>
        <p:cNvGrpSpPr/>
        <p:nvPr/>
      </p:nvGrpSpPr>
      <p:grpSpPr>
        <a:xfrm>
          <a:off x="0" y="0"/>
          <a:ext cx="0" cy="0"/>
          <a:chOff x="0" y="0"/>
          <a:chExt cx="0" cy="0"/>
        </a:xfrm>
      </p:grpSpPr>
      <p:sp>
        <p:nvSpPr>
          <p:cNvPr id="371" name="Google Shape;371;p83"/>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372" name="Google Shape;372;p83"/>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373" name="Google Shape;373;p83"/>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1799122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377"/>
        <p:cNvGrpSpPr/>
        <p:nvPr/>
      </p:nvGrpSpPr>
      <p:grpSpPr>
        <a:xfrm>
          <a:off x="0" y="0"/>
          <a:ext cx="0" cy="0"/>
          <a:chOff x="0" y="0"/>
          <a:chExt cx="0" cy="0"/>
        </a:xfrm>
      </p:grpSpPr>
      <p:sp>
        <p:nvSpPr>
          <p:cNvPr id="378" name="Google Shape;378;p84"/>
          <p:cNvSpPr txBox="1">
            <a:spLocks noGrp="1"/>
          </p:cNvSpPr>
          <p:nvPr>
            <p:ph type="subTitle" idx="1"/>
          </p:nvPr>
        </p:nvSpPr>
        <p:spPr>
          <a:xfrm>
            <a:off x="415600" y="266200"/>
            <a:ext cx="11360800" cy="1056800"/>
          </a:xfrm>
          <a:prstGeom prst="rect">
            <a:avLst/>
          </a:prstGeom>
        </p:spPr>
        <p:txBody>
          <a:bodyPr spcFirstLastPara="1" wrap="square" lIns="121900" tIns="121900" rIns="121900" bIns="121900" anchor="t" anchorCtr="0">
            <a:noAutofit/>
          </a:bodyPr>
          <a:lstStyle/>
          <a:p>
            <a:pPr marL="0" indent="0"/>
            <a:r>
              <a:rPr lang="en-GB" u="sng">
                <a:solidFill>
                  <a:srgbClr val="000000"/>
                </a:solidFill>
              </a:rPr>
              <a:t>WALT retrieve and infer information from a text.</a:t>
            </a:r>
            <a:endParaRPr u="sng">
              <a:solidFill>
                <a:srgbClr val="000000"/>
              </a:solidFill>
            </a:endParaRPr>
          </a:p>
        </p:txBody>
      </p:sp>
      <p:sp>
        <p:nvSpPr>
          <p:cNvPr id="379" name="Google Shape;379;p84"/>
          <p:cNvSpPr txBox="1"/>
          <p:nvPr/>
        </p:nvSpPr>
        <p:spPr>
          <a:xfrm>
            <a:off x="1150333" y="1423133"/>
            <a:ext cx="5373600" cy="244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Use the link below to read the e- book -</a:t>
            </a:r>
            <a:endParaRPr sz="3200" kern="0">
              <a:solidFill>
                <a:srgbClr val="000000"/>
              </a:solidFill>
              <a:latin typeface="Comic Sans MS"/>
              <a:ea typeface="Comic Sans MS"/>
              <a:cs typeface="Comic Sans MS"/>
              <a:sym typeface="Comic Sans MS"/>
            </a:endParaRPr>
          </a:p>
          <a:p>
            <a:pPr defTabSz="1219170">
              <a:buClr>
                <a:srgbClr val="000000"/>
              </a:buClr>
            </a:pPr>
            <a:r>
              <a:rPr lang="en-GB" sz="3200" kern="0">
                <a:solidFill>
                  <a:srgbClr val="000000"/>
                </a:solidFill>
                <a:latin typeface="Comic Sans MS"/>
                <a:ea typeface="Comic Sans MS"/>
                <a:cs typeface="Comic Sans MS"/>
                <a:sym typeface="Comic Sans MS"/>
              </a:rPr>
              <a:t>A Look at Magnets by Barbara Alpert </a:t>
            </a:r>
            <a:endParaRPr sz="3200" kern="0">
              <a:solidFill>
                <a:srgbClr val="000000"/>
              </a:solidFill>
              <a:latin typeface="Comic Sans MS"/>
              <a:ea typeface="Comic Sans MS"/>
              <a:cs typeface="Comic Sans MS"/>
              <a:sym typeface="Comic Sans MS"/>
            </a:endParaRPr>
          </a:p>
        </p:txBody>
      </p:sp>
      <p:pic>
        <p:nvPicPr>
          <p:cNvPr id="380" name="Google Shape;380;p84"/>
          <p:cNvPicPr preferRelativeResize="0"/>
          <p:nvPr/>
        </p:nvPicPr>
        <p:blipFill>
          <a:blip r:embed="rId3">
            <a:alphaModFix/>
          </a:blip>
          <a:stretch>
            <a:fillRect/>
          </a:stretch>
        </p:blipFill>
        <p:spPr>
          <a:xfrm>
            <a:off x="6941005" y="1563701"/>
            <a:ext cx="4707400" cy="3915700"/>
          </a:xfrm>
          <a:prstGeom prst="rect">
            <a:avLst/>
          </a:prstGeom>
          <a:noFill/>
          <a:ln>
            <a:noFill/>
          </a:ln>
        </p:spPr>
      </p:pic>
      <p:sp>
        <p:nvSpPr>
          <p:cNvPr id="381" name="Google Shape;381;p84"/>
          <p:cNvSpPr txBox="1"/>
          <p:nvPr/>
        </p:nvSpPr>
        <p:spPr>
          <a:xfrm>
            <a:off x="1254567" y="4551800"/>
            <a:ext cx="4000000" cy="92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4"/>
              </a:rPr>
              <a:t>https://readon.myon.co.uk/reader/index.html?a=sb_magn_f11</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148025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385"/>
        <p:cNvGrpSpPr/>
        <p:nvPr/>
      </p:nvGrpSpPr>
      <p:grpSpPr>
        <a:xfrm>
          <a:off x="0" y="0"/>
          <a:ext cx="0" cy="0"/>
          <a:chOff x="0" y="0"/>
          <a:chExt cx="0" cy="0"/>
        </a:xfrm>
      </p:grpSpPr>
      <p:sp>
        <p:nvSpPr>
          <p:cNvPr id="386" name="Google Shape;386;p85"/>
          <p:cNvSpPr txBox="1">
            <a:spLocks noGrp="1"/>
          </p:cNvSpPr>
          <p:nvPr>
            <p:ph type="subTitle" idx="1"/>
          </p:nvPr>
        </p:nvSpPr>
        <p:spPr>
          <a:xfrm>
            <a:off x="415600" y="266200"/>
            <a:ext cx="11360800" cy="1428800"/>
          </a:xfrm>
          <a:prstGeom prst="rect">
            <a:avLst/>
          </a:prstGeom>
        </p:spPr>
        <p:txBody>
          <a:bodyPr spcFirstLastPara="1" wrap="square" lIns="121900" tIns="121900" rIns="121900" bIns="121900" anchor="t" anchorCtr="0">
            <a:noAutofit/>
          </a:bodyPr>
          <a:lstStyle/>
          <a:p>
            <a:pPr marL="0" indent="0"/>
            <a:r>
              <a:rPr lang="en-GB" u="sng">
                <a:solidFill>
                  <a:srgbClr val="000000"/>
                </a:solidFill>
              </a:rPr>
              <a:t>WALT retrieve and infer information from a text.</a:t>
            </a:r>
            <a:endParaRPr u="sng">
              <a:solidFill>
                <a:srgbClr val="000000"/>
              </a:solidFill>
            </a:endParaRPr>
          </a:p>
          <a:p>
            <a:pPr marL="0" indent="0" algn="l"/>
            <a:r>
              <a:rPr lang="en-GB" sz="2400">
                <a:solidFill>
                  <a:srgbClr val="000000"/>
                </a:solidFill>
                <a:latin typeface="Comic Sans MS"/>
                <a:ea typeface="Comic Sans MS"/>
                <a:cs typeface="Comic Sans MS"/>
                <a:sym typeface="Comic Sans MS"/>
              </a:rPr>
              <a:t>Answer the following comprehension questions about the book. Use sentences.</a:t>
            </a:r>
            <a:endParaRPr sz="2400">
              <a:solidFill>
                <a:srgbClr val="000000"/>
              </a:solidFill>
              <a:latin typeface="Comic Sans MS"/>
              <a:ea typeface="Comic Sans MS"/>
              <a:cs typeface="Comic Sans MS"/>
              <a:sym typeface="Comic Sans MS"/>
            </a:endParaRPr>
          </a:p>
          <a:p>
            <a:pPr marL="0" indent="0" algn="l"/>
            <a:endParaRPr>
              <a:solidFill>
                <a:srgbClr val="000000"/>
              </a:solidFill>
              <a:latin typeface="Comic Sans MS"/>
              <a:ea typeface="Comic Sans MS"/>
              <a:cs typeface="Comic Sans MS"/>
              <a:sym typeface="Comic Sans MS"/>
            </a:endParaRPr>
          </a:p>
        </p:txBody>
      </p:sp>
      <p:pic>
        <p:nvPicPr>
          <p:cNvPr id="387" name="Google Shape;387;p85"/>
          <p:cNvPicPr preferRelativeResize="0"/>
          <p:nvPr/>
        </p:nvPicPr>
        <p:blipFill>
          <a:blip r:embed="rId3">
            <a:alphaModFix/>
          </a:blip>
          <a:stretch>
            <a:fillRect/>
          </a:stretch>
        </p:blipFill>
        <p:spPr>
          <a:xfrm>
            <a:off x="9889104" y="1527701"/>
            <a:ext cx="2010865" cy="1672668"/>
          </a:xfrm>
          <a:prstGeom prst="rect">
            <a:avLst/>
          </a:prstGeom>
          <a:noFill/>
          <a:ln>
            <a:noFill/>
          </a:ln>
        </p:spPr>
      </p:pic>
      <p:sp>
        <p:nvSpPr>
          <p:cNvPr id="388" name="Google Shape;388;p85"/>
          <p:cNvSpPr txBox="1"/>
          <p:nvPr/>
        </p:nvSpPr>
        <p:spPr>
          <a:xfrm>
            <a:off x="415600" y="1527700"/>
            <a:ext cx="11418800" cy="5080800"/>
          </a:xfrm>
          <a:prstGeom prst="rect">
            <a:avLst/>
          </a:prstGeom>
          <a:noFill/>
          <a:ln>
            <a:noFill/>
          </a:ln>
        </p:spPr>
        <p:txBody>
          <a:bodyPr spcFirstLastPara="1" wrap="square" lIns="121900" tIns="121900" rIns="121900" bIns="121900" anchor="t" anchorCtr="0">
            <a:noAutofit/>
          </a:bodyPr>
          <a:lstStyle/>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What are magnets made of?</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What do magnets do?</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What is the energy around a magnet called?</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What is the strongest part of a magnet?</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What happens if you try to put two same poles together?</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When do two magnets attract?</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Explain how a compass works.</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Give four ways from the text of a how a magnet can be useful in daily life.</a:t>
            </a:r>
            <a:endParaRPr sz="32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1382511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92"/>
        <p:cNvGrpSpPr/>
        <p:nvPr/>
      </p:nvGrpSpPr>
      <p:grpSpPr>
        <a:xfrm>
          <a:off x="0" y="0"/>
          <a:ext cx="0" cy="0"/>
          <a:chOff x="0" y="0"/>
          <a:chExt cx="0" cy="0"/>
        </a:xfrm>
      </p:grpSpPr>
      <p:sp>
        <p:nvSpPr>
          <p:cNvPr id="393" name="Google Shape;393;p86"/>
          <p:cNvSpPr txBox="1">
            <a:spLocks noGrp="1"/>
          </p:cNvSpPr>
          <p:nvPr>
            <p:ph type="subTitle" idx="1"/>
          </p:nvPr>
        </p:nvSpPr>
        <p:spPr>
          <a:xfrm>
            <a:off x="9137100" y="123333"/>
            <a:ext cx="2825600" cy="769200"/>
          </a:xfrm>
          <a:prstGeom prst="rect">
            <a:avLst/>
          </a:prstGeom>
        </p:spPr>
        <p:txBody>
          <a:bodyPr spcFirstLastPara="1" wrap="square" lIns="121900" tIns="121900" rIns="121900" bIns="121900" anchor="t" anchorCtr="0">
            <a:noAutofit/>
          </a:bodyPr>
          <a:lstStyle/>
          <a:p>
            <a:pPr marL="0" indent="0" algn="l"/>
            <a:r>
              <a:rPr lang="en-GB" u="sng">
                <a:solidFill>
                  <a:srgbClr val="000000"/>
                </a:solidFill>
              </a:rPr>
              <a:t>Answers.</a:t>
            </a:r>
            <a:endParaRPr sz="2400">
              <a:solidFill>
                <a:srgbClr val="000000"/>
              </a:solidFill>
              <a:latin typeface="Comic Sans MS"/>
              <a:ea typeface="Comic Sans MS"/>
              <a:cs typeface="Comic Sans MS"/>
              <a:sym typeface="Comic Sans MS"/>
            </a:endParaRPr>
          </a:p>
          <a:p>
            <a:pPr marL="0" indent="0" algn="l"/>
            <a:endParaRPr>
              <a:solidFill>
                <a:srgbClr val="000000"/>
              </a:solidFill>
              <a:latin typeface="Comic Sans MS"/>
              <a:ea typeface="Comic Sans MS"/>
              <a:cs typeface="Comic Sans MS"/>
              <a:sym typeface="Comic Sans MS"/>
            </a:endParaRPr>
          </a:p>
        </p:txBody>
      </p:sp>
      <p:pic>
        <p:nvPicPr>
          <p:cNvPr id="394" name="Google Shape;394;p86"/>
          <p:cNvPicPr preferRelativeResize="0"/>
          <p:nvPr/>
        </p:nvPicPr>
        <p:blipFill>
          <a:blip r:embed="rId3">
            <a:alphaModFix/>
          </a:blip>
          <a:stretch>
            <a:fillRect/>
          </a:stretch>
        </p:blipFill>
        <p:spPr>
          <a:xfrm>
            <a:off x="9951837" y="1064267"/>
            <a:ext cx="2010865" cy="1672668"/>
          </a:xfrm>
          <a:prstGeom prst="rect">
            <a:avLst/>
          </a:prstGeom>
          <a:noFill/>
          <a:ln>
            <a:noFill/>
          </a:ln>
        </p:spPr>
      </p:pic>
      <p:sp>
        <p:nvSpPr>
          <p:cNvPr id="395" name="Google Shape;395;p86"/>
          <p:cNvSpPr txBox="1"/>
          <p:nvPr/>
        </p:nvSpPr>
        <p:spPr>
          <a:xfrm>
            <a:off x="61400" y="282200"/>
            <a:ext cx="12069200" cy="64100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What are magnets made of?</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They are made of iron, nickel and steel.</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What do magnets do?</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They make metal objects move.</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What is the energy around a magnet called?</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The energy surrounding a magnet is called a magnetic field.</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What is the strongest part of a magnet?</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The strongest parts are the poles.(North and South poles)</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What happens if you try to put two same poles together?</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Two same poles repel each other, which means they push away.</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When do two magnets attract?</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They are attract if the poles are opposite. (One N and one S.)</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Explain how a compass works.</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A compass helps you to see which direction to travel in because it always shows you North. The needle points North because the earth is like a magnet and the magnetic energy from the North Pole pulls the needle that way.</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Give four ways from the text of a how a magnet can be useful in daily life.</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To hold things onto a fridge. To find a direction. To make a credit card work. To help a Dr find out what is wrong with someone.</a:t>
            </a:r>
            <a:endParaRPr sz="2133" kern="0">
              <a:solidFill>
                <a:srgbClr val="FF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4357509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399"/>
        <p:cNvGrpSpPr/>
        <p:nvPr/>
      </p:nvGrpSpPr>
      <p:grpSpPr>
        <a:xfrm>
          <a:off x="0" y="0"/>
          <a:ext cx="0" cy="0"/>
          <a:chOff x="0" y="0"/>
          <a:chExt cx="0" cy="0"/>
        </a:xfrm>
      </p:grpSpPr>
      <p:sp>
        <p:nvSpPr>
          <p:cNvPr id="400" name="Google Shape;400;p87"/>
          <p:cNvSpPr txBox="1">
            <a:spLocks noGrp="1"/>
          </p:cNvSpPr>
          <p:nvPr>
            <p:ph type="ctrTitle"/>
          </p:nvPr>
        </p:nvSpPr>
        <p:spPr>
          <a:xfrm>
            <a:off x="227400" y="2553667"/>
            <a:ext cx="11360800" cy="4556800"/>
          </a:xfrm>
          <a:prstGeom prst="rect">
            <a:avLst/>
          </a:prstGeom>
        </p:spPr>
        <p:txBody>
          <a:bodyPr spcFirstLastPara="1" wrap="square" lIns="121900" tIns="121900" rIns="121900" bIns="121900" anchor="b" anchorCtr="0">
            <a:noAutofit/>
          </a:bodyPr>
          <a:lstStyle/>
          <a:p>
            <a:r>
              <a:rPr lang="en-GB" sz="4000"/>
              <a:t>What is a prefix? (sub and tele)</a:t>
            </a:r>
            <a:endParaRPr sz="4000"/>
          </a:p>
          <a:p>
            <a:endParaRPr sz="2400"/>
          </a:p>
          <a:p>
            <a:r>
              <a:rPr lang="en-GB" sz="2400"/>
              <a:t>Do you remember that a  prefix is a group of letters which we add to the beginning of a word to make a new word with a different meaning.</a:t>
            </a:r>
            <a:endParaRPr sz="2400"/>
          </a:p>
          <a:p>
            <a:pPr>
              <a:buSzPts val="1100"/>
            </a:pPr>
            <a:r>
              <a:rPr lang="en-GB" sz="2400"/>
              <a:t>Today we will continue to look at the prefix </a:t>
            </a:r>
            <a:r>
              <a:rPr lang="en-GB" sz="2400" b="1"/>
              <a:t>sub and tele</a:t>
            </a:r>
            <a:endParaRPr sz="2400" b="1"/>
          </a:p>
          <a:p>
            <a:r>
              <a:rPr lang="en-GB" sz="2400"/>
              <a:t> </a:t>
            </a:r>
            <a:endParaRPr sz="2400"/>
          </a:p>
          <a:p>
            <a:pPr>
              <a:buSzPts val="1100"/>
            </a:pPr>
            <a:r>
              <a:rPr lang="en-GB" sz="2400" b="1"/>
              <a:t>‘Sub-’ means ‘underneath’. </a:t>
            </a:r>
            <a:endParaRPr sz="2400" b="1"/>
          </a:p>
          <a:p>
            <a:r>
              <a:rPr lang="en-GB" sz="2400"/>
              <a:t>sub + marine = submarine,  sub= under,  marine = found in the sea and a submarine is found under the sea.</a:t>
            </a:r>
            <a:endParaRPr sz="2400"/>
          </a:p>
          <a:p>
            <a:endParaRPr sz="2400"/>
          </a:p>
          <a:p>
            <a:r>
              <a:rPr lang="en-GB" sz="2400" b="1"/>
              <a:t>‘Tele-’ means ‘at a distance’ or ‘long distance’.</a:t>
            </a:r>
            <a:endParaRPr sz="2400" b="1"/>
          </a:p>
          <a:p>
            <a:r>
              <a:rPr lang="en-GB" sz="2400"/>
              <a:t>tele + phone = telephone, tele = long distance, phone = call someone</a:t>
            </a:r>
            <a:endParaRPr sz="2400"/>
          </a:p>
          <a:p>
            <a:r>
              <a:rPr lang="en-GB" sz="2400"/>
              <a:t>Telephone -allows you to call someone who is a distance away from you.</a:t>
            </a:r>
            <a:endParaRPr sz="2400"/>
          </a:p>
          <a:p>
            <a:endParaRPr sz="2400"/>
          </a:p>
          <a:p>
            <a:endParaRPr sz="2400" b="1"/>
          </a:p>
        </p:txBody>
      </p:sp>
      <p:sp>
        <p:nvSpPr>
          <p:cNvPr id="401" name="Google Shape;401;p87"/>
          <p:cNvSpPr txBox="1">
            <a:spLocks noGrp="1"/>
          </p:cNvSpPr>
          <p:nvPr>
            <p:ph type="subTitle" idx="1"/>
          </p:nvPr>
        </p:nvSpPr>
        <p:spPr>
          <a:xfrm>
            <a:off x="1526000" y="960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402" name="Google Shape;402;p87"/>
          <p:cNvPicPr preferRelativeResize="0"/>
          <p:nvPr/>
        </p:nvPicPr>
        <p:blipFill>
          <a:blip r:embed="rId3">
            <a:alphaModFix/>
          </a:blip>
          <a:stretch>
            <a:fillRect/>
          </a:stretch>
        </p:blipFill>
        <p:spPr>
          <a:xfrm>
            <a:off x="251267" y="284167"/>
            <a:ext cx="1274733" cy="1277999"/>
          </a:xfrm>
          <a:prstGeom prst="rect">
            <a:avLst/>
          </a:prstGeom>
          <a:noFill/>
          <a:ln>
            <a:noFill/>
          </a:ln>
        </p:spPr>
      </p:pic>
    </p:spTree>
    <p:extLst>
      <p:ext uri="{BB962C8B-B14F-4D97-AF65-F5344CB8AC3E}">
        <p14:creationId xmlns:p14="http://schemas.microsoft.com/office/powerpoint/2010/main" val="37963209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06"/>
        <p:cNvGrpSpPr/>
        <p:nvPr/>
      </p:nvGrpSpPr>
      <p:grpSpPr>
        <a:xfrm>
          <a:off x="0" y="0"/>
          <a:ext cx="0" cy="0"/>
          <a:chOff x="0" y="0"/>
          <a:chExt cx="0" cy="0"/>
        </a:xfrm>
      </p:grpSpPr>
      <p:graphicFrame>
        <p:nvGraphicFramePr>
          <p:cNvPr id="407" name="Google Shape;407;p88"/>
          <p:cNvGraphicFramePr/>
          <p:nvPr/>
        </p:nvGraphicFramePr>
        <p:xfrm>
          <a:off x="197367" y="815600"/>
          <a:ext cx="11753733" cy="5794600"/>
        </p:xfrm>
        <a:graphic>
          <a:graphicData uri="http://schemas.openxmlformats.org/drawingml/2006/table">
            <a:tbl>
              <a:tblPr>
                <a:noFill/>
              </a:tblPr>
              <a:tblGrid>
                <a:gridCol w="2938433">
                  <a:extLst>
                    <a:ext uri="{9D8B030D-6E8A-4147-A177-3AD203B41FA5}">
                      <a16:colId xmlns:a16="http://schemas.microsoft.com/office/drawing/2014/main" val="20000"/>
                    </a:ext>
                  </a:extLst>
                </a:gridCol>
                <a:gridCol w="2938433">
                  <a:extLst>
                    <a:ext uri="{9D8B030D-6E8A-4147-A177-3AD203B41FA5}">
                      <a16:colId xmlns:a16="http://schemas.microsoft.com/office/drawing/2014/main" val="20001"/>
                    </a:ext>
                  </a:extLst>
                </a:gridCol>
                <a:gridCol w="2938433">
                  <a:extLst>
                    <a:ext uri="{9D8B030D-6E8A-4147-A177-3AD203B41FA5}">
                      <a16:colId xmlns:a16="http://schemas.microsoft.com/office/drawing/2014/main" val="20002"/>
                    </a:ext>
                  </a:extLst>
                </a:gridCol>
                <a:gridCol w="2938433">
                  <a:extLst>
                    <a:ext uri="{9D8B030D-6E8A-4147-A177-3AD203B41FA5}">
                      <a16:colId xmlns:a16="http://schemas.microsoft.com/office/drawing/2014/main" val="20003"/>
                    </a:ext>
                  </a:extLst>
                </a:gridCol>
              </a:tblGrid>
              <a:tr h="1706840">
                <a:tc>
                  <a:txBody>
                    <a:bodyPr/>
                    <a:lstStyle/>
                    <a:p>
                      <a:pPr marL="0" lvl="0" indent="0" algn="l" rtl="0">
                        <a:spcBef>
                          <a:spcPts val="0"/>
                        </a:spcBef>
                        <a:spcAft>
                          <a:spcPts val="0"/>
                        </a:spcAft>
                        <a:buNone/>
                      </a:pPr>
                      <a:r>
                        <a:rPr lang="en-GB" sz="2400"/>
                        <a:t>Use this to speak to people far away.</a:t>
                      </a:r>
                      <a:endParaRPr sz="2400"/>
                    </a:p>
                  </a:txBody>
                  <a:tcPr marL="121900" marR="121900" marT="121900" marB="121900"/>
                </a:tc>
                <a:tc>
                  <a:txBody>
                    <a:bodyPr/>
                    <a:lstStyle/>
                    <a:p>
                      <a:pPr marL="0" lvl="0" indent="0" algn="l" rtl="0">
                        <a:spcBef>
                          <a:spcPts val="0"/>
                        </a:spcBef>
                        <a:spcAft>
                          <a:spcPts val="0"/>
                        </a:spcAft>
                        <a:buNone/>
                      </a:pPr>
                      <a:r>
                        <a:rPr lang="en-GB" sz="2400"/>
                        <a:t>The thing you watch your favourite programmes on.</a:t>
                      </a:r>
                      <a:endParaRPr sz="2400"/>
                    </a:p>
                  </a:txBody>
                  <a:tcPr marL="121900" marR="121900" marT="121900" marB="121900"/>
                </a:tc>
                <a:tc>
                  <a:txBody>
                    <a:bodyPr/>
                    <a:lstStyle/>
                    <a:p>
                      <a:pPr marL="0" lvl="0" indent="0" algn="l" rtl="0">
                        <a:spcBef>
                          <a:spcPts val="0"/>
                        </a:spcBef>
                        <a:spcAft>
                          <a:spcPts val="0"/>
                        </a:spcAft>
                        <a:buNone/>
                      </a:pPr>
                      <a:r>
                        <a:rPr lang="en-GB" sz="2400"/>
                        <a:t>An underwater ship.</a:t>
                      </a:r>
                      <a:endParaRPr sz="2400"/>
                    </a:p>
                  </a:txBody>
                  <a:tcPr marL="121900" marR="121900" marT="121900" marB="121900"/>
                </a:tc>
                <a:tc>
                  <a:txBody>
                    <a:bodyPr/>
                    <a:lstStyle/>
                    <a:p>
                      <a:pPr marL="0" lvl="0" indent="0" algn="l" rtl="0">
                        <a:spcBef>
                          <a:spcPts val="0"/>
                        </a:spcBef>
                        <a:spcAft>
                          <a:spcPts val="0"/>
                        </a:spcAft>
                        <a:buNone/>
                      </a:pPr>
                      <a:r>
                        <a:rPr lang="en-GB" sz="2400"/>
                        <a:t>Look through this to see things from far away.</a:t>
                      </a:r>
                      <a:endParaRPr sz="2400"/>
                    </a:p>
                  </a:txBody>
                  <a:tcPr marL="121900" marR="121900" marT="121900" marB="121900"/>
                </a:tc>
                <a:extLst>
                  <a:ext uri="{0D108BD9-81ED-4DB2-BD59-A6C34878D82A}">
                    <a16:rowId xmlns:a16="http://schemas.microsoft.com/office/drawing/2014/main" val="10000"/>
                  </a:ext>
                </a:extLst>
              </a:tr>
              <a:tr h="824700">
                <a:tc>
                  <a:txBody>
                    <a:bodyPr/>
                    <a:lstStyle/>
                    <a:p>
                      <a:pPr marL="0" lvl="0" indent="0" algn="l" rtl="0">
                        <a:spcBef>
                          <a:spcPts val="0"/>
                        </a:spcBef>
                        <a:spcAft>
                          <a:spcPts val="0"/>
                        </a:spcAft>
                        <a:buNone/>
                      </a:pPr>
                      <a:r>
                        <a:rPr lang="en-GB" sz="2400" b="1"/>
                        <a:t>telescope</a:t>
                      </a:r>
                      <a:endParaRPr sz="2400" b="1"/>
                    </a:p>
                  </a:txBody>
                  <a:tcPr marL="121900" marR="121900" marT="121900" marB="121900"/>
                </a:tc>
                <a:tc>
                  <a:txBody>
                    <a:bodyPr/>
                    <a:lstStyle/>
                    <a:p>
                      <a:pPr marL="0" lvl="0" indent="0" algn="l" rtl="0">
                        <a:spcBef>
                          <a:spcPts val="0"/>
                        </a:spcBef>
                        <a:spcAft>
                          <a:spcPts val="0"/>
                        </a:spcAft>
                        <a:buNone/>
                      </a:pPr>
                      <a:r>
                        <a:rPr lang="en-GB" sz="2400" b="1"/>
                        <a:t>telephone</a:t>
                      </a:r>
                      <a:endParaRPr sz="2400" b="1"/>
                    </a:p>
                  </a:txBody>
                  <a:tcPr marL="121900" marR="121900" marT="121900" marB="121900"/>
                </a:tc>
                <a:tc>
                  <a:txBody>
                    <a:bodyPr/>
                    <a:lstStyle/>
                    <a:p>
                      <a:pPr marL="0" lvl="0" indent="0" algn="l" rtl="0">
                        <a:spcBef>
                          <a:spcPts val="0"/>
                        </a:spcBef>
                        <a:spcAft>
                          <a:spcPts val="0"/>
                        </a:spcAft>
                        <a:buNone/>
                      </a:pPr>
                      <a:r>
                        <a:rPr lang="en-GB" sz="2400" b="1"/>
                        <a:t>subordinate</a:t>
                      </a:r>
                      <a:endParaRPr sz="2400" b="1"/>
                    </a:p>
                  </a:txBody>
                  <a:tcPr marL="121900" marR="121900" marT="121900" marB="121900"/>
                </a:tc>
                <a:tc>
                  <a:txBody>
                    <a:bodyPr/>
                    <a:lstStyle/>
                    <a:p>
                      <a:pPr marL="0" lvl="0" indent="0" algn="l" rtl="0">
                        <a:spcBef>
                          <a:spcPts val="0"/>
                        </a:spcBef>
                        <a:spcAft>
                          <a:spcPts val="0"/>
                        </a:spcAft>
                        <a:buNone/>
                      </a:pPr>
                      <a:r>
                        <a:rPr lang="en-GB" sz="2400" b="1"/>
                        <a:t>subway</a:t>
                      </a:r>
                      <a:endParaRPr sz="2400" b="1"/>
                    </a:p>
                  </a:txBody>
                  <a:tcPr marL="121900" marR="121900" marT="121900" marB="121900"/>
                </a:tc>
                <a:extLst>
                  <a:ext uri="{0D108BD9-81ED-4DB2-BD59-A6C34878D82A}">
                    <a16:rowId xmlns:a16="http://schemas.microsoft.com/office/drawing/2014/main" val="10001"/>
                  </a:ext>
                </a:extLst>
              </a:tr>
              <a:tr h="824700">
                <a:tc>
                  <a:txBody>
                    <a:bodyPr/>
                    <a:lstStyle/>
                    <a:p>
                      <a:pPr marL="0" lvl="0" indent="0" algn="l" rtl="0">
                        <a:spcBef>
                          <a:spcPts val="0"/>
                        </a:spcBef>
                        <a:spcAft>
                          <a:spcPts val="0"/>
                        </a:spcAft>
                        <a:buNone/>
                      </a:pPr>
                      <a:r>
                        <a:rPr lang="en-GB" sz="2400" b="1"/>
                        <a:t>submarine</a:t>
                      </a:r>
                      <a:endParaRPr sz="2400" b="1"/>
                    </a:p>
                  </a:txBody>
                  <a:tcPr marL="121900" marR="121900" marT="121900" marB="121900"/>
                </a:tc>
                <a:tc>
                  <a:txBody>
                    <a:bodyPr/>
                    <a:lstStyle/>
                    <a:p>
                      <a:pPr marL="0" lvl="0" indent="0" algn="l" rtl="0">
                        <a:spcBef>
                          <a:spcPts val="0"/>
                        </a:spcBef>
                        <a:spcAft>
                          <a:spcPts val="0"/>
                        </a:spcAft>
                        <a:buNone/>
                      </a:pPr>
                      <a:r>
                        <a:rPr lang="en-GB" sz="2400" b="1"/>
                        <a:t>television</a:t>
                      </a:r>
                      <a:endParaRPr sz="2400" b="1"/>
                    </a:p>
                  </a:txBody>
                  <a:tcPr marL="121900" marR="121900" marT="121900" marB="121900"/>
                </a:tc>
                <a:tc>
                  <a:txBody>
                    <a:bodyPr/>
                    <a:lstStyle/>
                    <a:p>
                      <a:pPr marL="0" lvl="0" indent="0" algn="l" rtl="0">
                        <a:spcBef>
                          <a:spcPts val="0"/>
                        </a:spcBef>
                        <a:spcAft>
                          <a:spcPts val="0"/>
                        </a:spcAft>
                        <a:buNone/>
                      </a:pPr>
                      <a:r>
                        <a:rPr lang="en-GB" sz="2400" b="1"/>
                        <a:t>submerge</a:t>
                      </a:r>
                      <a:endParaRPr sz="2400" b="1"/>
                    </a:p>
                  </a:txBody>
                  <a:tcPr marL="121900" marR="121900" marT="121900" marB="121900"/>
                </a:tc>
                <a:tc>
                  <a:txBody>
                    <a:bodyPr/>
                    <a:lstStyle/>
                    <a:p>
                      <a:pPr marL="0" lvl="0" indent="0" algn="l" rtl="0">
                        <a:spcBef>
                          <a:spcPts val="0"/>
                        </a:spcBef>
                        <a:spcAft>
                          <a:spcPts val="0"/>
                        </a:spcAft>
                        <a:buNone/>
                      </a:pPr>
                      <a:r>
                        <a:rPr lang="en-GB" sz="2400" b="1"/>
                        <a:t>telegraph</a:t>
                      </a:r>
                      <a:endParaRPr sz="2400" b="1"/>
                    </a:p>
                  </a:txBody>
                  <a:tcPr marL="121900" marR="121900" marT="121900" marB="121900"/>
                </a:tc>
                <a:extLst>
                  <a:ext uri="{0D108BD9-81ED-4DB2-BD59-A6C34878D82A}">
                    <a16:rowId xmlns:a16="http://schemas.microsoft.com/office/drawing/2014/main" val="10002"/>
                  </a:ext>
                </a:extLst>
              </a:tr>
              <a:tr h="2438360">
                <a:tc>
                  <a:txBody>
                    <a:bodyPr/>
                    <a:lstStyle/>
                    <a:p>
                      <a:pPr marL="0" lvl="0" indent="0" algn="l" rtl="0">
                        <a:spcBef>
                          <a:spcPts val="0"/>
                        </a:spcBef>
                        <a:spcAft>
                          <a:spcPts val="0"/>
                        </a:spcAft>
                        <a:buNone/>
                      </a:pPr>
                      <a:r>
                        <a:rPr lang="en-GB" sz="2400"/>
                        <a:t>A clause that does not make sense on it’s own.</a:t>
                      </a:r>
                      <a:endParaRPr sz="2400"/>
                    </a:p>
                  </a:txBody>
                  <a:tcPr marL="121900" marR="121900" marT="121900" marB="121900"/>
                </a:tc>
                <a:tc>
                  <a:txBody>
                    <a:bodyPr/>
                    <a:lstStyle/>
                    <a:p>
                      <a:pPr marL="0" lvl="0" indent="0" algn="l" rtl="0">
                        <a:spcBef>
                          <a:spcPts val="0"/>
                        </a:spcBef>
                        <a:spcAft>
                          <a:spcPts val="0"/>
                        </a:spcAft>
                        <a:buNone/>
                      </a:pPr>
                      <a:r>
                        <a:rPr lang="en-GB" sz="2400"/>
                        <a:t>To fill or cover completely, usually with water.</a:t>
                      </a:r>
                      <a:endParaRPr sz="2400"/>
                    </a:p>
                  </a:txBody>
                  <a:tcPr marL="121900" marR="121900" marT="121900" marB="121900"/>
                </a:tc>
                <a:tc>
                  <a:txBody>
                    <a:bodyPr/>
                    <a:lstStyle/>
                    <a:p>
                      <a:pPr marL="0" lvl="0" indent="0" algn="l" rtl="0">
                        <a:spcBef>
                          <a:spcPts val="0"/>
                        </a:spcBef>
                        <a:spcAft>
                          <a:spcPts val="0"/>
                        </a:spcAft>
                        <a:buNone/>
                      </a:pPr>
                      <a:r>
                        <a:rPr lang="en-GB" sz="2400"/>
                        <a:t>An invention that sent messages quickly over long distances.</a:t>
                      </a:r>
                      <a:endParaRPr sz="2400"/>
                    </a:p>
                  </a:txBody>
                  <a:tcPr marL="121900" marR="121900" marT="121900" marB="121900"/>
                </a:tc>
                <a:tc>
                  <a:txBody>
                    <a:bodyPr/>
                    <a:lstStyle/>
                    <a:p>
                      <a:pPr marL="0" lvl="0" indent="0" algn="l" rtl="0">
                        <a:spcBef>
                          <a:spcPts val="0"/>
                        </a:spcBef>
                        <a:spcAft>
                          <a:spcPts val="0"/>
                        </a:spcAft>
                        <a:buNone/>
                      </a:pPr>
                      <a:r>
                        <a:rPr lang="en-GB" sz="2400"/>
                        <a:t>An underground tunnel or passage enabling pedestrians to cross a road or railway.</a:t>
                      </a:r>
                      <a:endParaRPr sz="2400"/>
                    </a:p>
                  </a:txBody>
                  <a:tcPr marL="121900" marR="121900" marT="121900" marB="121900"/>
                </a:tc>
                <a:extLst>
                  <a:ext uri="{0D108BD9-81ED-4DB2-BD59-A6C34878D82A}">
                    <a16:rowId xmlns:a16="http://schemas.microsoft.com/office/drawing/2014/main" val="10003"/>
                  </a:ext>
                </a:extLst>
              </a:tr>
            </a:tbl>
          </a:graphicData>
        </a:graphic>
      </p:graphicFrame>
      <p:sp>
        <p:nvSpPr>
          <p:cNvPr id="408" name="Google Shape;408;p88"/>
          <p:cNvSpPr txBox="1"/>
          <p:nvPr/>
        </p:nvSpPr>
        <p:spPr>
          <a:xfrm>
            <a:off x="209433" y="0"/>
            <a:ext cx="11729600" cy="81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Can you match the words to the correct meanings.</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33606083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12"/>
        <p:cNvGrpSpPr/>
        <p:nvPr/>
      </p:nvGrpSpPr>
      <p:grpSpPr>
        <a:xfrm>
          <a:off x="0" y="0"/>
          <a:ext cx="0" cy="0"/>
          <a:chOff x="0" y="0"/>
          <a:chExt cx="0" cy="0"/>
        </a:xfrm>
      </p:grpSpPr>
      <p:graphicFrame>
        <p:nvGraphicFramePr>
          <p:cNvPr id="413" name="Google Shape;413;p89"/>
          <p:cNvGraphicFramePr/>
          <p:nvPr/>
        </p:nvGraphicFramePr>
        <p:xfrm>
          <a:off x="197367" y="815600"/>
          <a:ext cx="11753733" cy="5794600"/>
        </p:xfrm>
        <a:graphic>
          <a:graphicData uri="http://schemas.openxmlformats.org/drawingml/2006/table">
            <a:tbl>
              <a:tblPr>
                <a:noFill/>
              </a:tblPr>
              <a:tblGrid>
                <a:gridCol w="2938433">
                  <a:extLst>
                    <a:ext uri="{9D8B030D-6E8A-4147-A177-3AD203B41FA5}">
                      <a16:colId xmlns:a16="http://schemas.microsoft.com/office/drawing/2014/main" val="20000"/>
                    </a:ext>
                  </a:extLst>
                </a:gridCol>
                <a:gridCol w="2938433">
                  <a:extLst>
                    <a:ext uri="{9D8B030D-6E8A-4147-A177-3AD203B41FA5}">
                      <a16:colId xmlns:a16="http://schemas.microsoft.com/office/drawing/2014/main" val="20001"/>
                    </a:ext>
                  </a:extLst>
                </a:gridCol>
                <a:gridCol w="2938433">
                  <a:extLst>
                    <a:ext uri="{9D8B030D-6E8A-4147-A177-3AD203B41FA5}">
                      <a16:colId xmlns:a16="http://schemas.microsoft.com/office/drawing/2014/main" val="20002"/>
                    </a:ext>
                  </a:extLst>
                </a:gridCol>
                <a:gridCol w="2938433">
                  <a:extLst>
                    <a:ext uri="{9D8B030D-6E8A-4147-A177-3AD203B41FA5}">
                      <a16:colId xmlns:a16="http://schemas.microsoft.com/office/drawing/2014/main" val="20003"/>
                    </a:ext>
                  </a:extLst>
                </a:gridCol>
              </a:tblGrid>
              <a:tr h="1706840">
                <a:tc>
                  <a:txBody>
                    <a:bodyPr/>
                    <a:lstStyle/>
                    <a:p>
                      <a:pPr marL="0" lvl="0" indent="0" algn="l" rtl="0">
                        <a:spcBef>
                          <a:spcPts val="0"/>
                        </a:spcBef>
                        <a:spcAft>
                          <a:spcPts val="0"/>
                        </a:spcAft>
                        <a:buNone/>
                      </a:pPr>
                      <a:r>
                        <a:rPr lang="en-GB" sz="2400"/>
                        <a:t>Use this to speak to people far away.</a:t>
                      </a:r>
                      <a:endParaRPr sz="2400"/>
                    </a:p>
                  </a:txBody>
                  <a:tcPr marL="121900" marR="121900" marT="121900" marB="121900"/>
                </a:tc>
                <a:tc>
                  <a:txBody>
                    <a:bodyPr/>
                    <a:lstStyle/>
                    <a:p>
                      <a:pPr marL="0" lvl="0" indent="0" algn="l" rtl="0">
                        <a:spcBef>
                          <a:spcPts val="0"/>
                        </a:spcBef>
                        <a:spcAft>
                          <a:spcPts val="0"/>
                        </a:spcAft>
                        <a:buNone/>
                      </a:pPr>
                      <a:r>
                        <a:rPr lang="en-GB" sz="2400"/>
                        <a:t>The thing you watch your favourite programmes on.</a:t>
                      </a:r>
                      <a:endParaRPr sz="2400"/>
                    </a:p>
                  </a:txBody>
                  <a:tcPr marL="121900" marR="121900" marT="121900" marB="121900"/>
                </a:tc>
                <a:tc>
                  <a:txBody>
                    <a:bodyPr/>
                    <a:lstStyle/>
                    <a:p>
                      <a:pPr marL="0" lvl="0" indent="0" algn="l" rtl="0">
                        <a:spcBef>
                          <a:spcPts val="0"/>
                        </a:spcBef>
                        <a:spcAft>
                          <a:spcPts val="0"/>
                        </a:spcAft>
                        <a:buNone/>
                      </a:pPr>
                      <a:r>
                        <a:rPr lang="en-GB" sz="2400"/>
                        <a:t>An underwater ship.</a:t>
                      </a:r>
                      <a:endParaRPr sz="2400"/>
                    </a:p>
                  </a:txBody>
                  <a:tcPr marL="121900" marR="121900" marT="121900" marB="121900"/>
                </a:tc>
                <a:tc>
                  <a:txBody>
                    <a:bodyPr/>
                    <a:lstStyle/>
                    <a:p>
                      <a:pPr marL="0" lvl="0" indent="0" algn="l" rtl="0">
                        <a:spcBef>
                          <a:spcPts val="0"/>
                        </a:spcBef>
                        <a:spcAft>
                          <a:spcPts val="0"/>
                        </a:spcAft>
                        <a:buNone/>
                      </a:pPr>
                      <a:r>
                        <a:rPr lang="en-GB" sz="2400"/>
                        <a:t>Look through this to see things from far away.</a:t>
                      </a:r>
                      <a:endParaRPr sz="2400"/>
                    </a:p>
                  </a:txBody>
                  <a:tcPr marL="121900" marR="121900" marT="121900" marB="121900"/>
                </a:tc>
                <a:extLst>
                  <a:ext uri="{0D108BD9-81ED-4DB2-BD59-A6C34878D82A}">
                    <a16:rowId xmlns:a16="http://schemas.microsoft.com/office/drawing/2014/main" val="10000"/>
                  </a:ext>
                </a:extLst>
              </a:tr>
              <a:tr h="824700">
                <a:tc>
                  <a:txBody>
                    <a:bodyPr/>
                    <a:lstStyle/>
                    <a:p>
                      <a:pPr marL="0" lvl="0" indent="0" algn="l" rtl="0">
                        <a:spcBef>
                          <a:spcPts val="0"/>
                        </a:spcBef>
                        <a:spcAft>
                          <a:spcPts val="0"/>
                        </a:spcAft>
                        <a:buNone/>
                      </a:pPr>
                      <a:r>
                        <a:rPr lang="en-GB" sz="2400" b="1"/>
                        <a:t>telescope</a:t>
                      </a:r>
                      <a:endParaRPr sz="2400" b="1"/>
                    </a:p>
                  </a:txBody>
                  <a:tcPr marL="121900" marR="121900" marT="121900" marB="121900"/>
                </a:tc>
                <a:tc>
                  <a:txBody>
                    <a:bodyPr/>
                    <a:lstStyle/>
                    <a:p>
                      <a:pPr marL="0" lvl="0" indent="0" algn="l" rtl="0">
                        <a:spcBef>
                          <a:spcPts val="0"/>
                        </a:spcBef>
                        <a:spcAft>
                          <a:spcPts val="0"/>
                        </a:spcAft>
                        <a:buNone/>
                      </a:pPr>
                      <a:r>
                        <a:rPr lang="en-GB" sz="2400" b="1"/>
                        <a:t>telephone</a:t>
                      </a:r>
                      <a:endParaRPr sz="2400" b="1"/>
                    </a:p>
                  </a:txBody>
                  <a:tcPr marL="121900" marR="121900" marT="121900" marB="121900"/>
                </a:tc>
                <a:tc>
                  <a:txBody>
                    <a:bodyPr/>
                    <a:lstStyle/>
                    <a:p>
                      <a:pPr marL="0" lvl="0" indent="0" algn="l" rtl="0">
                        <a:spcBef>
                          <a:spcPts val="0"/>
                        </a:spcBef>
                        <a:spcAft>
                          <a:spcPts val="0"/>
                        </a:spcAft>
                        <a:buNone/>
                      </a:pPr>
                      <a:r>
                        <a:rPr lang="en-GB" sz="2400" b="1"/>
                        <a:t>subordinate</a:t>
                      </a:r>
                      <a:endParaRPr sz="2400" b="1"/>
                    </a:p>
                  </a:txBody>
                  <a:tcPr marL="121900" marR="121900" marT="121900" marB="121900"/>
                </a:tc>
                <a:tc>
                  <a:txBody>
                    <a:bodyPr/>
                    <a:lstStyle/>
                    <a:p>
                      <a:pPr marL="0" lvl="0" indent="0" algn="l" rtl="0">
                        <a:spcBef>
                          <a:spcPts val="0"/>
                        </a:spcBef>
                        <a:spcAft>
                          <a:spcPts val="0"/>
                        </a:spcAft>
                        <a:buNone/>
                      </a:pPr>
                      <a:r>
                        <a:rPr lang="en-GB" sz="2400" b="1"/>
                        <a:t>subway</a:t>
                      </a:r>
                      <a:endParaRPr sz="2400" b="1"/>
                    </a:p>
                  </a:txBody>
                  <a:tcPr marL="121900" marR="121900" marT="121900" marB="121900"/>
                </a:tc>
                <a:extLst>
                  <a:ext uri="{0D108BD9-81ED-4DB2-BD59-A6C34878D82A}">
                    <a16:rowId xmlns:a16="http://schemas.microsoft.com/office/drawing/2014/main" val="10001"/>
                  </a:ext>
                </a:extLst>
              </a:tr>
              <a:tr h="824700">
                <a:tc>
                  <a:txBody>
                    <a:bodyPr/>
                    <a:lstStyle/>
                    <a:p>
                      <a:pPr marL="0" lvl="0" indent="0" algn="l" rtl="0">
                        <a:spcBef>
                          <a:spcPts val="0"/>
                        </a:spcBef>
                        <a:spcAft>
                          <a:spcPts val="0"/>
                        </a:spcAft>
                        <a:buNone/>
                      </a:pPr>
                      <a:r>
                        <a:rPr lang="en-GB" sz="2400" b="1"/>
                        <a:t>submarine</a:t>
                      </a:r>
                      <a:endParaRPr sz="2400" b="1"/>
                    </a:p>
                  </a:txBody>
                  <a:tcPr marL="121900" marR="121900" marT="121900" marB="121900"/>
                </a:tc>
                <a:tc>
                  <a:txBody>
                    <a:bodyPr/>
                    <a:lstStyle/>
                    <a:p>
                      <a:pPr marL="0" lvl="0" indent="0" algn="l" rtl="0">
                        <a:spcBef>
                          <a:spcPts val="0"/>
                        </a:spcBef>
                        <a:spcAft>
                          <a:spcPts val="0"/>
                        </a:spcAft>
                        <a:buNone/>
                      </a:pPr>
                      <a:r>
                        <a:rPr lang="en-GB" sz="2400" b="1"/>
                        <a:t>television</a:t>
                      </a:r>
                      <a:endParaRPr sz="2400" b="1"/>
                    </a:p>
                  </a:txBody>
                  <a:tcPr marL="121900" marR="121900" marT="121900" marB="121900"/>
                </a:tc>
                <a:tc>
                  <a:txBody>
                    <a:bodyPr/>
                    <a:lstStyle/>
                    <a:p>
                      <a:pPr marL="0" lvl="0" indent="0" algn="l" rtl="0">
                        <a:spcBef>
                          <a:spcPts val="0"/>
                        </a:spcBef>
                        <a:spcAft>
                          <a:spcPts val="0"/>
                        </a:spcAft>
                        <a:buNone/>
                      </a:pPr>
                      <a:r>
                        <a:rPr lang="en-GB" sz="2400" b="1"/>
                        <a:t>submerge</a:t>
                      </a:r>
                      <a:endParaRPr sz="2400" b="1"/>
                    </a:p>
                  </a:txBody>
                  <a:tcPr marL="121900" marR="121900" marT="121900" marB="121900"/>
                </a:tc>
                <a:tc>
                  <a:txBody>
                    <a:bodyPr/>
                    <a:lstStyle/>
                    <a:p>
                      <a:pPr marL="0" lvl="0" indent="0" algn="l" rtl="0">
                        <a:spcBef>
                          <a:spcPts val="0"/>
                        </a:spcBef>
                        <a:spcAft>
                          <a:spcPts val="0"/>
                        </a:spcAft>
                        <a:buNone/>
                      </a:pPr>
                      <a:r>
                        <a:rPr lang="en-GB" sz="2400" b="1"/>
                        <a:t>telegraph</a:t>
                      </a:r>
                      <a:endParaRPr sz="2400" b="1"/>
                    </a:p>
                  </a:txBody>
                  <a:tcPr marL="121900" marR="121900" marT="121900" marB="121900"/>
                </a:tc>
                <a:extLst>
                  <a:ext uri="{0D108BD9-81ED-4DB2-BD59-A6C34878D82A}">
                    <a16:rowId xmlns:a16="http://schemas.microsoft.com/office/drawing/2014/main" val="10002"/>
                  </a:ext>
                </a:extLst>
              </a:tr>
              <a:tr h="2438360">
                <a:tc>
                  <a:txBody>
                    <a:bodyPr/>
                    <a:lstStyle/>
                    <a:p>
                      <a:pPr marL="0" lvl="0" indent="0" algn="l" rtl="0">
                        <a:spcBef>
                          <a:spcPts val="0"/>
                        </a:spcBef>
                        <a:spcAft>
                          <a:spcPts val="0"/>
                        </a:spcAft>
                        <a:buNone/>
                      </a:pPr>
                      <a:r>
                        <a:rPr lang="en-GB" sz="2400"/>
                        <a:t>A clause that does not make sense on it’s own.</a:t>
                      </a:r>
                      <a:endParaRPr sz="2400"/>
                    </a:p>
                  </a:txBody>
                  <a:tcPr marL="121900" marR="121900" marT="121900" marB="121900"/>
                </a:tc>
                <a:tc>
                  <a:txBody>
                    <a:bodyPr/>
                    <a:lstStyle/>
                    <a:p>
                      <a:pPr marL="0" lvl="0" indent="0" algn="l" rtl="0">
                        <a:spcBef>
                          <a:spcPts val="0"/>
                        </a:spcBef>
                        <a:spcAft>
                          <a:spcPts val="0"/>
                        </a:spcAft>
                        <a:buNone/>
                      </a:pPr>
                      <a:r>
                        <a:rPr lang="en-GB" sz="2400"/>
                        <a:t>To fill or cover completely, usually with water.</a:t>
                      </a:r>
                      <a:endParaRPr sz="2400"/>
                    </a:p>
                  </a:txBody>
                  <a:tcPr marL="121900" marR="121900" marT="121900" marB="121900"/>
                </a:tc>
                <a:tc>
                  <a:txBody>
                    <a:bodyPr/>
                    <a:lstStyle/>
                    <a:p>
                      <a:pPr marL="0" lvl="0" indent="0" algn="l" rtl="0">
                        <a:spcBef>
                          <a:spcPts val="0"/>
                        </a:spcBef>
                        <a:spcAft>
                          <a:spcPts val="0"/>
                        </a:spcAft>
                        <a:buNone/>
                      </a:pPr>
                      <a:r>
                        <a:rPr lang="en-GB" sz="2400"/>
                        <a:t>An invention that sent messages quickly over long distances.</a:t>
                      </a:r>
                      <a:endParaRPr sz="2400"/>
                    </a:p>
                  </a:txBody>
                  <a:tcPr marL="121900" marR="121900" marT="121900" marB="121900"/>
                </a:tc>
                <a:tc>
                  <a:txBody>
                    <a:bodyPr/>
                    <a:lstStyle/>
                    <a:p>
                      <a:pPr marL="0" lvl="0" indent="0" algn="l" rtl="0">
                        <a:spcBef>
                          <a:spcPts val="0"/>
                        </a:spcBef>
                        <a:spcAft>
                          <a:spcPts val="0"/>
                        </a:spcAft>
                        <a:buNone/>
                      </a:pPr>
                      <a:r>
                        <a:rPr lang="en-GB" sz="2400"/>
                        <a:t>An underground tunnel or passage enabling pedestrians to cross a road or railway.</a:t>
                      </a:r>
                      <a:endParaRPr sz="2400"/>
                    </a:p>
                  </a:txBody>
                  <a:tcPr marL="121900" marR="121900" marT="121900" marB="121900"/>
                </a:tc>
                <a:extLst>
                  <a:ext uri="{0D108BD9-81ED-4DB2-BD59-A6C34878D82A}">
                    <a16:rowId xmlns:a16="http://schemas.microsoft.com/office/drawing/2014/main" val="10003"/>
                  </a:ext>
                </a:extLst>
              </a:tr>
            </a:tbl>
          </a:graphicData>
        </a:graphic>
      </p:graphicFrame>
      <p:sp>
        <p:nvSpPr>
          <p:cNvPr id="414" name="Google Shape;414;p89"/>
          <p:cNvSpPr txBox="1"/>
          <p:nvPr/>
        </p:nvSpPr>
        <p:spPr>
          <a:xfrm>
            <a:off x="209433" y="0"/>
            <a:ext cx="11729600" cy="81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Can you match the words to the correct meanings.</a:t>
            </a:r>
            <a:endParaRPr sz="3200" kern="0">
              <a:solidFill>
                <a:srgbClr val="000000"/>
              </a:solidFill>
              <a:latin typeface="Arial"/>
              <a:cs typeface="Arial"/>
              <a:sym typeface="Arial"/>
            </a:endParaRPr>
          </a:p>
        </p:txBody>
      </p:sp>
      <p:cxnSp>
        <p:nvCxnSpPr>
          <p:cNvPr id="415" name="Google Shape;415;p89"/>
          <p:cNvCxnSpPr/>
          <p:nvPr/>
        </p:nvCxnSpPr>
        <p:spPr>
          <a:xfrm>
            <a:off x="10705533" y="3095833"/>
            <a:ext cx="836400" cy="1526400"/>
          </a:xfrm>
          <a:prstGeom prst="straightConnector1">
            <a:avLst/>
          </a:prstGeom>
          <a:noFill/>
          <a:ln w="28575" cap="flat" cmpd="sng">
            <a:solidFill>
              <a:srgbClr val="FF0000"/>
            </a:solidFill>
            <a:prstDash val="solid"/>
            <a:round/>
            <a:headEnd type="none" w="med" len="med"/>
            <a:tailEnd type="none" w="med" len="med"/>
          </a:ln>
        </p:spPr>
      </p:cxnSp>
      <p:cxnSp>
        <p:nvCxnSpPr>
          <p:cNvPr id="416" name="Google Shape;416;p89"/>
          <p:cNvCxnSpPr/>
          <p:nvPr/>
        </p:nvCxnSpPr>
        <p:spPr>
          <a:xfrm flipH="1">
            <a:off x="8587800" y="3953067"/>
            <a:ext cx="863200" cy="1002400"/>
          </a:xfrm>
          <a:prstGeom prst="straightConnector1">
            <a:avLst/>
          </a:prstGeom>
          <a:noFill/>
          <a:ln w="28575" cap="flat" cmpd="sng">
            <a:solidFill>
              <a:srgbClr val="FF0000"/>
            </a:solidFill>
            <a:prstDash val="solid"/>
            <a:round/>
            <a:headEnd type="none" w="med" len="med"/>
            <a:tailEnd type="none" w="med" len="med"/>
          </a:ln>
        </p:spPr>
      </p:cxnSp>
      <p:cxnSp>
        <p:nvCxnSpPr>
          <p:cNvPr id="417" name="Google Shape;417;p89"/>
          <p:cNvCxnSpPr/>
          <p:nvPr/>
        </p:nvCxnSpPr>
        <p:spPr>
          <a:xfrm>
            <a:off x="1965767" y="1694967"/>
            <a:ext cx="1317200" cy="982800"/>
          </a:xfrm>
          <a:prstGeom prst="straightConnector1">
            <a:avLst/>
          </a:prstGeom>
          <a:noFill/>
          <a:ln w="28575" cap="flat" cmpd="sng">
            <a:solidFill>
              <a:srgbClr val="FF0000"/>
            </a:solidFill>
            <a:prstDash val="solid"/>
            <a:round/>
            <a:headEnd type="none" w="med" len="med"/>
            <a:tailEnd type="none" w="med" len="med"/>
          </a:ln>
        </p:spPr>
      </p:cxnSp>
      <p:cxnSp>
        <p:nvCxnSpPr>
          <p:cNvPr id="418" name="Google Shape;418;p89"/>
          <p:cNvCxnSpPr/>
          <p:nvPr/>
        </p:nvCxnSpPr>
        <p:spPr>
          <a:xfrm flipH="1">
            <a:off x="5711767" y="3953067"/>
            <a:ext cx="644800" cy="669200"/>
          </a:xfrm>
          <a:prstGeom prst="straightConnector1">
            <a:avLst/>
          </a:prstGeom>
          <a:noFill/>
          <a:ln w="28575" cap="flat" cmpd="sng">
            <a:solidFill>
              <a:srgbClr val="FF0000"/>
            </a:solidFill>
            <a:prstDash val="solid"/>
            <a:round/>
            <a:headEnd type="none" w="med" len="med"/>
            <a:tailEnd type="none" w="med" len="med"/>
          </a:ln>
        </p:spPr>
      </p:cxnSp>
      <p:cxnSp>
        <p:nvCxnSpPr>
          <p:cNvPr id="419" name="Google Shape;419;p89"/>
          <p:cNvCxnSpPr/>
          <p:nvPr/>
        </p:nvCxnSpPr>
        <p:spPr>
          <a:xfrm flipH="1">
            <a:off x="1463867" y="2970367"/>
            <a:ext cx="4683600" cy="2509200"/>
          </a:xfrm>
          <a:prstGeom prst="straightConnector1">
            <a:avLst/>
          </a:prstGeom>
          <a:noFill/>
          <a:ln w="28575" cap="flat" cmpd="sng">
            <a:solidFill>
              <a:srgbClr val="FF0000"/>
            </a:solidFill>
            <a:prstDash val="solid"/>
            <a:round/>
            <a:headEnd type="none" w="med" len="med"/>
            <a:tailEnd type="none" w="med" len="med"/>
          </a:ln>
        </p:spPr>
      </p:cxnSp>
      <p:cxnSp>
        <p:nvCxnSpPr>
          <p:cNvPr id="420" name="Google Shape;420;p89"/>
          <p:cNvCxnSpPr/>
          <p:nvPr/>
        </p:nvCxnSpPr>
        <p:spPr>
          <a:xfrm rot="10800000" flipH="1">
            <a:off x="1965767" y="1987500"/>
            <a:ext cx="4641600" cy="1831600"/>
          </a:xfrm>
          <a:prstGeom prst="straightConnector1">
            <a:avLst/>
          </a:prstGeom>
          <a:noFill/>
          <a:ln w="28575" cap="flat" cmpd="sng">
            <a:solidFill>
              <a:srgbClr val="FF0000"/>
            </a:solidFill>
            <a:prstDash val="solid"/>
            <a:round/>
            <a:headEnd type="none" w="med" len="med"/>
            <a:tailEnd type="none" w="med" len="med"/>
          </a:ln>
        </p:spPr>
      </p:cxnSp>
      <p:cxnSp>
        <p:nvCxnSpPr>
          <p:cNvPr id="421" name="Google Shape;421;p89"/>
          <p:cNvCxnSpPr/>
          <p:nvPr/>
        </p:nvCxnSpPr>
        <p:spPr>
          <a:xfrm rot="10800000" flipH="1">
            <a:off x="1882133" y="2196733"/>
            <a:ext cx="7527200" cy="690000"/>
          </a:xfrm>
          <a:prstGeom prst="straightConnector1">
            <a:avLst/>
          </a:prstGeom>
          <a:noFill/>
          <a:ln w="28575" cap="flat" cmpd="sng">
            <a:solidFill>
              <a:srgbClr val="FF0000"/>
            </a:solidFill>
            <a:prstDash val="solid"/>
            <a:round/>
            <a:headEnd type="none" w="med" len="med"/>
            <a:tailEnd type="none" w="med" len="med"/>
          </a:ln>
        </p:spPr>
      </p:cxnSp>
      <p:cxnSp>
        <p:nvCxnSpPr>
          <p:cNvPr id="422" name="Google Shape;422;p89"/>
          <p:cNvCxnSpPr/>
          <p:nvPr/>
        </p:nvCxnSpPr>
        <p:spPr>
          <a:xfrm flipH="1">
            <a:off x="3470967" y="1485867"/>
            <a:ext cx="962000" cy="2341600"/>
          </a:xfrm>
          <a:prstGeom prst="straightConnector1">
            <a:avLst/>
          </a:prstGeom>
          <a:noFill/>
          <a:ln w="28575" cap="flat" cmpd="sng">
            <a:solidFill>
              <a:srgbClr val="FF0000"/>
            </a:solidFill>
            <a:prstDash val="solid"/>
            <a:round/>
            <a:headEnd type="none" w="med" len="med"/>
            <a:tailEnd type="none" w="med" len="med"/>
          </a:ln>
        </p:spPr>
      </p:cxnSp>
    </p:spTree>
    <p:extLst>
      <p:ext uri="{BB962C8B-B14F-4D97-AF65-F5344CB8AC3E}">
        <p14:creationId xmlns:p14="http://schemas.microsoft.com/office/powerpoint/2010/main" val="30497479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26"/>
        <p:cNvGrpSpPr/>
        <p:nvPr/>
      </p:nvGrpSpPr>
      <p:grpSpPr>
        <a:xfrm>
          <a:off x="0" y="0"/>
          <a:ext cx="0" cy="0"/>
          <a:chOff x="0" y="0"/>
          <a:chExt cx="0" cy="0"/>
        </a:xfrm>
      </p:grpSpPr>
      <p:sp>
        <p:nvSpPr>
          <p:cNvPr id="427" name="Google Shape;427;p90"/>
          <p:cNvSpPr txBox="1">
            <a:spLocks noGrp="1"/>
          </p:cNvSpPr>
          <p:nvPr>
            <p:ph type="subTitle" idx="1"/>
          </p:nvPr>
        </p:nvSpPr>
        <p:spPr>
          <a:xfrm>
            <a:off x="415600" y="287133"/>
            <a:ext cx="11360800" cy="1056800"/>
          </a:xfrm>
          <a:prstGeom prst="rect">
            <a:avLst/>
          </a:prstGeom>
        </p:spPr>
        <p:txBody>
          <a:bodyPr spcFirstLastPara="1" wrap="square" lIns="121900" tIns="121900" rIns="121900" bIns="121900" anchor="t" anchorCtr="0">
            <a:noAutofit/>
          </a:bodyPr>
          <a:lstStyle/>
          <a:p>
            <a:pPr marL="0" indent="0"/>
            <a:r>
              <a:rPr lang="en-GB" sz="3200"/>
              <a:t>Complete the sentences below with an accurate spelling from the words you have been practising.</a:t>
            </a:r>
            <a:endParaRPr sz="3200"/>
          </a:p>
        </p:txBody>
      </p:sp>
      <p:sp>
        <p:nvSpPr>
          <p:cNvPr id="428" name="Google Shape;428;p90"/>
          <p:cNvSpPr txBox="1"/>
          <p:nvPr/>
        </p:nvSpPr>
        <p:spPr>
          <a:xfrm>
            <a:off x="0" y="1693600"/>
            <a:ext cx="11708800" cy="3470800"/>
          </a:xfrm>
          <a:prstGeom prst="rect">
            <a:avLst/>
          </a:prstGeom>
          <a:noFill/>
          <a:ln>
            <a:noFill/>
          </a:ln>
        </p:spPr>
        <p:txBody>
          <a:bodyPr spcFirstLastPara="1" wrap="square" lIns="121900" tIns="121900" rIns="121900" bIns="121900" anchor="t" anchorCtr="0">
            <a:noAutofit/>
          </a:bodyPr>
          <a:lstStyle/>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I turned on the _____________ to watch my favourite show.</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The __________ travelled beneath the waves.</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All the passengers waited in the _________, when the train was late.</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Mrs Shipley and Mr Mottershead made __________ calls to all the families of the children in their classes.</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The astronomer looked at the stars through his _________.</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We ________ a sponge in water to be able to use it to wash the car.</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42499276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32"/>
        <p:cNvGrpSpPr/>
        <p:nvPr/>
      </p:nvGrpSpPr>
      <p:grpSpPr>
        <a:xfrm>
          <a:off x="0" y="0"/>
          <a:ext cx="0" cy="0"/>
          <a:chOff x="0" y="0"/>
          <a:chExt cx="0" cy="0"/>
        </a:xfrm>
      </p:grpSpPr>
      <p:sp>
        <p:nvSpPr>
          <p:cNvPr id="433" name="Google Shape;433;p91"/>
          <p:cNvSpPr txBox="1">
            <a:spLocks noGrp="1"/>
          </p:cNvSpPr>
          <p:nvPr>
            <p:ph type="subTitle" idx="1"/>
          </p:nvPr>
        </p:nvSpPr>
        <p:spPr>
          <a:xfrm>
            <a:off x="415600" y="287133"/>
            <a:ext cx="11360800" cy="1056800"/>
          </a:xfrm>
          <a:prstGeom prst="rect">
            <a:avLst/>
          </a:prstGeom>
        </p:spPr>
        <p:txBody>
          <a:bodyPr spcFirstLastPara="1" wrap="square" lIns="121900" tIns="121900" rIns="121900" bIns="121900" anchor="t" anchorCtr="0">
            <a:noAutofit/>
          </a:bodyPr>
          <a:lstStyle/>
          <a:p>
            <a:pPr marL="0" indent="0"/>
            <a:r>
              <a:rPr lang="en-GB" sz="3200"/>
              <a:t>Complete the sentences below with an accurate spelling from the words you have been practising.</a:t>
            </a:r>
            <a:endParaRPr sz="3200"/>
          </a:p>
        </p:txBody>
      </p:sp>
      <p:sp>
        <p:nvSpPr>
          <p:cNvPr id="434" name="Google Shape;434;p91"/>
          <p:cNvSpPr txBox="1"/>
          <p:nvPr/>
        </p:nvSpPr>
        <p:spPr>
          <a:xfrm>
            <a:off x="0" y="1693600"/>
            <a:ext cx="11708800" cy="3470800"/>
          </a:xfrm>
          <a:prstGeom prst="rect">
            <a:avLst/>
          </a:prstGeom>
          <a:noFill/>
          <a:ln>
            <a:noFill/>
          </a:ln>
        </p:spPr>
        <p:txBody>
          <a:bodyPr spcFirstLastPara="1" wrap="square" lIns="121900" tIns="121900" rIns="121900" bIns="121900" anchor="t" anchorCtr="0">
            <a:noAutofit/>
          </a:bodyPr>
          <a:lstStyle/>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I turned on the </a:t>
            </a:r>
            <a:r>
              <a:rPr lang="en-GB" sz="3200" kern="0">
                <a:solidFill>
                  <a:srgbClr val="FF0000"/>
                </a:solidFill>
                <a:latin typeface="Arial"/>
                <a:cs typeface="Arial"/>
                <a:sym typeface="Arial"/>
              </a:rPr>
              <a:t>television </a:t>
            </a:r>
            <a:r>
              <a:rPr lang="en-GB" sz="3200" kern="0">
                <a:solidFill>
                  <a:srgbClr val="000000"/>
                </a:solidFill>
                <a:latin typeface="Arial"/>
                <a:cs typeface="Arial"/>
                <a:sym typeface="Arial"/>
              </a:rPr>
              <a:t>to watch my favourite show.</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The </a:t>
            </a:r>
            <a:r>
              <a:rPr lang="en-GB" sz="3200" kern="0">
                <a:solidFill>
                  <a:srgbClr val="FF0000"/>
                </a:solidFill>
                <a:latin typeface="Arial"/>
                <a:cs typeface="Arial"/>
                <a:sym typeface="Arial"/>
              </a:rPr>
              <a:t>submarine </a:t>
            </a:r>
            <a:r>
              <a:rPr lang="en-GB" sz="3200" kern="0">
                <a:solidFill>
                  <a:srgbClr val="000000"/>
                </a:solidFill>
                <a:latin typeface="Arial"/>
                <a:cs typeface="Arial"/>
                <a:sym typeface="Arial"/>
              </a:rPr>
              <a:t>travelled beneath the waves.</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All the passengers waited in the </a:t>
            </a:r>
            <a:r>
              <a:rPr lang="en-GB" sz="3200" kern="0">
                <a:solidFill>
                  <a:srgbClr val="FF0000"/>
                </a:solidFill>
                <a:latin typeface="Arial"/>
                <a:cs typeface="Arial"/>
                <a:sym typeface="Arial"/>
              </a:rPr>
              <a:t>subway</a:t>
            </a:r>
            <a:r>
              <a:rPr lang="en-GB" sz="3200" kern="0">
                <a:solidFill>
                  <a:srgbClr val="000000"/>
                </a:solidFill>
                <a:latin typeface="Arial"/>
                <a:cs typeface="Arial"/>
                <a:sym typeface="Arial"/>
              </a:rPr>
              <a:t>, when the train was late.</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Mrs Shipley and Mr Mottershead made </a:t>
            </a:r>
            <a:r>
              <a:rPr lang="en-GB" sz="3200" kern="0">
                <a:solidFill>
                  <a:srgbClr val="FF0000"/>
                </a:solidFill>
                <a:latin typeface="Arial"/>
                <a:cs typeface="Arial"/>
                <a:sym typeface="Arial"/>
              </a:rPr>
              <a:t>telephone </a:t>
            </a:r>
            <a:r>
              <a:rPr lang="en-GB" sz="3200" kern="0">
                <a:solidFill>
                  <a:srgbClr val="000000"/>
                </a:solidFill>
                <a:latin typeface="Arial"/>
                <a:cs typeface="Arial"/>
                <a:sym typeface="Arial"/>
              </a:rPr>
              <a:t>calls to all the families of the children in their classes.</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The astronomer looked at the stars through his </a:t>
            </a:r>
            <a:r>
              <a:rPr lang="en-GB" sz="3200" kern="0">
                <a:solidFill>
                  <a:srgbClr val="FF0000"/>
                </a:solidFill>
                <a:latin typeface="Arial"/>
                <a:cs typeface="Arial"/>
                <a:sym typeface="Arial"/>
              </a:rPr>
              <a:t>telescope</a:t>
            </a:r>
            <a:r>
              <a:rPr lang="en-GB" sz="3200" kern="0">
                <a:solidFill>
                  <a:srgbClr val="000000"/>
                </a:solidFill>
                <a:latin typeface="Arial"/>
                <a:cs typeface="Arial"/>
                <a:sym typeface="Arial"/>
              </a:rPr>
              <a:t>.</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cs typeface="Arial"/>
                <a:sym typeface="Arial"/>
              </a:rPr>
              <a:t>We </a:t>
            </a:r>
            <a:r>
              <a:rPr lang="en-GB" sz="3200" kern="0">
                <a:solidFill>
                  <a:srgbClr val="FF0000"/>
                </a:solidFill>
                <a:latin typeface="Arial"/>
                <a:cs typeface="Arial"/>
                <a:sym typeface="Arial"/>
              </a:rPr>
              <a:t>submerge</a:t>
            </a:r>
            <a:r>
              <a:rPr lang="en-GB" sz="3200" kern="0">
                <a:solidFill>
                  <a:srgbClr val="000000"/>
                </a:solidFill>
                <a:latin typeface="Arial"/>
                <a:cs typeface="Arial"/>
                <a:sym typeface="Arial"/>
              </a:rPr>
              <a:t> a sponge in water to be able to use it to wash the car.</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26167510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438"/>
        <p:cNvGrpSpPr/>
        <p:nvPr/>
      </p:nvGrpSpPr>
      <p:grpSpPr>
        <a:xfrm>
          <a:off x="0" y="0"/>
          <a:ext cx="0" cy="0"/>
          <a:chOff x="0" y="0"/>
          <a:chExt cx="0" cy="0"/>
        </a:xfrm>
      </p:grpSpPr>
      <p:sp>
        <p:nvSpPr>
          <p:cNvPr id="439" name="Google Shape;439;p92"/>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440" name="Google Shape;440;p92"/>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441" name="Google Shape;441;p92"/>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8719822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45"/>
        <p:cNvGrpSpPr/>
        <p:nvPr/>
      </p:nvGrpSpPr>
      <p:grpSpPr>
        <a:xfrm>
          <a:off x="0" y="0"/>
          <a:ext cx="0" cy="0"/>
          <a:chOff x="0" y="0"/>
          <a:chExt cx="0" cy="0"/>
        </a:xfrm>
      </p:grpSpPr>
      <p:sp>
        <p:nvSpPr>
          <p:cNvPr id="446" name="Google Shape;446;p93"/>
          <p:cNvSpPr txBox="1">
            <a:spLocks noGrp="1"/>
          </p:cNvSpPr>
          <p:nvPr>
            <p:ph type="subTitle" idx="1"/>
          </p:nvPr>
        </p:nvSpPr>
        <p:spPr>
          <a:xfrm>
            <a:off x="290167" y="245300"/>
            <a:ext cx="11360800" cy="1056800"/>
          </a:xfrm>
          <a:prstGeom prst="rect">
            <a:avLst/>
          </a:prstGeom>
        </p:spPr>
        <p:txBody>
          <a:bodyPr spcFirstLastPara="1" wrap="square" lIns="121900" tIns="121900" rIns="121900" bIns="121900" anchor="t" anchorCtr="0">
            <a:noAutofit/>
          </a:bodyPr>
          <a:lstStyle/>
          <a:p>
            <a:pPr marL="0" indent="0"/>
            <a:r>
              <a:rPr lang="en-GB" u="sng"/>
              <a:t>WALT identify forces as pushes or pulls.</a:t>
            </a:r>
            <a:endParaRPr u="sng"/>
          </a:p>
        </p:txBody>
      </p:sp>
      <p:sp>
        <p:nvSpPr>
          <p:cNvPr id="447" name="Google Shape;447;p93"/>
          <p:cNvSpPr txBox="1"/>
          <p:nvPr/>
        </p:nvSpPr>
        <p:spPr>
          <a:xfrm>
            <a:off x="290167" y="1464967"/>
            <a:ext cx="11711600" cy="522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u="sng" kern="0">
                <a:solidFill>
                  <a:srgbClr val="000000"/>
                </a:solidFill>
                <a:latin typeface="Comic Sans MS"/>
                <a:ea typeface="Comic Sans MS"/>
                <a:cs typeface="Comic Sans MS"/>
                <a:sym typeface="Comic Sans MS"/>
              </a:rPr>
              <a:t>What is a force?</a:t>
            </a:r>
            <a:endParaRPr sz="2400" u="sng"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A force is a push or a pull. </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u="sng" kern="0">
                <a:solidFill>
                  <a:srgbClr val="000000"/>
                </a:solidFill>
                <a:latin typeface="Comic Sans MS"/>
                <a:ea typeface="Comic Sans MS"/>
                <a:cs typeface="Comic Sans MS"/>
                <a:sym typeface="Comic Sans MS"/>
              </a:rPr>
              <a:t>What can forces do?</a:t>
            </a:r>
            <a:endParaRPr sz="2400" u="sng"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Forces can make things move,  change their speed, or change their shape.</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u="sng" kern="0">
                <a:solidFill>
                  <a:srgbClr val="000000"/>
                </a:solidFill>
                <a:latin typeface="Comic Sans MS"/>
                <a:ea typeface="Comic Sans MS"/>
                <a:cs typeface="Comic Sans MS"/>
                <a:sym typeface="Comic Sans MS"/>
              </a:rPr>
              <a:t>When does a force happen?</a:t>
            </a:r>
            <a:endParaRPr sz="2400" u="sng"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Some forces happen when two things touch, like a boy kicking a football. </a:t>
            </a: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Other forces happen, like the earth’s pull of gravity, or like a magnet pulling a piece of metal.</a:t>
            </a:r>
            <a:endParaRPr sz="2400" kern="0">
              <a:solidFill>
                <a:srgbClr val="000000"/>
              </a:solidFill>
              <a:latin typeface="Comic Sans MS"/>
              <a:ea typeface="Comic Sans MS"/>
              <a:cs typeface="Comic Sans MS"/>
              <a:sym typeface="Comic Sans MS"/>
            </a:endParaRPr>
          </a:p>
        </p:txBody>
      </p:sp>
      <p:pic>
        <p:nvPicPr>
          <p:cNvPr id="448" name="Google Shape;448;p93"/>
          <p:cNvPicPr preferRelativeResize="0"/>
          <p:nvPr/>
        </p:nvPicPr>
        <p:blipFill>
          <a:blip r:embed="rId3">
            <a:alphaModFix/>
          </a:blip>
          <a:stretch>
            <a:fillRect/>
          </a:stretch>
        </p:blipFill>
        <p:spPr>
          <a:xfrm>
            <a:off x="7072134" y="1186201"/>
            <a:ext cx="4239665" cy="1783900"/>
          </a:xfrm>
          <a:prstGeom prst="rect">
            <a:avLst/>
          </a:prstGeom>
          <a:noFill/>
          <a:ln>
            <a:noFill/>
          </a:ln>
        </p:spPr>
      </p:pic>
    </p:spTree>
    <p:extLst>
      <p:ext uri="{BB962C8B-B14F-4D97-AF65-F5344CB8AC3E}">
        <p14:creationId xmlns:p14="http://schemas.microsoft.com/office/powerpoint/2010/main" val="2132684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52"/>
        <p:cNvGrpSpPr/>
        <p:nvPr/>
      </p:nvGrpSpPr>
      <p:grpSpPr>
        <a:xfrm>
          <a:off x="0" y="0"/>
          <a:ext cx="0" cy="0"/>
          <a:chOff x="0" y="0"/>
          <a:chExt cx="0" cy="0"/>
        </a:xfrm>
      </p:grpSpPr>
      <p:sp>
        <p:nvSpPr>
          <p:cNvPr id="453" name="Google Shape;453;p94"/>
          <p:cNvSpPr txBox="1">
            <a:spLocks noGrp="1"/>
          </p:cNvSpPr>
          <p:nvPr>
            <p:ph type="subTitle" idx="1"/>
          </p:nvPr>
        </p:nvSpPr>
        <p:spPr>
          <a:xfrm>
            <a:off x="290167" y="621633"/>
            <a:ext cx="11360800" cy="1056800"/>
          </a:xfrm>
          <a:prstGeom prst="rect">
            <a:avLst/>
          </a:prstGeom>
        </p:spPr>
        <p:txBody>
          <a:bodyPr spcFirstLastPara="1" wrap="square" lIns="121900" tIns="121900" rIns="121900" bIns="121900" anchor="t" anchorCtr="0">
            <a:noAutofit/>
          </a:bodyPr>
          <a:lstStyle/>
          <a:p>
            <a:pPr marL="0" indent="0"/>
            <a:r>
              <a:rPr lang="en-GB"/>
              <a:t>Watch the BBc bitesize clip below and while you watch it say when you can see a push or a pull.</a:t>
            </a:r>
            <a:endParaRPr/>
          </a:p>
        </p:txBody>
      </p:sp>
      <p:sp>
        <p:nvSpPr>
          <p:cNvPr id="454" name="Google Shape;454;p94"/>
          <p:cNvSpPr txBox="1"/>
          <p:nvPr/>
        </p:nvSpPr>
        <p:spPr>
          <a:xfrm>
            <a:off x="1691033" y="2362700"/>
            <a:ext cx="4000000" cy="67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https://www.bbc.co.uk/bitesize/clips/zkw8q6f</a:t>
            </a:r>
            <a:endParaRPr sz="1867" kern="0">
              <a:solidFill>
                <a:srgbClr val="000000"/>
              </a:solidFill>
              <a:latin typeface="Arial"/>
              <a:cs typeface="Arial"/>
              <a:sym typeface="Arial"/>
            </a:endParaRPr>
          </a:p>
        </p:txBody>
      </p:sp>
      <p:pic>
        <p:nvPicPr>
          <p:cNvPr id="455" name="Google Shape;455;p94"/>
          <p:cNvPicPr preferRelativeResize="0"/>
          <p:nvPr/>
        </p:nvPicPr>
        <p:blipFill>
          <a:blip r:embed="rId4">
            <a:alphaModFix/>
          </a:blip>
          <a:stretch>
            <a:fillRect/>
          </a:stretch>
        </p:blipFill>
        <p:spPr>
          <a:xfrm>
            <a:off x="6186934" y="1990700"/>
            <a:ext cx="3326767" cy="1964267"/>
          </a:xfrm>
          <a:prstGeom prst="rect">
            <a:avLst/>
          </a:prstGeom>
          <a:noFill/>
          <a:ln>
            <a:noFill/>
          </a:ln>
        </p:spPr>
      </p:pic>
    </p:spTree>
    <p:extLst>
      <p:ext uri="{BB962C8B-B14F-4D97-AF65-F5344CB8AC3E}">
        <p14:creationId xmlns:p14="http://schemas.microsoft.com/office/powerpoint/2010/main" val="33079603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59"/>
        <p:cNvGrpSpPr/>
        <p:nvPr/>
      </p:nvGrpSpPr>
      <p:grpSpPr>
        <a:xfrm>
          <a:off x="0" y="0"/>
          <a:ext cx="0" cy="0"/>
          <a:chOff x="0" y="0"/>
          <a:chExt cx="0" cy="0"/>
        </a:xfrm>
      </p:grpSpPr>
      <p:sp>
        <p:nvSpPr>
          <p:cNvPr id="460" name="Google Shape;460;p95"/>
          <p:cNvSpPr txBox="1">
            <a:spLocks noGrp="1"/>
          </p:cNvSpPr>
          <p:nvPr>
            <p:ph type="subTitle" idx="1"/>
          </p:nvPr>
        </p:nvSpPr>
        <p:spPr>
          <a:xfrm>
            <a:off x="415600" y="287100"/>
            <a:ext cx="11360800" cy="1056800"/>
          </a:xfrm>
          <a:prstGeom prst="rect">
            <a:avLst/>
          </a:prstGeom>
        </p:spPr>
        <p:txBody>
          <a:bodyPr spcFirstLastPara="1" wrap="square" lIns="121900" tIns="121900" rIns="121900" bIns="121900" anchor="t" anchorCtr="0">
            <a:noAutofit/>
          </a:bodyPr>
          <a:lstStyle/>
          <a:p>
            <a:pPr marL="0" indent="0"/>
            <a:r>
              <a:rPr lang="en-GB"/>
              <a:t>Did you see any of these pulling forces?</a:t>
            </a:r>
            <a:endParaRPr/>
          </a:p>
        </p:txBody>
      </p:sp>
      <p:pic>
        <p:nvPicPr>
          <p:cNvPr id="461" name="Google Shape;461;p95"/>
          <p:cNvPicPr preferRelativeResize="0"/>
          <p:nvPr/>
        </p:nvPicPr>
        <p:blipFill>
          <a:blip r:embed="rId3">
            <a:alphaModFix/>
          </a:blip>
          <a:stretch>
            <a:fillRect/>
          </a:stretch>
        </p:blipFill>
        <p:spPr>
          <a:xfrm>
            <a:off x="415601" y="1343900"/>
            <a:ext cx="2831068" cy="1417400"/>
          </a:xfrm>
          <a:prstGeom prst="rect">
            <a:avLst/>
          </a:prstGeom>
          <a:noFill/>
          <a:ln>
            <a:noFill/>
          </a:ln>
        </p:spPr>
      </p:pic>
      <p:pic>
        <p:nvPicPr>
          <p:cNvPr id="462" name="Google Shape;462;p95"/>
          <p:cNvPicPr preferRelativeResize="0"/>
          <p:nvPr/>
        </p:nvPicPr>
        <p:blipFill>
          <a:blip r:embed="rId4">
            <a:alphaModFix/>
          </a:blip>
          <a:stretch>
            <a:fillRect/>
          </a:stretch>
        </p:blipFill>
        <p:spPr>
          <a:xfrm flipH="1">
            <a:off x="8496634" y="4360445"/>
            <a:ext cx="3070100" cy="1732623"/>
          </a:xfrm>
          <a:prstGeom prst="rect">
            <a:avLst/>
          </a:prstGeom>
          <a:noFill/>
          <a:ln>
            <a:noFill/>
          </a:ln>
        </p:spPr>
      </p:pic>
      <p:pic>
        <p:nvPicPr>
          <p:cNvPr id="463" name="Google Shape;463;p95"/>
          <p:cNvPicPr preferRelativeResize="0"/>
          <p:nvPr/>
        </p:nvPicPr>
        <p:blipFill>
          <a:blip r:embed="rId5">
            <a:alphaModFix/>
          </a:blip>
          <a:stretch>
            <a:fillRect/>
          </a:stretch>
        </p:blipFill>
        <p:spPr>
          <a:xfrm>
            <a:off x="1457733" y="4241783"/>
            <a:ext cx="2658400" cy="1969933"/>
          </a:xfrm>
          <a:prstGeom prst="rect">
            <a:avLst/>
          </a:prstGeom>
          <a:noFill/>
          <a:ln>
            <a:noFill/>
          </a:ln>
        </p:spPr>
      </p:pic>
      <p:pic>
        <p:nvPicPr>
          <p:cNvPr id="464" name="Google Shape;464;p95"/>
          <p:cNvPicPr preferRelativeResize="0"/>
          <p:nvPr/>
        </p:nvPicPr>
        <p:blipFill>
          <a:blip r:embed="rId6">
            <a:alphaModFix/>
          </a:blip>
          <a:stretch>
            <a:fillRect/>
          </a:stretch>
        </p:blipFill>
        <p:spPr>
          <a:xfrm>
            <a:off x="4645383" y="1633293"/>
            <a:ext cx="2658400" cy="1499412"/>
          </a:xfrm>
          <a:prstGeom prst="rect">
            <a:avLst/>
          </a:prstGeom>
          <a:noFill/>
          <a:ln>
            <a:noFill/>
          </a:ln>
        </p:spPr>
      </p:pic>
      <p:pic>
        <p:nvPicPr>
          <p:cNvPr id="465" name="Google Shape;465;p95"/>
          <p:cNvPicPr preferRelativeResize="0"/>
          <p:nvPr/>
        </p:nvPicPr>
        <p:blipFill>
          <a:blip r:embed="rId7">
            <a:alphaModFix/>
          </a:blip>
          <a:stretch>
            <a:fillRect/>
          </a:stretch>
        </p:blipFill>
        <p:spPr>
          <a:xfrm>
            <a:off x="8702484" y="1639584"/>
            <a:ext cx="2658400" cy="1486832"/>
          </a:xfrm>
          <a:prstGeom prst="rect">
            <a:avLst/>
          </a:prstGeom>
          <a:noFill/>
          <a:ln>
            <a:noFill/>
          </a:ln>
        </p:spPr>
      </p:pic>
      <p:pic>
        <p:nvPicPr>
          <p:cNvPr id="466" name="Google Shape;466;p95"/>
          <p:cNvPicPr preferRelativeResize="0"/>
          <p:nvPr/>
        </p:nvPicPr>
        <p:blipFill>
          <a:blip r:embed="rId8">
            <a:alphaModFix/>
          </a:blip>
          <a:stretch>
            <a:fillRect/>
          </a:stretch>
        </p:blipFill>
        <p:spPr>
          <a:xfrm>
            <a:off x="4826518" y="4241767"/>
            <a:ext cx="2959748" cy="1499400"/>
          </a:xfrm>
          <a:prstGeom prst="rect">
            <a:avLst/>
          </a:prstGeom>
          <a:noFill/>
          <a:ln>
            <a:noFill/>
          </a:ln>
        </p:spPr>
      </p:pic>
    </p:spTree>
    <p:extLst>
      <p:ext uri="{BB962C8B-B14F-4D97-AF65-F5344CB8AC3E}">
        <p14:creationId xmlns:p14="http://schemas.microsoft.com/office/powerpoint/2010/main" val="34426053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70"/>
        <p:cNvGrpSpPr/>
        <p:nvPr/>
      </p:nvGrpSpPr>
      <p:grpSpPr>
        <a:xfrm>
          <a:off x="0" y="0"/>
          <a:ext cx="0" cy="0"/>
          <a:chOff x="0" y="0"/>
          <a:chExt cx="0" cy="0"/>
        </a:xfrm>
      </p:grpSpPr>
      <p:sp>
        <p:nvSpPr>
          <p:cNvPr id="471" name="Google Shape;471;p96"/>
          <p:cNvSpPr txBox="1">
            <a:spLocks noGrp="1"/>
          </p:cNvSpPr>
          <p:nvPr>
            <p:ph type="subTitle" idx="1"/>
          </p:nvPr>
        </p:nvSpPr>
        <p:spPr>
          <a:xfrm>
            <a:off x="415600" y="412533"/>
            <a:ext cx="11360800" cy="1056800"/>
          </a:xfrm>
          <a:prstGeom prst="rect">
            <a:avLst/>
          </a:prstGeom>
        </p:spPr>
        <p:txBody>
          <a:bodyPr spcFirstLastPara="1" wrap="square" lIns="121900" tIns="121900" rIns="121900" bIns="121900" anchor="t" anchorCtr="0">
            <a:noAutofit/>
          </a:bodyPr>
          <a:lstStyle/>
          <a:p>
            <a:pPr marL="0" indent="0"/>
            <a:r>
              <a:rPr lang="en-GB"/>
              <a:t>Did you see any of these pushing forces?</a:t>
            </a:r>
            <a:endParaRPr/>
          </a:p>
        </p:txBody>
      </p:sp>
      <p:pic>
        <p:nvPicPr>
          <p:cNvPr id="472" name="Google Shape;472;p96"/>
          <p:cNvPicPr preferRelativeResize="0"/>
          <p:nvPr/>
        </p:nvPicPr>
        <p:blipFill>
          <a:blip r:embed="rId3">
            <a:alphaModFix/>
          </a:blip>
          <a:stretch>
            <a:fillRect/>
          </a:stretch>
        </p:blipFill>
        <p:spPr>
          <a:xfrm>
            <a:off x="516834" y="1758967"/>
            <a:ext cx="2452533" cy="1943533"/>
          </a:xfrm>
          <a:prstGeom prst="rect">
            <a:avLst/>
          </a:prstGeom>
          <a:noFill/>
          <a:ln>
            <a:noFill/>
          </a:ln>
        </p:spPr>
      </p:pic>
      <p:pic>
        <p:nvPicPr>
          <p:cNvPr id="473" name="Google Shape;473;p96"/>
          <p:cNvPicPr preferRelativeResize="0"/>
          <p:nvPr/>
        </p:nvPicPr>
        <p:blipFill>
          <a:blip r:embed="rId4">
            <a:alphaModFix/>
          </a:blip>
          <a:stretch>
            <a:fillRect/>
          </a:stretch>
        </p:blipFill>
        <p:spPr>
          <a:xfrm>
            <a:off x="4427067" y="1840400"/>
            <a:ext cx="2620965" cy="1780667"/>
          </a:xfrm>
          <a:prstGeom prst="rect">
            <a:avLst/>
          </a:prstGeom>
          <a:noFill/>
          <a:ln>
            <a:noFill/>
          </a:ln>
        </p:spPr>
      </p:pic>
      <p:pic>
        <p:nvPicPr>
          <p:cNvPr id="474" name="Google Shape;474;p96"/>
          <p:cNvPicPr preferRelativeResize="0"/>
          <p:nvPr/>
        </p:nvPicPr>
        <p:blipFill>
          <a:blip r:embed="rId5">
            <a:alphaModFix/>
          </a:blip>
          <a:stretch>
            <a:fillRect/>
          </a:stretch>
        </p:blipFill>
        <p:spPr>
          <a:xfrm>
            <a:off x="9843900" y="4240801"/>
            <a:ext cx="1614333" cy="2101300"/>
          </a:xfrm>
          <a:prstGeom prst="rect">
            <a:avLst/>
          </a:prstGeom>
          <a:noFill/>
          <a:ln>
            <a:noFill/>
          </a:ln>
        </p:spPr>
      </p:pic>
      <p:pic>
        <p:nvPicPr>
          <p:cNvPr id="475" name="Google Shape;475;p96"/>
          <p:cNvPicPr preferRelativeResize="0"/>
          <p:nvPr/>
        </p:nvPicPr>
        <p:blipFill>
          <a:blip r:embed="rId6">
            <a:alphaModFix/>
          </a:blip>
          <a:stretch>
            <a:fillRect/>
          </a:stretch>
        </p:blipFill>
        <p:spPr>
          <a:xfrm>
            <a:off x="5158867" y="4398567"/>
            <a:ext cx="3736600" cy="1943533"/>
          </a:xfrm>
          <a:prstGeom prst="rect">
            <a:avLst/>
          </a:prstGeom>
          <a:noFill/>
          <a:ln>
            <a:noFill/>
          </a:ln>
        </p:spPr>
      </p:pic>
      <p:pic>
        <p:nvPicPr>
          <p:cNvPr id="476" name="Google Shape;476;p96"/>
          <p:cNvPicPr preferRelativeResize="0"/>
          <p:nvPr/>
        </p:nvPicPr>
        <p:blipFill>
          <a:blip r:embed="rId7">
            <a:alphaModFix/>
          </a:blip>
          <a:stretch>
            <a:fillRect/>
          </a:stretch>
        </p:blipFill>
        <p:spPr>
          <a:xfrm>
            <a:off x="8505734" y="1469334"/>
            <a:ext cx="3067628" cy="1943533"/>
          </a:xfrm>
          <a:prstGeom prst="rect">
            <a:avLst/>
          </a:prstGeom>
          <a:noFill/>
          <a:ln>
            <a:noFill/>
          </a:ln>
        </p:spPr>
      </p:pic>
      <p:pic>
        <p:nvPicPr>
          <p:cNvPr id="477" name="Google Shape;477;p96"/>
          <p:cNvPicPr preferRelativeResize="0"/>
          <p:nvPr/>
        </p:nvPicPr>
        <p:blipFill>
          <a:blip r:embed="rId8">
            <a:alphaModFix/>
          </a:blip>
          <a:stretch>
            <a:fillRect/>
          </a:stretch>
        </p:blipFill>
        <p:spPr>
          <a:xfrm>
            <a:off x="997734" y="4240801"/>
            <a:ext cx="2425949" cy="2101300"/>
          </a:xfrm>
          <a:prstGeom prst="rect">
            <a:avLst/>
          </a:prstGeom>
          <a:noFill/>
          <a:ln>
            <a:noFill/>
          </a:ln>
        </p:spPr>
      </p:pic>
    </p:spTree>
    <p:extLst>
      <p:ext uri="{BB962C8B-B14F-4D97-AF65-F5344CB8AC3E}">
        <p14:creationId xmlns:p14="http://schemas.microsoft.com/office/powerpoint/2010/main" val="10466871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81"/>
        <p:cNvGrpSpPr/>
        <p:nvPr/>
      </p:nvGrpSpPr>
      <p:grpSpPr>
        <a:xfrm>
          <a:off x="0" y="0"/>
          <a:ext cx="0" cy="0"/>
          <a:chOff x="0" y="0"/>
          <a:chExt cx="0" cy="0"/>
        </a:xfrm>
      </p:grpSpPr>
      <p:sp>
        <p:nvSpPr>
          <p:cNvPr id="482" name="Google Shape;482;p97"/>
          <p:cNvSpPr txBox="1"/>
          <p:nvPr/>
        </p:nvSpPr>
        <p:spPr>
          <a:xfrm>
            <a:off x="272200" y="353633"/>
            <a:ext cx="10851600" cy="332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b="1" kern="0">
                <a:solidFill>
                  <a:srgbClr val="000000"/>
                </a:solidFill>
                <a:latin typeface="Comic Sans MS"/>
                <a:ea typeface="Comic Sans MS"/>
                <a:cs typeface="Comic Sans MS"/>
                <a:sym typeface="Comic Sans MS"/>
              </a:rPr>
              <a:t>The science activity on the next slide is taken from the twinkl website.</a:t>
            </a:r>
            <a:endParaRPr sz="2400" b="1"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Look at the pictures on the next slide and decide whether the force being used or exerted is a push or a pull. </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Then decide if the force makes the object start to move or does it make the object stop?</a:t>
            </a:r>
            <a:endParaRPr sz="2400" kern="0">
              <a:solidFill>
                <a:srgbClr val="000000"/>
              </a:solidFill>
              <a:latin typeface="Comic Sans MS"/>
              <a:ea typeface="Comic Sans MS"/>
              <a:cs typeface="Comic Sans MS"/>
              <a:sym typeface="Comic Sans MS"/>
            </a:endParaRPr>
          </a:p>
        </p:txBody>
      </p:sp>
      <p:pic>
        <p:nvPicPr>
          <p:cNvPr id="483" name="Google Shape;483;p97"/>
          <p:cNvPicPr preferRelativeResize="0"/>
          <p:nvPr/>
        </p:nvPicPr>
        <p:blipFill>
          <a:blip r:embed="rId3">
            <a:alphaModFix/>
          </a:blip>
          <a:stretch>
            <a:fillRect/>
          </a:stretch>
        </p:blipFill>
        <p:spPr>
          <a:xfrm>
            <a:off x="899058" y="3678025"/>
            <a:ext cx="2880700" cy="1487700"/>
          </a:xfrm>
          <a:prstGeom prst="rect">
            <a:avLst/>
          </a:prstGeom>
          <a:noFill/>
          <a:ln>
            <a:noFill/>
          </a:ln>
        </p:spPr>
      </p:pic>
      <p:pic>
        <p:nvPicPr>
          <p:cNvPr id="484" name="Google Shape;484;p97"/>
          <p:cNvPicPr preferRelativeResize="0"/>
          <p:nvPr/>
        </p:nvPicPr>
        <p:blipFill>
          <a:blip r:embed="rId4">
            <a:alphaModFix/>
          </a:blip>
          <a:stretch>
            <a:fillRect/>
          </a:stretch>
        </p:blipFill>
        <p:spPr>
          <a:xfrm>
            <a:off x="5859659" y="3953000"/>
            <a:ext cx="2007300" cy="2345200"/>
          </a:xfrm>
          <a:prstGeom prst="rect">
            <a:avLst/>
          </a:prstGeom>
          <a:noFill/>
          <a:ln>
            <a:noFill/>
          </a:ln>
        </p:spPr>
      </p:pic>
      <p:sp>
        <p:nvSpPr>
          <p:cNvPr id="485" name="Google Shape;485;p97"/>
          <p:cNvSpPr/>
          <p:nvPr/>
        </p:nvSpPr>
        <p:spPr>
          <a:xfrm>
            <a:off x="898984" y="5165733"/>
            <a:ext cx="2880800" cy="12756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The gardener pushes the spade to make it start moving into the ground.</a:t>
            </a:r>
            <a:endParaRPr sz="1867" kern="0">
              <a:solidFill>
                <a:srgbClr val="000000"/>
              </a:solidFill>
              <a:latin typeface="Arial"/>
              <a:cs typeface="Arial"/>
              <a:sym typeface="Arial"/>
            </a:endParaRPr>
          </a:p>
        </p:txBody>
      </p:sp>
      <p:sp>
        <p:nvSpPr>
          <p:cNvPr id="486" name="Google Shape;486;p97"/>
          <p:cNvSpPr/>
          <p:nvPr/>
        </p:nvSpPr>
        <p:spPr>
          <a:xfrm>
            <a:off x="7866967" y="3965200"/>
            <a:ext cx="2780800" cy="2320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The dog pushes off the ground to stop the ball moving. When he pushes his mouth together the ball will stop.</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9294560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490"/>
        <p:cNvGrpSpPr/>
        <p:nvPr/>
      </p:nvGrpSpPr>
      <p:grpSpPr>
        <a:xfrm>
          <a:off x="0" y="0"/>
          <a:ext cx="0" cy="0"/>
          <a:chOff x="0" y="0"/>
          <a:chExt cx="0" cy="0"/>
        </a:xfrm>
      </p:grpSpPr>
      <p:pic>
        <p:nvPicPr>
          <p:cNvPr id="491" name="Google Shape;491;p98"/>
          <p:cNvPicPr preferRelativeResize="0"/>
          <p:nvPr/>
        </p:nvPicPr>
        <p:blipFill>
          <a:blip r:embed="rId3">
            <a:alphaModFix/>
          </a:blip>
          <a:stretch>
            <a:fillRect/>
          </a:stretch>
        </p:blipFill>
        <p:spPr>
          <a:xfrm>
            <a:off x="830368" y="1039534"/>
            <a:ext cx="4416425" cy="2476500"/>
          </a:xfrm>
          <a:prstGeom prst="rect">
            <a:avLst/>
          </a:prstGeom>
          <a:noFill/>
          <a:ln>
            <a:noFill/>
          </a:ln>
        </p:spPr>
      </p:pic>
      <p:pic>
        <p:nvPicPr>
          <p:cNvPr id="492" name="Google Shape;492;p98"/>
          <p:cNvPicPr preferRelativeResize="0"/>
          <p:nvPr/>
        </p:nvPicPr>
        <p:blipFill>
          <a:blip r:embed="rId4">
            <a:alphaModFix/>
          </a:blip>
          <a:stretch>
            <a:fillRect/>
          </a:stretch>
        </p:blipFill>
        <p:spPr>
          <a:xfrm>
            <a:off x="1233600" y="4208501"/>
            <a:ext cx="4013200" cy="2476500"/>
          </a:xfrm>
          <a:prstGeom prst="rect">
            <a:avLst/>
          </a:prstGeom>
          <a:noFill/>
          <a:ln>
            <a:noFill/>
          </a:ln>
        </p:spPr>
      </p:pic>
      <p:pic>
        <p:nvPicPr>
          <p:cNvPr id="493" name="Google Shape;493;p98"/>
          <p:cNvPicPr preferRelativeResize="0"/>
          <p:nvPr/>
        </p:nvPicPr>
        <p:blipFill>
          <a:blip r:embed="rId5">
            <a:alphaModFix/>
          </a:blip>
          <a:stretch>
            <a:fillRect/>
          </a:stretch>
        </p:blipFill>
        <p:spPr>
          <a:xfrm>
            <a:off x="7186734" y="225500"/>
            <a:ext cx="4329567" cy="2346267"/>
          </a:xfrm>
          <a:prstGeom prst="rect">
            <a:avLst/>
          </a:prstGeom>
          <a:noFill/>
          <a:ln>
            <a:noFill/>
          </a:ln>
        </p:spPr>
      </p:pic>
      <p:pic>
        <p:nvPicPr>
          <p:cNvPr id="494" name="Google Shape;494;p98"/>
          <p:cNvPicPr preferRelativeResize="0"/>
          <p:nvPr/>
        </p:nvPicPr>
        <p:blipFill>
          <a:blip r:embed="rId6">
            <a:alphaModFix/>
          </a:blip>
          <a:stretch>
            <a:fillRect/>
          </a:stretch>
        </p:blipFill>
        <p:spPr>
          <a:xfrm>
            <a:off x="8145659" y="2993333"/>
            <a:ext cx="3370652" cy="3691667"/>
          </a:xfrm>
          <a:prstGeom prst="rect">
            <a:avLst/>
          </a:prstGeom>
          <a:noFill/>
          <a:ln>
            <a:noFill/>
          </a:ln>
        </p:spPr>
      </p:pic>
    </p:spTree>
    <p:extLst>
      <p:ext uri="{BB962C8B-B14F-4D97-AF65-F5344CB8AC3E}">
        <p14:creationId xmlns:p14="http://schemas.microsoft.com/office/powerpoint/2010/main" val="27200948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98"/>
        <p:cNvGrpSpPr/>
        <p:nvPr/>
      </p:nvGrpSpPr>
      <p:grpSpPr>
        <a:xfrm>
          <a:off x="0" y="0"/>
          <a:ext cx="0" cy="0"/>
          <a:chOff x="0" y="0"/>
          <a:chExt cx="0" cy="0"/>
        </a:xfrm>
      </p:grpSpPr>
      <p:pic>
        <p:nvPicPr>
          <p:cNvPr id="499" name="Google Shape;499;p99"/>
          <p:cNvPicPr preferRelativeResize="0"/>
          <p:nvPr/>
        </p:nvPicPr>
        <p:blipFill>
          <a:blip r:embed="rId3">
            <a:alphaModFix/>
          </a:blip>
          <a:stretch>
            <a:fillRect/>
          </a:stretch>
        </p:blipFill>
        <p:spPr>
          <a:xfrm>
            <a:off x="3444001" y="203200"/>
            <a:ext cx="8293100" cy="4749800"/>
          </a:xfrm>
          <a:prstGeom prst="rect">
            <a:avLst/>
          </a:prstGeom>
          <a:noFill/>
          <a:ln>
            <a:noFill/>
          </a:ln>
        </p:spPr>
      </p:pic>
      <p:pic>
        <p:nvPicPr>
          <p:cNvPr id="500" name="Google Shape;500;p99"/>
          <p:cNvPicPr preferRelativeResize="0"/>
          <p:nvPr/>
        </p:nvPicPr>
        <p:blipFill>
          <a:blip r:embed="rId4">
            <a:alphaModFix/>
          </a:blip>
          <a:stretch>
            <a:fillRect/>
          </a:stretch>
        </p:blipFill>
        <p:spPr>
          <a:xfrm>
            <a:off x="3444000" y="4864085"/>
            <a:ext cx="4165600" cy="1993900"/>
          </a:xfrm>
          <a:prstGeom prst="rect">
            <a:avLst/>
          </a:prstGeom>
          <a:noFill/>
          <a:ln>
            <a:noFill/>
          </a:ln>
        </p:spPr>
      </p:pic>
      <p:sp>
        <p:nvSpPr>
          <p:cNvPr id="501" name="Google Shape;501;p99"/>
          <p:cNvSpPr txBox="1"/>
          <p:nvPr/>
        </p:nvSpPr>
        <p:spPr>
          <a:xfrm>
            <a:off x="188533" y="294100"/>
            <a:ext cx="3255600" cy="163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u="sng" kern="0">
                <a:solidFill>
                  <a:srgbClr val="000000"/>
                </a:solidFill>
                <a:latin typeface="Arial"/>
                <a:cs typeface="Arial"/>
                <a:sym typeface="Arial"/>
              </a:rPr>
              <a:t>Answers.</a:t>
            </a:r>
            <a:endParaRPr sz="2400" u="sng" kern="0">
              <a:solidFill>
                <a:srgbClr val="000000"/>
              </a:solidFill>
              <a:latin typeface="Arial"/>
              <a:cs typeface="Arial"/>
              <a:sym typeface="Arial"/>
            </a:endParaRPr>
          </a:p>
          <a:p>
            <a:pPr defTabSz="1219170">
              <a:buClr>
                <a:srgbClr val="000000"/>
              </a:buClr>
            </a:pPr>
            <a:endParaRPr sz="2400" u="sng"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How did you do?</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28697590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505"/>
        <p:cNvGrpSpPr/>
        <p:nvPr/>
      </p:nvGrpSpPr>
      <p:grpSpPr>
        <a:xfrm>
          <a:off x="0" y="0"/>
          <a:ext cx="0" cy="0"/>
          <a:chOff x="0" y="0"/>
          <a:chExt cx="0" cy="0"/>
        </a:xfrm>
      </p:grpSpPr>
      <p:pic>
        <p:nvPicPr>
          <p:cNvPr id="506" name="Google Shape;506;p100"/>
          <p:cNvPicPr preferRelativeResize="0"/>
          <p:nvPr/>
        </p:nvPicPr>
        <p:blipFill>
          <a:blip r:embed="rId3">
            <a:alphaModFix/>
          </a:blip>
          <a:stretch>
            <a:fillRect/>
          </a:stretch>
        </p:blipFill>
        <p:spPr>
          <a:xfrm>
            <a:off x="203201" y="203200"/>
            <a:ext cx="4668833" cy="2843867"/>
          </a:xfrm>
          <a:prstGeom prst="rect">
            <a:avLst/>
          </a:prstGeom>
          <a:noFill/>
          <a:ln>
            <a:noFill/>
          </a:ln>
        </p:spPr>
      </p:pic>
      <p:sp>
        <p:nvSpPr>
          <p:cNvPr id="507" name="Google Shape;507;p100"/>
          <p:cNvSpPr txBox="1"/>
          <p:nvPr/>
        </p:nvSpPr>
        <p:spPr>
          <a:xfrm>
            <a:off x="5227500" y="440433"/>
            <a:ext cx="6293600" cy="112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Here are some ideas if you don’t have one of your own.</a:t>
            </a:r>
            <a:endParaRPr sz="2400" kern="0">
              <a:solidFill>
                <a:srgbClr val="000000"/>
              </a:solidFill>
              <a:latin typeface="Comic Sans MS"/>
              <a:ea typeface="Comic Sans MS"/>
              <a:cs typeface="Comic Sans MS"/>
              <a:sym typeface="Comic Sans MS"/>
            </a:endParaRPr>
          </a:p>
        </p:txBody>
      </p:sp>
      <p:sp>
        <p:nvSpPr>
          <p:cNvPr id="508" name="Google Shape;508;p100"/>
          <p:cNvSpPr txBox="1"/>
          <p:nvPr/>
        </p:nvSpPr>
        <p:spPr>
          <a:xfrm>
            <a:off x="418533" y="4852133"/>
            <a:ext cx="4307200" cy="173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Share your ideas with an adult.</a:t>
            </a:r>
            <a:endParaRPr sz="3200" kern="0">
              <a:solidFill>
                <a:srgbClr val="000000"/>
              </a:solidFill>
              <a:latin typeface="Arial"/>
              <a:cs typeface="Arial"/>
              <a:sym typeface="Arial"/>
            </a:endParaRPr>
          </a:p>
        </p:txBody>
      </p:sp>
      <p:pic>
        <p:nvPicPr>
          <p:cNvPr id="509" name="Google Shape;509;p100"/>
          <p:cNvPicPr preferRelativeResize="0"/>
          <p:nvPr/>
        </p:nvPicPr>
        <p:blipFill>
          <a:blip r:embed="rId4">
            <a:alphaModFix/>
          </a:blip>
          <a:stretch>
            <a:fillRect/>
          </a:stretch>
        </p:blipFill>
        <p:spPr>
          <a:xfrm>
            <a:off x="5227501" y="1569637"/>
            <a:ext cx="2848801" cy="1923667"/>
          </a:xfrm>
          <a:prstGeom prst="rect">
            <a:avLst/>
          </a:prstGeom>
          <a:noFill/>
          <a:ln>
            <a:noFill/>
          </a:ln>
        </p:spPr>
      </p:pic>
      <p:pic>
        <p:nvPicPr>
          <p:cNvPr id="510" name="Google Shape;510;p100"/>
          <p:cNvPicPr preferRelativeResize="0"/>
          <p:nvPr/>
        </p:nvPicPr>
        <p:blipFill>
          <a:blip r:embed="rId5">
            <a:alphaModFix/>
          </a:blip>
          <a:stretch>
            <a:fillRect/>
          </a:stretch>
        </p:blipFill>
        <p:spPr>
          <a:xfrm>
            <a:off x="8483401" y="4057112"/>
            <a:ext cx="3147367" cy="2367688"/>
          </a:xfrm>
          <a:prstGeom prst="rect">
            <a:avLst/>
          </a:prstGeom>
          <a:noFill/>
          <a:ln>
            <a:noFill/>
          </a:ln>
        </p:spPr>
      </p:pic>
      <p:pic>
        <p:nvPicPr>
          <p:cNvPr id="511" name="Google Shape;511;p100"/>
          <p:cNvPicPr preferRelativeResize="0"/>
          <p:nvPr/>
        </p:nvPicPr>
        <p:blipFill>
          <a:blip r:embed="rId6">
            <a:alphaModFix/>
          </a:blip>
          <a:stretch>
            <a:fillRect/>
          </a:stretch>
        </p:blipFill>
        <p:spPr>
          <a:xfrm>
            <a:off x="4928933" y="3696504"/>
            <a:ext cx="3351267" cy="2444157"/>
          </a:xfrm>
          <a:prstGeom prst="rect">
            <a:avLst/>
          </a:prstGeom>
          <a:noFill/>
          <a:ln>
            <a:noFill/>
          </a:ln>
        </p:spPr>
      </p:pic>
      <p:pic>
        <p:nvPicPr>
          <p:cNvPr id="512" name="Google Shape;512;p100"/>
          <p:cNvPicPr preferRelativeResize="0"/>
          <p:nvPr/>
        </p:nvPicPr>
        <p:blipFill>
          <a:blip r:embed="rId7">
            <a:alphaModFix/>
          </a:blip>
          <a:stretch>
            <a:fillRect/>
          </a:stretch>
        </p:blipFill>
        <p:spPr>
          <a:xfrm>
            <a:off x="8632685" y="1380997"/>
            <a:ext cx="2848799" cy="2300953"/>
          </a:xfrm>
          <a:prstGeom prst="rect">
            <a:avLst/>
          </a:prstGeom>
          <a:noFill/>
          <a:ln>
            <a:noFill/>
          </a:ln>
        </p:spPr>
      </p:pic>
    </p:spTree>
    <p:extLst>
      <p:ext uri="{BB962C8B-B14F-4D97-AF65-F5344CB8AC3E}">
        <p14:creationId xmlns:p14="http://schemas.microsoft.com/office/powerpoint/2010/main" val="35878253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16"/>
        <p:cNvGrpSpPr/>
        <p:nvPr/>
      </p:nvGrpSpPr>
      <p:grpSpPr>
        <a:xfrm>
          <a:off x="0" y="0"/>
          <a:ext cx="0" cy="0"/>
          <a:chOff x="0" y="0"/>
          <a:chExt cx="0" cy="0"/>
        </a:xfrm>
      </p:grpSpPr>
      <p:sp>
        <p:nvSpPr>
          <p:cNvPr id="517" name="Google Shape;517;p101"/>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Tuesday 2</a:t>
            </a:r>
            <a:r>
              <a:rPr lang="en-GB" u="sng" baseline="30000"/>
              <a:t>nd</a:t>
            </a:r>
            <a:r>
              <a:rPr lang="en-GB" u="sng"/>
              <a:t> June</a:t>
            </a:r>
            <a:endParaRPr u="sng"/>
          </a:p>
          <a:p>
            <a:endParaRPr sz="3200"/>
          </a:p>
          <a:p>
            <a:endParaRPr sz="3200"/>
          </a:p>
          <a:p>
            <a:r>
              <a:rPr lang="en-GB" sz="3200" b="1"/>
              <a:t>Ready to wake up your maths brains?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518" name="Google Shape;518;p101"/>
          <p:cNvPicPr preferRelativeResize="0"/>
          <p:nvPr/>
        </p:nvPicPr>
        <p:blipFill rotWithShape="1">
          <a:blip r:embed="rId3">
            <a:alphaModFix/>
          </a:blip>
          <a:srcRect/>
          <a:stretch/>
        </p:blipFill>
        <p:spPr>
          <a:xfrm>
            <a:off x="8450193" y="298692"/>
            <a:ext cx="3488967" cy="2147600"/>
          </a:xfrm>
          <a:prstGeom prst="rect">
            <a:avLst/>
          </a:prstGeom>
          <a:noFill/>
          <a:ln>
            <a:noFill/>
          </a:ln>
        </p:spPr>
      </p:pic>
    </p:spTree>
    <p:extLst>
      <p:ext uri="{BB962C8B-B14F-4D97-AF65-F5344CB8AC3E}">
        <p14:creationId xmlns:p14="http://schemas.microsoft.com/office/powerpoint/2010/main" val="11759612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102"/>
          <p:cNvSpPr/>
          <p:nvPr/>
        </p:nvSpPr>
        <p:spPr>
          <a:xfrm>
            <a:off x="198800" y="523200"/>
            <a:ext cx="6138800" cy="3883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524" name="Google Shape;524;p102"/>
          <p:cNvSpPr txBox="1"/>
          <p:nvPr/>
        </p:nvSpPr>
        <p:spPr>
          <a:xfrm>
            <a:off x="286000"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How many tens in 344 ?</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2. Write a calculation statement for this bar model: </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3. 345 - 272</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4. £6.06 = ___p</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5. If there are 6 eggs in a box, how many eggs in 4 boxes?</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6. Which of these </a:t>
            </a:r>
            <a:endParaRPr sz="2400" kern="0">
              <a:solidFill>
                <a:srgbClr val="000000"/>
              </a:solidFill>
              <a:latin typeface="Arial"/>
              <a:ea typeface="Arial"/>
              <a:cs typeface="Arial"/>
              <a:sym typeface="Arial"/>
            </a:endParaRPr>
          </a:p>
          <a:p>
            <a:pPr indent="609585" defTabSz="1219170">
              <a:buClr>
                <a:srgbClr val="000000"/>
              </a:buClr>
              <a:buSzPts val="1800"/>
            </a:pPr>
            <a:r>
              <a:rPr lang="en-GB" sz="2400" kern="0">
                <a:solidFill>
                  <a:srgbClr val="000000"/>
                </a:solidFill>
                <a:latin typeface="Arial"/>
                <a:ea typeface="Arial"/>
                <a:cs typeface="Arial"/>
                <a:sym typeface="Arial"/>
              </a:rPr>
              <a:t>pairs of lines are</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perpendicular?</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525" name="Google Shape;525;p102"/>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02.06.20</a:t>
            </a:r>
            <a:endParaRPr sz="2400" b="1" u="sng" kern="0">
              <a:solidFill>
                <a:srgbClr val="000000"/>
              </a:solidFill>
              <a:latin typeface="Arial"/>
              <a:ea typeface="Arial"/>
              <a:cs typeface="Arial"/>
              <a:sym typeface="Arial"/>
            </a:endParaRPr>
          </a:p>
        </p:txBody>
      </p:sp>
      <p:sp>
        <p:nvSpPr>
          <p:cNvPr id="526" name="Google Shape;526;p102"/>
          <p:cNvSpPr txBox="1"/>
          <p:nvPr/>
        </p:nvSpPr>
        <p:spPr>
          <a:xfrm>
            <a:off x="6796051" y="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7.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8. How much change from a £5 note if I bought both of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these?</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a:t>
            </a:r>
            <a:endParaRPr sz="2400" kern="0">
              <a:solidFill>
                <a:srgbClr val="000000"/>
              </a:solidFill>
              <a:latin typeface="Arial"/>
              <a:cs typeface="Arial"/>
              <a:sym typeface="Arial"/>
            </a:endParaRPr>
          </a:p>
          <a:p>
            <a:pPr defTabSz="1219170">
              <a:buClr>
                <a:srgbClr val="000000"/>
              </a:buClr>
              <a:buSzPts val="1800"/>
            </a:pPr>
            <a:endParaRPr sz="2400" kern="0">
              <a:solidFill>
                <a:srgbClr val="000000"/>
              </a:solidFill>
              <a:latin typeface="Arial"/>
              <a:cs typeface="Arial"/>
              <a:sym typeface="Arial"/>
            </a:endParaRPr>
          </a:p>
          <a:p>
            <a:pPr defTabSz="1219170">
              <a:buClr>
                <a:srgbClr val="000000"/>
              </a:buClr>
              <a:buSzPts val="1800"/>
            </a:pPr>
            <a:endParaRPr sz="2400" kern="0">
              <a:solidFill>
                <a:srgbClr val="000000"/>
              </a:solidFill>
              <a:latin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If I know 7 x 9 = 63,</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what else do I know?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527" name="Google Shape;527;p102"/>
          <p:cNvPicPr preferRelativeResize="0"/>
          <p:nvPr/>
        </p:nvPicPr>
        <p:blipFill rotWithShape="1">
          <a:blip r:embed="rId3">
            <a:alphaModFix/>
          </a:blip>
          <a:srcRect/>
          <a:stretch/>
        </p:blipFill>
        <p:spPr>
          <a:xfrm>
            <a:off x="4181113" y="2692192"/>
            <a:ext cx="1629273" cy="912400"/>
          </a:xfrm>
          <a:prstGeom prst="rect">
            <a:avLst/>
          </a:prstGeom>
          <a:noFill/>
          <a:ln>
            <a:noFill/>
          </a:ln>
        </p:spPr>
      </p:pic>
      <p:pic>
        <p:nvPicPr>
          <p:cNvPr id="528" name="Google Shape;528;p102"/>
          <p:cNvPicPr preferRelativeResize="0"/>
          <p:nvPr/>
        </p:nvPicPr>
        <p:blipFill rotWithShape="1">
          <a:blip r:embed="rId4">
            <a:alphaModFix/>
          </a:blip>
          <a:srcRect l="-6950" r="6948"/>
          <a:stretch/>
        </p:blipFill>
        <p:spPr>
          <a:xfrm>
            <a:off x="3268201" y="5297875"/>
            <a:ext cx="3455100" cy="1442124"/>
          </a:xfrm>
          <a:prstGeom prst="rect">
            <a:avLst/>
          </a:prstGeom>
          <a:noFill/>
          <a:ln>
            <a:noFill/>
          </a:ln>
        </p:spPr>
      </p:pic>
      <p:pic>
        <p:nvPicPr>
          <p:cNvPr id="529" name="Google Shape;529;p102"/>
          <p:cNvPicPr preferRelativeResize="0"/>
          <p:nvPr/>
        </p:nvPicPr>
        <p:blipFill rotWithShape="1">
          <a:blip r:embed="rId5">
            <a:alphaModFix/>
          </a:blip>
          <a:srcRect/>
          <a:stretch/>
        </p:blipFill>
        <p:spPr>
          <a:xfrm>
            <a:off x="3067151" y="1714933"/>
            <a:ext cx="1282700" cy="635000"/>
          </a:xfrm>
          <a:prstGeom prst="rect">
            <a:avLst/>
          </a:prstGeom>
          <a:noFill/>
          <a:ln>
            <a:noFill/>
          </a:ln>
        </p:spPr>
      </p:pic>
      <p:pic>
        <p:nvPicPr>
          <p:cNvPr id="530" name="Google Shape;530;p102"/>
          <p:cNvPicPr preferRelativeResize="0"/>
          <p:nvPr/>
        </p:nvPicPr>
        <p:blipFill rotWithShape="1">
          <a:blip r:embed="rId6">
            <a:alphaModFix/>
          </a:blip>
          <a:srcRect/>
          <a:stretch/>
        </p:blipFill>
        <p:spPr>
          <a:xfrm>
            <a:off x="7530151" y="3880902"/>
            <a:ext cx="1612900" cy="977900"/>
          </a:xfrm>
          <a:prstGeom prst="rect">
            <a:avLst/>
          </a:prstGeom>
          <a:noFill/>
          <a:ln>
            <a:noFill/>
          </a:ln>
        </p:spPr>
      </p:pic>
      <p:pic>
        <p:nvPicPr>
          <p:cNvPr id="531" name="Google Shape;531;p102"/>
          <p:cNvPicPr preferRelativeResize="0"/>
          <p:nvPr/>
        </p:nvPicPr>
        <p:blipFill rotWithShape="1">
          <a:blip r:embed="rId7">
            <a:alphaModFix/>
          </a:blip>
          <a:srcRect/>
          <a:stretch/>
        </p:blipFill>
        <p:spPr>
          <a:xfrm>
            <a:off x="7107337" y="320766"/>
            <a:ext cx="4834031" cy="1442133"/>
          </a:xfrm>
          <a:prstGeom prst="rect">
            <a:avLst/>
          </a:prstGeom>
          <a:noFill/>
          <a:ln>
            <a:noFill/>
          </a:ln>
        </p:spPr>
      </p:pic>
      <p:pic>
        <p:nvPicPr>
          <p:cNvPr id="532" name="Google Shape;532;p102"/>
          <p:cNvPicPr preferRelativeResize="0"/>
          <p:nvPr/>
        </p:nvPicPr>
        <p:blipFill rotWithShape="1">
          <a:blip r:embed="rId8">
            <a:alphaModFix/>
          </a:blip>
          <a:srcRect/>
          <a:stretch/>
        </p:blipFill>
        <p:spPr>
          <a:xfrm>
            <a:off x="9707593" y="2577226"/>
            <a:ext cx="2233767" cy="1703533"/>
          </a:xfrm>
          <a:prstGeom prst="rect">
            <a:avLst/>
          </a:prstGeom>
          <a:noFill/>
          <a:ln>
            <a:noFill/>
          </a:ln>
        </p:spPr>
      </p:pic>
    </p:spTree>
    <p:extLst>
      <p:ext uri="{BB962C8B-B14F-4D97-AF65-F5344CB8AC3E}">
        <p14:creationId xmlns:p14="http://schemas.microsoft.com/office/powerpoint/2010/main" val="18470009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36"/>
        <p:cNvGrpSpPr/>
        <p:nvPr/>
      </p:nvGrpSpPr>
      <p:grpSpPr>
        <a:xfrm>
          <a:off x="0" y="0"/>
          <a:ext cx="0" cy="0"/>
          <a:chOff x="0" y="0"/>
          <a:chExt cx="0" cy="0"/>
        </a:xfrm>
      </p:grpSpPr>
      <p:sp>
        <p:nvSpPr>
          <p:cNvPr id="537" name="Google Shape;537;p103"/>
          <p:cNvSpPr txBox="1">
            <a:spLocks noGrp="1"/>
          </p:cNvSpPr>
          <p:nvPr>
            <p:ph type="subTitle" idx="1"/>
          </p:nvPr>
        </p:nvSpPr>
        <p:spPr>
          <a:xfrm>
            <a:off x="248333" y="224367"/>
            <a:ext cx="41008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Answers.</a:t>
            </a:r>
            <a:endParaRPr>
              <a:solidFill>
                <a:srgbClr val="000000"/>
              </a:solidFill>
            </a:endParaRPr>
          </a:p>
          <a:p>
            <a:pPr marL="0" indent="0" algn="l"/>
            <a:endParaRPr/>
          </a:p>
        </p:txBody>
      </p:sp>
      <p:sp>
        <p:nvSpPr>
          <p:cNvPr id="538" name="Google Shape;538;p103"/>
          <p:cNvSpPr txBox="1"/>
          <p:nvPr/>
        </p:nvSpPr>
        <p:spPr>
          <a:xfrm>
            <a:off x="248333" y="1109533"/>
            <a:ext cx="3850000" cy="574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34</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26 + 46 = 72</a:t>
            </a:r>
            <a:endParaRPr sz="2400" kern="0">
              <a:solidFill>
                <a:srgbClr val="000000"/>
              </a:solidFill>
              <a:latin typeface="Arial"/>
              <a:cs typeface="Arial"/>
              <a:sym typeface="Arial"/>
            </a:endParaRPr>
          </a:p>
          <a:p>
            <a:pPr marL="609585" defTabSz="1219170">
              <a:buClr>
                <a:srgbClr val="000000"/>
              </a:buClr>
            </a:pPr>
            <a:r>
              <a:rPr lang="en-GB" sz="2400" kern="0">
                <a:solidFill>
                  <a:srgbClr val="000000"/>
                </a:solidFill>
                <a:latin typeface="Arial"/>
                <a:cs typeface="Arial"/>
                <a:sym typeface="Arial"/>
              </a:rPr>
              <a:t>46 +26 = 72</a:t>
            </a:r>
            <a:endParaRPr sz="2400" kern="0">
              <a:solidFill>
                <a:srgbClr val="000000"/>
              </a:solidFill>
              <a:latin typeface="Arial"/>
              <a:cs typeface="Arial"/>
              <a:sym typeface="Arial"/>
            </a:endParaRPr>
          </a:p>
          <a:p>
            <a:pPr marL="609585" defTabSz="1219170">
              <a:buClr>
                <a:srgbClr val="000000"/>
              </a:buClr>
            </a:pPr>
            <a:r>
              <a:rPr lang="en-GB" sz="2400" kern="0">
                <a:solidFill>
                  <a:srgbClr val="000000"/>
                </a:solidFill>
                <a:latin typeface="Arial"/>
                <a:cs typeface="Arial"/>
                <a:sym typeface="Arial"/>
              </a:rPr>
              <a:t>72 - 46 = 26</a:t>
            </a:r>
            <a:endParaRPr sz="2400" kern="0">
              <a:solidFill>
                <a:srgbClr val="000000"/>
              </a:solidFill>
              <a:latin typeface="Arial"/>
              <a:cs typeface="Arial"/>
              <a:sym typeface="Arial"/>
            </a:endParaRPr>
          </a:p>
          <a:p>
            <a:pPr marL="609585" defTabSz="1219170">
              <a:buClr>
                <a:srgbClr val="000000"/>
              </a:buClr>
            </a:pPr>
            <a:r>
              <a:rPr lang="en-GB" sz="2400" kern="0">
                <a:solidFill>
                  <a:srgbClr val="000000"/>
                </a:solidFill>
                <a:latin typeface="Arial"/>
                <a:cs typeface="Arial"/>
                <a:sym typeface="Arial"/>
              </a:rPr>
              <a:t>76 - 26 = 46</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73</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606p</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6 x 4 =24 eggs</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endParaRPr sz="2400" kern="0">
              <a:solidFill>
                <a:srgbClr val="000000"/>
              </a:solidFill>
              <a:latin typeface="Arial"/>
              <a:cs typeface="Arial"/>
              <a:sym typeface="Arial"/>
            </a:endParaRPr>
          </a:p>
        </p:txBody>
      </p:sp>
      <p:sp>
        <p:nvSpPr>
          <p:cNvPr id="539" name="Google Shape;539;p103"/>
          <p:cNvSpPr txBox="1"/>
          <p:nvPr/>
        </p:nvSpPr>
        <p:spPr>
          <a:xfrm>
            <a:off x="5436567" y="210467"/>
            <a:ext cx="6335200" cy="637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7. 175g</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8. 95 + 180 = 275</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500 - 275 = 225p or £2.25</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9. ⅚</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10. Various answers</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9 x 7 = 63,  9 x 70 = 630,   70 x 90 = 6300</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630 ÷ 70  = 9,   6300 ÷ 70 = 90</a:t>
            </a:r>
            <a:endParaRPr sz="2400" kern="0">
              <a:solidFill>
                <a:srgbClr val="000000"/>
              </a:solidFill>
              <a:latin typeface="Arial"/>
              <a:cs typeface="Arial"/>
              <a:sym typeface="Arial"/>
            </a:endParaRPr>
          </a:p>
        </p:txBody>
      </p:sp>
      <p:pic>
        <p:nvPicPr>
          <p:cNvPr id="540" name="Google Shape;540;p103"/>
          <p:cNvPicPr preferRelativeResize="0"/>
          <p:nvPr/>
        </p:nvPicPr>
        <p:blipFill>
          <a:blip r:embed="rId3">
            <a:alphaModFix/>
          </a:blip>
          <a:stretch>
            <a:fillRect/>
          </a:stretch>
        </p:blipFill>
        <p:spPr>
          <a:xfrm>
            <a:off x="914367" y="5816600"/>
            <a:ext cx="787400" cy="1041400"/>
          </a:xfrm>
          <a:prstGeom prst="rect">
            <a:avLst/>
          </a:prstGeom>
          <a:noFill/>
          <a:ln>
            <a:noFill/>
          </a:ln>
        </p:spPr>
      </p:pic>
    </p:spTree>
    <p:extLst>
      <p:ext uri="{BB962C8B-B14F-4D97-AF65-F5344CB8AC3E}">
        <p14:creationId xmlns:p14="http://schemas.microsoft.com/office/powerpoint/2010/main" val="10893081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44"/>
        <p:cNvGrpSpPr/>
        <p:nvPr/>
      </p:nvGrpSpPr>
      <p:grpSpPr>
        <a:xfrm>
          <a:off x="0" y="0"/>
          <a:ext cx="0" cy="0"/>
          <a:chOff x="0" y="0"/>
          <a:chExt cx="0" cy="0"/>
        </a:xfrm>
      </p:grpSpPr>
      <p:sp>
        <p:nvSpPr>
          <p:cNvPr id="545" name="Google Shape;545;p10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546" name="Google Shape;546;p10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547" name="Google Shape;547;p10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548" name="Google Shape;548;p10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3299961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52"/>
        <p:cNvGrpSpPr/>
        <p:nvPr/>
      </p:nvGrpSpPr>
      <p:grpSpPr>
        <a:xfrm>
          <a:off x="0" y="0"/>
          <a:ext cx="0" cy="0"/>
          <a:chOff x="0" y="0"/>
          <a:chExt cx="0" cy="0"/>
        </a:xfrm>
      </p:grpSpPr>
      <p:sp>
        <p:nvSpPr>
          <p:cNvPr id="553" name="Google Shape;553;p105"/>
          <p:cNvSpPr txBox="1">
            <a:spLocks noGrp="1"/>
          </p:cNvSpPr>
          <p:nvPr>
            <p:ph type="title"/>
          </p:nvPr>
        </p:nvSpPr>
        <p:spPr>
          <a:xfrm>
            <a:off x="838200" y="365125"/>
            <a:ext cx="10515600" cy="1325600"/>
          </a:xfrm>
          <a:prstGeom prst="rect">
            <a:avLst/>
          </a:prstGeom>
          <a:noFill/>
          <a:ln>
            <a:noFill/>
          </a:ln>
        </p:spPr>
        <p:txBody>
          <a:bodyPr spcFirstLastPara="1" wrap="square" lIns="91433" tIns="45700" rIns="91433" bIns="45700" anchor="ctr" anchorCtr="0">
            <a:noAutofit/>
          </a:bodyPr>
          <a:lstStyle/>
          <a:p>
            <a:r>
              <a:rPr lang="en-GB" u="sng"/>
              <a:t>WALT: identify different types of angles and lines</a:t>
            </a:r>
            <a:endParaRPr u="sng"/>
          </a:p>
        </p:txBody>
      </p:sp>
      <p:sp>
        <p:nvSpPr>
          <p:cNvPr id="554" name="Google Shape;554;p105"/>
          <p:cNvSpPr txBox="1"/>
          <p:nvPr/>
        </p:nvSpPr>
        <p:spPr>
          <a:xfrm>
            <a:off x="975000" y="1801267"/>
            <a:ext cx="9915200" cy="208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If you have a tablet, laptop or computer, you can follow the link below and do the following lesson interactively. We will be doing slides 7 to 9 but feel free to start from the first slide for a recap about angles.</a:t>
            </a:r>
            <a:endParaRPr sz="3067" kern="0">
              <a:solidFill>
                <a:srgbClr val="000000"/>
              </a:solidFill>
              <a:latin typeface="Arial"/>
              <a:cs typeface="Arial"/>
              <a:sym typeface="Arial"/>
            </a:endParaRPr>
          </a:p>
        </p:txBody>
      </p:sp>
      <p:sp>
        <p:nvSpPr>
          <p:cNvPr id="555" name="Google Shape;555;p105"/>
          <p:cNvSpPr txBox="1"/>
          <p:nvPr/>
        </p:nvSpPr>
        <p:spPr>
          <a:xfrm>
            <a:off x="1090667" y="4494900"/>
            <a:ext cx="4000000" cy="67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https://app.mymaths.co.uk/1755-lesson/angles-1</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4599888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59"/>
        <p:cNvGrpSpPr/>
        <p:nvPr/>
      </p:nvGrpSpPr>
      <p:grpSpPr>
        <a:xfrm>
          <a:off x="0" y="0"/>
          <a:ext cx="0" cy="0"/>
          <a:chOff x="0" y="0"/>
          <a:chExt cx="0" cy="0"/>
        </a:xfrm>
      </p:grpSpPr>
      <p:grpSp>
        <p:nvGrpSpPr>
          <p:cNvPr id="560" name="Google Shape;560;p106"/>
          <p:cNvGrpSpPr/>
          <p:nvPr/>
        </p:nvGrpSpPr>
        <p:grpSpPr>
          <a:xfrm>
            <a:off x="205167" y="831850"/>
            <a:ext cx="11781651" cy="5194300"/>
            <a:chOff x="53250" y="0"/>
            <a:chExt cx="8836238" cy="3895725"/>
          </a:xfrm>
        </p:grpSpPr>
        <p:pic>
          <p:nvPicPr>
            <p:cNvPr id="561" name="Google Shape;561;p106"/>
            <p:cNvPicPr preferRelativeResize="0"/>
            <p:nvPr/>
          </p:nvPicPr>
          <p:blipFill>
            <a:blip r:embed="rId3">
              <a:alphaModFix/>
            </a:blip>
            <a:stretch>
              <a:fillRect/>
            </a:stretch>
          </p:blipFill>
          <p:spPr>
            <a:xfrm>
              <a:off x="53250" y="0"/>
              <a:ext cx="7848600" cy="3895725"/>
            </a:xfrm>
            <a:prstGeom prst="rect">
              <a:avLst/>
            </a:prstGeom>
            <a:noFill/>
            <a:ln>
              <a:noFill/>
            </a:ln>
          </p:spPr>
        </p:pic>
        <p:pic>
          <p:nvPicPr>
            <p:cNvPr id="562" name="Google Shape;562;p106"/>
            <p:cNvPicPr preferRelativeResize="0"/>
            <p:nvPr/>
          </p:nvPicPr>
          <p:blipFill>
            <a:blip r:embed="rId4">
              <a:alphaModFix/>
            </a:blip>
            <a:stretch>
              <a:fillRect/>
            </a:stretch>
          </p:blipFill>
          <p:spPr>
            <a:xfrm rot="5400000">
              <a:off x="6407787" y="1417863"/>
              <a:ext cx="3891700" cy="1055975"/>
            </a:xfrm>
            <a:prstGeom prst="rect">
              <a:avLst/>
            </a:prstGeom>
            <a:noFill/>
            <a:ln>
              <a:noFill/>
            </a:ln>
          </p:spPr>
        </p:pic>
        <p:pic>
          <p:nvPicPr>
            <p:cNvPr id="563" name="Google Shape;563;p106"/>
            <p:cNvPicPr preferRelativeResize="0"/>
            <p:nvPr/>
          </p:nvPicPr>
          <p:blipFill>
            <a:blip r:embed="rId5">
              <a:alphaModFix/>
            </a:blip>
            <a:stretch>
              <a:fillRect/>
            </a:stretch>
          </p:blipFill>
          <p:spPr>
            <a:xfrm>
              <a:off x="6384413" y="1504138"/>
              <a:ext cx="2505075" cy="1743075"/>
            </a:xfrm>
            <a:prstGeom prst="rect">
              <a:avLst/>
            </a:prstGeom>
            <a:noFill/>
            <a:ln>
              <a:noFill/>
            </a:ln>
          </p:spPr>
        </p:pic>
      </p:grpSp>
    </p:spTree>
    <p:extLst>
      <p:ext uri="{BB962C8B-B14F-4D97-AF65-F5344CB8AC3E}">
        <p14:creationId xmlns:p14="http://schemas.microsoft.com/office/powerpoint/2010/main" val="2156614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67"/>
        <p:cNvGrpSpPr/>
        <p:nvPr/>
      </p:nvGrpSpPr>
      <p:grpSpPr>
        <a:xfrm>
          <a:off x="0" y="0"/>
          <a:ext cx="0" cy="0"/>
          <a:chOff x="0" y="0"/>
          <a:chExt cx="0" cy="0"/>
        </a:xfrm>
      </p:grpSpPr>
      <p:pic>
        <p:nvPicPr>
          <p:cNvPr id="568" name="Google Shape;568;p107"/>
          <p:cNvPicPr preferRelativeResize="0"/>
          <p:nvPr/>
        </p:nvPicPr>
        <p:blipFill>
          <a:blip r:embed="rId3">
            <a:alphaModFix/>
          </a:blip>
          <a:stretch>
            <a:fillRect/>
          </a:stretch>
        </p:blipFill>
        <p:spPr>
          <a:xfrm>
            <a:off x="1009651" y="1123951"/>
            <a:ext cx="10172700" cy="4610100"/>
          </a:xfrm>
          <a:prstGeom prst="rect">
            <a:avLst/>
          </a:prstGeom>
          <a:noFill/>
          <a:ln>
            <a:noFill/>
          </a:ln>
        </p:spPr>
      </p:pic>
    </p:spTree>
    <p:extLst>
      <p:ext uri="{BB962C8B-B14F-4D97-AF65-F5344CB8AC3E}">
        <p14:creationId xmlns:p14="http://schemas.microsoft.com/office/powerpoint/2010/main" val="2628016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72"/>
        <p:cNvGrpSpPr/>
        <p:nvPr/>
      </p:nvGrpSpPr>
      <p:grpSpPr>
        <a:xfrm>
          <a:off x="0" y="0"/>
          <a:ext cx="0" cy="0"/>
          <a:chOff x="0" y="0"/>
          <a:chExt cx="0" cy="0"/>
        </a:xfrm>
      </p:grpSpPr>
      <p:pic>
        <p:nvPicPr>
          <p:cNvPr id="573" name="Google Shape;573;p108"/>
          <p:cNvPicPr preferRelativeResize="0"/>
          <p:nvPr/>
        </p:nvPicPr>
        <p:blipFill>
          <a:blip r:embed="rId3">
            <a:alphaModFix/>
          </a:blip>
          <a:stretch>
            <a:fillRect/>
          </a:stretch>
        </p:blipFill>
        <p:spPr>
          <a:xfrm>
            <a:off x="565134" y="120533"/>
            <a:ext cx="11061700" cy="4343400"/>
          </a:xfrm>
          <a:prstGeom prst="rect">
            <a:avLst/>
          </a:prstGeom>
          <a:noFill/>
          <a:ln>
            <a:noFill/>
          </a:ln>
        </p:spPr>
      </p:pic>
      <p:pic>
        <p:nvPicPr>
          <p:cNvPr id="574" name="Google Shape;574;p108"/>
          <p:cNvPicPr preferRelativeResize="0"/>
          <p:nvPr/>
        </p:nvPicPr>
        <p:blipFill>
          <a:blip r:embed="rId4">
            <a:alphaModFix/>
          </a:blip>
          <a:stretch>
            <a:fillRect/>
          </a:stretch>
        </p:blipFill>
        <p:spPr>
          <a:xfrm>
            <a:off x="565134" y="4364768"/>
            <a:ext cx="9879609" cy="2493233"/>
          </a:xfrm>
          <a:prstGeom prst="rect">
            <a:avLst/>
          </a:prstGeom>
          <a:noFill/>
          <a:ln>
            <a:noFill/>
          </a:ln>
        </p:spPr>
      </p:pic>
      <p:pic>
        <p:nvPicPr>
          <p:cNvPr id="575" name="Google Shape;575;p108"/>
          <p:cNvPicPr preferRelativeResize="0"/>
          <p:nvPr/>
        </p:nvPicPr>
        <p:blipFill>
          <a:blip r:embed="rId5">
            <a:alphaModFix/>
          </a:blip>
          <a:stretch>
            <a:fillRect/>
          </a:stretch>
        </p:blipFill>
        <p:spPr>
          <a:xfrm>
            <a:off x="9861234" y="4463934"/>
            <a:ext cx="2330767" cy="2380333"/>
          </a:xfrm>
          <a:prstGeom prst="rect">
            <a:avLst/>
          </a:prstGeom>
          <a:noFill/>
          <a:ln>
            <a:noFill/>
          </a:ln>
        </p:spPr>
      </p:pic>
    </p:spTree>
    <p:extLst>
      <p:ext uri="{BB962C8B-B14F-4D97-AF65-F5344CB8AC3E}">
        <p14:creationId xmlns:p14="http://schemas.microsoft.com/office/powerpoint/2010/main" val="10492966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79"/>
        <p:cNvGrpSpPr/>
        <p:nvPr/>
      </p:nvGrpSpPr>
      <p:grpSpPr>
        <a:xfrm>
          <a:off x="0" y="0"/>
          <a:ext cx="0" cy="0"/>
          <a:chOff x="0" y="0"/>
          <a:chExt cx="0" cy="0"/>
        </a:xfrm>
      </p:grpSpPr>
      <p:pic>
        <p:nvPicPr>
          <p:cNvPr id="580" name="Google Shape;580;p109"/>
          <p:cNvPicPr preferRelativeResize="0"/>
          <p:nvPr/>
        </p:nvPicPr>
        <p:blipFill>
          <a:blip r:embed="rId3">
            <a:alphaModFix/>
          </a:blip>
          <a:stretch>
            <a:fillRect/>
          </a:stretch>
        </p:blipFill>
        <p:spPr>
          <a:xfrm>
            <a:off x="717600" y="203200"/>
            <a:ext cx="10756803" cy="6451600"/>
          </a:xfrm>
          <a:prstGeom prst="rect">
            <a:avLst/>
          </a:prstGeom>
          <a:noFill/>
          <a:ln>
            <a:noFill/>
          </a:ln>
        </p:spPr>
      </p:pic>
    </p:spTree>
    <p:extLst>
      <p:ext uri="{BB962C8B-B14F-4D97-AF65-F5344CB8AC3E}">
        <p14:creationId xmlns:p14="http://schemas.microsoft.com/office/powerpoint/2010/main" val="20457362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84"/>
        <p:cNvGrpSpPr/>
        <p:nvPr/>
      </p:nvGrpSpPr>
      <p:grpSpPr>
        <a:xfrm>
          <a:off x="0" y="0"/>
          <a:ext cx="0" cy="0"/>
          <a:chOff x="0" y="0"/>
          <a:chExt cx="0" cy="0"/>
        </a:xfrm>
      </p:grpSpPr>
      <p:pic>
        <p:nvPicPr>
          <p:cNvPr id="585" name="Google Shape;585;p110"/>
          <p:cNvPicPr preferRelativeResize="0"/>
          <p:nvPr/>
        </p:nvPicPr>
        <p:blipFill>
          <a:blip r:embed="rId3">
            <a:alphaModFix/>
          </a:blip>
          <a:stretch>
            <a:fillRect/>
          </a:stretch>
        </p:blipFill>
        <p:spPr>
          <a:xfrm>
            <a:off x="885567" y="203201"/>
            <a:ext cx="10420871" cy="6451601"/>
          </a:xfrm>
          <a:prstGeom prst="rect">
            <a:avLst/>
          </a:prstGeom>
          <a:noFill/>
          <a:ln>
            <a:noFill/>
          </a:ln>
        </p:spPr>
      </p:pic>
    </p:spTree>
    <p:extLst>
      <p:ext uri="{BB962C8B-B14F-4D97-AF65-F5344CB8AC3E}">
        <p14:creationId xmlns:p14="http://schemas.microsoft.com/office/powerpoint/2010/main" val="13660446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89"/>
        <p:cNvGrpSpPr/>
        <p:nvPr/>
      </p:nvGrpSpPr>
      <p:grpSpPr>
        <a:xfrm>
          <a:off x="0" y="0"/>
          <a:ext cx="0" cy="0"/>
          <a:chOff x="0" y="0"/>
          <a:chExt cx="0" cy="0"/>
        </a:xfrm>
      </p:grpSpPr>
      <p:pic>
        <p:nvPicPr>
          <p:cNvPr id="590" name="Google Shape;590;p111"/>
          <p:cNvPicPr preferRelativeResize="0"/>
          <p:nvPr/>
        </p:nvPicPr>
        <p:blipFill>
          <a:blip r:embed="rId3">
            <a:alphaModFix/>
          </a:blip>
          <a:stretch>
            <a:fillRect/>
          </a:stretch>
        </p:blipFill>
        <p:spPr>
          <a:xfrm>
            <a:off x="628651" y="558800"/>
            <a:ext cx="10934700" cy="5740400"/>
          </a:xfrm>
          <a:prstGeom prst="rect">
            <a:avLst/>
          </a:prstGeom>
          <a:noFill/>
          <a:ln>
            <a:noFill/>
          </a:ln>
        </p:spPr>
      </p:pic>
    </p:spTree>
    <p:extLst>
      <p:ext uri="{BB962C8B-B14F-4D97-AF65-F5344CB8AC3E}">
        <p14:creationId xmlns:p14="http://schemas.microsoft.com/office/powerpoint/2010/main" val="21075345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94"/>
        <p:cNvGrpSpPr/>
        <p:nvPr/>
      </p:nvGrpSpPr>
      <p:grpSpPr>
        <a:xfrm>
          <a:off x="0" y="0"/>
          <a:ext cx="0" cy="0"/>
          <a:chOff x="0" y="0"/>
          <a:chExt cx="0" cy="0"/>
        </a:xfrm>
      </p:grpSpPr>
      <p:pic>
        <p:nvPicPr>
          <p:cNvPr id="595" name="Google Shape;595;p112"/>
          <p:cNvPicPr preferRelativeResize="0"/>
          <p:nvPr/>
        </p:nvPicPr>
        <p:blipFill>
          <a:blip r:embed="rId3">
            <a:alphaModFix/>
          </a:blip>
          <a:stretch>
            <a:fillRect/>
          </a:stretch>
        </p:blipFill>
        <p:spPr>
          <a:xfrm>
            <a:off x="488951" y="317500"/>
            <a:ext cx="11214100" cy="6223000"/>
          </a:xfrm>
          <a:prstGeom prst="rect">
            <a:avLst/>
          </a:prstGeom>
          <a:noFill/>
          <a:ln>
            <a:noFill/>
          </a:ln>
        </p:spPr>
      </p:pic>
    </p:spTree>
    <p:extLst>
      <p:ext uri="{BB962C8B-B14F-4D97-AF65-F5344CB8AC3E}">
        <p14:creationId xmlns:p14="http://schemas.microsoft.com/office/powerpoint/2010/main" val="34581298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99"/>
        <p:cNvGrpSpPr/>
        <p:nvPr/>
      </p:nvGrpSpPr>
      <p:grpSpPr>
        <a:xfrm>
          <a:off x="0" y="0"/>
          <a:ext cx="0" cy="0"/>
          <a:chOff x="0" y="0"/>
          <a:chExt cx="0" cy="0"/>
        </a:xfrm>
      </p:grpSpPr>
      <p:pic>
        <p:nvPicPr>
          <p:cNvPr id="600" name="Google Shape;600;p113"/>
          <p:cNvPicPr preferRelativeResize="0"/>
          <p:nvPr/>
        </p:nvPicPr>
        <p:blipFill>
          <a:blip r:embed="rId3">
            <a:alphaModFix/>
          </a:blip>
          <a:stretch>
            <a:fillRect/>
          </a:stretch>
        </p:blipFill>
        <p:spPr>
          <a:xfrm>
            <a:off x="717551" y="742951"/>
            <a:ext cx="10756900" cy="5372100"/>
          </a:xfrm>
          <a:prstGeom prst="rect">
            <a:avLst/>
          </a:prstGeom>
          <a:noFill/>
          <a:ln>
            <a:noFill/>
          </a:ln>
        </p:spPr>
      </p:pic>
    </p:spTree>
    <p:extLst>
      <p:ext uri="{BB962C8B-B14F-4D97-AF65-F5344CB8AC3E}">
        <p14:creationId xmlns:p14="http://schemas.microsoft.com/office/powerpoint/2010/main" val="24697785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604"/>
        <p:cNvGrpSpPr/>
        <p:nvPr/>
      </p:nvGrpSpPr>
      <p:grpSpPr>
        <a:xfrm>
          <a:off x="0" y="0"/>
          <a:ext cx="0" cy="0"/>
          <a:chOff x="0" y="0"/>
          <a:chExt cx="0" cy="0"/>
        </a:xfrm>
      </p:grpSpPr>
      <p:pic>
        <p:nvPicPr>
          <p:cNvPr id="605" name="Google Shape;605;p114"/>
          <p:cNvPicPr preferRelativeResize="0"/>
          <p:nvPr/>
        </p:nvPicPr>
        <p:blipFill>
          <a:blip r:embed="rId3">
            <a:alphaModFix/>
          </a:blip>
          <a:stretch>
            <a:fillRect/>
          </a:stretch>
        </p:blipFill>
        <p:spPr>
          <a:xfrm>
            <a:off x="717551" y="742951"/>
            <a:ext cx="10756900" cy="5372100"/>
          </a:xfrm>
          <a:prstGeom prst="rect">
            <a:avLst/>
          </a:prstGeom>
          <a:noFill/>
          <a:ln>
            <a:noFill/>
          </a:ln>
        </p:spPr>
      </p:pic>
      <p:sp>
        <p:nvSpPr>
          <p:cNvPr id="606" name="Google Shape;606;p114"/>
          <p:cNvSpPr txBox="1"/>
          <p:nvPr/>
        </p:nvSpPr>
        <p:spPr>
          <a:xfrm>
            <a:off x="1999567" y="2809300"/>
            <a:ext cx="2809200" cy="1999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endParaRPr sz="3733" kern="0">
              <a:solidFill>
                <a:srgbClr val="000000"/>
              </a:solidFill>
              <a:latin typeface="Arial"/>
              <a:cs typeface="Arial"/>
              <a:sym typeface="Arial"/>
            </a:endParaRPr>
          </a:p>
          <a:p>
            <a:pPr algn="ctr" defTabSz="1219170">
              <a:buClr>
                <a:srgbClr val="000000"/>
              </a:buClr>
            </a:pPr>
            <a:r>
              <a:rPr lang="en-GB" sz="3733" kern="0">
                <a:solidFill>
                  <a:srgbClr val="000000"/>
                </a:solidFill>
                <a:latin typeface="Arial"/>
                <a:cs typeface="Arial"/>
                <a:sym typeface="Arial"/>
              </a:rPr>
              <a:t>18</a:t>
            </a:r>
            <a:endParaRPr sz="3733" kern="0">
              <a:solidFill>
                <a:srgbClr val="000000"/>
              </a:solidFill>
              <a:latin typeface="Arial"/>
              <a:cs typeface="Arial"/>
              <a:sym typeface="Arial"/>
            </a:endParaRPr>
          </a:p>
        </p:txBody>
      </p:sp>
    </p:spTree>
    <p:extLst>
      <p:ext uri="{BB962C8B-B14F-4D97-AF65-F5344CB8AC3E}">
        <p14:creationId xmlns:p14="http://schemas.microsoft.com/office/powerpoint/2010/main" val="10497033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610"/>
        <p:cNvGrpSpPr/>
        <p:nvPr/>
      </p:nvGrpSpPr>
      <p:grpSpPr>
        <a:xfrm>
          <a:off x="0" y="0"/>
          <a:ext cx="0" cy="0"/>
          <a:chOff x="0" y="0"/>
          <a:chExt cx="0" cy="0"/>
        </a:xfrm>
      </p:grpSpPr>
      <p:sp>
        <p:nvSpPr>
          <p:cNvPr id="611" name="Google Shape;611;p11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612" name="Google Shape;612;p115"/>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613" name="Google Shape;613;p11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7105738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617"/>
        <p:cNvGrpSpPr/>
        <p:nvPr/>
      </p:nvGrpSpPr>
      <p:grpSpPr>
        <a:xfrm>
          <a:off x="0" y="0"/>
          <a:ext cx="0" cy="0"/>
          <a:chOff x="0" y="0"/>
          <a:chExt cx="0" cy="0"/>
        </a:xfrm>
      </p:grpSpPr>
      <p:sp>
        <p:nvSpPr>
          <p:cNvPr id="618" name="Google Shape;618;p116"/>
          <p:cNvSpPr txBox="1">
            <a:spLocks noGrp="1"/>
          </p:cNvSpPr>
          <p:nvPr>
            <p:ph type="subTitle" idx="1"/>
          </p:nvPr>
        </p:nvSpPr>
        <p:spPr>
          <a:xfrm>
            <a:off x="415600" y="439067"/>
            <a:ext cx="11360800" cy="1056800"/>
          </a:xfrm>
          <a:prstGeom prst="rect">
            <a:avLst/>
          </a:prstGeom>
        </p:spPr>
        <p:txBody>
          <a:bodyPr spcFirstLastPara="1" wrap="square" lIns="121900" tIns="121900" rIns="121900" bIns="121900" anchor="t" anchorCtr="0">
            <a:noAutofit/>
          </a:bodyPr>
          <a:lstStyle/>
          <a:p>
            <a:pPr marL="0" indent="0"/>
            <a:r>
              <a:rPr lang="en-GB" sz="3200" u="sng">
                <a:solidFill>
                  <a:srgbClr val="000000"/>
                </a:solidFill>
              </a:rPr>
              <a:t>WALT: use synonyms to extend our vocabulary when writing.</a:t>
            </a:r>
            <a:endParaRPr sz="3200" u="sng">
              <a:solidFill>
                <a:srgbClr val="000000"/>
              </a:solidFill>
            </a:endParaRPr>
          </a:p>
        </p:txBody>
      </p:sp>
      <p:sp>
        <p:nvSpPr>
          <p:cNvPr id="619" name="Google Shape;619;p116"/>
          <p:cNvSpPr txBox="1"/>
          <p:nvPr/>
        </p:nvSpPr>
        <p:spPr>
          <a:xfrm>
            <a:off x="628400" y="1265867"/>
            <a:ext cx="10935200" cy="89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Some words are used too often. We overuse them and so need to find some different words to use. Our new words or synonyms will have a more powerful meaning in the sentence we are using them in. BUT we have to choose appropriate words</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p:txBody>
      </p:sp>
      <p:sp>
        <p:nvSpPr>
          <p:cNvPr id="620" name="Google Shape;620;p116"/>
          <p:cNvSpPr txBox="1"/>
          <p:nvPr/>
        </p:nvSpPr>
        <p:spPr>
          <a:xfrm>
            <a:off x="415600" y="3555767"/>
            <a:ext cx="10935200" cy="114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For the next two days we will think about the words push and pull and synonyms we can use for them.</a:t>
            </a:r>
            <a:endParaRPr sz="3200" kern="0">
              <a:solidFill>
                <a:srgbClr val="000000"/>
              </a:solidFill>
              <a:latin typeface="Arial"/>
              <a:cs typeface="Arial"/>
              <a:sym typeface="Arial"/>
            </a:endParaRPr>
          </a:p>
          <a:p>
            <a:pPr algn="ctr" defTabSz="1219170">
              <a:buClr>
                <a:srgbClr val="000000"/>
              </a:buClr>
            </a:pP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Today we will just focus on synonyms for push.</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24897468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624"/>
        <p:cNvGrpSpPr/>
        <p:nvPr/>
      </p:nvGrpSpPr>
      <p:grpSpPr>
        <a:xfrm>
          <a:off x="0" y="0"/>
          <a:ext cx="0" cy="0"/>
          <a:chOff x="0" y="0"/>
          <a:chExt cx="0" cy="0"/>
        </a:xfrm>
      </p:grpSpPr>
      <p:sp>
        <p:nvSpPr>
          <p:cNvPr id="625" name="Google Shape;625;p117"/>
          <p:cNvSpPr txBox="1">
            <a:spLocks noGrp="1"/>
          </p:cNvSpPr>
          <p:nvPr>
            <p:ph type="subTitle" idx="1"/>
          </p:nvPr>
        </p:nvSpPr>
        <p:spPr>
          <a:xfrm>
            <a:off x="415600" y="412533"/>
            <a:ext cx="11360800" cy="1056800"/>
          </a:xfrm>
          <a:prstGeom prst="rect">
            <a:avLst/>
          </a:prstGeom>
        </p:spPr>
        <p:txBody>
          <a:bodyPr spcFirstLastPara="1" wrap="square" lIns="121900" tIns="121900" rIns="121900" bIns="121900" anchor="t" anchorCtr="0">
            <a:noAutofit/>
          </a:bodyPr>
          <a:lstStyle/>
          <a:p>
            <a:pPr marL="0" indent="0"/>
            <a:r>
              <a:rPr lang="en-GB"/>
              <a:t>Do you remember these pushing forces from your science lesson yesterday?</a:t>
            </a:r>
            <a:endParaRPr/>
          </a:p>
        </p:txBody>
      </p:sp>
      <p:pic>
        <p:nvPicPr>
          <p:cNvPr id="626" name="Google Shape;626;p117"/>
          <p:cNvPicPr preferRelativeResize="0"/>
          <p:nvPr/>
        </p:nvPicPr>
        <p:blipFill>
          <a:blip r:embed="rId3">
            <a:alphaModFix/>
          </a:blip>
          <a:stretch>
            <a:fillRect/>
          </a:stretch>
        </p:blipFill>
        <p:spPr>
          <a:xfrm>
            <a:off x="516834" y="1758967"/>
            <a:ext cx="2452533" cy="1943533"/>
          </a:xfrm>
          <a:prstGeom prst="rect">
            <a:avLst/>
          </a:prstGeom>
          <a:noFill/>
          <a:ln>
            <a:noFill/>
          </a:ln>
        </p:spPr>
      </p:pic>
      <p:pic>
        <p:nvPicPr>
          <p:cNvPr id="627" name="Google Shape;627;p117"/>
          <p:cNvPicPr preferRelativeResize="0"/>
          <p:nvPr/>
        </p:nvPicPr>
        <p:blipFill>
          <a:blip r:embed="rId4">
            <a:alphaModFix/>
          </a:blip>
          <a:stretch>
            <a:fillRect/>
          </a:stretch>
        </p:blipFill>
        <p:spPr>
          <a:xfrm>
            <a:off x="4427067" y="1840400"/>
            <a:ext cx="2620965" cy="1780667"/>
          </a:xfrm>
          <a:prstGeom prst="rect">
            <a:avLst/>
          </a:prstGeom>
          <a:noFill/>
          <a:ln>
            <a:noFill/>
          </a:ln>
        </p:spPr>
      </p:pic>
      <p:pic>
        <p:nvPicPr>
          <p:cNvPr id="628" name="Google Shape;628;p117"/>
          <p:cNvPicPr preferRelativeResize="0"/>
          <p:nvPr/>
        </p:nvPicPr>
        <p:blipFill>
          <a:blip r:embed="rId5">
            <a:alphaModFix/>
          </a:blip>
          <a:stretch>
            <a:fillRect/>
          </a:stretch>
        </p:blipFill>
        <p:spPr>
          <a:xfrm>
            <a:off x="9843900" y="4240801"/>
            <a:ext cx="1614333" cy="2101300"/>
          </a:xfrm>
          <a:prstGeom prst="rect">
            <a:avLst/>
          </a:prstGeom>
          <a:noFill/>
          <a:ln>
            <a:noFill/>
          </a:ln>
        </p:spPr>
      </p:pic>
      <p:pic>
        <p:nvPicPr>
          <p:cNvPr id="629" name="Google Shape;629;p117"/>
          <p:cNvPicPr preferRelativeResize="0"/>
          <p:nvPr/>
        </p:nvPicPr>
        <p:blipFill>
          <a:blip r:embed="rId6">
            <a:alphaModFix/>
          </a:blip>
          <a:stretch>
            <a:fillRect/>
          </a:stretch>
        </p:blipFill>
        <p:spPr>
          <a:xfrm>
            <a:off x="5158867" y="4398567"/>
            <a:ext cx="3736600" cy="1943533"/>
          </a:xfrm>
          <a:prstGeom prst="rect">
            <a:avLst/>
          </a:prstGeom>
          <a:noFill/>
          <a:ln>
            <a:noFill/>
          </a:ln>
        </p:spPr>
      </p:pic>
      <p:pic>
        <p:nvPicPr>
          <p:cNvPr id="630" name="Google Shape;630;p117"/>
          <p:cNvPicPr preferRelativeResize="0"/>
          <p:nvPr/>
        </p:nvPicPr>
        <p:blipFill>
          <a:blip r:embed="rId7">
            <a:alphaModFix/>
          </a:blip>
          <a:stretch>
            <a:fillRect/>
          </a:stretch>
        </p:blipFill>
        <p:spPr>
          <a:xfrm>
            <a:off x="8505734" y="1962184"/>
            <a:ext cx="3067628" cy="1943533"/>
          </a:xfrm>
          <a:prstGeom prst="rect">
            <a:avLst/>
          </a:prstGeom>
          <a:noFill/>
          <a:ln>
            <a:noFill/>
          </a:ln>
        </p:spPr>
      </p:pic>
      <p:pic>
        <p:nvPicPr>
          <p:cNvPr id="631" name="Google Shape;631;p117"/>
          <p:cNvPicPr preferRelativeResize="0"/>
          <p:nvPr/>
        </p:nvPicPr>
        <p:blipFill>
          <a:blip r:embed="rId8">
            <a:alphaModFix/>
          </a:blip>
          <a:stretch>
            <a:fillRect/>
          </a:stretch>
        </p:blipFill>
        <p:spPr>
          <a:xfrm>
            <a:off x="997734" y="4240801"/>
            <a:ext cx="2425949" cy="2101300"/>
          </a:xfrm>
          <a:prstGeom prst="rect">
            <a:avLst/>
          </a:prstGeom>
          <a:noFill/>
          <a:ln>
            <a:noFill/>
          </a:ln>
        </p:spPr>
      </p:pic>
    </p:spTree>
    <p:extLst>
      <p:ext uri="{BB962C8B-B14F-4D97-AF65-F5344CB8AC3E}">
        <p14:creationId xmlns:p14="http://schemas.microsoft.com/office/powerpoint/2010/main" val="279461186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635"/>
        <p:cNvGrpSpPr/>
        <p:nvPr/>
      </p:nvGrpSpPr>
      <p:grpSpPr>
        <a:xfrm>
          <a:off x="0" y="0"/>
          <a:ext cx="0" cy="0"/>
          <a:chOff x="0" y="0"/>
          <a:chExt cx="0" cy="0"/>
        </a:xfrm>
      </p:grpSpPr>
      <p:sp>
        <p:nvSpPr>
          <p:cNvPr id="636" name="Google Shape;636;p118"/>
          <p:cNvSpPr/>
          <p:nvPr/>
        </p:nvSpPr>
        <p:spPr>
          <a:xfrm>
            <a:off x="4475600" y="2958600"/>
            <a:ext cx="3240800" cy="940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100"/>
            </a:pPr>
            <a:r>
              <a:rPr lang="en-GB" sz="3200" kern="0">
                <a:solidFill>
                  <a:srgbClr val="000000"/>
                </a:solidFill>
                <a:latin typeface="Arial"/>
                <a:cs typeface="Arial"/>
                <a:sym typeface="Arial"/>
              </a:rPr>
              <a:t>Synonyms for PUSH</a:t>
            </a:r>
            <a:endParaRPr sz="1867" kern="0">
              <a:solidFill>
                <a:srgbClr val="000000"/>
              </a:solidFill>
              <a:latin typeface="Arial"/>
              <a:cs typeface="Arial"/>
              <a:sym typeface="Arial"/>
            </a:endParaRPr>
          </a:p>
        </p:txBody>
      </p:sp>
      <p:sp>
        <p:nvSpPr>
          <p:cNvPr id="637" name="Google Shape;637;p118"/>
          <p:cNvSpPr/>
          <p:nvPr/>
        </p:nvSpPr>
        <p:spPr>
          <a:xfrm>
            <a:off x="9624800" y="192800"/>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propel</a:t>
            </a:r>
            <a:endParaRPr sz="3200" kern="0">
              <a:solidFill>
                <a:srgbClr val="000000"/>
              </a:solidFill>
              <a:latin typeface="Arial"/>
              <a:cs typeface="Arial"/>
              <a:sym typeface="Arial"/>
            </a:endParaRPr>
          </a:p>
        </p:txBody>
      </p:sp>
      <p:sp>
        <p:nvSpPr>
          <p:cNvPr id="638" name="Google Shape;638;p118"/>
          <p:cNvSpPr/>
          <p:nvPr/>
        </p:nvSpPr>
        <p:spPr>
          <a:xfrm>
            <a:off x="3746451" y="5055367"/>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sweep</a:t>
            </a:r>
            <a:endParaRPr sz="3200" kern="0">
              <a:solidFill>
                <a:srgbClr val="000000"/>
              </a:solidFill>
              <a:latin typeface="Arial"/>
              <a:cs typeface="Arial"/>
              <a:sym typeface="Arial"/>
            </a:endParaRPr>
          </a:p>
        </p:txBody>
      </p:sp>
      <p:sp>
        <p:nvSpPr>
          <p:cNvPr id="639" name="Google Shape;639;p118"/>
          <p:cNvSpPr/>
          <p:nvPr/>
        </p:nvSpPr>
        <p:spPr>
          <a:xfrm>
            <a:off x="433767" y="5235033"/>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nudge</a:t>
            </a:r>
            <a:endParaRPr sz="3200" kern="0">
              <a:solidFill>
                <a:srgbClr val="000000"/>
              </a:solidFill>
              <a:latin typeface="Arial"/>
              <a:cs typeface="Arial"/>
              <a:sym typeface="Arial"/>
            </a:endParaRPr>
          </a:p>
        </p:txBody>
      </p:sp>
      <p:sp>
        <p:nvSpPr>
          <p:cNvPr id="640" name="Google Shape;640;p118"/>
          <p:cNvSpPr/>
          <p:nvPr/>
        </p:nvSpPr>
        <p:spPr>
          <a:xfrm>
            <a:off x="433767" y="192800"/>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press</a:t>
            </a:r>
            <a:endParaRPr sz="3200" kern="0">
              <a:solidFill>
                <a:srgbClr val="000000"/>
              </a:solidFill>
              <a:latin typeface="Arial"/>
              <a:cs typeface="Arial"/>
              <a:sym typeface="Arial"/>
            </a:endParaRPr>
          </a:p>
        </p:txBody>
      </p:sp>
      <p:sp>
        <p:nvSpPr>
          <p:cNvPr id="641" name="Google Shape;641;p118"/>
          <p:cNvSpPr/>
          <p:nvPr/>
        </p:nvSpPr>
        <p:spPr>
          <a:xfrm>
            <a:off x="9191600" y="2624084"/>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prod</a:t>
            </a:r>
            <a:endParaRPr sz="3200" kern="0">
              <a:solidFill>
                <a:srgbClr val="000000"/>
              </a:solidFill>
              <a:latin typeface="Arial"/>
              <a:cs typeface="Arial"/>
              <a:sym typeface="Arial"/>
            </a:endParaRPr>
          </a:p>
        </p:txBody>
      </p:sp>
      <p:sp>
        <p:nvSpPr>
          <p:cNvPr id="642" name="Google Shape;642;p118"/>
          <p:cNvSpPr/>
          <p:nvPr/>
        </p:nvSpPr>
        <p:spPr>
          <a:xfrm>
            <a:off x="1202467" y="2602984"/>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thrust</a:t>
            </a:r>
            <a:endParaRPr sz="3200" kern="0">
              <a:solidFill>
                <a:srgbClr val="000000"/>
              </a:solidFill>
              <a:latin typeface="Arial"/>
              <a:cs typeface="Arial"/>
              <a:sym typeface="Arial"/>
            </a:endParaRPr>
          </a:p>
        </p:txBody>
      </p:sp>
      <p:sp>
        <p:nvSpPr>
          <p:cNvPr id="643" name="Google Shape;643;p118"/>
          <p:cNvSpPr/>
          <p:nvPr/>
        </p:nvSpPr>
        <p:spPr>
          <a:xfrm>
            <a:off x="9983900" y="5055367"/>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plunge</a:t>
            </a:r>
            <a:endParaRPr sz="3200" kern="0">
              <a:solidFill>
                <a:srgbClr val="000000"/>
              </a:solidFill>
              <a:latin typeface="Arial"/>
              <a:cs typeface="Arial"/>
              <a:sym typeface="Arial"/>
            </a:endParaRPr>
          </a:p>
        </p:txBody>
      </p:sp>
      <p:sp>
        <p:nvSpPr>
          <p:cNvPr id="644" name="Google Shape;644;p118"/>
          <p:cNvSpPr/>
          <p:nvPr/>
        </p:nvSpPr>
        <p:spPr>
          <a:xfrm>
            <a:off x="5113400" y="192800"/>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bulldoze</a:t>
            </a:r>
            <a:endParaRPr sz="3200" kern="0">
              <a:solidFill>
                <a:srgbClr val="000000"/>
              </a:solidFill>
              <a:latin typeface="Arial"/>
              <a:cs typeface="Arial"/>
              <a:sym typeface="Arial"/>
            </a:endParaRPr>
          </a:p>
        </p:txBody>
      </p:sp>
      <p:sp>
        <p:nvSpPr>
          <p:cNvPr id="645" name="Google Shape;645;p118"/>
          <p:cNvSpPr/>
          <p:nvPr/>
        </p:nvSpPr>
        <p:spPr>
          <a:xfrm>
            <a:off x="7059167" y="5055367"/>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drive</a:t>
            </a:r>
            <a:endParaRPr sz="3200" kern="0">
              <a:solidFill>
                <a:srgbClr val="000000"/>
              </a:solidFill>
              <a:latin typeface="Arial"/>
              <a:cs typeface="Arial"/>
              <a:sym typeface="Arial"/>
            </a:endParaRPr>
          </a:p>
        </p:txBody>
      </p:sp>
      <p:cxnSp>
        <p:nvCxnSpPr>
          <p:cNvPr id="646" name="Google Shape;646;p118"/>
          <p:cNvCxnSpPr/>
          <p:nvPr/>
        </p:nvCxnSpPr>
        <p:spPr>
          <a:xfrm>
            <a:off x="2342100" y="1423133"/>
            <a:ext cx="2300000" cy="1589200"/>
          </a:xfrm>
          <a:prstGeom prst="straightConnector1">
            <a:avLst/>
          </a:prstGeom>
          <a:noFill/>
          <a:ln w="28575" cap="flat" cmpd="sng">
            <a:solidFill>
              <a:srgbClr val="0000FF"/>
            </a:solidFill>
            <a:prstDash val="solid"/>
            <a:round/>
            <a:headEnd type="none" w="med" len="med"/>
            <a:tailEnd type="none" w="med" len="med"/>
          </a:ln>
        </p:spPr>
      </p:cxnSp>
      <p:cxnSp>
        <p:nvCxnSpPr>
          <p:cNvPr id="647" name="Google Shape;647;p118"/>
          <p:cNvCxnSpPr/>
          <p:nvPr/>
        </p:nvCxnSpPr>
        <p:spPr>
          <a:xfrm>
            <a:off x="7716400" y="3466167"/>
            <a:ext cx="2300000" cy="1589200"/>
          </a:xfrm>
          <a:prstGeom prst="straightConnector1">
            <a:avLst/>
          </a:prstGeom>
          <a:noFill/>
          <a:ln w="28575" cap="flat" cmpd="sng">
            <a:solidFill>
              <a:srgbClr val="0000FF"/>
            </a:solidFill>
            <a:prstDash val="solid"/>
            <a:round/>
            <a:headEnd type="none" w="med" len="med"/>
            <a:tailEnd type="none" w="med" len="med"/>
          </a:ln>
        </p:spPr>
      </p:cxnSp>
      <p:cxnSp>
        <p:nvCxnSpPr>
          <p:cNvPr id="648" name="Google Shape;648;p118"/>
          <p:cNvCxnSpPr>
            <a:stCxn id="644" idx="2"/>
            <a:endCxn id="636" idx="0"/>
          </p:cNvCxnSpPr>
          <p:nvPr/>
        </p:nvCxnSpPr>
        <p:spPr>
          <a:xfrm>
            <a:off x="6096000" y="1489200"/>
            <a:ext cx="0" cy="1469600"/>
          </a:xfrm>
          <a:prstGeom prst="straightConnector1">
            <a:avLst/>
          </a:prstGeom>
          <a:noFill/>
          <a:ln w="28575" cap="flat" cmpd="sng">
            <a:solidFill>
              <a:srgbClr val="0000FF"/>
            </a:solidFill>
            <a:prstDash val="solid"/>
            <a:round/>
            <a:headEnd type="none" w="med" len="med"/>
            <a:tailEnd type="none" w="med" len="med"/>
          </a:ln>
        </p:spPr>
      </p:cxnSp>
      <p:cxnSp>
        <p:nvCxnSpPr>
          <p:cNvPr id="649" name="Google Shape;649;p118"/>
          <p:cNvCxnSpPr/>
          <p:nvPr/>
        </p:nvCxnSpPr>
        <p:spPr>
          <a:xfrm>
            <a:off x="4961033" y="3765433"/>
            <a:ext cx="0" cy="1469600"/>
          </a:xfrm>
          <a:prstGeom prst="straightConnector1">
            <a:avLst/>
          </a:prstGeom>
          <a:noFill/>
          <a:ln w="28575" cap="flat" cmpd="sng">
            <a:solidFill>
              <a:srgbClr val="0000FF"/>
            </a:solidFill>
            <a:prstDash val="solid"/>
            <a:round/>
            <a:headEnd type="none" w="med" len="med"/>
            <a:tailEnd type="none" w="med" len="med"/>
          </a:ln>
        </p:spPr>
      </p:cxnSp>
      <p:cxnSp>
        <p:nvCxnSpPr>
          <p:cNvPr id="650" name="Google Shape;650;p118"/>
          <p:cNvCxnSpPr/>
          <p:nvPr/>
        </p:nvCxnSpPr>
        <p:spPr>
          <a:xfrm>
            <a:off x="7547833" y="3672833"/>
            <a:ext cx="0" cy="1469600"/>
          </a:xfrm>
          <a:prstGeom prst="straightConnector1">
            <a:avLst/>
          </a:prstGeom>
          <a:noFill/>
          <a:ln w="28575" cap="flat" cmpd="sng">
            <a:solidFill>
              <a:srgbClr val="0000FF"/>
            </a:solidFill>
            <a:prstDash val="solid"/>
            <a:round/>
            <a:headEnd type="none" w="med" len="med"/>
            <a:tailEnd type="none" w="med" len="med"/>
          </a:ln>
        </p:spPr>
      </p:cxnSp>
      <p:cxnSp>
        <p:nvCxnSpPr>
          <p:cNvPr id="651" name="Google Shape;651;p118"/>
          <p:cNvCxnSpPr/>
          <p:nvPr/>
        </p:nvCxnSpPr>
        <p:spPr>
          <a:xfrm rot="10800000">
            <a:off x="7716400" y="3116717"/>
            <a:ext cx="1496800" cy="50800"/>
          </a:xfrm>
          <a:prstGeom prst="straightConnector1">
            <a:avLst/>
          </a:prstGeom>
          <a:noFill/>
          <a:ln w="28575" cap="flat" cmpd="sng">
            <a:solidFill>
              <a:srgbClr val="0000FF"/>
            </a:solidFill>
            <a:prstDash val="solid"/>
            <a:round/>
            <a:headEnd type="none" w="med" len="med"/>
            <a:tailEnd type="none" w="med" len="med"/>
          </a:ln>
        </p:spPr>
      </p:cxnSp>
      <p:cxnSp>
        <p:nvCxnSpPr>
          <p:cNvPr id="652" name="Google Shape;652;p118"/>
          <p:cNvCxnSpPr/>
          <p:nvPr/>
        </p:nvCxnSpPr>
        <p:spPr>
          <a:xfrm rot="10800000">
            <a:off x="3145300" y="3403584"/>
            <a:ext cx="1496800" cy="50800"/>
          </a:xfrm>
          <a:prstGeom prst="straightConnector1">
            <a:avLst/>
          </a:prstGeom>
          <a:noFill/>
          <a:ln w="28575" cap="flat" cmpd="sng">
            <a:solidFill>
              <a:srgbClr val="0000FF"/>
            </a:solidFill>
            <a:prstDash val="solid"/>
            <a:round/>
            <a:headEnd type="none" w="med" len="med"/>
            <a:tailEnd type="none" w="med" len="med"/>
          </a:ln>
        </p:spPr>
      </p:cxnSp>
      <p:cxnSp>
        <p:nvCxnSpPr>
          <p:cNvPr id="653" name="Google Shape;653;p118"/>
          <p:cNvCxnSpPr/>
          <p:nvPr/>
        </p:nvCxnSpPr>
        <p:spPr>
          <a:xfrm rot="10800000" flipH="1">
            <a:off x="7401967" y="1276800"/>
            <a:ext cx="2488400" cy="1777200"/>
          </a:xfrm>
          <a:prstGeom prst="straightConnector1">
            <a:avLst/>
          </a:prstGeom>
          <a:noFill/>
          <a:ln w="28575" cap="flat" cmpd="sng">
            <a:solidFill>
              <a:srgbClr val="0000FF"/>
            </a:solidFill>
            <a:prstDash val="solid"/>
            <a:round/>
            <a:headEnd type="none" w="med" len="med"/>
            <a:tailEnd type="none" w="med" len="med"/>
          </a:ln>
        </p:spPr>
      </p:cxnSp>
      <p:cxnSp>
        <p:nvCxnSpPr>
          <p:cNvPr id="654" name="Google Shape;654;p118"/>
          <p:cNvCxnSpPr/>
          <p:nvPr/>
        </p:nvCxnSpPr>
        <p:spPr>
          <a:xfrm rot="10800000" flipH="1">
            <a:off x="2247900" y="3765433"/>
            <a:ext cx="2488400" cy="1777200"/>
          </a:xfrm>
          <a:prstGeom prst="straightConnector1">
            <a:avLst/>
          </a:prstGeom>
          <a:noFill/>
          <a:ln w="28575" cap="flat" cmpd="sng">
            <a:solidFill>
              <a:srgbClr val="0000FF"/>
            </a:solidFill>
            <a:prstDash val="solid"/>
            <a:round/>
            <a:headEnd type="none" w="med" len="med"/>
            <a:tailEnd type="none" w="med" len="med"/>
          </a:ln>
        </p:spPr>
      </p:cxnSp>
    </p:spTree>
    <p:extLst>
      <p:ext uri="{BB962C8B-B14F-4D97-AF65-F5344CB8AC3E}">
        <p14:creationId xmlns:p14="http://schemas.microsoft.com/office/powerpoint/2010/main" val="18218189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658"/>
        <p:cNvGrpSpPr/>
        <p:nvPr/>
      </p:nvGrpSpPr>
      <p:grpSpPr>
        <a:xfrm>
          <a:off x="0" y="0"/>
          <a:ext cx="0" cy="0"/>
          <a:chOff x="0" y="0"/>
          <a:chExt cx="0" cy="0"/>
        </a:xfrm>
      </p:grpSpPr>
      <p:pic>
        <p:nvPicPr>
          <p:cNvPr id="659" name="Google Shape;659;p119"/>
          <p:cNvPicPr preferRelativeResize="0"/>
          <p:nvPr/>
        </p:nvPicPr>
        <p:blipFill>
          <a:blip r:embed="rId3">
            <a:alphaModFix/>
          </a:blip>
          <a:stretch>
            <a:fillRect/>
          </a:stretch>
        </p:blipFill>
        <p:spPr>
          <a:xfrm>
            <a:off x="3200167" y="87367"/>
            <a:ext cx="5791667" cy="3215533"/>
          </a:xfrm>
          <a:prstGeom prst="rect">
            <a:avLst/>
          </a:prstGeom>
          <a:noFill/>
          <a:ln>
            <a:noFill/>
          </a:ln>
        </p:spPr>
      </p:pic>
      <p:sp>
        <p:nvSpPr>
          <p:cNvPr id="660" name="Google Shape;660;p119"/>
          <p:cNvSpPr txBox="1"/>
          <p:nvPr/>
        </p:nvSpPr>
        <p:spPr>
          <a:xfrm>
            <a:off x="367000" y="3302900"/>
            <a:ext cx="11458000" cy="3555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Comic Sans MS"/>
                <a:ea typeface="Comic Sans MS"/>
                <a:cs typeface="Comic Sans MS"/>
                <a:sym typeface="Comic Sans MS"/>
              </a:rPr>
              <a:t>Which of these words suggest a small push and which words suggest a push with a larger amount of force?</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If you are not sure what the words mean you can look them up in a dictionary or use your search engine.</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Try acting the words out.</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Look back at the pictures showing pulls - which of these words could you use about the </a:t>
            </a:r>
            <a:endParaRPr sz="2133" kern="0">
              <a:solidFill>
                <a:srgbClr val="000000"/>
              </a:solidFill>
              <a:latin typeface="Comic Sans MS"/>
              <a:ea typeface="Comic Sans MS"/>
              <a:cs typeface="Comic Sans MS"/>
              <a:sym typeface="Comic Sans MS"/>
            </a:endParaRPr>
          </a:p>
          <a:p>
            <a:pPr defTabSz="1219170">
              <a:buClr>
                <a:srgbClr val="000000"/>
              </a:buClr>
              <a:buSzPts val="1100"/>
            </a:pPr>
            <a:r>
              <a:rPr lang="en-GB" sz="2133" kern="0">
                <a:solidFill>
                  <a:srgbClr val="000000"/>
                </a:solidFill>
                <a:latin typeface="Comic Sans MS"/>
                <a:ea typeface="Comic Sans MS"/>
                <a:cs typeface="Comic Sans MS"/>
                <a:sym typeface="Comic Sans MS"/>
              </a:rPr>
              <a:t>pull in the photo?</a:t>
            </a:r>
            <a:endParaRPr sz="2133"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23874698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664"/>
        <p:cNvGrpSpPr/>
        <p:nvPr/>
      </p:nvGrpSpPr>
      <p:grpSpPr>
        <a:xfrm>
          <a:off x="0" y="0"/>
          <a:ext cx="0" cy="0"/>
          <a:chOff x="0" y="0"/>
          <a:chExt cx="0" cy="0"/>
        </a:xfrm>
      </p:grpSpPr>
      <p:sp>
        <p:nvSpPr>
          <p:cNvPr id="665" name="Google Shape;665;p120"/>
          <p:cNvSpPr txBox="1">
            <a:spLocks noGrp="1"/>
          </p:cNvSpPr>
          <p:nvPr>
            <p:ph type="subTitle" idx="1"/>
          </p:nvPr>
        </p:nvSpPr>
        <p:spPr>
          <a:xfrm>
            <a:off x="63800" y="182533"/>
            <a:ext cx="12064400" cy="1056800"/>
          </a:xfrm>
          <a:prstGeom prst="rect">
            <a:avLst/>
          </a:prstGeom>
        </p:spPr>
        <p:txBody>
          <a:bodyPr spcFirstLastPara="1" wrap="square" lIns="121900" tIns="121900" rIns="121900" bIns="121900" anchor="t" anchorCtr="0">
            <a:noAutofit/>
          </a:bodyPr>
          <a:lstStyle/>
          <a:p>
            <a:pPr marL="0" indent="0"/>
            <a:r>
              <a:rPr lang="en-GB" sz="3200"/>
              <a:t>Now rewrite the sentences and replace the word push with an appropriate synonym. Remember past tense!</a:t>
            </a:r>
            <a:endParaRPr sz="3200"/>
          </a:p>
        </p:txBody>
      </p:sp>
      <p:sp>
        <p:nvSpPr>
          <p:cNvPr id="666" name="Google Shape;666;p120"/>
          <p:cNvSpPr txBox="1"/>
          <p:nvPr/>
        </p:nvSpPr>
        <p:spPr>
          <a:xfrm>
            <a:off x="334900" y="1548600"/>
            <a:ext cx="11604400" cy="5060000"/>
          </a:xfrm>
          <a:prstGeom prst="rect">
            <a:avLst/>
          </a:prstGeom>
          <a:noFill/>
          <a:ln>
            <a:noFill/>
          </a:ln>
        </p:spPr>
        <p:txBody>
          <a:bodyPr spcFirstLastPara="1" wrap="square" lIns="121900" tIns="121900" rIns="121900" bIns="121900" anchor="t" anchorCtr="0">
            <a:noAutofit/>
          </a:bodyPr>
          <a:lstStyle/>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pianist </a:t>
            </a:r>
            <a:r>
              <a:rPr lang="en-GB" sz="3200" kern="0">
                <a:solidFill>
                  <a:srgbClr val="FF0000"/>
                </a:solidFill>
                <a:latin typeface="Comic Sans MS"/>
                <a:ea typeface="Comic Sans MS"/>
                <a:cs typeface="Comic Sans MS"/>
                <a:sym typeface="Comic Sans MS"/>
              </a:rPr>
              <a:t>pushed </a:t>
            </a:r>
            <a:r>
              <a:rPr lang="en-GB" sz="3200" kern="0">
                <a:solidFill>
                  <a:srgbClr val="000000"/>
                </a:solidFill>
                <a:latin typeface="Comic Sans MS"/>
                <a:ea typeface="Comic Sans MS"/>
                <a:cs typeface="Comic Sans MS"/>
                <a:sym typeface="Comic Sans MS"/>
              </a:rPr>
              <a:t>the keys on the piano to compose a tune.</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athlete </a:t>
            </a:r>
            <a:r>
              <a:rPr lang="en-GB" sz="3200" kern="0">
                <a:solidFill>
                  <a:srgbClr val="FF0000"/>
                </a:solidFill>
                <a:latin typeface="Comic Sans MS"/>
                <a:ea typeface="Comic Sans MS"/>
                <a:cs typeface="Comic Sans MS"/>
                <a:sym typeface="Comic Sans MS"/>
              </a:rPr>
              <a:t>pushed </a:t>
            </a:r>
            <a:r>
              <a:rPr lang="en-GB" sz="3200" kern="0">
                <a:solidFill>
                  <a:srgbClr val="000000"/>
                </a:solidFill>
                <a:latin typeface="Comic Sans MS"/>
                <a:ea typeface="Comic Sans MS"/>
                <a:cs typeface="Comic Sans MS"/>
                <a:sym typeface="Comic Sans MS"/>
              </a:rPr>
              <a:t>himself from the starting blocks to give himself the best possible advantage.</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hockey player </a:t>
            </a:r>
            <a:r>
              <a:rPr lang="en-GB" sz="3200" kern="0">
                <a:solidFill>
                  <a:srgbClr val="FF0000"/>
                </a:solidFill>
                <a:latin typeface="Comic Sans MS"/>
                <a:ea typeface="Comic Sans MS"/>
                <a:cs typeface="Comic Sans MS"/>
                <a:sym typeface="Comic Sans MS"/>
              </a:rPr>
              <a:t>pushed</a:t>
            </a:r>
            <a:r>
              <a:rPr lang="en-GB" sz="3200" kern="0">
                <a:solidFill>
                  <a:srgbClr val="000000"/>
                </a:solidFill>
                <a:latin typeface="Comic Sans MS"/>
                <a:ea typeface="Comic Sans MS"/>
                <a:cs typeface="Comic Sans MS"/>
                <a:sym typeface="Comic Sans MS"/>
              </a:rPr>
              <a:t> the puck across the ice.</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golfer </a:t>
            </a:r>
            <a:r>
              <a:rPr lang="en-GB" sz="3200" kern="0">
                <a:solidFill>
                  <a:srgbClr val="FF0000"/>
                </a:solidFill>
                <a:latin typeface="Comic Sans MS"/>
                <a:ea typeface="Comic Sans MS"/>
                <a:cs typeface="Comic Sans MS"/>
                <a:sym typeface="Comic Sans MS"/>
              </a:rPr>
              <a:t>pushed</a:t>
            </a:r>
            <a:r>
              <a:rPr lang="en-GB" sz="3200" kern="0">
                <a:solidFill>
                  <a:srgbClr val="000000"/>
                </a:solidFill>
                <a:latin typeface="Comic Sans MS"/>
                <a:ea typeface="Comic Sans MS"/>
                <a:cs typeface="Comic Sans MS"/>
                <a:sym typeface="Comic Sans MS"/>
              </a:rPr>
              <a:t> his ball from the tee.</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In her anger, the little girl </a:t>
            </a:r>
            <a:r>
              <a:rPr lang="en-GB" sz="3200" kern="0">
                <a:solidFill>
                  <a:srgbClr val="FF0000"/>
                </a:solidFill>
                <a:latin typeface="Comic Sans MS"/>
                <a:ea typeface="Comic Sans MS"/>
                <a:cs typeface="Comic Sans MS"/>
                <a:sym typeface="Comic Sans MS"/>
              </a:rPr>
              <a:t>pushed</a:t>
            </a:r>
            <a:r>
              <a:rPr lang="en-GB" sz="3200" kern="0">
                <a:solidFill>
                  <a:srgbClr val="000000"/>
                </a:solidFill>
                <a:latin typeface="Comic Sans MS"/>
                <a:ea typeface="Comic Sans MS"/>
                <a:cs typeface="Comic Sans MS"/>
                <a:sym typeface="Comic Sans MS"/>
              </a:rPr>
              <a:t> her pram up the hill.</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She </a:t>
            </a:r>
            <a:r>
              <a:rPr lang="en-GB" sz="3200" kern="0">
                <a:solidFill>
                  <a:srgbClr val="FF0000"/>
                </a:solidFill>
                <a:latin typeface="Comic Sans MS"/>
                <a:ea typeface="Comic Sans MS"/>
                <a:cs typeface="Comic Sans MS"/>
                <a:sym typeface="Comic Sans MS"/>
              </a:rPr>
              <a:t>pushed</a:t>
            </a:r>
            <a:r>
              <a:rPr lang="en-GB" sz="3200" kern="0">
                <a:solidFill>
                  <a:srgbClr val="000000"/>
                </a:solidFill>
                <a:latin typeface="Comic Sans MS"/>
                <a:ea typeface="Comic Sans MS"/>
                <a:cs typeface="Comic Sans MS"/>
                <a:sym typeface="Comic Sans MS"/>
              </a:rPr>
              <a:t> the ball has hard as she could with the rounders bat.</a:t>
            </a:r>
            <a:endParaRPr sz="32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310190317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70"/>
        <p:cNvGrpSpPr/>
        <p:nvPr/>
      </p:nvGrpSpPr>
      <p:grpSpPr>
        <a:xfrm>
          <a:off x="0" y="0"/>
          <a:ext cx="0" cy="0"/>
          <a:chOff x="0" y="0"/>
          <a:chExt cx="0" cy="0"/>
        </a:xfrm>
      </p:grpSpPr>
      <p:sp>
        <p:nvSpPr>
          <p:cNvPr id="671" name="Google Shape;671;p121"/>
          <p:cNvSpPr txBox="1">
            <a:spLocks noGrp="1"/>
          </p:cNvSpPr>
          <p:nvPr>
            <p:ph type="subTitle" idx="1"/>
          </p:nvPr>
        </p:nvSpPr>
        <p:spPr>
          <a:xfrm>
            <a:off x="63800" y="182533"/>
            <a:ext cx="12064400" cy="1056800"/>
          </a:xfrm>
          <a:prstGeom prst="rect">
            <a:avLst/>
          </a:prstGeom>
        </p:spPr>
        <p:txBody>
          <a:bodyPr spcFirstLastPara="1" wrap="square" lIns="121900" tIns="121900" rIns="121900" bIns="121900" anchor="t" anchorCtr="0">
            <a:noAutofit/>
          </a:bodyPr>
          <a:lstStyle/>
          <a:p>
            <a:pPr marL="0" indent="0"/>
            <a:r>
              <a:rPr lang="en-GB" sz="3200"/>
              <a:t>Did you choose an appropriate synonym?</a:t>
            </a:r>
            <a:endParaRPr sz="3200"/>
          </a:p>
        </p:txBody>
      </p:sp>
      <p:sp>
        <p:nvSpPr>
          <p:cNvPr id="672" name="Google Shape;672;p121"/>
          <p:cNvSpPr txBox="1"/>
          <p:nvPr/>
        </p:nvSpPr>
        <p:spPr>
          <a:xfrm>
            <a:off x="293800" y="1025900"/>
            <a:ext cx="11604400" cy="5060000"/>
          </a:xfrm>
          <a:prstGeom prst="rect">
            <a:avLst/>
          </a:prstGeom>
          <a:noFill/>
          <a:ln>
            <a:noFill/>
          </a:ln>
        </p:spPr>
        <p:txBody>
          <a:bodyPr spcFirstLastPara="1" wrap="square" lIns="121900" tIns="121900" rIns="121900" bIns="121900" anchor="t" anchorCtr="0">
            <a:noAutofit/>
          </a:bodyPr>
          <a:lstStyle/>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pianist </a:t>
            </a:r>
            <a:r>
              <a:rPr lang="en-GB" sz="3200" kern="0">
                <a:solidFill>
                  <a:srgbClr val="FF0000"/>
                </a:solidFill>
                <a:latin typeface="Comic Sans MS"/>
                <a:ea typeface="Comic Sans MS"/>
                <a:cs typeface="Comic Sans MS"/>
                <a:sym typeface="Comic Sans MS"/>
              </a:rPr>
              <a:t>pressed </a:t>
            </a:r>
            <a:r>
              <a:rPr lang="en-GB" sz="3200" kern="0">
                <a:solidFill>
                  <a:srgbClr val="000000"/>
                </a:solidFill>
                <a:latin typeface="Comic Sans MS"/>
                <a:ea typeface="Comic Sans MS"/>
                <a:cs typeface="Comic Sans MS"/>
                <a:sym typeface="Comic Sans MS"/>
              </a:rPr>
              <a:t>the keys on the piano to compose a tune.</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athlete </a:t>
            </a:r>
            <a:r>
              <a:rPr lang="en-GB" sz="3200" kern="0">
                <a:solidFill>
                  <a:srgbClr val="FF0000"/>
                </a:solidFill>
                <a:latin typeface="Comic Sans MS"/>
                <a:ea typeface="Comic Sans MS"/>
                <a:cs typeface="Comic Sans MS"/>
                <a:sym typeface="Comic Sans MS"/>
              </a:rPr>
              <a:t>thrust/propelled/drove </a:t>
            </a:r>
            <a:r>
              <a:rPr lang="en-GB" sz="3200" kern="0">
                <a:solidFill>
                  <a:srgbClr val="000000"/>
                </a:solidFill>
                <a:latin typeface="Comic Sans MS"/>
                <a:ea typeface="Comic Sans MS"/>
                <a:cs typeface="Comic Sans MS"/>
                <a:sym typeface="Comic Sans MS"/>
              </a:rPr>
              <a:t>himself from the starting blocks to give himself the best possible advantage.</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hockey player </a:t>
            </a:r>
            <a:r>
              <a:rPr lang="en-GB" sz="3200" kern="0">
                <a:solidFill>
                  <a:srgbClr val="FF0000"/>
                </a:solidFill>
                <a:latin typeface="Comic Sans MS"/>
                <a:ea typeface="Comic Sans MS"/>
                <a:cs typeface="Comic Sans MS"/>
                <a:sym typeface="Comic Sans MS"/>
              </a:rPr>
              <a:t>nudged/swept</a:t>
            </a:r>
            <a:r>
              <a:rPr lang="en-GB" sz="3200" kern="0">
                <a:solidFill>
                  <a:srgbClr val="000000"/>
                </a:solidFill>
                <a:latin typeface="Comic Sans MS"/>
                <a:ea typeface="Comic Sans MS"/>
                <a:cs typeface="Comic Sans MS"/>
                <a:sym typeface="Comic Sans MS"/>
              </a:rPr>
              <a:t> the puck across the ice.</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golfer </a:t>
            </a:r>
            <a:r>
              <a:rPr lang="en-GB" sz="3200" kern="0">
                <a:solidFill>
                  <a:srgbClr val="FF0000"/>
                </a:solidFill>
                <a:latin typeface="Comic Sans MS"/>
                <a:ea typeface="Comic Sans MS"/>
                <a:cs typeface="Comic Sans MS"/>
                <a:sym typeface="Comic Sans MS"/>
              </a:rPr>
              <a:t>drove/propelled</a:t>
            </a:r>
            <a:r>
              <a:rPr lang="en-GB" sz="3200" kern="0">
                <a:solidFill>
                  <a:srgbClr val="000000"/>
                </a:solidFill>
                <a:latin typeface="Comic Sans MS"/>
                <a:ea typeface="Comic Sans MS"/>
                <a:cs typeface="Comic Sans MS"/>
                <a:sym typeface="Comic Sans MS"/>
              </a:rPr>
              <a:t> his ball from the tee.</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In her anger, the little girl </a:t>
            </a:r>
            <a:r>
              <a:rPr lang="en-GB" sz="3200" kern="0">
                <a:solidFill>
                  <a:srgbClr val="FF0000"/>
                </a:solidFill>
                <a:latin typeface="Comic Sans MS"/>
                <a:ea typeface="Comic Sans MS"/>
                <a:cs typeface="Comic Sans MS"/>
                <a:sym typeface="Comic Sans MS"/>
              </a:rPr>
              <a:t>bulldozed</a:t>
            </a:r>
            <a:r>
              <a:rPr lang="en-GB" sz="3200" kern="0">
                <a:solidFill>
                  <a:srgbClr val="000000"/>
                </a:solidFill>
                <a:latin typeface="Comic Sans MS"/>
                <a:ea typeface="Comic Sans MS"/>
                <a:cs typeface="Comic Sans MS"/>
                <a:sym typeface="Comic Sans MS"/>
              </a:rPr>
              <a:t> her pram up the hill.</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She </a:t>
            </a:r>
            <a:r>
              <a:rPr lang="en-GB" sz="3200" kern="0">
                <a:solidFill>
                  <a:srgbClr val="FF0000"/>
                </a:solidFill>
                <a:latin typeface="Comic Sans MS"/>
                <a:ea typeface="Comic Sans MS"/>
                <a:cs typeface="Comic Sans MS"/>
                <a:sym typeface="Comic Sans MS"/>
              </a:rPr>
              <a:t>drove/propelled</a:t>
            </a:r>
            <a:r>
              <a:rPr lang="en-GB" sz="3200" kern="0">
                <a:solidFill>
                  <a:srgbClr val="000000"/>
                </a:solidFill>
                <a:latin typeface="Comic Sans MS"/>
                <a:ea typeface="Comic Sans MS"/>
                <a:cs typeface="Comic Sans MS"/>
                <a:sym typeface="Comic Sans MS"/>
              </a:rPr>
              <a:t> the ball has hard as she could with the rounders bat.</a:t>
            </a:r>
            <a:endParaRPr sz="32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32826769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676"/>
        <p:cNvGrpSpPr/>
        <p:nvPr/>
      </p:nvGrpSpPr>
      <p:grpSpPr>
        <a:xfrm>
          <a:off x="0" y="0"/>
          <a:ext cx="0" cy="0"/>
          <a:chOff x="0" y="0"/>
          <a:chExt cx="0" cy="0"/>
        </a:xfrm>
      </p:grpSpPr>
      <p:sp>
        <p:nvSpPr>
          <p:cNvPr id="677" name="Google Shape;677;p122"/>
          <p:cNvSpPr txBox="1">
            <a:spLocks noGrp="1"/>
          </p:cNvSpPr>
          <p:nvPr>
            <p:ph type="ctrTitle"/>
          </p:nvPr>
        </p:nvSpPr>
        <p:spPr>
          <a:xfrm>
            <a:off x="415600" y="2217367"/>
            <a:ext cx="11360800" cy="3781200"/>
          </a:xfrm>
          <a:prstGeom prst="rect">
            <a:avLst/>
          </a:prstGeom>
        </p:spPr>
        <p:txBody>
          <a:bodyPr spcFirstLastPara="1" wrap="square" lIns="121900" tIns="121900" rIns="121900" bIns="121900" anchor="b" anchorCtr="0">
            <a:noAutofit/>
          </a:bodyPr>
          <a:lstStyle/>
          <a:p>
            <a:r>
              <a:rPr lang="en-GB" sz="4000"/>
              <a:t>Look at these written spelling patterns</a:t>
            </a:r>
            <a:endParaRPr sz="4000"/>
          </a:p>
          <a:p>
            <a:r>
              <a:rPr lang="en-GB" sz="4000"/>
              <a:t>sh, ch, s, ss and c, </a:t>
            </a:r>
            <a:endParaRPr sz="4000"/>
          </a:p>
          <a:p>
            <a:r>
              <a:rPr lang="en-GB" sz="4000"/>
              <a:t>Sometimes they make the sound ‘sh’</a:t>
            </a:r>
            <a:endParaRPr sz="4000"/>
          </a:p>
          <a:p>
            <a:endParaRPr sz="2400"/>
          </a:p>
          <a:p>
            <a:endParaRPr sz="2400">
              <a:solidFill>
                <a:srgbClr val="000000"/>
              </a:solidFill>
            </a:endParaRPr>
          </a:p>
          <a:p>
            <a:pPr algn="l"/>
            <a:endParaRPr sz="2400">
              <a:solidFill>
                <a:srgbClr val="000000"/>
              </a:solidFill>
            </a:endParaRPr>
          </a:p>
          <a:p>
            <a:endParaRPr sz="2400">
              <a:solidFill>
                <a:srgbClr val="000000"/>
              </a:solidFill>
            </a:endParaRPr>
          </a:p>
          <a:p>
            <a:endParaRPr sz="2400">
              <a:solidFill>
                <a:srgbClr val="000000"/>
              </a:solidFill>
            </a:endParaRPr>
          </a:p>
        </p:txBody>
      </p:sp>
      <p:sp>
        <p:nvSpPr>
          <p:cNvPr id="678" name="Google Shape;678;p122"/>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679" name="Google Shape;679;p122"/>
          <p:cNvPicPr preferRelativeResize="0"/>
          <p:nvPr/>
        </p:nvPicPr>
        <p:blipFill>
          <a:blip r:embed="rId3">
            <a:alphaModFix/>
          </a:blip>
          <a:stretch>
            <a:fill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329078158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683"/>
        <p:cNvGrpSpPr/>
        <p:nvPr/>
      </p:nvGrpSpPr>
      <p:grpSpPr>
        <a:xfrm>
          <a:off x="0" y="0"/>
          <a:ext cx="0" cy="0"/>
          <a:chOff x="0" y="0"/>
          <a:chExt cx="0" cy="0"/>
        </a:xfrm>
      </p:grpSpPr>
      <p:graphicFrame>
        <p:nvGraphicFramePr>
          <p:cNvPr id="684" name="Google Shape;684;p123"/>
          <p:cNvGraphicFramePr/>
          <p:nvPr/>
        </p:nvGraphicFramePr>
        <p:xfrm>
          <a:off x="674468" y="689200"/>
          <a:ext cx="11074433" cy="5718533"/>
        </p:xfrm>
        <a:graphic>
          <a:graphicData uri="http://schemas.openxmlformats.org/drawingml/2006/table">
            <a:tbl>
              <a:tblPr>
                <a:noFill/>
              </a:tblPr>
              <a:tblGrid>
                <a:gridCol w="1911633">
                  <a:extLst>
                    <a:ext uri="{9D8B030D-6E8A-4147-A177-3AD203B41FA5}">
                      <a16:colId xmlns:a16="http://schemas.microsoft.com/office/drawing/2014/main" val="20000"/>
                    </a:ext>
                  </a:extLst>
                </a:gridCol>
                <a:gridCol w="3054267">
                  <a:extLst>
                    <a:ext uri="{9D8B030D-6E8A-4147-A177-3AD203B41FA5}">
                      <a16:colId xmlns:a16="http://schemas.microsoft.com/office/drawing/2014/main" val="20001"/>
                    </a:ext>
                  </a:extLst>
                </a:gridCol>
                <a:gridCol w="3054267">
                  <a:extLst>
                    <a:ext uri="{9D8B030D-6E8A-4147-A177-3AD203B41FA5}">
                      <a16:colId xmlns:a16="http://schemas.microsoft.com/office/drawing/2014/main" val="20002"/>
                    </a:ext>
                  </a:extLst>
                </a:gridCol>
                <a:gridCol w="3054267">
                  <a:extLst>
                    <a:ext uri="{9D8B030D-6E8A-4147-A177-3AD203B41FA5}">
                      <a16:colId xmlns:a16="http://schemas.microsoft.com/office/drawing/2014/main" val="20003"/>
                    </a:ext>
                  </a:extLst>
                </a:gridCol>
              </a:tblGrid>
              <a:tr h="1429633">
                <a:tc gridSpan="2">
                  <a:txBody>
                    <a:bodyPr/>
                    <a:lstStyle/>
                    <a:p>
                      <a:pPr marL="0" lvl="0" indent="0" algn="l" rtl="0">
                        <a:spcBef>
                          <a:spcPts val="0"/>
                        </a:spcBef>
                        <a:spcAft>
                          <a:spcPts val="0"/>
                        </a:spcAft>
                        <a:buNone/>
                      </a:pPr>
                      <a:r>
                        <a:rPr lang="en-GB" sz="2400"/>
                        <a:t>Match these words to the pictures. - which written letters make the ‘sh’ sound?</a:t>
                      </a:r>
                      <a:endParaRPr sz="2400"/>
                    </a:p>
                  </a:txBody>
                  <a:tcPr marL="121900" marR="121900" marT="121900" marB="121900">
                    <a:lnR w="9525" cap="flat" cmpd="sng">
                      <a:solidFill>
                        <a:srgbClr val="9E9E9E"/>
                      </a:solidFill>
                      <a:prstDash val="solid"/>
                      <a:round/>
                      <a:headEnd type="none" w="sm" len="sm"/>
                      <a:tailEnd type="none" w="sm" len="sm"/>
                    </a:lnR>
                  </a:tcPr>
                </a:tc>
                <a:tc hMerge="1">
                  <a:txBody>
                    <a:bodyPr/>
                    <a:lstStyle/>
                    <a:p>
                      <a:endParaRPr lang="en-US"/>
                    </a:p>
                  </a:txBody>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t>chef</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0"/>
                  </a:ext>
                </a:extLst>
              </a:tr>
              <a:tr h="1429633">
                <a:tc>
                  <a:txBody>
                    <a:bodyPr/>
                    <a:lstStyle/>
                    <a:p>
                      <a:pPr marL="0" lvl="0" indent="0" algn="l" rtl="0">
                        <a:spcBef>
                          <a:spcPts val="0"/>
                        </a:spcBef>
                        <a:spcAft>
                          <a:spcPts val="0"/>
                        </a:spcAft>
                        <a:buNone/>
                      </a:pPr>
                      <a:r>
                        <a:rPr lang="en-GB" sz="3200"/>
                        <a:t>brochure</a:t>
                      </a:r>
                      <a:endParaRPr sz="3200"/>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t>sure</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1"/>
                  </a:ext>
                </a:extLst>
              </a:tr>
              <a:tr h="1429633">
                <a:tc>
                  <a:txBody>
                    <a:bodyPr/>
                    <a:lstStyle/>
                    <a:p>
                      <a:pPr marL="0" lvl="0" indent="0" algn="l" rtl="0">
                        <a:spcBef>
                          <a:spcPts val="0"/>
                        </a:spcBef>
                        <a:spcAft>
                          <a:spcPts val="0"/>
                        </a:spcAft>
                        <a:buNone/>
                      </a:pPr>
                      <a:r>
                        <a:rPr lang="en-GB" sz="3200"/>
                        <a:t>mission</a:t>
                      </a:r>
                      <a:endParaRPr sz="3200"/>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t>special</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2"/>
                  </a:ext>
                </a:extLst>
              </a:tr>
              <a:tr h="1429633">
                <a:tc>
                  <a:txBody>
                    <a:bodyPr/>
                    <a:lstStyle/>
                    <a:p>
                      <a:pPr marL="0" lvl="0" indent="0" algn="l" rtl="0">
                        <a:spcBef>
                          <a:spcPts val="0"/>
                        </a:spcBef>
                        <a:spcAft>
                          <a:spcPts val="0"/>
                        </a:spcAft>
                        <a:buNone/>
                      </a:pPr>
                      <a:r>
                        <a:rPr lang="en-GB" sz="3200"/>
                        <a:t>shop</a:t>
                      </a:r>
                      <a:endParaRPr sz="3200"/>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t>sugar</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685" name="Google Shape;685;p123"/>
          <p:cNvPicPr preferRelativeResize="0"/>
          <p:nvPr/>
        </p:nvPicPr>
        <p:blipFill>
          <a:blip r:embed="rId3">
            <a:alphaModFix/>
          </a:blip>
          <a:stretch>
            <a:fillRect/>
          </a:stretch>
        </p:blipFill>
        <p:spPr>
          <a:xfrm>
            <a:off x="6096000" y="2118834"/>
            <a:ext cx="1800733" cy="1333367"/>
          </a:xfrm>
          <a:prstGeom prst="rect">
            <a:avLst/>
          </a:prstGeom>
          <a:noFill/>
          <a:ln>
            <a:noFill/>
          </a:ln>
        </p:spPr>
      </p:pic>
      <p:pic>
        <p:nvPicPr>
          <p:cNvPr id="686" name="Google Shape;686;p123"/>
          <p:cNvPicPr preferRelativeResize="0"/>
          <p:nvPr/>
        </p:nvPicPr>
        <p:blipFill>
          <a:blip r:embed="rId4">
            <a:alphaModFix/>
          </a:blip>
          <a:stretch>
            <a:fillRect/>
          </a:stretch>
        </p:blipFill>
        <p:spPr>
          <a:xfrm>
            <a:off x="3733198" y="4978103"/>
            <a:ext cx="846133" cy="1426700"/>
          </a:xfrm>
          <a:prstGeom prst="rect">
            <a:avLst/>
          </a:prstGeom>
          <a:noFill/>
          <a:ln>
            <a:noFill/>
          </a:ln>
        </p:spPr>
      </p:pic>
      <p:pic>
        <p:nvPicPr>
          <p:cNvPr id="687" name="Google Shape;687;p123"/>
          <p:cNvPicPr preferRelativeResize="0"/>
          <p:nvPr/>
        </p:nvPicPr>
        <p:blipFill>
          <a:blip r:embed="rId5">
            <a:alphaModFix/>
          </a:blip>
          <a:stretch>
            <a:fillRect/>
          </a:stretch>
        </p:blipFill>
        <p:spPr>
          <a:xfrm>
            <a:off x="3012800" y="2321434"/>
            <a:ext cx="2286933" cy="1107567"/>
          </a:xfrm>
          <a:prstGeom prst="rect">
            <a:avLst/>
          </a:prstGeom>
          <a:noFill/>
          <a:ln>
            <a:noFill/>
          </a:ln>
        </p:spPr>
      </p:pic>
      <p:pic>
        <p:nvPicPr>
          <p:cNvPr id="688" name="Google Shape;688;p123"/>
          <p:cNvPicPr preferRelativeResize="0"/>
          <p:nvPr/>
        </p:nvPicPr>
        <p:blipFill>
          <a:blip r:embed="rId6">
            <a:alphaModFix/>
          </a:blip>
          <a:stretch>
            <a:fillRect/>
          </a:stretch>
        </p:blipFill>
        <p:spPr>
          <a:xfrm>
            <a:off x="3443551" y="3536855"/>
            <a:ext cx="1425440" cy="1333367"/>
          </a:xfrm>
          <a:prstGeom prst="rect">
            <a:avLst/>
          </a:prstGeom>
          <a:noFill/>
          <a:ln>
            <a:noFill/>
          </a:ln>
        </p:spPr>
      </p:pic>
      <p:pic>
        <p:nvPicPr>
          <p:cNvPr id="689" name="Google Shape;689;p123"/>
          <p:cNvPicPr preferRelativeResize="0"/>
          <p:nvPr/>
        </p:nvPicPr>
        <p:blipFill>
          <a:blip r:embed="rId7">
            <a:alphaModFix/>
          </a:blip>
          <a:stretch>
            <a:fillRect/>
          </a:stretch>
        </p:blipFill>
        <p:spPr>
          <a:xfrm>
            <a:off x="6361568" y="857102"/>
            <a:ext cx="1800733" cy="1117468"/>
          </a:xfrm>
          <a:prstGeom prst="rect">
            <a:avLst/>
          </a:prstGeom>
          <a:noFill/>
          <a:ln>
            <a:noFill/>
          </a:ln>
        </p:spPr>
      </p:pic>
      <p:pic>
        <p:nvPicPr>
          <p:cNvPr id="690" name="Google Shape;690;p123"/>
          <p:cNvPicPr preferRelativeResize="0"/>
          <p:nvPr/>
        </p:nvPicPr>
        <p:blipFill>
          <a:blip r:embed="rId8">
            <a:alphaModFix/>
          </a:blip>
          <a:stretch>
            <a:fillRect/>
          </a:stretch>
        </p:blipFill>
        <p:spPr>
          <a:xfrm>
            <a:off x="6195233" y="5074367"/>
            <a:ext cx="2133387" cy="1333367"/>
          </a:xfrm>
          <a:prstGeom prst="rect">
            <a:avLst/>
          </a:prstGeom>
          <a:noFill/>
          <a:ln>
            <a:noFill/>
          </a:ln>
        </p:spPr>
      </p:pic>
      <p:pic>
        <p:nvPicPr>
          <p:cNvPr id="691" name="Google Shape;691;p123"/>
          <p:cNvPicPr preferRelativeResize="0"/>
          <p:nvPr/>
        </p:nvPicPr>
        <p:blipFill>
          <a:blip r:embed="rId9">
            <a:alphaModFix/>
          </a:blip>
          <a:stretch>
            <a:fillRect/>
          </a:stretch>
        </p:blipFill>
        <p:spPr>
          <a:xfrm>
            <a:off x="6361568" y="3684591"/>
            <a:ext cx="1425433" cy="1157376"/>
          </a:xfrm>
          <a:prstGeom prst="rect">
            <a:avLst/>
          </a:prstGeom>
          <a:noFill/>
          <a:ln>
            <a:noFill/>
          </a:ln>
        </p:spPr>
      </p:pic>
    </p:spTree>
    <p:extLst>
      <p:ext uri="{BB962C8B-B14F-4D97-AF65-F5344CB8AC3E}">
        <p14:creationId xmlns:p14="http://schemas.microsoft.com/office/powerpoint/2010/main" val="33311414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95"/>
        <p:cNvGrpSpPr/>
        <p:nvPr/>
      </p:nvGrpSpPr>
      <p:grpSpPr>
        <a:xfrm>
          <a:off x="0" y="0"/>
          <a:ext cx="0" cy="0"/>
          <a:chOff x="0" y="0"/>
          <a:chExt cx="0" cy="0"/>
        </a:xfrm>
      </p:grpSpPr>
      <p:graphicFrame>
        <p:nvGraphicFramePr>
          <p:cNvPr id="696" name="Google Shape;696;p124"/>
          <p:cNvGraphicFramePr/>
          <p:nvPr/>
        </p:nvGraphicFramePr>
        <p:xfrm>
          <a:off x="674468" y="689200"/>
          <a:ext cx="11074433" cy="5718533"/>
        </p:xfrm>
        <a:graphic>
          <a:graphicData uri="http://schemas.openxmlformats.org/drawingml/2006/table">
            <a:tbl>
              <a:tblPr>
                <a:noFill/>
              </a:tblPr>
              <a:tblGrid>
                <a:gridCol w="1911633">
                  <a:extLst>
                    <a:ext uri="{9D8B030D-6E8A-4147-A177-3AD203B41FA5}">
                      <a16:colId xmlns:a16="http://schemas.microsoft.com/office/drawing/2014/main" val="20000"/>
                    </a:ext>
                  </a:extLst>
                </a:gridCol>
                <a:gridCol w="3054267">
                  <a:extLst>
                    <a:ext uri="{9D8B030D-6E8A-4147-A177-3AD203B41FA5}">
                      <a16:colId xmlns:a16="http://schemas.microsoft.com/office/drawing/2014/main" val="20001"/>
                    </a:ext>
                  </a:extLst>
                </a:gridCol>
                <a:gridCol w="3054267">
                  <a:extLst>
                    <a:ext uri="{9D8B030D-6E8A-4147-A177-3AD203B41FA5}">
                      <a16:colId xmlns:a16="http://schemas.microsoft.com/office/drawing/2014/main" val="20002"/>
                    </a:ext>
                  </a:extLst>
                </a:gridCol>
                <a:gridCol w="3054267">
                  <a:extLst>
                    <a:ext uri="{9D8B030D-6E8A-4147-A177-3AD203B41FA5}">
                      <a16:colId xmlns:a16="http://schemas.microsoft.com/office/drawing/2014/main" val="20003"/>
                    </a:ext>
                  </a:extLst>
                </a:gridCol>
              </a:tblGrid>
              <a:tr h="1429633">
                <a:tc gridSpan="2">
                  <a:txBody>
                    <a:bodyPr/>
                    <a:lstStyle/>
                    <a:p>
                      <a:pPr marL="0" lvl="0" indent="0" algn="l" rtl="0">
                        <a:spcBef>
                          <a:spcPts val="0"/>
                        </a:spcBef>
                        <a:spcAft>
                          <a:spcPts val="0"/>
                        </a:spcAft>
                        <a:buNone/>
                      </a:pPr>
                      <a:r>
                        <a:rPr lang="en-GB" sz="2400"/>
                        <a:t>Match these words to the pictures. - which written letters make the ‘sh’ sound?</a:t>
                      </a:r>
                      <a:endParaRPr sz="2400"/>
                    </a:p>
                  </a:txBody>
                  <a:tcPr marL="121900" marR="121900" marT="121900" marB="121900">
                    <a:lnR w="9525" cap="flat" cmpd="sng">
                      <a:solidFill>
                        <a:srgbClr val="9E9E9E"/>
                      </a:solidFill>
                      <a:prstDash val="solid"/>
                      <a:round/>
                      <a:headEnd type="none" w="sm" len="sm"/>
                      <a:tailEnd type="none" w="sm" len="sm"/>
                    </a:lnR>
                  </a:tcPr>
                </a:tc>
                <a:tc hMerge="1">
                  <a:txBody>
                    <a:bodyPr/>
                    <a:lstStyle/>
                    <a:p>
                      <a:endParaRPr lang="en-US"/>
                    </a:p>
                  </a:txBody>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solidFill>
                            <a:srgbClr val="FF0000"/>
                          </a:solidFill>
                        </a:rPr>
                        <a:t>ch</a:t>
                      </a:r>
                      <a:r>
                        <a:rPr lang="en-GB" sz="3200"/>
                        <a:t>ef</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0"/>
                  </a:ext>
                </a:extLst>
              </a:tr>
              <a:tr h="1429633">
                <a:tc>
                  <a:txBody>
                    <a:bodyPr/>
                    <a:lstStyle/>
                    <a:p>
                      <a:pPr marL="0" lvl="0" indent="0" algn="l" rtl="0">
                        <a:spcBef>
                          <a:spcPts val="0"/>
                        </a:spcBef>
                        <a:spcAft>
                          <a:spcPts val="0"/>
                        </a:spcAft>
                        <a:buNone/>
                      </a:pPr>
                      <a:r>
                        <a:rPr lang="en-GB" sz="3200"/>
                        <a:t>bro</a:t>
                      </a:r>
                      <a:r>
                        <a:rPr lang="en-GB" sz="3200">
                          <a:solidFill>
                            <a:srgbClr val="FF0000"/>
                          </a:solidFill>
                        </a:rPr>
                        <a:t>ch</a:t>
                      </a:r>
                      <a:r>
                        <a:rPr lang="en-GB" sz="3200"/>
                        <a:t>ure</a:t>
                      </a:r>
                      <a:endParaRPr sz="3200"/>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solidFill>
                            <a:srgbClr val="FF0000"/>
                          </a:solidFill>
                        </a:rPr>
                        <a:t>s</a:t>
                      </a:r>
                      <a:r>
                        <a:rPr lang="en-GB" sz="3200"/>
                        <a:t>ure</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1"/>
                  </a:ext>
                </a:extLst>
              </a:tr>
              <a:tr h="1429633">
                <a:tc>
                  <a:txBody>
                    <a:bodyPr/>
                    <a:lstStyle/>
                    <a:p>
                      <a:pPr marL="0" lvl="0" indent="0" algn="l" rtl="0">
                        <a:spcBef>
                          <a:spcPts val="0"/>
                        </a:spcBef>
                        <a:spcAft>
                          <a:spcPts val="0"/>
                        </a:spcAft>
                        <a:buNone/>
                      </a:pPr>
                      <a:r>
                        <a:rPr lang="en-GB" sz="3200"/>
                        <a:t>mi</a:t>
                      </a:r>
                      <a:r>
                        <a:rPr lang="en-GB" sz="3200">
                          <a:solidFill>
                            <a:srgbClr val="FF0000"/>
                          </a:solidFill>
                        </a:rPr>
                        <a:t>ss</a:t>
                      </a:r>
                      <a:r>
                        <a:rPr lang="en-GB" sz="3200"/>
                        <a:t>ion</a:t>
                      </a:r>
                      <a:endParaRPr sz="3200"/>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t>spe</a:t>
                      </a:r>
                      <a:r>
                        <a:rPr lang="en-GB" sz="3200">
                          <a:solidFill>
                            <a:srgbClr val="FF0000"/>
                          </a:solidFill>
                        </a:rPr>
                        <a:t>c</a:t>
                      </a:r>
                      <a:r>
                        <a:rPr lang="en-GB" sz="3200"/>
                        <a:t>ial</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2"/>
                  </a:ext>
                </a:extLst>
              </a:tr>
              <a:tr h="1429633">
                <a:tc>
                  <a:txBody>
                    <a:bodyPr/>
                    <a:lstStyle/>
                    <a:p>
                      <a:pPr marL="0" lvl="0" indent="0" algn="l" rtl="0">
                        <a:spcBef>
                          <a:spcPts val="0"/>
                        </a:spcBef>
                        <a:spcAft>
                          <a:spcPts val="0"/>
                        </a:spcAft>
                        <a:buNone/>
                      </a:pPr>
                      <a:r>
                        <a:rPr lang="en-GB" sz="3200">
                          <a:solidFill>
                            <a:srgbClr val="FF0000"/>
                          </a:solidFill>
                        </a:rPr>
                        <a:t>sh</a:t>
                      </a:r>
                      <a:r>
                        <a:rPr lang="en-GB" sz="3200"/>
                        <a:t>op</a:t>
                      </a:r>
                      <a:endParaRPr sz="3200"/>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solidFill>
                            <a:srgbClr val="FF0000"/>
                          </a:solidFill>
                        </a:rPr>
                        <a:t>s</a:t>
                      </a:r>
                      <a:r>
                        <a:rPr lang="en-GB" sz="3200"/>
                        <a:t>ugar</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697" name="Google Shape;697;p124"/>
          <p:cNvPicPr preferRelativeResize="0"/>
          <p:nvPr/>
        </p:nvPicPr>
        <p:blipFill>
          <a:blip r:embed="rId3">
            <a:alphaModFix/>
          </a:blip>
          <a:stretch>
            <a:fillRect/>
          </a:stretch>
        </p:blipFill>
        <p:spPr>
          <a:xfrm>
            <a:off x="6096000" y="2118834"/>
            <a:ext cx="1800733" cy="1333367"/>
          </a:xfrm>
          <a:prstGeom prst="rect">
            <a:avLst/>
          </a:prstGeom>
          <a:noFill/>
          <a:ln>
            <a:noFill/>
          </a:ln>
        </p:spPr>
      </p:pic>
      <p:pic>
        <p:nvPicPr>
          <p:cNvPr id="698" name="Google Shape;698;p124"/>
          <p:cNvPicPr preferRelativeResize="0"/>
          <p:nvPr/>
        </p:nvPicPr>
        <p:blipFill>
          <a:blip r:embed="rId4">
            <a:alphaModFix/>
          </a:blip>
          <a:stretch>
            <a:fillRect/>
          </a:stretch>
        </p:blipFill>
        <p:spPr>
          <a:xfrm>
            <a:off x="3733198" y="4978103"/>
            <a:ext cx="846133" cy="1426700"/>
          </a:xfrm>
          <a:prstGeom prst="rect">
            <a:avLst/>
          </a:prstGeom>
          <a:noFill/>
          <a:ln>
            <a:noFill/>
          </a:ln>
        </p:spPr>
      </p:pic>
      <p:pic>
        <p:nvPicPr>
          <p:cNvPr id="699" name="Google Shape;699;p124"/>
          <p:cNvPicPr preferRelativeResize="0"/>
          <p:nvPr/>
        </p:nvPicPr>
        <p:blipFill>
          <a:blip r:embed="rId5">
            <a:alphaModFix/>
          </a:blip>
          <a:stretch>
            <a:fillRect/>
          </a:stretch>
        </p:blipFill>
        <p:spPr>
          <a:xfrm>
            <a:off x="3012800" y="2321434"/>
            <a:ext cx="2286933" cy="1107567"/>
          </a:xfrm>
          <a:prstGeom prst="rect">
            <a:avLst/>
          </a:prstGeom>
          <a:noFill/>
          <a:ln>
            <a:noFill/>
          </a:ln>
        </p:spPr>
      </p:pic>
      <p:pic>
        <p:nvPicPr>
          <p:cNvPr id="700" name="Google Shape;700;p124"/>
          <p:cNvPicPr preferRelativeResize="0"/>
          <p:nvPr/>
        </p:nvPicPr>
        <p:blipFill>
          <a:blip r:embed="rId6">
            <a:alphaModFix/>
          </a:blip>
          <a:stretch>
            <a:fillRect/>
          </a:stretch>
        </p:blipFill>
        <p:spPr>
          <a:xfrm>
            <a:off x="3443551" y="3536855"/>
            <a:ext cx="1425440" cy="1333367"/>
          </a:xfrm>
          <a:prstGeom prst="rect">
            <a:avLst/>
          </a:prstGeom>
          <a:noFill/>
          <a:ln>
            <a:noFill/>
          </a:ln>
        </p:spPr>
      </p:pic>
      <p:pic>
        <p:nvPicPr>
          <p:cNvPr id="701" name="Google Shape;701;p124"/>
          <p:cNvPicPr preferRelativeResize="0"/>
          <p:nvPr/>
        </p:nvPicPr>
        <p:blipFill>
          <a:blip r:embed="rId7">
            <a:alphaModFix/>
          </a:blip>
          <a:stretch>
            <a:fillRect/>
          </a:stretch>
        </p:blipFill>
        <p:spPr>
          <a:xfrm>
            <a:off x="6361568" y="857102"/>
            <a:ext cx="1800733" cy="1117468"/>
          </a:xfrm>
          <a:prstGeom prst="rect">
            <a:avLst/>
          </a:prstGeom>
          <a:noFill/>
          <a:ln>
            <a:noFill/>
          </a:ln>
        </p:spPr>
      </p:pic>
      <p:pic>
        <p:nvPicPr>
          <p:cNvPr id="702" name="Google Shape;702;p124"/>
          <p:cNvPicPr preferRelativeResize="0"/>
          <p:nvPr/>
        </p:nvPicPr>
        <p:blipFill>
          <a:blip r:embed="rId8">
            <a:alphaModFix/>
          </a:blip>
          <a:stretch>
            <a:fillRect/>
          </a:stretch>
        </p:blipFill>
        <p:spPr>
          <a:xfrm>
            <a:off x="6195233" y="5074367"/>
            <a:ext cx="2133387" cy="1333367"/>
          </a:xfrm>
          <a:prstGeom prst="rect">
            <a:avLst/>
          </a:prstGeom>
          <a:noFill/>
          <a:ln>
            <a:noFill/>
          </a:ln>
        </p:spPr>
      </p:pic>
      <p:pic>
        <p:nvPicPr>
          <p:cNvPr id="703" name="Google Shape;703;p124"/>
          <p:cNvPicPr preferRelativeResize="0"/>
          <p:nvPr/>
        </p:nvPicPr>
        <p:blipFill>
          <a:blip r:embed="rId9">
            <a:alphaModFix/>
          </a:blip>
          <a:stretch>
            <a:fillRect/>
          </a:stretch>
        </p:blipFill>
        <p:spPr>
          <a:xfrm>
            <a:off x="6361568" y="3684591"/>
            <a:ext cx="1425433" cy="1157376"/>
          </a:xfrm>
          <a:prstGeom prst="rect">
            <a:avLst/>
          </a:prstGeom>
          <a:noFill/>
          <a:ln>
            <a:noFill/>
          </a:ln>
        </p:spPr>
      </p:pic>
      <p:cxnSp>
        <p:nvCxnSpPr>
          <p:cNvPr id="704" name="Google Shape;704;p124"/>
          <p:cNvCxnSpPr/>
          <p:nvPr/>
        </p:nvCxnSpPr>
        <p:spPr>
          <a:xfrm>
            <a:off x="2216667" y="2844933"/>
            <a:ext cx="4725200" cy="125600"/>
          </a:xfrm>
          <a:prstGeom prst="straightConnector1">
            <a:avLst/>
          </a:prstGeom>
          <a:noFill/>
          <a:ln w="28575" cap="flat" cmpd="sng">
            <a:solidFill>
              <a:srgbClr val="FF0000"/>
            </a:solidFill>
            <a:prstDash val="solid"/>
            <a:round/>
            <a:headEnd type="none" w="med" len="med"/>
            <a:tailEnd type="none" w="med" len="med"/>
          </a:ln>
        </p:spPr>
      </p:cxnSp>
      <p:cxnSp>
        <p:nvCxnSpPr>
          <p:cNvPr id="705" name="Google Shape;705;p124"/>
          <p:cNvCxnSpPr>
            <a:endCxn id="698" idx="3"/>
          </p:cNvCxnSpPr>
          <p:nvPr/>
        </p:nvCxnSpPr>
        <p:spPr>
          <a:xfrm>
            <a:off x="1470131" y="4597053"/>
            <a:ext cx="3109200" cy="1094400"/>
          </a:xfrm>
          <a:prstGeom prst="straightConnector1">
            <a:avLst/>
          </a:prstGeom>
          <a:noFill/>
          <a:ln w="28575" cap="flat" cmpd="sng">
            <a:solidFill>
              <a:srgbClr val="FF0000"/>
            </a:solidFill>
            <a:prstDash val="solid"/>
            <a:round/>
            <a:headEnd type="none" w="med" len="med"/>
            <a:tailEnd type="none" w="med" len="med"/>
          </a:ln>
        </p:spPr>
      </p:cxnSp>
      <p:cxnSp>
        <p:nvCxnSpPr>
          <p:cNvPr id="706" name="Google Shape;706;p124"/>
          <p:cNvCxnSpPr/>
          <p:nvPr/>
        </p:nvCxnSpPr>
        <p:spPr>
          <a:xfrm>
            <a:off x="7234700" y="1464967"/>
            <a:ext cx="1974400" cy="69200"/>
          </a:xfrm>
          <a:prstGeom prst="straightConnector1">
            <a:avLst/>
          </a:prstGeom>
          <a:noFill/>
          <a:ln w="28575" cap="flat" cmpd="sng">
            <a:solidFill>
              <a:srgbClr val="FF0000"/>
            </a:solidFill>
            <a:prstDash val="solid"/>
            <a:round/>
            <a:headEnd type="none" w="med" len="med"/>
            <a:tailEnd type="none" w="med" len="med"/>
          </a:ln>
        </p:spPr>
      </p:cxnSp>
      <p:cxnSp>
        <p:nvCxnSpPr>
          <p:cNvPr id="707" name="Google Shape;707;p124"/>
          <p:cNvCxnSpPr/>
          <p:nvPr/>
        </p:nvCxnSpPr>
        <p:spPr>
          <a:xfrm rot="10800000" flipH="1">
            <a:off x="6941883" y="3167457"/>
            <a:ext cx="2284800" cy="714000"/>
          </a:xfrm>
          <a:prstGeom prst="straightConnector1">
            <a:avLst/>
          </a:prstGeom>
          <a:noFill/>
          <a:ln w="28575" cap="flat" cmpd="sng">
            <a:solidFill>
              <a:srgbClr val="FF0000"/>
            </a:solidFill>
            <a:prstDash val="solid"/>
            <a:round/>
            <a:headEnd type="none" w="med" len="med"/>
            <a:tailEnd type="none" w="med" len="med"/>
          </a:ln>
        </p:spPr>
      </p:cxnSp>
      <p:cxnSp>
        <p:nvCxnSpPr>
          <p:cNvPr id="708" name="Google Shape;708;p124"/>
          <p:cNvCxnSpPr/>
          <p:nvPr/>
        </p:nvCxnSpPr>
        <p:spPr>
          <a:xfrm rot="10800000" flipH="1">
            <a:off x="6712000" y="4492467"/>
            <a:ext cx="2216000" cy="1426000"/>
          </a:xfrm>
          <a:prstGeom prst="straightConnector1">
            <a:avLst/>
          </a:prstGeom>
          <a:noFill/>
          <a:ln w="28575" cap="flat" cmpd="sng">
            <a:solidFill>
              <a:srgbClr val="FF0000"/>
            </a:solidFill>
            <a:prstDash val="solid"/>
            <a:round/>
            <a:headEnd type="none" w="med" len="med"/>
            <a:tailEnd type="none" w="med" len="med"/>
          </a:ln>
        </p:spPr>
      </p:cxnSp>
      <p:cxnSp>
        <p:nvCxnSpPr>
          <p:cNvPr id="709" name="Google Shape;709;p124"/>
          <p:cNvCxnSpPr/>
          <p:nvPr/>
        </p:nvCxnSpPr>
        <p:spPr>
          <a:xfrm>
            <a:off x="4349333" y="4245800"/>
            <a:ext cx="6571200" cy="1232800"/>
          </a:xfrm>
          <a:prstGeom prst="straightConnector1">
            <a:avLst/>
          </a:prstGeom>
          <a:noFill/>
          <a:ln w="28575" cap="flat" cmpd="sng">
            <a:solidFill>
              <a:srgbClr val="FF0000"/>
            </a:solidFill>
            <a:prstDash val="solid"/>
            <a:round/>
            <a:headEnd type="none" w="med" len="med"/>
            <a:tailEnd type="none" w="med" len="med"/>
          </a:ln>
        </p:spPr>
      </p:cxnSp>
      <p:cxnSp>
        <p:nvCxnSpPr>
          <p:cNvPr id="710" name="Google Shape;710;p124"/>
          <p:cNvCxnSpPr/>
          <p:nvPr/>
        </p:nvCxnSpPr>
        <p:spPr>
          <a:xfrm rot="10800000" flipH="1">
            <a:off x="1636367" y="3221367"/>
            <a:ext cx="2901200" cy="2215200"/>
          </a:xfrm>
          <a:prstGeom prst="straightConnector1">
            <a:avLst/>
          </a:prstGeom>
          <a:noFill/>
          <a:ln w="28575" cap="flat" cmpd="sng">
            <a:solidFill>
              <a:srgbClr val="FF0000"/>
            </a:solidFill>
            <a:prstDash val="solid"/>
            <a:round/>
            <a:headEnd type="none" w="med" len="med"/>
            <a:tailEnd type="none" w="med" len="med"/>
          </a:ln>
        </p:spPr>
      </p:cxnSp>
    </p:spTree>
    <p:extLst>
      <p:ext uri="{BB962C8B-B14F-4D97-AF65-F5344CB8AC3E}">
        <p14:creationId xmlns:p14="http://schemas.microsoft.com/office/powerpoint/2010/main" val="70040486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714"/>
        <p:cNvGrpSpPr/>
        <p:nvPr/>
      </p:nvGrpSpPr>
      <p:grpSpPr>
        <a:xfrm>
          <a:off x="0" y="0"/>
          <a:ext cx="0" cy="0"/>
          <a:chOff x="0" y="0"/>
          <a:chExt cx="0" cy="0"/>
        </a:xfrm>
      </p:grpSpPr>
      <p:pic>
        <p:nvPicPr>
          <p:cNvPr id="715" name="Google Shape;715;p125"/>
          <p:cNvPicPr preferRelativeResize="0"/>
          <p:nvPr/>
        </p:nvPicPr>
        <p:blipFill>
          <a:blip r:embed="rId3">
            <a:alphaModFix/>
          </a:blip>
          <a:stretch>
            <a:fillRect/>
          </a:stretch>
        </p:blipFill>
        <p:spPr>
          <a:xfrm>
            <a:off x="1441333" y="482267"/>
            <a:ext cx="6869200" cy="1402167"/>
          </a:xfrm>
          <a:prstGeom prst="rect">
            <a:avLst/>
          </a:prstGeom>
          <a:noFill/>
          <a:ln>
            <a:noFill/>
          </a:ln>
        </p:spPr>
      </p:pic>
      <p:pic>
        <p:nvPicPr>
          <p:cNvPr id="716" name="Google Shape;716;p125"/>
          <p:cNvPicPr preferRelativeResize="0"/>
          <p:nvPr/>
        </p:nvPicPr>
        <p:blipFill>
          <a:blip r:embed="rId4">
            <a:alphaModFix/>
          </a:blip>
          <a:stretch>
            <a:fillRect/>
          </a:stretch>
        </p:blipFill>
        <p:spPr>
          <a:xfrm>
            <a:off x="3257933" y="4381367"/>
            <a:ext cx="7845067" cy="2029303"/>
          </a:xfrm>
          <a:prstGeom prst="rect">
            <a:avLst/>
          </a:prstGeom>
          <a:noFill/>
          <a:ln>
            <a:noFill/>
          </a:ln>
        </p:spPr>
      </p:pic>
      <p:pic>
        <p:nvPicPr>
          <p:cNvPr id="717" name="Google Shape;717;p125"/>
          <p:cNvPicPr preferRelativeResize="0"/>
          <p:nvPr/>
        </p:nvPicPr>
        <p:blipFill>
          <a:blip r:embed="rId5">
            <a:alphaModFix/>
          </a:blip>
          <a:stretch>
            <a:fillRect/>
          </a:stretch>
        </p:blipFill>
        <p:spPr>
          <a:xfrm>
            <a:off x="8991034" y="374601"/>
            <a:ext cx="2111967" cy="3736567"/>
          </a:xfrm>
          <a:prstGeom prst="rect">
            <a:avLst/>
          </a:prstGeom>
          <a:noFill/>
          <a:ln>
            <a:noFill/>
          </a:ln>
        </p:spPr>
      </p:pic>
      <p:sp>
        <p:nvSpPr>
          <p:cNvPr id="718" name="Google Shape;718;p125"/>
          <p:cNvSpPr txBox="1"/>
          <p:nvPr/>
        </p:nvSpPr>
        <p:spPr>
          <a:xfrm>
            <a:off x="669033" y="2050367"/>
            <a:ext cx="4000000" cy="400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000" kern="0">
                <a:solidFill>
                  <a:srgbClr val="000000"/>
                </a:solidFill>
                <a:latin typeface="Arial"/>
                <a:cs typeface="Arial"/>
                <a:sym typeface="Arial"/>
              </a:rPr>
              <a:t>Rainbow write each</a:t>
            </a:r>
            <a:endParaRPr sz="4000" kern="0">
              <a:solidFill>
                <a:srgbClr val="000000"/>
              </a:solidFill>
              <a:latin typeface="Arial"/>
              <a:cs typeface="Arial"/>
              <a:sym typeface="Arial"/>
            </a:endParaRPr>
          </a:p>
          <a:p>
            <a:pPr algn="ctr" defTabSz="1219170">
              <a:buClr>
                <a:srgbClr val="000000"/>
              </a:buClr>
            </a:pPr>
            <a:r>
              <a:rPr lang="en-GB" sz="4000" kern="0">
                <a:solidFill>
                  <a:srgbClr val="000000"/>
                </a:solidFill>
                <a:latin typeface="Arial"/>
                <a:cs typeface="Arial"/>
                <a:sym typeface="Arial"/>
              </a:rPr>
              <a:t> word 3 times.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01090745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722"/>
        <p:cNvGrpSpPr/>
        <p:nvPr/>
      </p:nvGrpSpPr>
      <p:grpSpPr>
        <a:xfrm>
          <a:off x="0" y="0"/>
          <a:ext cx="0" cy="0"/>
          <a:chOff x="0" y="0"/>
          <a:chExt cx="0" cy="0"/>
        </a:xfrm>
      </p:grpSpPr>
      <p:sp>
        <p:nvSpPr>
          <p:cNvPr id="723" name="Google Shape;723;p126"/>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724" name="Google Shape;724;p126"/>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725" name="Google Shape;725;p126"/>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37949643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729"/>
        <p:cNvGrpSpPr/>
        <p:nvPr/>
      </p:nvGrpSpPr>
      <p:grpSpPr>
        <a:xfrm>
          <a:off x="0" y="0"/>
          <a:ext cx="0" cy="0"/>
          <a:chOff x="0" y="0"/>
          <a:chExt cx="0" cy="0"/>
        </a:xfrm>
      </p:grpSpPr>
      <p:sp>
        <p:nvSpPr>
          <p:cNvPr id="730" name="Google Shape;730;p127"/>
          <p:cNvSpPr/>
          <p:nvPr/>
        </p:nvSpPr>
        <p:spPr>
          <a:xfrm>
            <a:off x="857567" y="2661467"/>
            <a:ext cx="4495200" cy="9616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What is a push?</a:t>
            </a:r>
            <a:endParaRPr sz="3200" kern="0">
              <a:solidFill>
                <a:srgbClr val="000000"/>
              </a:solidFill>
              <a:latin typeface="Arial"/>
              <a:cs typeface="Arial"/>
              <a:sym typeface="Arial"/>
            </a:endParaRPr>
          </a:p>
        </p:txBody>
      </p:sp>
      <p:sp>
        <p:nvSpPr>
          <p:cNvPr id="731" name="Google Shape;731;p127"/>
          <p:cNvSpPr/>
          <p:nvPr/>
        </p:nvSpPr>
        <p:spPr>
          <a:xfrm>
            <a:off x="6601533" y="2661467"/>
            <a:ext cx="4495200" cy="9616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What is a pull?</a:t>
            </a:r>
            <a:endParaRPr sz="3200" kern="0">
              <a:solidFill>
                <a:srgbClr val="000000"/>
              </a:solidFill>
              <a:latin typeface="Arial"/>
              <a:cs typeface="Arial"/>
              <a:sym typeface="Arial"/>
            </a:endParaRPr>
          </a:p>
        </p:txBody>
      </p:sp>
      <p:sp>
        <p:nvSpPr>
          <p:cNvPr id="732" name="Google Shape;732;p127"/>
          <p:cNvSpPr/>
          <p:nvPr/>
        </p:nvSpPr>
        <p:spPr>
          <a:xfrm>
            <a:off x="2531000" y="4819500"/>
            <a:ext cx="7130000" cy="9616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What do pushes and pulls have to do with magnetism?</a:t>
            </a:r>
            <a:endParaRPr sz="3200" kern="0">
              <a:solidFill>
                <a:srgbClr val="000000"/>
              </a:solidFill>
              <a:latin typeface="Arial"/>
              <a:cs typeface="Arial"/>
              <a:sym typeface="Arial"/>
            </a:endParaRPr>
          </a:p>
        </p:txBody>
      </p:sp>
      <p:sp>
        <p:nvSpPr>
          <p:cNvPr id="733" name="Google Shape;733;p127"/>
          <p:cNvSpPr txBox="1"/>
          <p:nvPr/>
        </p:nvSpPr>
        <p:spPr>
          <a:xfrm>
            <a:off x="178600" y="355433"/>
            <a:ext cx="11834800" cy="1109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u="sng" kern="0">
                <a:solidFill>
                  <a:srgbClr val="595959"/>
                </a:solidFill>
                <a:latin typeface="Arial"/>
                <a:cs typeface="Arial"/>
                <a:sym typeface="Arial"/>
              </a:rPr>
              <a:t>WALT identify forces as pushes or pulls.</a:t>
            </a:r>
            <a:endParaRPr sz="1867" kern="0">
              <a:solidFill>
                <a:srgbClr val="000000"/>
              </a:solidFill>
              <a:latin typeface="Arial"/>
              <a:cs typeface="Arial"/>
              <a:sym typeface="Arial"/>
            </a:endParaRPr>
          </a:p>
        </p:txBody>
      </p:sp>
      <p:sp>
        <p:nvSpPr>
          <p:cNvPr id="734" name="Google Shape;734;p127"/>
          <p:cNvSpPr txBox="1"/>
          <p:nvPr/>
        </p:nvSpPr>
        <p:spPr>
          <a:xfrm>
            <a:off x="2067400" y="1360400"/>
            <a:ext cx="8057200" cy="58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Talk about the answers to these questions.</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41178423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738"/>
        <p:cNvGrpSpPr/>
        <p:nvPr/>
      </p:nvGrpSpPr>
      <p:grpSpPr>
        <a:xfrm>
          <a:off x="0" y="0"/>
          <a:ext cx="0" cy="0"/>
          <a:chOff x="0" y="0"/>
          <a:chExt cx="0" cy="0"/>
        </a:xfrm>
      </p:grpSpPr>
      <p:sp>
        <p:nvSpPr>
          <p:cNvPr id="739" name="Google Shape;739;p128"/>
          <p:cNvSpPr/>
          <p:nvPr/>
        </p:nvSpPr>
        <p:spPr>
          <a:xfrm>
            <a:off x="794833" y="1574200"/>
            <a:ext cx="4495200" cy="9616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What is a push?</a:t>
            </a:r>
            <a:endParaRPr sz="3200" kern="0">
              <a:solidFill>
                <a:srgbClr val="000000"/>
              </a:solidFill>
              <a:latin typeface="Arial"/>
              <a:cs typeface="Arial"/>
              <a:sym typeface="Arial"/>
            </a:endParaRPr>
          </a:p>
        </p:txBody>
      </p:sp>
      <p:sp>
        <p:nvSpPr>
          <p:cNvPr id="740" name="Google Shape;740;p128"/>
          <p:cNvSpPr/>
          <p:nvPr/>
        </p:nvSpPr>
        <p:spPr>
          <a:xfrm>
            <a:off x="6643367" y="1574200"/>
            <a:ext cx="4495200" cy="9616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What is a pull?</a:t>
            </a:r>
            <a:endParaRPr sz="3200" kern="0">
              <a:solidFill>
                <a:srgbClr val="000000"/>
              </a:solidFill>
              <a:latin typeface="Arial"/>
              <a:cs typeface="Arial"/>
              <a:sym typeface="Arial"/>
            </a:endParaRPr>
          </a:p>
        </p:txBody>
      </p:sp>
      <p:sp>
        <p:nvSpPr>
          <p:cNvPr id="741" name="Google Shape;741;p128"/>
          <p:cNvSpPr/>
          <p:nvPr/>
        </p:nvSpPr>
        <p:spPr>
          <a:xfrm>
            <a:off x="2531000" y="4284100"/>
            <a:ext cx="7130000" cy="9616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What do pushes and pulls have to do with magnetism?</a:t>
            </a:r>
            <a:endParaRPr sz="3200" kern="0">
              <a:solidFill>
                <a:srgbClr val="000000"/>
              </a:solidFill>
              <a:latin typeface="Arial"/>
              <a:cs typeface="Arial"/>
              <a:sym typeface="Arial"/>
            </a:endParaRPr>
          </a:p>
        </p:txBody>
      </p:sp>
      <p:sp>
        <p:nvSpPr>
          <p:cNvPr id="742" name="Google Shape;742;p128"/>
          <p:cNvSpPr txBox="1"/>
          <p:nvPr/>
        </p:nvSpPr>
        <p:spPr>
          <a:xfrm>
            <a:off x="178600" y="355433"/>
            <a:ext cx="11834800" cy="1109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u="sng" kern="0">
                <a:solidFill>
                  <a:srgbClr val="595959"/>
                </a:solidFill>
                <a:latin typeface="Arial"/>
                <a:cs typeface="Arial"/>
                <a:sym typeface="Arial"/>
              </a:rPr>
              <a:t>WALT identify forces as pushes or pulls.</a:t>
            </a:r>
            <a:endParaRPr sz="1867" kern="0">
              <a:solidFill>
                <a:srgbClr val="000000"/>
              </a:solidFill>
              <a:latin typeface="Arial"/>
              <a:cs typeface="Arial"/>
              <a:sym typeface="Arial"/>
            </a:endParaRPr>
          </a:p>
        </p:txBody>
      </p:sp>
      <p:sp>
        <p:nvSpPr>
          <p:cNvPr id="743" name="Google Shape;743;p128"/>
          <p:cNvSpPr txBox="1"/>
          <p:nvPr/>
        </p:nvSpPr>
        <p:spPr>
          <a:xfrm>
            <a:off x="502167" y="2803100"/>
            <a:ext cx="5018000" cy="31572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744" name="Google Shape;744;p128"/>
          <p:cNvSpPr/>
          <p:nvPr/>
        </p:nvSpPr>
        <p:spPr>
          <a:xfrm>
            <a:off x="794867" y="2573100"/>
            <a:ext cx="4495200" cy="1175600"/>
          </a:xfrm>
          <a:prstGeom prst="rect">
            <a:avLst/>
          </a:prstGeom>
          <a:solidFill>
            <a:srgbClr val="D9D2E9"/>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400" kern="0">
                <a:solidFill>
                  <a:srgbClr val="000000"/>
                </a:solidFill>
                <a:latin typeface="Arial"/>
                <a:cs typeface="Arial"/>
                <a:sym typeface="Arial"/>
              </a:rPr>
              <a:t>A force we use to push something away.</a:t>
            </a:r>
            <a:endParaRPr sz="2400" kern="0">
              <a:solidFill>
                <a:srgbClr val="000000"/>
              </a:solidFill>
              <a:latin typeface="Arial"/>
              <a:cs typeface="Arial"/>
              <a:sym typeface="Arial"/>
            </a:endParaRPr>
          </a:p>
        </p:txBody>
      </p:sp>
      <p:sp>
        <p:nvSpPr>
          <p:cNvPr id="745" name="Google Shape;745;p128"/>
          <p:cNvSpPr/>
          <p:nvPr/>
        </p:nvSpPr>
        <p:spPr>
          <a:xfrm>
            <a:off x="6643367" y="2573100"/>
            <a:ext cx="4495200" cy="1175600"/>
          </a:xfrm>
          <a:prstGeom prst="rect">
            <a:avLst/>
          </a:prstGeom>
          <a:solidFill>
            <a:srgbClr val="D9D2E9"/>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400" kern="0">
                <a:solidFill>
                  <a:srgbClr val="000000"/>
                </a:solidFill>
                <a:latin typeface="Arial"/>
                <a:cs typeface="Arial"/>
                <a:sym typeface="Arial"/>
              </a:rPr>
              <a:t>A force you use to move something towards you.</a:t>
            </a:r>
            <a:endParaRPr sz="2400" kern="0">
              <a:solidFill>
                <a:srgbClr val="000000"/>
              </a:solidFill>
              <a:latin typeface="Arial"/>
              <a:cs typeface="Arial"/>
              <a:sym typeface="Arial"/>
            </a:endParaRPr>
          </a:p>
        </p:txBody>
      </p:sp>
      <p:sp>
        <p:nvSpPr>
          <p:cNvPr id="746" name="Google Shape;746;p128"/>
          <p:cNvSpPr/>
          <p:nvPr/>
        </p:nvSpPr>
        <p:spPr>
          <a:xfrm>
            <a:off x="2531000" y="5245700"/>
            <a:ext cx="7130000" cy="1497200"/>
          </a:xfrm>
          <a:prstGeom prst="rect">
            <a:avLst/>
          </a:prstGeom>
          <a:solidFill>
            <a:srgbClr val="D9D2E9"/>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lnSpc>
                <a:spcPct val="115000"/>
              </a:lnSpc>
              <a:buClr>
                <a:srgbClr val="000000"/>
              </a:buClr>
              <a:buSzPts val="1100"/>
            </a:pPr>
            <a:r>
              <a:rPr lang="en-GB" sz="2133" kern="0">
                <a:solidFill>
                  <a:srgbClr val="1C1C1C"/>
                </a:solidFill>
                <a:latin typeface="Arial"/>
                <a:cs typeface="Arial"/>
                <a:sym typeface="Arial"/>
              </a:rPr>
              <a:t>Magnets attract magnetic materials like some metals and magnets held close together can create pushing (repelling) or pulling (attracting) forces on one another. </a:t>
            </a:r>
            <a:endParaRPr sz="2133" kern="0">
              <a:solidFill>
                <a:srgbClr val="1C1C1C"/>
              </a:solidFill>
              <a:latin typeface="Arial"/>
              <a:cs typeface="Arial"/>
              <a:sym typeface="Arial"/>
            </a:endParaRPr>
          </a:p>
        </p:txBody>
      </p:sp>
    </p:spTree>
    <p:extLst>
      <p:ext uri="{BB962C8B-B14F-4D97-AF65-F5344CB8AC3E}">
        <p14:creationId xmlns:p14="http://schemas.microsoft.com/office/powerpoint/2010/main" val="221316713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750"/>
        <p:cNvGrpSpPr/>
        <p:nvPr/>
      </p:nvGrpSpPr>
      <p:grpSpPr>
        <a:xfrm>
          <a:off x="0" y="0"/>
          <a:ext cx="0" cy="0"/>
          <a:chOff x="0" y="0"/>
          <a:chExt cx="0" cy="0"/>
        </a:xfrm>
      </p:grpSpPr>
      <p:sp>
        <p:nvSpPr>
          <p:cNvPr id="751" name="Google Shape;751;p129"/>
          <p:cNvSpPr txBox="1">
            <a:spLocks noGrp="1"/>
          </p:cNvSpPr>
          <p:nvPr>
            <p:ph type="subTitle" idx="1"/>
          </p:nvPr>
        </p:nvSpPr>
        <p:spPr>
          <a:xfrm>
            <a:off x="415600" y="287133"/>
            <a:ext cx="11360800" cy="1056800"/>
          </a:xfrm>
          <a:prstGeom prst="rect">
            <a:avLst/>
          </a:prstGeom>
        </p:spPr>
        <p:txBody>
          <a:bodyPr spcFirstLastPara="1" wrap="square" lIns="121900" tIns="121900" rIns="121900" bIns="121900" anchor="t" anchorCtr="0">
            <a:noAutofit/>
          </a:bodyPr>
          <a:lstStyle/>
          <a:p>
            <a:pPr marL="0" indent="0"/>
            <a:r>
              <a:rPr lang="en-GB"/>
              <a:t>Magnets and their Magnetic Force.</a:t>
            </a:r>
            <a:endParaRPr/>
          </a:p>
        </p:txBody>
      </p:sp>
      <p:pic>
        <p:nvPicPr>
          <p:cNvPr id="752" name="Google Shape;752;p129"/>
          <p:cNvPicPr preferRelativeResize="0"/>
          <p:nvPr/>
        </p:nvPicPr>
        <p:blipFill>
          <a:blip r:embed="rId3">
            <a:alphaModFix/>
          </a:blip>
          <a:stretch>
            <a:fillRect/>
          </a:stretch>
        </p:blipFill>
        <p:spPr>
          <a:xfrm>
            <a:off x="4508500" y="1343934"/>
            <a:ext cx="3175000" cy="2451100"/>
          </a:xfrm>
          <a:prstGeom prst="rect">
            <a:avLst/>
          </a:prstGeom>
          <a:noFill/>
          <a:ln>
            <a:noFill/>
          </a:ln>
        </p:spPr>
      </p:pic>
      <p:sp>
        <p:nvSpPr>
          <p:cNvPr id="753" name="Google Shape;753;p129"/>
          <p:cNvSpPr txBox="1"/>
          <p:nvPr/>
        </p:nvSpPr>
        <p:spPr>
          <a:xfrm>
            <a:off x="1422133" y="3911267"/>
            <a:ext cx="10098800" cy="2131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Look at this bar magnet. It has two sections. </a:t>
            </a: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They are often coloured red and blue. </a:t>
            </a: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What are they?</a:t>
            </a: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Use the link below to find out more.</a:t>
            </a:r>
            <a:endParaRPr sz="3200" kern="0">
              <a:solidFill>
                <a:srgbClr val="000000"/>
              </a:solidFill>
              <a:latin typeface="Arial"/>
              <a:cs typeface="Arial"/>
              <a:sym typeface="Arial"/>
            </a:endParaRPr>
          </a:p>
        </p:txBody>
      </p:sp>
      <p:sp>
        <p:nvSpPr>
          <p:cNvPr id="754" name="Google Shape;754;p129"/>
          <p:cNvSpPr txBox="1"/>
          <p:nvPr/>
        </p:nvSpPr>
        <p:spPr>
          <a:xfrm>
            <a:off x="4471533" y="6042567"/>
            <a:ext cx="4000000" cy="50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4"/>
              </a:rPr>
              <a:t>https://www.bbc.co.uk/bitesize/clips/zk9rkqt</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94859168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758"/>
        <p:cNvGrpSpPr/>
        <p:nvPr/>
      </p:nvGrpSpPr>
      <p:grpSpPr>
        <a:xfrm>
          <a:off x="0" y="0"/>
          <a:ext cx="0" cy="0"/>
          <a:chOff x="0" y="0"/>
          <a:chExt cx="0" cy="0"/>
        </a:xfrm>
      </p:grpSpPr>
      <p:sp>
        <p:nvSpPr>
          <p:cNvPr id="759" name="Google Shape;759;p130"/>
          <p:cNvSpPr txBox="1"/>
          <p:nvPr/>
        </p:nvSpPr>
        <p:spPr>
          <a:xfrm>
            <a:off x="209433" y="189567"/>
            <a:ext cx="11604400" cy="3052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1C1C1C"/>
                </a:solidFill>
                <a:latin typeface="Arial"/>
                <a:cs typeface="Arial"/>
                <a:sym typeface="Arial"/>
              </a:rPr>
              <a:t>The forces of pushing and pulling happen when</a:t>
            </a:r>
            <a:endParaRPr sz="3200" kern="0">
              <a:solidFill>
                <a:srgbClr val="1C1C1C"/>
              </a:solidFill>
              <a:latin typeface="Arial"/>
              <a:cs typeface="Arial"/>
              <a:sym typeface="Arial"/>
            </a:endParaRPr>
          </a:p>
          <a:p>
            <a:pPr algn="ctr" defTabSz="1219170">
              <a:buClr>
                <a:srgbClr val="000000"/>
              </a:buClr>
            </a:pPr>
            <a:r>
              <a:rPr lang="en-GB" sz="3200" kern="0">
                <a:solidFill>
                  <a:srgbClr val="1C1C1C"/>
                </a:solidFill>
                <a:latin typeface="Arial"/>
                <a:cs typeface="Arial"/>
                <a:sym typeface="Arial"/>
              </a:rPr>
              <a:t> two objects meet. </a:t>
            </a:r>
            <a:endParaRPr sz="3200" kern="0">
              <a:solidFill>
                <a:srgbClr val="1C1C1C"/>
              </a:solidFill>
              <a:latin typeface="Arial"/>
              <a:cs typeface="Arial"/>
              <a:sym typeface="Arial"/>
            </a:endParaRPr>
          </a:p>
          <a:p>
            <a:pPr algn="ctr" defTabSz="1219170">
              <a:buClr>
                <a:srgbClr val="000000"/>
              </a:buClr>
            </a:pPr>
            <a:endParaRPr sz="3200" kern="0">
              <a:solidFill>
                <a:srgbClr val="1C1C1C"/>
              </a:solidFill>
              <a:latin typeface="Arial"/>
              <a:cs typeface="Arial"/>
              <a:sym typeface="Arial"/>
            </a:endParaRPr>
          </a:p>
          <a:p>
            <a:pPr defTabSz="1219170">
              <a:buClr>
                <a:srgbClr val="000000"/>
              </a:buClr>
            </a:pPr>
            <a:r>
              <a:rPr lang="en-GB" sz="3200" kern="0">
                <a:solidFill>
                  <a:srgbClr val="1C1C1C"/>
                </a:solidFill>
                <a:latin typeface="Arial"/>
                <a:cs typeface="Arial"/>
                <a:sym typeface="Arial"/>
              </a:rPr>
              <a:t>Like a foot kicking a football - push </a:t>
            </a:r>
            <a:endParaRPr sz="3200" kern="0">
              <a:solidFill>
                <a:srgbClr val="1C1C1C"/>
              </a:solidFill>
              <a:latin typeface="Arial"/>
              <a:cs typeface="Arial"/>
              <a:sym typeface="Arial"/>
            </a:endParaRPr>
          </a:p>
          <a:p>
            <a:pPr defTabSz="1219170">
              <a:buClr>
                <a:srgbClr val="000000"/>
              </a:buClr>
            </a:pPr>
            <a:r>
              <a:rPr lang="en-GB" sz="3200" kern="0">
                <a:solidFill>
                  <a:srgbClr val="1C1C1C"/>
                </a:solidFill>
                <a:latin typeface="Arial"/>
                <a:cs typeface="Arial"/>
                <a:sym typeface="Arial"/>
              </a:rPr>
              <a:t>                                       or a person ringing a church bell - pull.</a:t>
            </a:r>
            <a:endParaRPr sz="3200" kern="0">
              <a:solidFill>
                <a:srgbClr val="1C1C1C"/>
              </a:solidFill>
              <a:latin typeface="Arial"/>
              <a:cs typeface="Arial"/>
              <a:sym typeface="Arial"/>
            </a:endParaRPr>
          </a:p>
          <a:p>
            <a:pPr defTabSz="1219170">
              <a:buClr>
                <a:srgbClr val="000000"/>
              </a:buClr>
            </a:pPr>
            <a:endParaRPr sz="3200" kern="0">
              <a:solidFill>
                <a:srgbClr val="1C1C1C"/>
              </a:solidFill>
              <a:latin typeface="Arial"/>
              <a:cs typeface="Arial"/>
              <a:sym typeface="Arial"/>
            </a:endParaRPr>
          </a:p>
          <a:p>
            <a:pPr defTabSz="1219170">
              <a:buClr>
                <a:srgbClr val="000000"/>
              </a:buClr>
            </a:pPr>
            <a:r>
              <a:rPr lang="en-GB" sz="3200" kern="0">
                <a:solidFill>
                  <a:srgbClr val="1C1C1C"/>
                </a:solidFill>
                <a:latin typeface="Arial"/>
                <a:cs typeface="Arial"/>
                <a:sym typeface="Arial"/>
              </a:rPr>
              <a:t>but magnetic forces can work without contact being made.</a:t>
            </a:r>
            <a:endParaRPr sz="3200" kern="0">
              <a:solidFill>
                <a:srgbClr val="000000"/>
              </a:solidFill>
              <a:latin typeface="Arial"/>
              <a:cs typeface="Arial"/>
              <a:sym typeface="Arial"/>
            </a:endParaRPr>
          </a:p>
        </p:txBody>
      </p:sp>
      <p:sp>
        <p:nvSpPr>
          <p:cNvPr id="760" name="Google Shape;760;p130"/>
          <p:cNvSpPr txBox="1"/>
          <p:nvPr/>
        </p:nvSpPr>
        <p:spPr>
          <a:xfrm>
            <a:off x="376700" y="5381100"/>
            <a:ext cx="11066000" cy="1504000"/>
          </a:xfrm>
          <a:prstGeom prst="rect">
            <a:avLst/>
          </a:prstGeom>
          <a:noFill/>
          <a:ln>
            <a:noFill/>
          </a:ln>
        </p:spPr>
        <p:txBody>
          <a:bodyPr spcFirstLastPara="1" wrap="square" lIns="121900" tIns="121900" rIns="121900" bIns="121900" anchor="t" anchorCtr="0">
            <a:noAutofit/>
          </a:bodyPr>
          <a:lstStyle/>
          <a:p>
            <a:pPr algn="ctr" defTabSz="1219170">
              <a:lnSpc>
                <a:spcPct val="115000"/>
              </a:lnSpc>
              <a:buClr>
                <a:srgbClr val="000000"/>
              </a:buClr>
            </a:pPr>
            <a:r>
              <a:rPr lang="en-GB" sz="3200" kern="0">
                <a:solidFill>
                  <a:srgbClr val="000000"/>
                </a:solidFill>
                <a:latin typeface="Arial"/>
                <a:cs typeface="Arial"/>
                <a:sym typeface="Arial"/>
              </a:rPr>
              <a:t>Each end of a magnet is known as a pole. </a:t>
            </a:r>
            <a:endParaRPr sz="3200" kern="0">
              <a:solidFill>
                <a:srgbClr val="000000"/>
              </a:solidFill>
              <a:latin typeface="Arial"/>
              <a:cs typeface="Arial"/>
              <a:sym typeface="Arial"/>
            </a:endParaRPr>
          </a:p>
          <a:p>
            <a:pPr algn="ctr" defTabSz="1219170">
              <a:lnSpc>
                <a:spcPct val="115000"/>
              </a:lnSpc>
              <a:buClr>
                <a:srgbClr val="000000"/>
              </a:buClr>
            </a:pPr>
            <a:r>
              <a:rPr lang="en-GB" sz="3200" kern="0">
                <a:solidFill>
                  <a:srgbClr val="000000"/>
                </a:solidFill>
                <a:latin typeface="Arial"/>
                <a:cs typeface="Arial"/>
                <a:sym typeface="Arial"/>
              </a:rPr>
              <a:t>There is a north pole and a south pole.</a:t>
            </a:r>
            <a:endParaRPr sz="3200" kern="0">
              <a:solidFill>
                <a:srgbClr val="FFFFFF"/>
              </a:solidFill>
              <a:latin typeface="Arial"/>
              <a:cs typeface="Arial"/>
              <a:sym typeface="Arial"/>
            </a:endParaRPr>
          </a:p>
        </p:txBody>
      </p:sp>
      <p:pic>
        <p:nvPicPr>
          <p:cNvPr id="761" name="Google Shape;761;p130"/>
          <p:cNvPicPr preferRelativeResize="0"/>
          <p:nvPr/>
        </p:nvPicPr>
        <p:blipFill>
          <a:blip r:embed="rId3">
            <a:alphaModFix/>
          </a:blip>
          <a:stretch>
            <a:fillRect/>
          </a:stretch>
        </p:blipFill>
        <p:spPr>
          <a:xfrm rot="5400000">
            <a:off x="5499084" y="2093151"/>
            <a:ext cx="1193800" cy="5168900"/>
          </a:xfrm>
          <a:prstGeom prst="rect">
            <a:avLst/>
          </a:prstGeom>
          <a:noFill/>
          <a:ln>
            <a:noFill/>
          </a:ln>
        </p:spPr>
      </p:pic>
      <p:pic>
        <p:nvPicPr>
          <p:cNvPr id="762" name="Google Shape;762;p130"/>
          <p:cNvPicPr preferRelativeResize="0"/>
          <p:nvPr/>
        </p:nvPicPr>
        <p:blipFill>
          <a:blip r:embed="rId4">
            <a:alphaModFix/>
          </a:blip>
          <a:stretch>
            <a:fillRect/>
          </a:stretch>
        </p:blipFill>
        <p:spPr>
          <a:xfrm>
            <a:off x="10051133" y="940739"/>
            <a:ext cx="1611019" cy="1193800"/>
          </a:xfrm>
          <a:prstGeom prst="rect">
            <a:avLst/>
          </a:prstGeom>
          <a:noFill/>
          <a:ln>
            <a:noFill/>
          </a:ln>
        </p:spPr>
      </p:pic>
      <p:pic>
        <p:nvPicPr>
          <p:cNvPr id="763" name="Google Shape;763;p130"/>
          <p:cNvPicPr preferRelativeResize="0"/>
          <p:nvPr/>
        </p:nvPicPr>
        <p:blipFill>
          <a:blip r:embed="rId5">
            <a:alphaModFix/>
          </a:blip>
          <a:stretch>
            <a:fillRect/>
          </a:stretch>
        </p:blipFill>
        <p:spPr>
          <a:xfrm>
            <a:off x="92634" y="375121"/>
            <a:ext cx="1611033" cy="1251816"/>
          </a:xfrm>
          <a:prstGeom prst="rect">
            <a:avLst/>
          </a:prstGeom>
          <a:noFill/>
          <a:ln>
            <a:noFill/>
          </a:ln>
        </p:spPr>
      </p:pic>
    </p:spTree>
    <p:extLst>
      <p:ext uri="{BB962C8B-B14F-4D97-AF65-F5344CB8AC3E}">
        <p14:creationId xmlns:p14="http://schemas.microsoft.com/office/powerpoint/2010/main" val="133463012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767"/>
        <p:cNvGrpSpPr/>
        <p:nvPr/>
      </p:nvGrpSpPr>
      <p:grpSpPr>
        <a:xfrm>
          <a:off x="0" y="0"/>
          <a:ext cx="0" cy="0"/>
          <a:chOff x="0" y="0"/>
          <a:chExt cx="0" cy="0"/>
        </a:xfrm>
      </p:grpSpPr>
      <p:sp>
        <p:nvSpPr>
          <p:cNvPr id="768" name="Google Shape;768;p131"/>
          <p:cNvSpPr txBox="1"/>
          <p:nvPr/>
        </p:nvSpPr>
        <p:spPr>
          <a:xfrm>
            <a:off x="669067" y="355433"/>
            <a:ext cx="5834000" cy="3388400"/>
          </a:xfrm>
          <a:prstGeom prst="rect">
            <a:avLst/>
          </a:prstGeom>
          <a:noFill/>
          <a:ln>
            <a:noFill/>
          </a:ln>
        </p:spPr>
        <p:txBody>
          <a:bodyPr spcFirstLastPara="1" wrap="square" lIns="121900" tIns="121900" rIns="121900" bIns="121900" anchor="t" anchorCtr="0">
            <a:noAutofit/>
          </a:bodyPr>
          <a:lstStyle/>
          <a:p>
            <a:pPr defTabSz="1219170">
              <a:lnSpc>
                <a:spcPct val="115000"/>
              </a:lnSpc>
              <a:buClr>
                <a:srgbClr val="000000"/>
              </a:buClr>
            </a:pPr>
            <a:r>
              <a:rPr lang="en-GB" sz="2133" kern="0">
                <a:solidFill>
                  <a:srgbClr val="000000"/>
                </a:solidFill>
                <a:latin typeface="Comic Sans MS"/>
                <a:ea typeface="Comic Sans MS"/>
                <a:cs typeface="Comic Sans MS"/>
                <a:sym typeface="Comic Sans MS"/>
              </a:rPr>
              <a:t>If you put two magnets close enough to each other, so that the north pole from one magnet and the south pole from the other are together, the opposite poles attract. </a:t>
            </a:r>
            <a:endParaRPr sz="2133" kern="0">
              <a:solidFill>
                <a:srgbClr val="000000"/>
              </a:solidFill>
              <a:latin typeface="Comic Sans MS"/>
              <a:ea typeface="Comic Sans MS"/>
              <a:cs typeface="Comic Sans MS"/>
              <a:sym typeface="Comic Sans MS"/>
            </a:endParaRPr>
          </a:p>
          <a:p>
            <a:pPr defTabSz="1219170">
              <a:lnSpc>
                <a:spcPct val="115000"/>
              </a:lnSpc>
              <a:buClr>
                <a:srgbClr val="000000"/>
              </a:buClr>
            </a:pPr>
            <a:endParaRPr sz="2133" kern="0">
              <a:solidFill>
                <a:srgbClr val="000000"/>
              </a:solidFill>
              <a:latin typeface="Comic Sans MS"/>
              <a:ea typeface="Comic Sans MS"/>
              <a:cs typeface="Comic Sans MS"/>
              <a:sym typeface="Comic Sans MS"/>
            </a:endParaRPr>
          </a:p>
          <a:p>
            <a:pPr defTabSz="1219170">
              <a:lnSpc>
                <a:spcPct val="115000"/>
              </a:lnSpc>
              <a:buClr>
                <a:srgbClr val="000000"/>
              </a:buClr>
            </a:pPr>
            <a:r>
              <a:rPr lang="en-GB" sz="2133" kern="0">
                <a:solidFill>
                  <a:srgbClr val="000000"/>
                </a:solidFill>
                <a:latin typeface="Comic Sans MS"/>
                <a:ea typeface="Comic Sans MS"/>
                <a:cs typeface="Comic Sans MS"/>
                <a:sym typeface="Comic Sans MS"/>
              </a:rPr>
              <a:t>This means the force will pull them together without you actually putting them together. </a:t>
            </a:r>
            <a:endParaRPr sz="2133" kern="0">
              <a:solidFill>
                <a:srgbClr val="000000"/>
              </a:solidFill>
              <a:latin typeface="Comic Sans MS"/>
              <a:ea typeface="Comic Sans MS"/>
              <a:cs typeface="Comic Sans MS"/>
              <a:sym typeface="Comic Sans MS"/>
            </a:endParaRPr>
          </a:p>
          <a:p>
            <a:pPr algn="ctr" defTabSz="1219170">
              <a:lnSpc>
                <a:spcPct val="115000"/>
              </a:lnSpc>
              <a:buClr>
                <a:srgbClr val="000000"/>
              </a:buClr>
            </a:pPr>
            <a:endParaRPr sz="2133" kern="0">
              <a:solidFill>
                <a:srgbClr val="1C1C1C"/>
              </a:solidFill>
              <a:latin typeface="Comic Sans MS"/>
              <a:ea typeface="Comic Sans MS"/>
              <a:cs typeface="Comic Sans MS"/>
              <a:sym typeface="Comic Sans MS"/>
            </a:endParaRPr>
          </a:p>
          <a:p>
            <a:pPr algn="ctr" defTabSz="1219170">
              <a:lnSpc>
                <a:spcPct val="115000"/>
              </a:lnSpc>
              <a:buClr>
                <a:srgbClr val="000000"/>
              </a:buClr>
            </a:pPr>
            <a:endParaRPr sz="2133" kern="0">
              <a:solidFill>
                <a:srgbClr val="1C1C1C"/>
              </a:solidFill>
              <a:latin typeface="Comic Sans MS"/>
              <a:ea typeface="Comic Sans MS"/>
              <a:cs typeface="Comic Sans MS"/>
              <a:sym typeface="Comic Sans MS"/>
            </a:endParaRPr>
          </a:p>
        </p:txBody>
      </p:sp>
      <p:sp>
        <p:nvSpPr>
          <p:cNvPr id="769" name="Google Shape;769;p131"/>
          <p:cNvSpPr txBox="1"/>
          <p:nvPr/>
        </p:nvSpPr>
        <p:spPr>
          <a:xfrm>
            <a:off x="376333" y="4558067"/>
            <a:ext cx="5834000" cy="1843600"/>
          </a:xfrm>
          <a:prstGeom prst="rect">
            <a:avLst/>
          </a:prstGeom>
          <a:noFill/>
          <a:ln>
            <a:noFill/>
          </a:ln>
        </p:spPr>
        <p:txBody>
          <a:bodyPr spcFirstLastPara="1" wrap="square" lIns="121900" tIns="121900" rIns="121900" bIns="121900" anchor="t" anchorCtr="0">
            <a:noAutofit/>
          </a:bodyPr>
          <a:lstStyle/>
          <a:p>
            <a:pPr defTabSz="1219170">
              <a:lnSpc>
                <a:spcPct val="115000"/>
              </a:lnSpc>
              <a:buClr>
                <a:srgbClr val="000000"/>
              </a:buClr>
            </a:pPr>
            <a:r>
              <a:rPr lang="en-GB" sz="2133" kern="0">
                <a:solidFill>
                  <a:srgbClr val="1C1C1C"/>
                </a:solidFill>
                <a:latin typeface="Comic Sans MS"/>
                <a:ea typeface="Comic Sans MS"/>
                <a:cs typeface="Comic Sans MS"/>
                <a:sym typeface="Comic Sans MS"/>
              </a:rPr>
              <a:t>If you try to put poles of the same type together, they will push away from each other. This is called repelling.  There is a force trying to push them apart.</a:t>
            </a:r>
            <a:endParaRPr sz="2133" kern="0">
              <a:solidFill>
                <a:srgbClr val="1C1C1C"/>
              </a:solidFill>
              <a:latin typeface="Comic Sans MS"/>
              <a:ea typeface="Comic Sans MS"/>
              <a:cs typeface="Comic Sans MS"/>
              <a:sym typeface="Comic Sans MS"/>
            </a:endParaRPr>
          </a:p>
        </p:txBody>
      </p:sp>
      <p:pic>
        <p:nvPicPr>
          <p:cNvPr id="770" name="Google Shape;770;p131"/>
          <p:cNvPicPr preferRelativeResize="0"/>
          <p:nvPr/>
        </p:nvPicPr>
        <p:blipFill>
          <a:blip r:embed="rId3">
            <a:alphaModFix/>
          </a:blip>
          <a:stretch>
            <a:fillRect/>
          </a:stretch>
        </p:blipFill>
        <p:spPr>
          <a:xfrm>
            <a:off x="7211309" y="4789576"/>
            <a:ext cx="3885035" cy="1843400"/>
          </a:xfrm>
          <a:prstGeom prst="rect">
            <a:avLst/>
          </a:prstGeom>
          <a:noFill/>
          <a:ln>
            <a:noFill/>
          </a:ln>
        </p:spPr>
      </p:pic>
      <p:pic>
        <p:nvPicPr>
          <p:cNvPr id="771" name="Google Shape;771;p131"/>
          <p:cNvPicPr preferRelativeResize="0"/>
          <p:nvPr/>
        </p:nvPicPr>
        <p:blipFill>
          <a:blip r:embed="rId4">
            <a:alphaModFix/>
          </a:blip>
          <a:stretch>
            <a:fillRect/>
          </a:stretch>
        </p:blipFill>
        <p:spPr>
          <a:xfrm>
            <a:off x="7211300" y="1439711"/>
            <a:ext cx="3885032" cy="1575239"/>
          </a:xfrm>
          <a:prstGeom prst="rect">
            <a:avLst/>
          </a:prstGeom>
          <a:noFill/>
          <a:ln>
            <a:noFill/>
          </a:ln>
        </p:spPr>
      </p:pic>
      <p:sp>
        <p:nvSpPr>
          <p:cNvPr id="772" name="Google Shape;772;p131"/>
          <p:cNvSpPr/>
          <p:nvPr/>
        </p:nvSpPr>
        <p:spPr>
          <a:xfrm>
            <a:off x="7211217" y="355433"/>
            <a:ext cx="3885200" cy="1150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The opposite poles attract or pull together.</a:t>
            </a:r>
            <a:endParaRPr sz="1867" kern="0">
              <a:solidFill>
                <a:srgbClr val="000000"/>
              </a:solidFill>
              <a:latin typeface="Arial"/>
              <a:cs typeface="Arial"/>
              <a:sym typeface="Arial"/>
            </a:endParaRPr>
          </a:p>
        </p:txBody>
      </p:sp>
      <p:sp>
        <p:nvSpPr>
          <p:cNvPr id="773" name="Google Shape;773;p131"/>
          <p:cNvSpPr/>
          <p:nvPr/>
        </p:nvSpPr>
        <p:spPr>
          <a:xfrm>
            <a:off x="7211217" y="3743833"/>
            <a:ext cx="3885200" cy="10664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Two poles the same repel each other or push apart.</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50014035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777"/>
        <p:cNvGrpSpPr/>
        <p:nvPr/>
      </p:nvGrpSpPr>
      <p:grpSpPr>
        <a:xfrm>
          <a:off x="0" y="0"/>
          <a:ext cx="0" cy="0"/>
          <a:chOff x="0" y="0"/>
          <a:chExt cx="0" cy="0"/>
        </a:xfrm>
      </p:grpSpPr>
      <p:sp>
        <p:nvSpPr>
          <p:cNvPr id="778" name="Google Shape;778;p132"/>
          <p:cNvSpPr txBox="1">
            <a:spLocks noGrp="1"/>
          </p:cNvSpPr>
          <p:nvPr>
            <p:ph type="subTitle" idx="1"/>
          </p:nvPr>
        </p:nvSpPr>
        <p:spPr>
          <a:xfrm>
            <a:off x="415600" y="245267"/>
            <a:ext cx="11360800" cy="1056800"/>
          </a:xfrm>
          <a:prstGeom prst="rect">
            <a:avLst/>
          </a:prstGeom>
        </p:spPr>
        <p:txBody>
          <a:bodyPr spcFirstLastPara="1" wrap="square" lIns="121900" tIns="121900" rIns="121900" bIns="121900" anchor="t" anchorCtr="0">
            <a:noAutofit/>
          </a:bodyPr>
          <a:lstStyle/>
          <a:p>
            <a:pPr marL="0" indent="0"/>
            <a:r>
              <a:rPr lang="en-GB" sz="3200"/>
              <a:t>Try this activity from Twinkl.</a:t>
            </a:r>
            <a:endParaRPr sz="3200"/>
          </a:p>
          <a:p>
            <a:pPr marL="0" indent="0"/>
            <a:r>
              <a:rPr lang="en-GB" sz="3200"/>
              <a:t>Use the words from the word bank to complete the text.</a:t>
            </a:r>
            <a:endParaRPr sz="3200"/>
          </a:p>
        </p:txBody>
      </p:sp>
      <p:pic>
        <p:nvPicPr>
          <p:cNvPr id="779" name="Google Shape;779;p132"/>
          <p:cNvPicPr preferRelativeResize="0"/>
          <p:nvPr/>
        </p:nvPicPr>
        <p:blipFill>
          <a:blip r:embed="rId3">
            <a:alphaModFix/>
          </a:blip>
          <a:stretch>
            <a:fillRect/>
          </a:stretch>
        </p:blipFill>
        <p:spPr>
          <a:xfrm>
            <a:off x="1" y="3469069"/>
            <a:ext cx="12191999" cy="2700332"/>
          </a:xfrm>
          <a:prstGeom prst="rect">
            <a:avLst/>
          </a:prstGeom>
          <a:noFill/>
          <a:ln>
            <a:noFill/>
          </a:ln>
        </p:spPr>
      </p:pic>
      <p:pic>
        <p:nvPicPr>
          <p:cNvPr id="780" name="Google Shape;780;p132"/>
          <p:cNvPicPr preferRelativeResize="0"/>
          <p:nvPr/>
        </p:nvPicPr>
        <p:blipFill>
          <a:blip r:embed="rId4">
            <a:alphaModFix/>
          </a:blip>
          <a:stretch>
            <a:fillRect/>
          </a:stretch>
        </p:blipFill>
        <p:spPr>
          <a:xfrm>
            <a:off x="1330951" y="1435034"/>
            <a:ext cx="9005005" cy="1615967"/>
          </a:xfrm>
          <a:prstGeom prst="rect">
            <a:avLst/>
          </a:prstGeom>
          <a:noFill/>
          <a:ln>
            <a:noFill/>
          </a:ln>
        </p:spPr>
      </p:pic>
    </p:spTree>
    <p:extLst>
      <p:ext uri="{BB962C8B-B14F-4D97-AF65-F5344CB8AC3E}">
        <p14:creationId xmlns:p14="http://schemas.microsoft.com/office/powerpoint/2010/main" val="328891069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84"/>
        <p:cNvGrpSpPr/>
        <p:nvPr/>
      </p:nvGrpSpPr>
      <p:grpSpPr>
        <a:xfrm>
          <a:off x="0" y="0"/>
          <a:ext cx="0" cy="0"/>
          <a:chOff x="0" y="0"/>
          <a:chExt cx="0" cy="0"/>
        </a:xfrm>
      </p:grpSpPr>
      <p:pic>
        <p:nvPicPr>
          <p:cNvPr id="785" name="Google Shape;785;p133"/>
          <p:cNvPicPr preferRelativeResize="0"/>
          <p:nvPr/>
        </p:nvPicPr>
        <p:blipFill>
          <a:blip r:embed="rId3">
            <a:alphaModFix/>
          </a:blip>
          <a:stretch>
            <a:fillRect/>
          </a:stretch>
        </p:blipFill>
        <p:spPr>
          <a:xfrm>
            <a:off x="361800" y="1473633"/>
            <a:ext cx="11360800" cy="2011168"/>
          </a:xfrm>
          <a:prstGeom prst="rect">
            <a:avLst/>
          </a:prstGeom>
          <a:noFill/>
          <a:ln>
            <a:noFill/>
          </a:ln>
        </p:spPr>
      </p:pic>
      <p:sp>
        <p:nvSpPr>
          <p:cNvPr id="786" name="Google Shape;786;p133"/>
          <p:cNvSpPr txBox="1"/>
          <p:nvPr/>
        </p:nvSpPr>
        <p:spPr>
          <a:xfrm>
            <a:off x="415600" y="252267"/>
            <a:ext cx="11253200" cy="85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These are your answers. How did you get on?</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351133569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790"/>
        <p:cNvGrpSpPr/>
        <p:nvPr/>
      </p:nvGrpSpPr>
      <p:grpSpPr>
        <a:xfrm>
          <a:off x="0" y="0"/>
          <a:ext cx="0" cy="0"/>
          <a:chOff x="0" y="0"/>
          <a:chExt cx="0" cy="0"/>
        </a:xfrm>
      </p:grpSpPr>
      <p:pic>
        <p:nvPicPr>
          <p:cNvPr id="791" name="Google Shape;791;p134"/>
          <p:cNvPicPr preferRelativeResize="0"/>
          <p:nvPr/>
        </p:nvPicPr>
        <p:blipFill>
          <a:blip r:embed="rId3">
            <a:alphaModFix/>
          </a:blip>
          <a:stretch>
            <a:fillRect/>
          </a:stretch>
        </p:blipFill>
        <p:spPr>
          <a:xfrm>
            <a:off x="2472448" y="0"/>
            <a:ext cx="7247105" cy="6858000"/>
          </a:xfrm>
          <a:prstGeom prst="rect">
            <a:avLst/>
          </a:prstGeom>
          <a:noFill/>
          <a:ln>
            <a:noFill/>
          </a:ln>
        </p:spPr>
      </p:pic>
    </p:spTree>
    <p:extLst>
      <p:ext uri="{BB962C8B-B14F-4D97-AF65-F5344CB8AC3E}">
        <p14:creationId xmlns:p14="http://schemas.microsoft.com/office/powerpoint/2010/main" val="291250994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95"/>
        <p:cNvGrpSpPr/>
        <p:nvPr/>
      </p:nvGrpSpPr>
      <p:grpSpPr>
        <a:xfrm>
          <a:off x="0" y="0"/>
          <a:ext cx="0" cy="0"/>
          <a:chOff x="0" y="0"/>
          <a:chExt cx="0" cy="0"/>
        </a:xfrm>
      </p:grpSpPr>
      <p:pic>
        <p:nvPicPr>
          <p:cNvPr id="796" name="Google Shape;796;p135"/>
          <p:cNvPicPr preferRelativeResize="0"/>
          <p:nvPr/>
        </p:nvPicPr>
        <p:blipFill>
          <a:blip r:embed="rId3">
            <a:alphaModFix/>
          </a:blip>
          <a:stretch>
            <a:fillRect/>
          </a:stretch>
        </p:blipFill>
        <p:spPr>
          <a:xfrm>
            <a:off x="2472448" y="0"/>
            <a:ext cx="7247105" cy="6858000"/>
          </a:xfrm>
          <a:prstGeom prst="rect">
            <a:avLst/>
          </a:prstGeom>
          <a:noFill/>
          <a:ln>
            <a:noFill/>
          </a:ln>
        </p:spPr>
      </p:pic>
      <p:sp>
        <p:nvSpPr>
          <p:cNvPr id="797" name="Google Shape;797;p135"/>
          <p:cNvSpPr txBox="1"/>
          <p:nvPr/>
        </p:nvSpPr>
        <p:spPr>
          <a:xfrm>
            <a:off x="6272933" y="754100"/>
            <a:ext cx="3052800" cy="79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Attract or pull together.</a:t>
            </a:r>
            <a:endParaRPr sz="1867" kern="0">
              <a:solidFill>
                <a:srgbClr val="000000"/>
              </a:solidFill>
              <a:latin typeface="Arial"/>
              <a:cs typeface="Arial"/>
              <a:sym typeface="Arial"/>
            </a:endParaRPr>
          </a:p>
        </p:txBody>
      </p:sp>
      <p:sp>
        <p:nvSpPr>
          <p:cNvPr id="798" name="Google Shape;798;p135"/>
          <p:cNvSpPr txBox="1"/>
          <p:nvPr/>
        </p:nvSpPr>
        <p:spPr>
          <a:xfrm>
            <a:off x="6272933" y="4198100"/>
            <a:ext cx="3052800" cy="79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Attract or pull together.</a:t>
            </a:r>
            <a:endParaRPr sz="1867" kern="0">
              <a:solidFill>
                <a:srgbClr val="000000"/>
              </a:solidFill>
              <a:latin typeface="Arial"/>
              <a:cs typeface="Arial"/>
              <a:sym typeface="Arial"/>
            </a:endParaRPr>
          </a:p>
        </p:txBody>
      </p:sp>
      <p:sp>
        <p:nvSpPr>
          <p:cNvPr id="799" name="Google Shape;799;p135"/>
          <p:cNvSpPr txBox="1"/>
          <p:nvPr/>
        </p:nvSpPr>
        <p:spPr>
          <a:xfrm>
            <a:off x="6272933" y="2476084"/>
            <a:ext cx="3052800" cy="79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Repel or push apart.</a:t>
            </a:r>
            <a:endParaRPr sz="1867" kern="0">
              <a:solidFill>
                <a:srgbClr val="000000"/>
              </a:solidFill>
              <a:latin typeface="Arial"/>
              <a:cs typeface="Arial"/>
              <a:sym typeface="Arial"/>
            </a:endParaRPr>
          </a:p>
        </p:txBody>
      </p:sp>
      <p:sp>
        <p:nvSpPr>
          <p:cNvPr id="800" name="Google Shape;800;p135"/>
          <p:cNvSpPr txBox="1"/>
          <p:nvPr/>
        </p:nvSpPr>
        <p:spPr>
          <a:xfrm>
            <a:off x="6272933" y="5920084"/>
            <a:ext cx="3052800" cy="79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Repel or push apart.</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07162637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804"/>
        <p:cNvGrpSpPr/>
        <p:nvPr/>
      </p:nvGrpSpPr>
      <p:grpSpPr>
        <a:xfrm>
          <a:off x="0" y="0"/>
          <a:ext cx="0" cy="0"/>
          <a:chOff x="0" y="0"/>
          <a:chExt cx="0" cy="0"/>
        </a:xfrm>
      </p:grpSpPr>
      <p:sp>
        <p:nvSpPr>
          <p:cNvPr id="805" name="Google Shape;805;p136"/>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806" name="Google Shape;806;p136"/>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807" name="Google Shape;807;p136"/>
          <p:cNvPicPr preferRelativeResize="0"/>
          <p:nvPr/>
        </p:nvPicPr>
        <p:blipFill>
          <a:blip r:embed="rId3">
            <a:alphaModFix/>
          </a:blip>
          <a:stretch>
            <a:fillRect/>
          </a:stretch>
        </p:blipFill>
        <p:spPr>
          <a:xfrm>
            <a:off x="1352551" y="933451"/>
            <a:ext cx="9486900" cy="4991100"/>
          </a:xfrm>
          <a:prstGeom prst="rect">
            <a:avLst/>
          </a:prstGeom>
          <a:noFill/>
          <a:ln>
            <a:noFill/>
          </a:ln>
        </p:spPr>
      </p:pic>
    </p:spTree>
    <p:extLst>
      <p:ext uri="{BB962C8B-B14F-4D97-AF65-F5344CB8AC3E}">
        <p14:creationId xmlns:p14="http://schemas.microsoft.com/office/powerpoint/2010/main" val="336216589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11"/>
        <p:cNvGrpSpPr/>
        <p:nvPr/>
      </p:nvGrpSpPr>
      <p:grpSpPr>
        <a:xfrm>
          <a:off x="0" y="0"/>
          <a:ext cx="0" cy="0"/>
          <a:chOff x="0" y="0"/>
          <a:chExt cx="0" cy="0"/>
        </a:xfrm>
      </p:grpSpPr>
      <p:sp>
        <p:nvSpPr>
          <p:cNvPr id="812" name="Google Shape;812;p137"/>
          <p:cNvSpPr txBox="1">
            <a:spLocks noGrp="1"/>
          </p:cNvSpPr>
          <p:nvPr>
            <p:ph type="subTitle" idx="1"/>
          </p:nvPr>
        </p:nvSpPr>
        <p:spPr>
          <a:xfrm>
            <a:off x="290133" y="206867"/>
            <a:ext cx="11360800" cy="1056800"/>
          </a:xfrm>
          <a:prstGeom prst="rect">
            <a:avLst/>
          </a:prstGeom>
        </p:spPr>
        <p:txBody>
          <a:bodyPr spcFirstLastPara="1" wrap="square" lIns="121900" tIns="121900" rIns="121900" bIns="121900" anchor="t" anchorCtr="0">
            <a:noAutofit/>
          </a:bodyPr>
          <a:lstStyle/>
          <a:p>
            <a:pPr marL="0" indent="0"/>
            <a:r>
              <a:rPr lang="en-GB"/>
              <a:t>Answers.</a:t>
            </a:r>
            <a:endParaRPr/>
          </a:p>
        </p:txBody>
      </p:sp>
      <p:pic>
        <p:nvPicPr>
          <p:cNvPr id="813" name="Google Shape;813;p137"/>
          <p:cNvPicPr preferRelativeResize="0"/>
          <p:nvPr/>
        </p:nvPicPr>
        <p:blipFill>
          <a:blip r:embed="rId3">
            <a:alphaModFix/>
          </a:blip>
          <a:stretch>
            <a:fillRect/>
          </a:stretch>
        </p:blipFill>
        <p:spPr>
          <a:xfrm>
            <a:off x="1289051" y="1263651"/>
            <a:ext cx="9613900" cy="4330700"/>
          </a:xfrm>
          <a:prstGeom prst="rect">
            <a:avLst/>
          </a:prstGeom>
          <a:noFill/>
          <a:ln>
            <a:noFill/>
          </a:ln>
        </p:spPr>
      </p:pic>
    </p:spTree>
    <p:extLst>
      <p:ext uri="{BB962C8B-B14F-4D97-AF65-F5344CB8AC3E}">
        <p14:creationId xmlns:p14="http://schemas.microsoft.com/office/powerpoint/2010/main" val="2080812123"/>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2693</Words>
  <Application>Microsoft Office PowerPoint</Application>
  <PresentationFormat>Widescreen</PresentationFormat>
  <Paragraphs>406</Paragraphs>
  <Slides>71</Slides>
  <Notes>71</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71</vt:i4>
      </vt:variant>
    </vt:vector>
  </HeadingPairs>
  <TitlesOfParts>
    <vt:vector size="76" baseType="lpstr">
      <vt:lpstr>Arial</vt:lpstr>
      <vt:lpstr>Calibri</vt:lpstr>
      <vt:lpstr>Comic Sans MS</vt:lpstr>
      <vt:lpstr>Simple Light</vt:lpstr>
      <vt:lpstr>1_Simple Light</vt:lpstr>
      <vt:lpstr>PowerPoint Presentation</vt:lpstr>
      <vt:lpstr>Monday 1st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compare and identify angles.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What is a prefix? (sub and tele)  Do you remember that a  prefix is a group of letters which we add to the beginning of a word to make a new word with a different meaning. Today we will continue to look at the prefix sub and tele   ‘Sub-’ means ‘underneath’.  sub + marine = submarine,  sub= under,  marine = found in the sea and a submarine is found under the sea.  ‘Tele-’ means ‘at a distance’ or ‘long distance’. tele + phone = telephone, tele = long distance, phone = call someone Telephone -allows you to call someone who is a distance away from you.  </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Tuesday 2nd June   Ready to wake up your maths brains?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identify different types of angles and lines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Look at these written spelling patterns sh, ch, s, ss and c,  Sometimes they make the sound ‘sh’     </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Mottershead D</dc:creator>
  <cp:lastModifiedBy>Mottershead D</cp:lastModifiedBy>
  <cp:revision>2</cp:revision>
  <dcterms:created xsi:type="dcterms:W3CDTF">2020-05-15T16:07:57Z</dcterms:created>
  <dcterms:modified xsi:type="dcterms:W3CDTF">2020-05-15T16:09:09Z</dcterms:modified>
</cp:coreProperties>
</file>