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3" r:id="rId6"/>
    <p:sldId id="261" r:id="rId7"/>
    <p:sldId id="266" r:id="rId8"/>
    <p:sldId id="264" r:id="rId9"/>
    <p:sldId id="262"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132"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0B93645-1B2E-444A-9A2E-9CF533B508BD}" type="datetimeFigureOut">
              <a:rPr lang="en-GB" smtClean="0"/>
              <a:t>13/04/2020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2608471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B93645-1B2E-444A-9A2E-9CF533B508BD}" type="datetimeFigureOut">
              <a:rPr lang="en-GB" smtClean="0"/>
              <a:t>13/04/2020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3844676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0B93645-1B2E-444A-9A2E-9CF533B508BD}" type="datetimeFigureOut">
              <a:rPr lang="en-GB" smtClean="0"/>
              <a:t>13/04/2020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2130795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0B93645-1B2E-444A-9A2E-9CF533B508BD}" type="datetimeFigureOut">
              <a:rPr lang="en-GB" smtClean="0"/>
              <a:t>13/04/2020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4180138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0B93645-1B2E-444A-9A2E-9CF533B508BD}" type="datetimeFigureOut">
              <a:rPr lang="en-GB" smtClean="0"/>
              <a:t>13/04/2020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24628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0B93645-1B2E-444A-9A2E-9CF533B508BD}" type="datetimeFigureOut">
              <a:rPr lang="en-GB" smtClean="0"/>
              <a:t>13/04/2020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1704027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B93645-1B2E-444A-9A2E-9CF533B508BD}" type="datetimeFigureOut">
              <a:rPr lang="en-GB" smtClean="0"/>
              <a:t>13/04/2020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3076210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0B93645-1B2E-444A-9A2E-9CF533B508BD}" type="datetimeFigureOut">
              <a:rPr lang="en-GB" smtClean="0"/>
              <a:t>13/04/2020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2618395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0B93645-1B2E-444A-9A2E-9CF533B508BD}" type="datetimeFigureOut">
              <a:rPr lang="en-GB" smtClean="0"/>
              <a:t>13/04/2020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1942614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B93645-1B2E-444A-9A2E-9CF533B508BD}" type="datetimeFigureOut">
              <a:rPr lang="en-GB" smtClean="0"/>
              <a:t>13/04/2020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1293121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B93645-1B2E-444A-9A2E-9CF533B508BD}" type="datetimeFigureOut">
              <a:rPr lang="en-GB" smtClean="0"/>
              <a:t>13/04/2020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632935-F34E-4C77-B2B4-06E6EDF446B4}" type="slidenum">
              <a:rPr lang="en-GB" smtClean="0"/>
              <a:t>‹#›</a:t>
            </a:fld>
            <a:endParaRPr lang="en-GB"/>
          </a:p>
        </p:txBody>
      </p:sp>
    </p:spTree>
    <p:extLst>
      <p:ext uri="{BB962C8B-B14F-4D97-AF65-F5344CB8AC3E}">
        <p14:creationId xmlns:p14="http://schemas.microsoft.com/office/powerpoint/2010/main" val="2332562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B93645-1B2E-444A-9A2E-9CF533B508BD}" type="datetimeFigureOut">
              <a:rPr lang="en-GB" smtClean="0"/>
              <a:t>13/04/2020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632935-F34E-4C77-B2B4-06E6EDF446B4}" type="slidenum">
              <a:rPr lang="en-GB" smtClean="0"/>
              <a:t>‹#›</a:t>
            </a:fld>
            <a:endParaRPr lang="en-GB"/>
          </a:p>
        </p:txBody>
      </p:sp>
    </p:spTree>
    <p:extLst>
      <p:ext uri="{BB962C8B-B14F-4D97-AF65-F5344CB8AC3E}">
        <p14:creationId xmlns:p14="http://schemas.microsoft.com/office/powerpoint/2010/main" val="12323982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s://www.oxfordowl.co.uk/api/digital_books/1223.html"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https://www.oxfordowl.co.uk/api/digital_books/1223.html"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31147" y="2419643"/>
            <a:ext cx="10193383" cy="1445957"/>
          </a:xfrm>
        </p:spPr>
        <p:txBody>
          <a:bodyPr>
            <a:noAutofit/>
          </a:bodyPr>
          <a:lstStyle/>
          <a:p>
            <a:r>
              <a:rPr lang="en-GB" sz="6600" dirty="0" smtClean="0">
                <a:latin typeface="SassoonCRInfantMedium" panose="00000500000000000000" pitchFamily="2" charset="0"/>
              </a:rPr>
              <a:t>Reading in Reception </a:t>
            </a:r>
            <a:endParaRPr lang="en-GB" sz="6600" dirty="0"/>
          </a:p>
        </p:txBody>
      </p:sp>
    </p:spTree>
    <p:extLst>
      <p:ext uri="{BB962C8B-B14F-4D97-AF65-F5344CB8AC3E}">
        <p14:creationId xmlns:p14="http://schemas.microsoft.com/office/powerpoint/2010/main" val="4201736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31147" y="2278966"/>
            <a:ext cx="10193383" cy="2979335"/>
          </a:xfrm>
        </p:spPr>
        <p:txBody>
          <a:bodyPr>
            <a:noAutofit/>
          </a:bodyPr>
          <a:lstStyle/>
          <a:p>
            <a:r>
              <a:rPr lang="en-GB" sz="4400" b="1" u="sng" dirty="0">
                <a:latin typeface="SassoonCRInfantMedium" panose="00000500000000000000" pitchFamily="2" charset="0"/>
              </a:rPr>
              <a:t>Reading in Reception</a:t>
            </a:r>
            <a:r>
              <a:rPr lang="en-GB" sz="4800" b="0" dirty="0" smtClean="0">
                <a:effectLst/>
                <a:latin typeface="SassoonCRInfantMedium" panose="00000500000000000000" pitchFamily="2" charset="0"/>
              </a:rPr>
              <a:t/>
            </a:r>
            <a:br>
              <a:rPr lang="en-GB" sz="4800" b="0" dirty="0" smtClean="0">
                <a:effectLst/>
                <a:latin typeface="SassoonCRInfantMedium" panose="00000500000000000000" pitchFamily="2" charset="0"/>
              </a:rPr>
            </a:br>
            <a:r>
              <a:rPr lang="en-GB" sz="4400" dirty="0">
                <a:latin typeface="SassoonCRInfantMedium" panose="00000500000000000000" pitchFamily="2" charset="0"/>
              </a:rPr>
              <a:t>All children will be reading at different levels during Reception. Here are the steps we go through when reading with a range of abilities. This should help you to see where your child is at and what their next steps are. </a:t>
            </a:r>
            <a:endParaRPr lang="en-GB" sz="4800" dirty="0">
              <a:latin typeface="SassoonCRInfantMedium" panose="00000500000000000000" pitchFamily="2" charset="0"/>
            </a:endParaRPr>
          </a:p>
        </p:txBody>
      </p:sp>
    </p:spTree>
    <p:extLst>
      <p:ext uri="{BB962C8B-B14F-4D97-AF65-F5344CB8AC3E}">
        <p14:creationId xmlns:p14="http://schemas.microsoft.com/office/powerpoint/2010/main" val="2207618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02190" y="112544"/>
            <a:ext cx="9200271" cy="6589383"/>
          </a:xfrm>
          <a:prstGeom prst="rect">
            <a:avLst/>
          </a:prstGeom>
        </p:spPr>
      </p:pic>
    </p:spTree>
    <p:extLst>
      <p:ext uri="{BB962C8B-B14F-4D97-AF65-F5344CB8AC3E}">
        <p14:creationId xmlns:p14="http://schemas.microsoft.com/office/powerpoint/2010/main" val="373741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208336" y="-722979"/>
            <a:ext cx="10193383" cy="1445957"/>
          </a:xfrm>
        </p:spPr>
        <p:txBody>
          <a:bodyPr>
            <a:noAutofit/>
          </a:bodyPr>
          <a:lstStyle/>
          <a:p>
            <a:r>
              <a:rPr lang="en-GB" sz="3600" dirty="0" smtClean="0">
                <a:latin typeface="SassoonCRInfantMedium" panose="00000500000000000000" pitchFamily="2" charset="0"/>
              </a:rPr>
              <a:t>Example of talking through this stage 1+ book…</a:t>
            </a:r>
            <a:endParaRPr lang="en-GB" sz="3600"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280523" y="824889"/>
            <a:ext cx="1896110" cy="2197735"/>
          </a:xfrm>
          <a:prstGeom prst="rect">
            <a:avLst/>
          </a:prstGeom>
          <a:noFill/>
          <a:ln>
            <a:noFill/>
          </a:ln>
        </p:spPr>
      </p:pic>
      <p:sp>
        <p:nvSpPr>
          <p:cNvPr id="6" name="Text Box 2"/>
          <p:cNvSpPr txBox="1"/>
          <p:nvPr/>
        </p:nvSpPr>
        <p:spPr>
          <a:xfrm>
            <a:off x="2307102" y="824889"/>
            <a:ext cx="9692640" cy="584319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rPr>
              <a:t>Tricky </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word focus</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these words are to be read by sight.</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r>
            <a:b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br>
            <a:r>
              <a:rPr lang="en-GB" sz="1200" u="sng" dirty="0">
                <a:effectLst/>
                <a:latin typeface="SassoonCRInfantMedium" panose="00000500000000000000" pitchFamily="2" charset="0"/>
                <a:ea typeface="Calibri" panose="020F0502020204030204" pitchFamily="34" charset="0"/>
                <a:cs typeface="Times New Roman" panose="02020603050405020304" pitchFamily="18" charset="0"/>
              </a:rPr>
              <a:t>Start the session by ensuring your child knows the following:</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t>
            </a:r>
            <a:endParaRPr lang="en-GB" sz="1200" dirty="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rgbClr val="FF0000"/>
                </a:solidFill>
                <a:effectLst/>
                <a:latin typeface="SassoonCRInfantMedium" panose="00000500000000000000" pitchFamily="2" charset="0"/>
                <a:ea typeface="Calibri" panose="020F0502020204030204" pitchFamily="34" charset="0"/>
                <a:cs typeface="Times New Roman" panose="02020603050405020304" pitchFamily="18" charset="0"/>
              </a:rPr>
              <a:t> you, me, my, are &amp; the </a:t>
            </a:r>
            <a:endParaRPr lang="en-GB" sz="1200" dirty="0">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rPr>
              <a:t>Digraphs </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to focus on:</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b="1" u="sng" dirty="0" err="1">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ee</a:t>
            </a:r>
            <a:r>
              <a:rPr lang="en-GB" sz="1200" b="1" u="sng"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b="1"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y </a:t>
            </a:r>
            <a:r>
              <a:rPr lang="en-GB" sz="1200"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a:t>
            </a:r>
            <a:r>
              <a:rPr lang="en-GB" sz="1200" dirty="0">
                <a:solidFill>
                  <a:srgbClr val="000000"/>
                </a:solidFill>
                <a:effectLst/>
                <a:latin typeface="SassoonCRInfantMedium" panose="00000500000000000000" pitchFamily="2" charset="0"/>
                <a:ea typeface="Calibri" panose="020F0502020204030204" pitchFamily="34" charset="0"/>
                <a:cs typeface="Times New Roman" panose="02020603050405020304" pitchFamily="18" charset="0"/>
              </a:rPr>
              <a:t>tedd</a:t>
            </a:r>
            <a:r>
              <a:rPr lang="en-GB" sz="1200" b="1"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y</a:t>
            </a:r>
            <a:r>
              <a:rPr lang="en-GB" sz="1200"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a:t>
            </a:r>
            <a:r>
              <a:rPr lang="en-GB" sz="1200" b="1"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b="1" u="sng" dirty="0" err="1">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er</a:t>
            </a:r>
            <a:r>
              <a:rPr lang="en-GB" sz="1200" b="1"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b="1" u="sng" dirty="0" err="1">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oo</a:t>
            </a:r>
            <a:r>
              <a:rPr lang="en-GB" sz="1200" b="1"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b="1" u="sng" dirty="0">
                <a:solidFill>
                  <a:srgbClr val="0070C0"/>
                </a:solidFill>
                <a:effectLst/>
                <a:latin typeface="SassoonCRInfantMedium" panose="00000500000000000000" pitchFamily="2" charset="0"/>
                <a:ea typeface="Calibri" panose="020F0502020204030204" pitchFamily="34" charset="0"/>
                <a:cs typeface="Times New Roman" panose="02020603050405020304" pitchFamily="18" charset="0"/>
              </a:rPr>
              <a:t>ng</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a:r>
            <a:b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b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Use the jolly phonics sound mats to point to each of these sounds.</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t>
            </a:r>
            <a:endPar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rPr>
              <a:t>Begin reading</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t>
            </a:r>
            <a:endPar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rPr>
              <a:t>P1</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“Can you see my teddy bear</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This is a question. Talk to your child about what a question is. Point to the question mark. This is how we know it is a question. Practise reading this ‘question’ in a different tone of voice. Ask your child the question. “Can you see my teddy bear?” See if the child can find the teddy bear. Q) What else can you </a:t>
            </a: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find?</a:t>
            </a:r>
          </a:p>
          <a:p>
            <a:pPr>
              <a:lnSpc>
                <a:spcPct val="107000"/>
              </a:lnSpc>
              <a:spcAft>
                <a:spcPts val="800"/>
              </a:spcAft>
            </a:pPr>
            <a:r>
              <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rPr>
              <a:t>P2-3</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Notice that </a:t>
            </a:r>
            <a:r>
              <a:rPr lang="en-GB" sz="1200" u="sng" dirty="0">
                <a:effectLst/>
                <a:latin typeface="SassoonCRInfantMedium" panose="00000500000000000000" pitchFamily="2" charset="0"/>
                <a:ea typeface="Calibri" panose="020F0502020204030204" pitchFamily="34" charset="0"/>
                <a:cs typeface="Times New Roman" panose="02020603050405020304" pitchFamily="18" charset="0"/>
              </a:rPr>
              <a:t>“Can you see my …</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is repeated. Show your child that it says the same thing. See if they can remember any of these words purely by sight on the next page. Q) Who is that in the shed? Could it be Biff or Chip? What might they be doing in the shed? (Discuss real life experiences of what you might find/do in a shed). </a:t>
            </a:r>
            <a:endPar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smtClean="0">
                <a:effectLst/>
                <a:latin typeface="SassoonCRInfantMedium" panose="00000500000000000000" pitchFamily="2" charset="0"/>
                <a:ea typeface="Calibri" panose="020F0502020204030204" pitchFamily="34" charset="0"/>
                <a:cs typeface="Times New Roman" panose="02020603050405020304" pitchFamily="18" charset="0"/>
              </a:rPr>
              <a:t>P4-5</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Some words such as ‘picture’ are very difficult to read. It is ok to read this word for them. See if they can read it independently when you go through the book again another time.</a:t>
            </a:r>
            <a: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t/>
            </a:r>
            <a:br>
              <a:rPr lang="en-GB" sz="1200" b="1" u="sng" dirty="0">
                <a:effectLst/>
                <a:latin typeface="SassoonCRInfantMedium" panose="00000500000000000000" pitchFamily="2" charset="0"/>
                <a:ea typeface="Calibri" panose="020F0502020204030204" pitchFamily="34" charset="0"/>
                <a:cs typeface="Times New Roman" panose="02020603050405020304" pitchFamily="18" charset="0"/>
              </a:rPr>
            </a:b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This time we are looking for Kipper’s picture of a big, red frog. What other pictures can you see? Encourage your child to describe the pictures using two adjectives like Kipper has used ‘big’ and ‘red</a:t>
            </a: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a:t>
            </a:r>
          </a:p>
          <a:p>
            <a:pPr>
              <a:lnSpc>
                <a:spcPct val="107000"/>
              </a:lnSpc>
              <a:spcAft>
                <a:spcPts val="800"/>
              </a:spcAft>
            </a:pP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i.e</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I can see a </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beautiful, blue</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butterfly. I can see a </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tall, yellow</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dog with a </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brown, chewy</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bone.  </a:t>
            </a:r>
            <a:endPar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smtClean="0">
                <a:effectLst/>
                <a:latin typeface="SassoonCRInfantMedium" panose="00000500000000000000" pitchFamily="2" charset="0"/>
                <a:ea typeface="Calibri" panose="020F0502020204030204" pitchFamily="34" charset="0"/>
                <a:cs typeface="Times New Roman" panose="02020603050405020304" pitchFamily="18" charset="0"/>
              </a:rPr>
              <a:t>P6-7</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Where have we got to look for the tiger? … In the tree.</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 </a:t>
            </a:r>
            <a:endParaRPr lang="en-GB" sz="1200" b="1" dirty="0" smtClean="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smtClean="0">
                <a:effectLst/>
                <a:latin typeface="SassoonCRInfantMedium" panose="00000500000000000000" pitchFamily="2" charset="0"/>
                <a:ea typeface="Calibri" panose="020F0502020204030204" pitchFamily="34" charset="0"/>
                <a:cs typeface="Times New Roman" panose="02020603050405020304" pitchFamily="18" charset="0"/>
              </a:rPr>
              <a:t>P8</a:t>
            </a:r>
            <a:r>
              <a:rPr lang="en-GB" sz="1200" b="1" dirty="0">
                <a:effectLst/>
                <a:latin typeface="SassoonCRInfantMedium" panose="00000500000000000000" pitchFamily="2" charset="0"/>
                <a:ea typeface="Calibri" panose="020F0502020204030204" pitchFamily="34" charset="0"/>
                <a:cs typeface="Times New Roman" panose="02020603050405020304" pitchFamily="18" charset="0"/>
              </a:rPr>
              <a:t>) </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Describe what you can see. Now ask your grown up some </a:t>
            </a: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questions.</a:t>
            </a:r>
          </a:p>
          <a:p>
            <a:pPr>
              <a:lnSpc>
                <a:spcPct val="107000"/>
              </a:lnSpc>
              <a:spcAft>
                <a:spcPts val="800"/>
              </a:spcAft>
            </a:pP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i.e</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 “Mummy, can you see the soldier</a:t>
            </a: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a:t>
            </a:r>
          </a:p>
          <a:p>
            <a:pPr>
              <a:lnSpc>
                <a:spcPct val="107000"/>
              </a:lnSpc>
              <a:spcAft>
                <a:spcPts val="800"/>
              </a:spcAft>
            </a:pP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You </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could play a quick game of ‘eye-spy’ for the last page. </a:t>
            </a:r>
            <a:endPar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smtClean="0">
                <a:effectLst/>
                <a:latin typeface="SassoonCRInfantMedium" panose="00000500000000000000" pitchFamily="2" charset="0"/>
                <a:ea typeface="Calibri" panose="020F0502020204030204" pitchFamily="34" charset="0"/>
                <a:cs typeface="Times New Roman" panose="02020603050405020304" pitchFamily="18" charset="0"/>
              </a:rPr>
              <a:t>“</a:t>
            </a:r>
            <a:r>
              <a:rPr lang="en-GB" sz="1200" dirty="0">
                <a:effectLst/>
                <a:latin typeface="SassoonCRInfantMedium" panose="00000500000000000000" pitchFamily="2" charset="0"/>
                <a:ea typeface="Calibri" panose="020F0502020204030204" pitchFamily="34" charset="0"/>
                <a:cs typeface="Times New Roman" panose="02020603050405020304" pitchFamily="18" charset="0"/>
              </a:rPr>
              <a:t>I spy with my little eye, something beginning with … d” = dog, etc. </a:t>
            </a:r>
          </a:p>
          <a:p>
            <a:pPr>
              <a:lnSpc>
                <a:spcPct val="107000"/>
              </a:lnSpc>
              <a:spcBef>
                <a:spcPts val="1200"/>
              </a:spcBef>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p:cNvSpPr txBox="1"/>
          <p:nvPr/>
        </p:nvSpPr>
        <p:spPr>
          <a:xfrm>
            <a:off x="280523" y="3277772"/>
            <a:ext cx="1896110" cy="2474652"/>
          </a:xfrm>
          <a:prstGeom prst="rect">
            <a:avLst/>
          </a:prstGeom>
          <a:noFill/>
        </p:spPr>
        <p:txBody>
          <a:bodyPr wrap="square" rtlCol="0">
            <a:spAutoFit/>
          </a:bodyPr>
          <a:lstStyle/>
          <a:p>
            <a:pPr>
              <a:lnSpc>
                <a:spcPct val="107000"/>
              </a:lnSpc>
              <a:spcAft>
                <a:spcPts val="800"/>
              </a:spcAft>
            </a:pPr>
            <a:r>
              <a:rPr lang="en-GB" b="1" u="sng" dirty="0">
                <a:latin typeface="SassoonCRInfantMedium" panose="00000500000000000000" pitchFamily="2" charset="0"/>
                <a:ea typeface="Calibri" panose="020F0502020204030204" pitchFamily="34" charset="0"/>
                <a:cs typeface="Times New Roman" panose="02020603050405020304" pitchFamily="18" charset="0"/>
              </a:rPr>
              <a:t>Book title:</a:t>
            </a:r>
            <a:r>
              <a:rPr lang="en-GB" dirty="0">
                <a:latin typeface="SassoonCRInfantMedium" panose="00000500000000000000" pitchFamily="2" charset="0"/>
                <a:ea typeface="Calibri" panose="020F0502020204030204" pitchFamily="34" charset="0"/>
                <a:cs typeface="Times New Roman" panose="02020603050405020304" pitchFamily="18" charset="0"/>
              </a:rPr>
              <a:t> Can you see me? </a:t>
            </a:r>
            <a:endParaRPr lang="en-GB" dirty="0" smtClean="0">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SassoonCRInfantMedium" panose="00000500000000000000" pitchFamily="2" charset="0"/>
                <a:ea typeface="Calibri" panose="020F0502020204030204" pitchFamily="34" charset="0"/>
                <a:cs typeface="Times New Roman" panose="02020603050405020304" pitchFamily="18" charset="0"/>
              </a:rPr>
              <a:t>                     </a:t>
            </a:r>
            <a:r>
              <a:rPr lang="en-GB" b="1" u="sng" dirty="0">
                <a:latin typeface="SassoonCRInfantMedium" panose="00000500000000000000" pitchFamily="2" charset="0"/>
                <a:ea typeface="Calibri" panose="020F0502020204030204" pitchFamily="34" charset="0"/>
                <a:cs typeface="Times New Roman" panose="02020603050405020304" pitchFamily="18" charset="0"/>
              </a:rPr>
              <a:t>Stage</a:t>
            </a:r>
            <a:r>
              <a:rPr lang="en-GB" dirty="0">
                <a:latin typeface="SassoonCRInfantMedium" panose="00000500000000000000" pitchFamily="2" charset="0"/>
                <a:ea typeface="Calibri" panose="020F0502020204030204" pitchFamily="34" charset="0"/>
                <a:cs typeface="Times New Roman" panose="02020603050405020304" pitchFamily="18" charset="0"/>
              </a:rPr>
              <a:t>: 1+ </a:t>
            </a:r>
          </a:p>
          <a:p>
            <a:pPr>
              <a:lnSpc>
                <a:spcPct val="107000"/>
              </a:lnSpc>
              <a:spcAft>
                <a:spcPts val="800"/>
              </a:spcAft>
            </a:pPr>
            <a:endParaRPr lang="en-GB" dirty="0">
              <a:latin typeface="SassoonCRInfantMedium" panose="000005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b="1" u="sng" dirty="0">
                <a:latin typeface="SassoonCRInfantMedium" panose="00000500000000000000" pitchFamily="2" charset="0"/>
                <a:ea typeface="Calibri" panose="020F0502020204030204" pitchFamily="34" charset="0"/>
                <a:cs typeface="Times New Roman" panose="02020603050405020304" pitchFamily="18" charset="0"/>
              </a:rPr>
              <a:t>Book focus:</a:t>
            </a:r>
            <a:r>
              <a:rPr lang="en-GB" dirty="0">
                <a:latin typeface="SassoonCRInfantMedium" panose="00000500000000000000" pitchFamily="2" charset="0"/>
                <a:ea typeface="Calibri" panose="020F0502020204030204" pitchFamily="34" charset="0"/>
                <a:cs typeface="Times New Roman" panose="02020603050405020304" pitchFamily="18" charset="0"/>
              </a:rPr>
              <a:t> Asking questions</a:t>
            </a:r>
            <a:endParaRPr lang="en-GB" dirty="0">
              <a:latin typeface="SassoonCRInfantMedium" panose="000005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5758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987418" y="2813538"/>
            <a:ext cx="10193383" cy="1445957"/>
          </a:xfrm>
        </p:spPr>
        <p:txBody>
          <a:bodyPr>
            <a:noAutofit/>
          </a:bodyPr>
          <a:lstStyle/>
          <a:p>
            <a:r>
              <a:rPr lang="en-GB" sz="6600" dirty="0" smtClean="0">
                <a:latin typeface="SassoonCRInfantMedium" panose="00000500000000000000" pitchFamily="2" charset="0"/>
              </a:rPr>
              <a:t>Week 1</a:t>
            </a:r>
            <a:br>
              <a:rPr lang="en-GB" sz="6600" dirty="0" smtClean="0">
                <a:latin typeface="SassoonCRInfantMedium" panose="00000500000000000000" pitchFamily="2" charset="0"/>
              </a:rPr>
            </a:br>
            <a:r>
              <a:rPr lang="en-GB" sz="6600" dirty="0" smtClean="0">
                <a:latin typeface="SassoonCRInfantMedium" panose="00000500000000000000" pitchFamily="2" charset="0"/>
              </a:rPr>
              <a:t>w/c: 20.4.20</a:t>
            </a:r>
            <a:endParaRPr lang="en-GB" sz="6600" dirty="0"/>
          </a:p>
        </p:txBody>
      </p:sp>
    </p:spTree>
    <p:extLst>
      <p:ext uri="{BB962C8B-B14F-4D97-AF65-F5344CB8AC3E}">
        <p14:creationId xmlns:p14="http://schemas.microsoft.com/office/powerpoint/2010/main" val="1230584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1184365" y="717452"/>
            <a:ext cx="10193383" cy="3995226"/>
          </a:xfrm>
        </p:spPr>
        <p:txBody>
          <a:bodyPr>
            <a:noAutofit/>
          </a:bodyPr>
          <a:lstStyle/>
          <a:p>
            <a:r>
              <a:rPr lang="en-GB" sz="6600" dirty="0" smtClean="0"/>
              <a:t/>
            </a:r>
            <a:br>
              <a:rPr lang="en-GB" sz="6600" dirty="0" smtClean="0"/>
            </a:br>
            <a:endParaRPr lang="en-GB" sz="6600" dirty="0"/>
          </a:p>
        </p:txBody>
      </p:sp>
      <p:sp>
        <p:nvSpPr>
          <p:cNvPr id="2" name="TextBox 1"/>
          <p:cNvSpPr txBox="1"/>
          <p:nvPr/>
        </p:nvSpPr>
        <p:spPr>
          <a:xfrm>
            <a:off x="337625" y="534572"/>
            <a:ext cx="11465169" cy="5201424"/>
          </a:xfrm>
          <a:prstGeom prst="rect">
            <a:avLst/>
          </a:prstGeom>
          <a:noFill/>
        </p:spPr>
        <p:txBody>
          <a:bodyPr wrap="square" rtlCol="0">
            <a:spAutoFit/>
          </a:bodyPr>
          <a:lstStyle/>
          <a:p>
            <a:r>
              <a:rPr lang="en-GB" sz="3200" dirty="0" smtClean="0">
                <a:latin typeface="SassoonCRInfantMedium" panose="00000500000000000000" pitchFamily="2" charset="0"/>
              </a:rPr>
              <a:t>Oxford Owl books to try:</a:t>
            </a:r>
          </a:p>
          <a:p>
            <a:r>
              <a:rPr lang="en-GB" u="sng" dirty="0">
                <a:hlinkClick r:id="rId2"/>
              </a:rPr>
              <a:t>https://www.oxfordowl.co.uk/api/digital_books/1223.html</a:t>
            </a:r>
            <a:endParaRPr lang="en-GB" dirty="0"/>
          </a:p>
          <a:p>
            <a:endParaRPr lang="en-GB" sz="3200" dirty="0" smtClean="0">
              <a:latin typeface="SassoonCRInfantMedium" panose="00000500000000000000" pitchFamily="2" charset="0"/>
            </a:endParaRPr>
          </a:p>
          <a:p>
            <a:r>
              <a:rPr lang="en-GB" sz="3200" dirty="0" smtClean="0">
                <a:latin typeface="SassoonCRInfantMedium" panose="00000500000000000000" pitchFamily="2" charset="0"/>
              </a:rPr>
              <a:t>Suggestions for Week 1:</a:t>
            </a:r>
          </a:p>
          <a:p>
            <a:r>
              <a:rPr lang="en-GB" dirty="0" smtClean="0">
                <a:latin typeface="SassoonCRInfantMedium" panose="00000500000000000000" pitchFamily="2" charset="0"/>
              </a:rPr>
              <a:t>Stage 1W: Big </a:t>
            </a:r>
            <a:r>
              <a:rPr lang="en-GB" dirty="0">
                <a:latin typeface="SassoonCRInfantMedium" panose="00000500000000000000" pitchFamily="2" charset="0"/>
              </a:rPr>
              <a:t>bad bug- </a:t>
            </a:r>
            <a:r>
              <a:rPr lang="en-GB" dirty="0" smtClean="0">
                <a:latin typeface="SassoonCRInfantMedium" panose="00000500000000000000" pitchFamily="2" charset="0"/>
              </a:rPr>
              <a:t>(</a:t>
            </a:r>
            <a:r>
              <a:rPr lang="en-GB" i="1" dirty="0" smtClean="0">
                <a:latin typeface="SassoonCRInfantMedium" panose="00000500000000000000" pitchFamily="2" charset="0"/>
              </a:rPr>
              <a:t>Your </a:t>
            </a:r>
            <a:r>
              <a:rPr lang="en-GB" i="1" dirty="0">
                <a:latin typeface="SassoonCRInfantMedium" panose="00000500000000000000" pitchFamily="2" charset="0"/>
              </a:rPr>
              <a:t>child may need support to read the words in this book. You can model sounding out and blending and then they can have a </a:t>
            </a:r>
            <a:r>
              <a:rPr lang="en-GB" i="1" dirty="0" smtClean="0">
                <a:latin typeface="SassoonCRInfantMedium" panose="00000500000000000000" pitchFamily="2" charset="0"/>
              </a:rPr>
              <a:t>go).</a:t>
            </a:r>
          </a:p>
          <a:p>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1+ Big bad bug</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2 The ox and the yak</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3 Silver foil rocket</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4 No tricks Gran!</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5 A monster mistake</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6 Paris adventure</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7 Animal magic</a:t>
            </a:r>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latin typeface="SassoonCRInfantMedium" panose="00000500000000000000" pitchFamily="2" charset="0"/>
              </a:rPr>
              <a:t>Stage 10 Cornflake coin</a:t>
            </a:r>
            <a:r>
              <a:rPr lang="en-GB" sz="6000" b="0" dirty="0" smtClean="0">
                <a:effectLst/>
              </a:rPr>
              <a:t/>
            </a:r>
            <a:br>
              <a:rPr lang="en-GB" sz="6000" b="0" dirty="0" smtClean="0">
                <a:effectLst/>
              </a:rPr>
            </a:br>
            <a:endParaRPr lang="en-GB" dirty="0"/>
          </a:p>
        </p:txBody>
      </p:sp>
    </p:spTree>
    <p:extLst>
      <p:ext uri="{BB962C8B-B14F-4D97-AF65-F5344CB8AC3E}">
        <p14:creationId xmlns:p14="http://schemas.microsoft.com/office/powerpoint/2010/main" val="1169027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1184365" y="717452"/>
            <a:ext cx="10193383" cy="3995226"/>
          </a:xfrm>
        </p:spPr>
        <p:txBody>
          <a:bodyPr>
            <a:noAutofit/>
          </a:bodyPr>
          <a:lstStyle/>
          <a:p>
            <a:r>
              <a:rPr lang="en-GB" sz="6600" dirty="0" smtClean="0"/>
              <a:t/>
            </a:r>
            <a:br>
              <a:rPr lang="en-GB" sz="6600" dirty="0" smtClean="0"/>
            </a:br>
            <a:endParaRPr lang="en-GB" sz="6600" dirty="0"/>
          </a:p>
        </p:txBody>
      </p:sp>
      <p:sp>
        <p:nvSpPr>
          <p:cNvPr id="2" name="TextBox 1"/>
          <p:cNvSpPr txBox="1"/>
          <p:nvPr/>
        </p:nvSpPr>
        <p:spPr>
          <a:xfrm>
            <a:off x="337625" y="534572"/>
            <a:ext cx="11465169" cy="7940635"/>
          </a:xfrm>
          <a:prstGeom prst="rect">
            <a:avLst/>
          </a:prstGeom>
          <a:noFill/>
        </p:spPr>
        <p:txBody>
          <a:bodyPr wrap="square" rtlCol="0">
            <a:spAutoFit/>
          </a:bodyPr>
          <a:lstStyle/>
          <a:p>
            <a:pPr algn="ctr"/>
            <a:r>
              <a:rPr lang="en-GB" sz="6000" b="0" dirty="0" smtClean="0">
                <a:effectLst/>
              </a:rPr>
              <a:t>Week 1 CHALLENGE!</a:t>
            </a:r>
          </a:p>
          <a:p>
            <a:r>
              <a:rPr lang="en-GB" sz="3200" dirty="0" smtClean="0">
                <a:latin typeface="SassoonCRInfantMedium" panose="00000500000000000000" pitchFamily="2" charset="0"/>
              </a:rPr>
              <a:t>Find </a:t>
            </a:r>
            <a:r>
              <a:rPr lang="en-GB" sz="3200" dirty="0">
                <a:latin typeface="SassoonCRInfantMedium" panose="00000500000000000000" pitchFamily="2" charset="0"/>
              </a:rPr>
              <a:t>things out from books or use the internet to find out about things your child is interested in. </a:t>
            </a:r>
            <a:br>
              <a:rPr lang="en-GB" sz="3200" dirty="0">
                <a:latin typeface="SassoonCRInfantMedium" panose="00000500000000000000" pitchFamily="2" charset="0"/>
              </a:rPr>
            </a:br>
            <a:endParaRPr lang="en-GB" sz="8800" b="0" dirty="0" smtClean="0">
              <a:effectLst/>
              <a:latin typeface="SassoonCRInfantMedium" panose="00000500000000000000" pitchFamily="2" charset="0"/>
            </a:endParaRPr>
          </a:p>
          <a:p>
            <a:r>
              <a:rPr lang="en-GB" sz="3200" dirty="0">
                <a:latin typeface="SassoonCRInfantMedium" panose="00000500000000000000" pitchFamily="2" charset="0"/>
              </a:rPr>
              <a:t>Encourage your child to make their own non-fiction book about something they’re interested in, for example animals, superheroes, space, unicorns, transport and so on. Your child could draw pictures or/and write some words or sentences about the facts that they discover!</a:t>
            </a:r>
            <a:endParaRPr lang="en-GB" sz="8800" b="0" dirty="0" smtClean="0">
              <a:effectLst/>
              <a:latin typeface="SassoonCRInfantMedium" panose="00000500000000000000" pitchFamily="2" charset="0"/>
            </a:endParaRPr>
          </a:p>
          <a:p>
            <a:r>
              <a:rPr lang="en-GB" sz="6000" dirty="0" smtClean="0"/>
              <a:t/>
            </a:r>
            <a:br>
              <a:rPr lang="en-GB" sz="6000" dirty="0" smtClean="0"/>
            </a:br>
            <a:r>
              <a:rPr lang="en-GB" sz="6000" b="0" dirty="0" smtClean="0">
                <a:effectLst/>
              </a:rPr>
              <a:t/>
            </a:r>
            <a:br>
              <a:rPr lang="en-GB" sz="6000" b="0" dirty="0" smtClean="0">
                <a:effectLst/>
              </a:rPr>
            </a:br>
            <a:endParaRPr lang="en-GB" dirty="0"/>
          </a:p>
        </p:txBody>
      </p:sp>
    </p:spTree>
    <p:extLst>
      <p:ext uri="{BB962C8B-B14F-4D97-AF65-F5344CB8AC3E}">
        <p14:creationId xmlns:p14="http://schemas.microsoft.com/office/powerpoint/2010/main" val="3703469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987418" y="2813538"/>
            <a:ext cx="10193383" cy="1445957"/>
          </a:xfrm>
        </p:spPr>
        <p:txBody>
          <a:bodyPr>
            <a:noAutofit/>
          </a:bodyPr>
          <a:lstStyle/>
          <a:p>
            <a:r>
              <a:rPr lang="en-GB" sz="6600" dirty="0" smtClean="0">
                <a:latin typeface="SassoonCRInfantMedium" panose="00000500000000000000" pitchFamily="2" charset="0"/>
              </a:rPr>
              <a:t>Week 2</a:t>
            </a:r>
            <a:br>
              <a:rPr lang="en-GB" sz="6600" dirty="0" smtClean="0">
                <a:latin typeface="SassoonCRInfantMedium" panose="00000500000000000000" pitchFamily="2" charset="0"/>
              </a:rPr>
            </a:br>
            <a:r>
              <a:rPr lang="en-GB" sz="6600" dirty="0" smtClean="0">
                <a:latin typeface="SassoonCRInfantMedium" panose="00000500000000000000" pitchFamily="2" charset="0"/>
              </a:rPr>
              <a:t>w/c: 27.4.20</a:t>
            </a:r>
            <a:endParaRPr lang="en-GB" sz="6600" dirty="0"/>
          </a:p>
        </p:txBody>
      </p:sp>
    </p:spTree>
    <p:extLst>
      <p:ext uri="{BB962C8B-B14F-4D97-AF65-F5344CB8AC3E}">
        <p14:creationId xmlns:p14="http://schemas.microsoft.com/office/powerpoint/2010/main" val="2371095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1184365" y="717452"/>
            <a:ext cx="10193383" cy="3995226"/>
          </a:xfrm>
        </p:spPr>
        <p:txBody>
          <a:bodyPr>
            <a:noAutofit/>
          </a:bodyPr>
          <a:lstStyle/>
          <a:p>
            <a:r>
              <a:rPr lang="en-GB" sz="6600" dirty="0" smtClean="0"/>
              <a:t/>
            </a:r>
            <a:br>
              <a:rPr lang="en-GB" sz="6600" dirty="0" smtClean="0"/>
            </a:br>
            <a:endParaRPr lang="en-GB" sz="6600" dirty="0"/>
          </a:p>
        </p:txBody>
      </p:sp>
      <p:sp>
        <p:nvSpPr>
          <p:cNvPr id="2" name="TextBox 1"/>
          <p:cNvSpPr txBox="1"/>
          <p:nvPr/>
        </p:nvSpPr>
        <p:spPr>
          <a:xfrm>
            <a:off x="337625" y="534572"/>
            <a:ext cx="11465169" cy="6124754"/>
          </a:xfrm>
          <a:prstGeom prst="rect">
            <a:avLst/>
          </a:prstGeom>
          <a:noFill/>
        </p:spPr>
        <p:txBody>
          <a:bodyPr wrap="square" rtlCol="0">
            <a:spAutoFit/>
          </a:bodyPr>
          <a:lstStyle/>
          <a:p>
            <a:r>
              <a:rPr lang="en-GB" sz="3200" dirty="0" smtClean="0">
                <a:latin typeface="SassoonCRInfantMedium" panose="00000500000000000000" pitchFamily="2" charset="0"/>
              </a:rPr>
              <a:t>Oxford Owl books to try:</a:t>
            </a:r>
          </a:p>
          <a:p>
            <a:r>
              <a:rPr lang="en-GB" u="sng" dirty="0">
                <a:hlinkClick r:id="rId2"/>
              </a:rPr>
              <a:t>https://www.oxfordowl.co.uk/api/digital_books/1223.html</a:t>
            </a:r>
            <a:endParaRPr lang="en-GB" dirty="0"/>
          </a:p>
          <a:p>
            <a:endParaRPr lang="en-GB" sz="3200" dirty="0" smtClean="0">
              <a:latin typeface="SassoonCRInfantMedium" panose="00000500000000000000" pitchFamily="2" charset="0"/>
            </a:endParaRPr>
          </a:p>
          <a:p>
            <a:r>
              <a:rPr lang="en-GB" sz="3200" dirty="0" smtClean="0">
                <a:latin typeface="SassoonCRInfantMedium" panose="00000500000000000000" pitchFamily="2" charset="0"/>
              </a:rPr>
              <a:t>Suggestions for Week 2:</a:t>
            </a:r>
          </a:p>
          <a:p>
            <a:r>
              <a:rPr lang="en-GB" sz="2000" b="0" dirty="0" smtClean="0">
                <a:effectLst/>
                <a:latin typeface="SassoonCRInfantMedium" panose="00000500000000000000" pitchFamily="2" charset="0"/>
              </a:rPr>
              <a:t/>
            </a:r>
            <a:br>
              <a:rPr lang="en-GB" sz="2000" b="0" dirty="0" smtClean="0">
                <a:effectLst/>
                <a:latin typeface="SassoonCRInfantMedium" panose="00000500000000000000" pitchFamily="2" charset="0"/>
              </a:rPr>
            </a:br>
            <a:r>
              <a:rPr lang="en-GB" dirty="0"/>
              <a:t>Stage 1W The dragon balloon</a:t>
            </a:r>
            <a:endParaRPr lang="en-GB" b="0" dirty="0" smtClean="0">
              <a:effectLst/>
            </a:endParaRPr>
          </a:p>
          <a:p>
            <a:r>
              <a:rPr lang="en-GB" dirty="0"/>
              <a:t>Stage 1+ Kippers diary</a:t>
            </a:r>
            <a:endParaRPr lang="en-GB" b="0" dirty="0" smtClean="0">
              <a:effectLst/>
            </a:endParaRPr>
          </a:p>
          <a:p>
            <a:r>
              <a:rPr lang="en-GB" dirty="0"/>
              <a:t>Stage 2 Dad can you do this</a:t>
            </a:r>
            <a:endParaRPr lang="en-GB" b="0" dirty="0" smtClean="0">
              <a:effectLst/>
            </a:endParaRPr>
          </a:p>
          <a:p>
            <a:r>
              <a:rPr lang="en-GB" dirty="0"/>
              <a:t>Stage 3 The ice rink</a:t>
            </a:r>
            <a:endParaRPr lang="en-GB" b="0" dirty="0" smtClean="0">
              <a:effectLst/>
            </a:endParaRPr>
          </a:p>
          <a:p>
            <a:r>
              <a:rPr lang="en-GB" dirty="0"/>
              <a:t>Stage 4 Stuck in the mud</a:t>
            </a:r>
            <a:endParaRPr lang="en-GB" b="0" dirty="0" smtClean="0">
              <a:effectLst/>
            </a:endParaRPr>
          </a:p>
          <a:p>
            <a:r>
              <a:rPr lang="en-GB" dirty="0"/>
              <a:t>Stage 5 Sue kangaroo</a:t>
            </a:r>
            <a:endParaRPr lang="en-GB" b="0" dirty="0" smtClean="0">
              <a:effectLst/>
            </a:endParaRPr>
          </a:p>
          <a:p>
            <a:r>
              <a:rPr lang="en-GB" dirty="0"/>
              <a:t>Stage 6 Paris adventure</a:t>
            </a:r>
            <a:endParaRPr lang="en-GB" b="0" dirty="0" smtClean="0">
              <a:effectLst/>
            </a:endParaRPr>
          </a:p>
          <a:p>
            <a:r>
              <a:rPr lang="en-GB" dirty="0"/>
              <a:t>Stage 7 Red planet</a:t>
            </a:r>
            <a:endParaRPr lang="en-GB" b="0" dirty="0" smtClean="0">
              <a:effectLst/>
            </a:endParaRPr>
          </a:p>
          <a:p>
            <a:r>
              <a:rPr lang="en-GB" dirty="0"/>
              <a:t>Stage 10 A life in the sky</a:t>
            </a:r>
            <a:endParaRPr lang="en-GB" b="0" dirty="0" smtClean="0">
              <a:effectLst/>
            </a:endParaRPr>
          </a:p>
          <a:p>
            <a:r>
              <a:rPr lang="en-GB" dirty="0" smtClean="0"/>
              <a:t/>
            </a:r>
            <a:br>
              <a:rPr lang="en-GB" dirty="0" smtClean="0"/>
            </a:br>
            <a:r>
              <a:rPr lang="en-GB" sz="6000" b="0" dirty="0" smtClean="0">
                <a:effectLst/>
              </a:rPr>
              <a:t/>
            </a:r>
            <a:br>
              <a:rPr lang="en-GB" sz="6000" b="0" dirty="0" smtClean="0">
                <a:effectLst/>
              </a:rPr>
            </a:br>
            <a:endParaRPr lang="en-GB" dirty="0"/>
          </a:p>
        </p:txBody>
      </p:sp>
    </p:spTree>
    <p:extLst>
      <p:ext uri="{BB962C8B-B14F-4D97-AF65-F5344CB8AC3E}">
        <p14:creationId xmlns:p14="http://schemas.microsoft.com/office/powerpoint/2010/main" val="2620184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74000">
              <a:schemeClr val="accent1">
                <a:lumMod val="45000"/>
                <a:lumOff val="55000"/>
              </a:schemeClr>
            </a:gs>
            <a:gs pos="32000">
              <a:schemeClr val="accent1">
                <a:lumMod val="45000"/>
                <a:lumOff val="55000"/>
              </a:schemeClr>
            </a:gs>
            <a:gs pos="85000">
              <a:srgbClr val="00B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1184365" y="717452"/>
            <a:ext cx="10193383" cy="3995226"/>
          </a:xfrm>
        </p:spPr>
        <p:txBody>
          <a:bodyPr>
            <a:noAutofit/>
          </a:bodyPr>
          <a:lstStyle/>
          <a:p>
            <a:r>
              <a:rPr lang="en-GB" sz="6600" dirty="0" smtClean="0"/>
              <a:t/>
            </a:r>
            <a:br>
              <a:rPr lang="en-GB" sz="6600" dirty="0" smtClean="0"/>
            </a:br>
            <a:endParaRPr lang="en-GB" sz="6600" dirty="0"/>
          </a:p>
        </p:txBody>
      </p:sp>
      <p:sp>
        <p:nvSpPr>
          <p:cNvPr id="2" name="TextBox 1"/>
          <p:cNvSpPr txBox="1"/>
          <p:nvPr/>
        </p:nvSpPr>
        <p:spPr>
          <a:xfrm>
            <a:off x="337625" y="323556"/>
            <a:ext cx="11465169" cy="8186857"/>
          </a:xfrm>
          <a:prstGeom prst="rect">
            <a:avLst/>
          </a:prstGeom>
          <a:noFill/>
        </p:spPr>
        <p:txBody>
          <a:bodyPr wrap="square" rtlCol="0">
            <a:spAutoFit/>
          </a:bodyPr>
          <a:lstStyle/>
          <a:p>
            <a:r>
              <a:rPr lang="en-GB" sz="6000" b="0" dirty="0" smtClean="0">
                <a:effectLst/>
              </a:rPr>
              <a:t>Week 2 CHALLENGE!</a:t>
            </a:r>
          </a:p>
          <a:p>
            <a:r>
              <a:rPr lang="en-GB" sz="2800" dirty="0">
                <a:latin typeface="SassoonCRInfantMedium" panose="00000500000000000000" pitchFamily="2" charset="0"/>
              </a:rPr>
              <a:t>Make a story map with your child. </a:t>
            </a:r>
            <a:endParaRPr lang="en-GB" sz="2800" dirty="0" smtClean="0">
              <a:latin typeface="SassoonCRInfantMedium" panose="00000500000000000000" pitchFamily="2" charset="0"/>
            </a:endParaRPr>
          </a:p>
          <a:p>
            <a:endParaRPr lang="en-GB" sz="4400" b="0" dirty="0" smtClean="0">
              <a:effectLst/>
              <a:latin typeface="SassoonCRInfantMedium" panose="00000500000000000000" pitchFamily="2" charset="0"/>
            </a:endParaRPr>
          </a:p>
          <a:p>
            <a:endParaRPr lang="en-GB" sz="4400" b="0" dirty="0" smtClean="0">
              <a:effectLst/>
              <a:latin typeface="SassoonCRInfantMedium" panose="00000500000000000000" pitchFamily="2" charset="0"/>
            </a:endParaRPr>
          </a:p>
          <a:p>
            <a:r>
              <a:rPr lang="en-GB" sz="2800" dirty="0">
                <a:latin typeface="SassoonCRInfantMedium" panose="00000500000000000000" pitchFamily="2" charset="0"/>
              </a:rPr>
              <a:t>Draw a large road on a piece of wallpaper or flattened out cardboard box. Plot the story from beginning to end along the road. It could be a well known story or one you make up together. You can write the words/sentences for your child and they can write some if they are able. </a:t>
            </a:r>
            <a:endParaRPr lang="en-GB" sz="2800" dirty="0" smtClean="0">
              <a:latin typeface="SassoonCRInfantMedium" panose="00000500000000000000" pitchFamily="2" charset="0"/>
            </a:endParaRPr>
          </a:p>
          <a:p>
            <a:endParaRPr lang="en-GB" sz="4400" b="0" dirty="0" smtClean="0">
              <a:effectLst/>
              <a:latin typeface="SassoonCRInfantMedium" panose="00000500000000000000" pitchFamily="2" charset="0"/>
            </a:endParaRPr>
          </a:p>
          <a:p>
            <a:r>
              <a:rPr lang="en-GB" sz="2800" dirty="0">
                <a:latin typeface="SassoonCRInfantMedium" panose="00000500000000000000" pitchFamily="2" charset="0"/>
              </a:rPr>
              <a:t>They can add objects to help tell the story, for example, a house they’ve made from </a:t>
            </a:r>
            <a:r>
              <a:rPr lang="en-GB" sz="2800" dirty="0" smtClean="0">
                <a:latin typeface="SassoonCRInfantMedium" panose="00000500000000000000" pitchFamily="2" charset="0"/>
              </a:rPr>
              <a:t>Lego.</a:t>
            </a:r>
            <a:r>
              <a:rPr lang="en-GB" sz="3200" dirty="0" smtClean="0"/>
              <a:t/>
            </a:r>
            <a:br>
              <a:rPr lang="en-GB" sz="3200" dirty="0" smtClean="0"/>
            </a:br>
            <a:r>
              <a:rPr lang="en-GB" sz="6000" dirty="0" smtClean="0"/>
              <a:t/>
            </a:r>
            <a:br>
              <a:rPr lang="en-GB" sz="6000" dirty="0" smtClean="0"/>
            </a:br>
            <a:r>
              <a:rPr lang="en-GB" sz="6000" b="0" dirty="0" smtClean="0">
                <a:effectLst/>
              </a:rPr>
              <a:t/>
            </a:r>
            <a:br>
              <a:rPr lang="en-GB" sz="6000" b="0" dirty="0" smtClean="0">
                <a:effectLst/>
              </a:rPr>
            </a:br>
            <a:endParaRPr lang="en-GB" dirty="0"/>
          </a:p>
        </p:txBody>
      </p:sp>
      <p:pic>
        <p:nvPicPr>
          <p:cNvPr id="3" name="Picture 2"/>
          <p:cNvPicPr>
            <a:picLocks noChangeAspect="1"/>
          </p:cNvPicPr>
          <p:nvPr/>
        </p:nvPicPr>
        <p:blipFill>
          <a:blip r:embed="rId2"/>
          <a:stretch>
            <a:fillRect/>
          </a:stretch>
        </p:blipFill>
        <p:spPr>
          <a:xfrm>
            <a:off x="6070209" y="1240782"/>
            <a:ext cx="1709393" cy="1743327"/>
          </a:xfrm>
          <a:prstGeom prst="rect">
            <a:avLst/>
          </a:prstGeom>
        </p:spPr>
      </p:pic>
      <p:pic>
        <p:nvPicPr>
          <p:cNvPr id="5" name="Picture 4"/>
          <p:cNvPicPr>
            <a:picLocks noChangeAspect="1"/>
          </p:cNvPicPr>
          <p:nvPr/>
        </p:nvPicPr>
        <p:blipFill>
          <a:blip r:embed="rId3"/>
          <a:stretch>
            <a:fillRect/>
          </a:stretch>
        </p:blipFill>
        <p:spPr>
          <a:xfrm>
            <a:off x="8111197" y="182877"/>
            <a:ext cx="4080803" cy="2481569"/>
          </a:xfrm>
          <a:prstGeom prst="rect">
            <a:avLst/>
          </a:prstGeom>
        </p:spPr>
      </p:pic>
    </p:spTree>
    <p:extLst>
      <p:ext uri="{BB962C8B-B14F-4D97-AF65-F5344CB8AC3E}">
        <p14:creationId xmlns:p14="http://schemas.microsoft.com/office/powerpoint/2010/main" val="15509207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150</Words>
  <Application>Microsoft Office PowerPoint</Application>
  <PresentationFormat>Widescreen</PresentationFormat>
  <Paragraphs>58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SassoonCRInfantMedium</vt:lpstr>
      <vt:lpstr>Times New Roman</vt:lpstr>
      <vt:lpstr>Office Theme</vt:lpstr>
      <vt:lpstr>Reading in Reception </vt:lpstr>
      <vt:lpstr>Reading in Reception All children will be reading at different levels during Reception. Here are the steps we go through when reading with a range of abilities. This should help you to see where your child is at and what their next steps are. </vt:lpstr>
      <vt:lpstr>PowerPoint Presentation</vt:lpstr>
      <vt:lpstr>Example of talking through this stage 1+ book…</vt:lpstr>
      <vt:lpstr>Week 1 w/c: 20.4.20</vt:lpstr>
      <vt:lpstr> </vt:lpstr>
      <vt:lpstr> </vt:lpstr>
      <vt:lpstr>Week 2 w/c: 27.4.20</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in Reception</dc:title>
  <dc:creator>Knight R</dc:creator>
  <cp:lastModifiedBy>Knight R</cp:lastModifiedBy>
  <cp:revision>3</cp:revision>
  <dcterms:created xsi:type="dcterms:W3CDTF">2020-04-13T16:47:20Z</dcterms:created>
  <dcterms:modified xsi:type="dcterms:W3CDTF">2020-04-13T16:59:06Z</dcterms:modified>
</cp:coreProperties>
</file>