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1"/>
  </p:notesMasterIdLst>
  <p:sldIdLst>
    <p:sldId id="305" r:id="rId2"/>
    <p:sldId id="306" r:id="rId3"/>
    <p:sldId id="307" r:id="rId4"/>
    <p:sldId id="308" r:id="rId5"/>
    <p:sldId id="309" r:id="rId6"/>
    <p:sldId id="310" r:id="rId7"/>
    <p:sldId id="311" r:id="rId8"/>
    <p:sldId id="312" r:id="rId9"/>
    <p:sldId id="313" r:id="rId10"/>
    <p:sldId id="314" r:id="rId11"/>
    <p:sldId id="315" r:id="rId12"/>
    <p:sldId id="316" r:id="rId13"/>
    <p:sldId id="317" r:id="rId14"/>
    <p:sldId id="318" r:id="rId15"/>
    <p:sldId id="319" r:id="rId16"/>
    <p:sldId id="320" r:id="rId17"/>
    <p:sldId id="321" r:id="rId18"/>
    <p:sldId id="322" r:id="rId19"/>
    <p:sldId id="323" r:id="rId20"/>
    <p:sldId id="324" r:id="rId21"/>
    <p:sldId id="325"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257" r:id="rId48"/>
    <p:sldId id="258" r:id="rId49"/>
    <p:sldId id="259" r:id="rId50"/>
    <p:sldId id="260" r:id="rId51"/>
    <p:sldId id="261" r:id="rId52"/>
    <p:sldId id="262" r:id="rId53"/>
    <p:sldId id="263" r:id="rId54"/>
    <p:sldId id="264" r:id="rId55"/>
    <p:sldId id="265" r:id="rId56"/>
    <p:sldId id="266" r:id="rId57"/>
    <p:sldId id="267" r:id="rId58"/>
    <p:sldId id="268" r:id="rId59"/>
    <p:sldId id="269" r:id="rId60"/>
    <p:sldId id="270" r:id="rId61"/>
    <p:sldId id="271" r:id="rId62"/>
    <p:sldId id="272" r:id="rId63"/>
    <p:sldId id="273" r:id="rId64"/>
    <p:sldId id="274" r:id="rId65"/>
    <p:sldId id="275" r:id="rId66"/>
    <p:sldId id="276" r:id="rId67"/>
    <p:sldId id="277" r:id="rId68"/>
    <p:sldId id="278" r:id="rId69"/>
    <p:sldId id="279"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9D2BE7-84B8-4F8E-AEFF-8C7628293854}" type="datetimeFigureOut">
              <a:rPr lang="en-US" smtClean="0"/>
              <a:t>4/20/2020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A5F50B-39E4-4F6D-B630-00740D31BCA8}" type="slidenum">
              <a:rPr lang="en-US" smtClean="0"/>
              <a:t>‹#›</a:t>
            </a:fld>
            <a:endParaRPr lang="en-US"/>
          </a:p>
        </p:txBody>
      </p:sp>
    </p:spTree>
    <p:extLst>
      <p:ext uri="{BB962C8B-B14F-4D97-AF65-F5344CB8AC3E}">
        <p14:creationId xmlns:p14="http://schemas.microsoft.com/office/powerpoint/2010/main" val="3936430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8"/>
        <p:cNvGrpSpPr/>
        <p:nvPr/>
      </p:nvGrpSpPr>
      <p:grpSpPr>
        <a:xfrm>
          <a:off x="0" y="0"/>
          <a:ext cx="0" cy="0"/>
          <a:chOff x="0" y="0"/>
          <a:chExt cx="0" cy="0"/>
        </a:xfrm>
      </p:grpSpPr>
      <p:sp>
        <p:nvSpPr>
          <p:cNvPr id="1549" name="Google Shape;1549;p1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0" name="Google Shape;1550;p1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491932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4"/>
        <p:cNvGrpSpPr/>
        <p:nvPr/>
      </p:nvGrpSpPr>
      <p:grpSpPr>
        <a:xfrm>
          <a:off x="0" y="0"/>
          <a:ext cx="0" cy="0"/>
          <a:chOff x="0" y="0"/>
          <a:chExt cx="0" cy="0"/>
        </a:xfrm>
      </p:grpSpPr>
      <p:sp>
        <p:nvSpPr>
          <p:cNvPr id="1555" name="Google Shape;1555;p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6" name="Google Shape;1556;p1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40350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7"/>
        <p:cNvGrpSpPr/>
        <p:nvPr/>
      </p:nvGrpSpPr>
      <p:grpSpPr>
        <a:xfrm>
          <a:off x="0" y="0"/>
          <a:ext cx="0" cy="0"/>
          <a:chOff x="0" y="0"/>
          <a:chExt cx="0" cy="0"/>
        </a:xfrm>
      </p:grpSpPr>
      <p:sp>
        <p:nvSpPr>
          <p:cNvPr id="1568" name="Google Shape;1568;g7f98fcb248_2_9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9" name="Google Shape;1569;g7f98fcb248_2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85596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2"/>
        <p:cNvGrpSpPr/>
        <p:nvPr/>
      </p:nvGrpSpPr>
      <p:grpSpPr>
        <a:xfrm>
          <a:off x="0" y="0"/>
          <a:ext cx="0" cy="0"/>
          <a:chOff x="0" y="0"/>
          <a:chExt cx="0" cy="0"/>
        </a:xfrm>
      </p:grpSpPr>
      <p:sp>
        <p:nvSpPr>
          <p:cNvPr id="1573" name="Google Shape;1573;p13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74" name="Google Shape;1574;p1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01832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0"/>
        <p:cNvGrpSpPr/>
        <p:nvPr/>
      </p:nvGrpSpPr>
      <p:grpSpPr>
        <a:xfrm>
          <a:off x="0" y="0"/>
          <a:ext cx="0" cy="0"/>
          <a:chOff x="0" y="0"/>
          <a:chExt cx="0" cy="0"/>
        </a:xfrm>
      </p:grpSpPr>
      <p:sp>
        <p:nvSpPr>
          <p:cNvPr id="1581" name="Google Shape;1581;p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82" name="Google Shape;1582;p1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049921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5"/>
        <p:cNvGrpSpPr/>
        <p:nvPr/>
      </p:nvGrpSpPr>
      <p:grpSpPr>
        <a:xfrm>
          <a:off x="0" y="0"/>
          <a:ext cx="0" cy="0"/>
          <a:chOff x="0" y="0"/>
          <a:chExt cx="0" cy="0"/>
        </a:xfrm>
      </p:grpSpPr>
      <p:sp>
        <p:nvSpPr>
          <p:cNvPr id="1586" name="Google Shape;1586;g7f98fcb248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87" name="Google Shape;1587;g7f98fcb248_0_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640038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4"/>
        <p:cNvGrpSpPr/>
        <p:nvPr/>
      </p:nvGrpSpPr>
      <p:grpSpPr>
        <a:xfrm>
          <a:off x="0" y="0"/>
          <a:ext cx="0" cy="0"/>
          <a:chOff x="0" y="0"/>
          <a:chExt cx="0" cy="0"/>
        </a:xfrm>
      </p:grpSpPr>
      <p:sp>
        <p:nvSpPr>
          <p:cNvPr id="1595" name="Google Shape;1595;g7f98fcb248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96" name="Google Shape;1596;g7f98fcb248_0_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130205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5"/>
        <p:cNvGrpSpPr/>
        <p:nvPr/>
      </p:nvGrpSpPr>
      <p:grpSpPr>
        <a:xfrm>
          <a:off x="0" y="0"/>
          <a:ext cx="0" cy="0"/>
          <a:chOff x="0" y="0"/>
          <a:chExt cx="0" cy="0"/>
        </a:xfrm>
      </p:grpSpPr>
      <p:sp>
        <p:nvSpPr>
          <p:cNvPr id="1606" name="Google Shape;1606;g7f98fcb248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7" name="Google Shape;1607;g7f98fcb248_0_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29840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1"/>
        <p:cNvGrpSpPr/>
        <p:nvPr/>
      </p:nvGrpSpPr>
      <p:grpSpPr>
        <a:xfrm>
          <a:off x="0" y="0"/>
          <a:ext cx="0" cy="0"/>
          <a:chOff x="0" y="0"/>
          <a:chExt cx="0" cy="0"/>
        </a:xfrm>
      </p:grpSpPr>
      <p:sp>
        <p:nvSpPr>
          <p:cNvPr id="1612" name="Google Shape;1612;g7f98fcb248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3" name="Google Shape;1613;g7f98fcb248_0_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949375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7"/>
        <p:cNvGrpSpPr/>
        <p:nvPr/>
      </p:nvGrpSpPr>
      <p:grpSpPr>
        <a:xfrm>
          <a:off x="0" y="0"/>
          <a:ext cx="0" cy="0"/>
          <a:chOff x="0" y="0"/>
          <a:chExt cx="0" cy="0"/>
        </a:xfrm>
      </p:grpSpPr>
      <p:sp>
        <p:nvSpPr>
          <p:cNvPr id="1618" name="Google Shape;1618;p1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9" name="Google Shape;1619;p1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336587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4"/>
        <p:cNvGrpSpPr/>
        <p:nvPr/>
      </p:nvGrpSpPr>
      <p:grpSpPr>
        <a:xfrm>
          <a:off x="0" y="0"/>
          <a:ext cx="0" cy="0"/>
          <a:chOff x="0" y="0"/>
          <a:chExt cx="0" cy="0"/>
        </a:xfrm>
      </p:grpSpPr>
      <p:sp>
        <p:nvSpPr>
          <p:cNvPr id="1625" name="Google Shape;1625;p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26" name="Google Shape;1626;p1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293883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2"/>
        <p:cNvGrpSpPr/>
        <p:nvPr/>
      </p:nvGrpSpPr>
      <p:grpSpPr>
        <a:xfrm>
          <a:off x="0" y="0"/>
          <a:ext cx="0" cy="0"/>
          <a:chOff x="0" y="0"/>
          <a:chExt cx="0" cy="0"/>
        </a:xfrm>
      </p:grpSpPr>
      <p:sp>
        <p:nvSpPr>
          <p:cNvPr id="1633" name="Google Shape;1633;p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4" name="Google Shape;1634;p1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981987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1"/>
        <p:cNvGrpSpPr/>
        <p:nvPr/>
      </p:nvGrpSpPr>
      <p:grpSpPr>
        <a:xfrm>
          <a:off x="0" y="0"/>
          <a:ext cx="0" cy="0"/>
          <a:chOff x="0" y="0"/>
          <a:chExt cx="0" cy="0"/>
        </a:xfrm>
      </p:grpSpPr>
      <p:sp>
        <p:nvSpPr>
          <p:cNvPr id="1642" name="Google Shape;1642;p1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43" name="Google Shape;1643;p1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281006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0"/>
        <p:cNvGrpSpPr/>
        <p:nvPr/>
      </p:nvGrpSpPr>
      <p:grpSpPr>
        <a:xfrm>
          <a:off x="0" y="0"/>
          <a:ext cx="0" cy="0"/>
          <a:chOff x="0" y="0"/>
          <a:chExt cx="0" cy="0"/>
        </a:xfrm>
      </p:grpSpPr>
      <p:sp>
        <p:nvSpPr>
          <p:cNvPr id="1651" name="Google Shape;1651;p1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52" name="Google Shape;1652;p1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588236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5"/>
        <p:cNvGrpSpPr/>
        <p:nvPr/>
      </p:nvGrpSpPr>
      <p:grpSpPr>
        <a:xfrm>
          <a:off x="0" y="0"/>
          <a:ext cx="0" cy="0"/>
          <a:chOff x="0" y="0"/>
          <a:chExt cx="0" cy="0"/>
        </a:xfrm>
      </p:grpSpPr>
      <p:sp>
        <p:nvSpPr>
          <p:cNvPr id="1656" name="Google Shape;1656;p1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57" name="Google Shape;1657;p1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696312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2"/>
        <p:cNvGrpSpPr/>
        <p:nvPr/>
      </p:nvGrpSpPr>
      <p:grpSpPr>
        <a:xfrm>
          <a:off x="0" y="0"/>
          <a:ext cx="0" cy="0"/>
          <a:chOff x="0" y="0"/>
          <a:chExt cx="0" cy="0"/>
        </a:xfrm>
      </p:grpSpPr>
      <p:sp>
        <p:nvSpPr>
          <p:cNvPr id="1663" name="Google Shape;1663;p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64" name="Google Shape;1664;p1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348324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1"/>
        <p:cNvGrpSpPr/>
        <p:nvPr/>
      </p:nvGrpSpPr>
      <p:grpSpPr>
        <a:xfrm>
          <a:off x="0" y="0"/>
          <a:ext cx="0" cy="0"/>
          <a:chOff x="0" y="0"/>
          <a:chExt cx="0" cy="0"/>
        </a:xfrm>
      </p:grpSpPr>
      <p:sp>
        <p:nvSpPr>
          <p:cNvPr id="1672" name="Google Shape;1672;p1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3" name="Google Shape;1673;p1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243502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6"/>
        <p:cNvGrpSpPr/>
        <p:nvPr/>
      </p:nvGrpSpPr>
      <p:grpSpPr>
        <a:xfrm>
          <a:off x="0" y="0"/>
          <a:ext cx="0" cy="0"/>
          <a:chOff x="0" y="0"/>
          <a:chExt cx="0" cy="0"/>
        </a:xfrm>
      </p:grpSpPr>
      <p:sp>
        <p:nvSpPr>
          <p:cNvPr id="1677" name="Google Shape;1677;p1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8" name="Google Shape;1678;p1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683207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1"/>
        <p:cNvGrpSpPr/>
        <p:nvPr/>
      </p:nvGrpSpPr>
      <p:grpSpPr>
        <a:xfrm>
          <a:off x="0" y="0"/>
          <a:ext cx="0" cy="0"/>
          <a:chOff x="0" y="0"/>
          <a:chExt cx="0" cy="0"/>
        </a:xfrm>
      </p:grpSpPr>
      <p:sp>
        <p:nvSpPr>
          <p:cNvPr id="1682" name="Google Shape;1682;p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83" name="Google Shape;1683;p1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746776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8"/>
        <p:cNvGrpSpPr/>
        <p:nvPr/>
      </p:nvGrpSpPr>
      <p:grpSpPr>
        <a:xfrm>
          <a:off x="0" y="0"/>
          <a:ext cx="0" cy="0"/>
          <a:chOff x="0" y="0"/>
          <a:chExt cx="0" cy="0"/>
        </a:xfrm>
      </p:grpSpPr>
      <p:sp>
        <p:nvSpPr>
          <p:cNvPr id="1689" name="Google Shape;1689;p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90" name="Google Shape;1690;p1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884951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6"/>
        <p:cNvGrpSpPr/>
        <p:nvPr/>
      </p:nvGrpSpPr>
      <p:grpSpPr>
        <a:xfrm>
          <a:off x="0" y="0"/>
          <a:ext cx="0" cy="0"/>
          <a:chOff x="0" y="0"/>
          <a:chExt cx="0" cy="0"/>
        </a:xfrm>
      </p:grpSpPr>
      <p:sp>
        <p:nvSpPr>
          <p:cNvPr id="1697" name="Google Shape;1697;p1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98" name="Google Shape;1698;p1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041340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2"/>
        <p:cNvGrpSpPr/>
        <p:nvPr/>
      </p:nvGrpSpPr>
      <p:grpSpPr>
        <a:xfrm>
          <a:off x="0" y="0"/>
          <a:ext cx="0" cy="0"/>
          <a:chOff x="0" y="0"/>
          <a:chExt cx="0" cy="0"/>
        </a:xfrm>
      </p:grpSpPr>
      <p:sp>
        <p:nvSpPr>
          <p:cNvPr id="1703" name="Google Shape;1703;p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04" name="Google Shape;1704;p1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106471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8"/>
        <p:cNvGrpSpPr/>
        <p:nvPr/>
      </p:nvGrpSpPr>
      <p:grpSpPr>
        <a:xfrm>
          <a:off x="0" y="0"/>
          <a:ext cx="0" cy="0"/>
          <a:chOff x="0" y="0"/>
          <a:chExt cx="0" cy="0"/>
        </a:xfrm>
      </p:grpSpPr>
      <p:sp>
        <p:nvSpPr>
          <p:cNvPr id="1709" name="Google Shape;1709;p1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10" name="Google Shape;1710;p1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541070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7"/>
        <p:cNvGrpSpPr/>
        <p:nvPr/>
      </p:nvGrpSpPr>
      <p:grpSpPr>
        <a:xfrm>
          <a:off x="0" y="0"/>
          <a:ext cx="0" cy="0"/>
          <a:chOff x="0" y="0"/>
          <a:chExt cx="0" cy="0"/>
        </a:xfrm>
      </p:grpSpPr>
      <p:sp>
        <p:nvSpPr>
          <p:cNvPr id="1728" name="Google Shape;1728;g7f98fcb248_2_9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9" name="Google Shape;1729;g7f98fcb248_2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285978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3"/>
        <p:cNvGrpSpPr/>
        <p:nvPr/>
      </p:nvGrpSpPr>
      <p:grpSpPr>
        <a:xfrm>
          <a:off x="0" y="0"/>
          <a:ext cx="0" cy="0"/>
          <a:chOff x="0" y="0"/>
          <a:chExt cx="0" cy="0"/>
        </a:xfrm>
      </p:grpSpPr>
      <p:sp>
        <p:nvSpPr>
          <p:cNvPr id="1734" name="Google Shape;1734;p14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35" name="Google Shape;1735;p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326662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1"/>
        <p:cNvGrpSpPr/>
        <p:nvPr/>
      </p:nvGrpSpPr>
      <p:grpSpPr>
        <a:xfrm>
          <a:off x="0" y="0"/>
          <a:ext cx="0" cy="0"/>
          <a:chOff x="0" y="0"/>
          <a:chExt cx="0" cy="0"/>
        </a:xfrm>
      </p:grpSpPr>
      <p:sp>
        <p:nvSpPr>
          <p:cNvPr id="1742" name="Google Shape;1742;p1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3" name="Google Shape;1743;p1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297546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7"/>
        <p:cNvGrpSpPr/>
        <p:nvPr/>
      </p:nvGrpSpPr>
      <p:grpSpPr>
        <a:xfrm>
          <a:off x="0" y="0"/>
          <a:ext cx="0" cy="0"/>
          <a:chOff x="0" y="0"/>
          <a:chExt cx="0" cy="0"/>
        </a:xfrm>
      </p:grpSpPr>
      <p:sp>
        <p:nvSpPr>
          <p:cNvPr id="1748" name="Google Shape;1748;g7f98fcb248_0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9" name="Google Shape;1749;g7f98fcb248_0_8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606321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5"/>
        <p:cNvGrpSpPr/>
        <p:nvPr/>
      </p:nvGrpSpPr>
      <p:grpSpPr>
        <a:xfrm>
          <a:off x="0" y="0"/>
          <a:ext cx="0" cy="0"/>
          <a:chOff x="0" y="0"/>
          <a:chExt cx="0" cy="0"/>
        </a:xfrm>
      </p:grpSpPr>
      <p:sp>
        <p:nvSpPr>
          <p:cNvPr id="1756" name="Google Shape;1756;g7f98fcb248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57" name="Google Shape;1757;g7f98fcb248_0_9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938703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0"/>
        <p:cNvGrpSpPr/>
        <p:nvPr/>
      </p:nvGrpSpPr>
      <p:grpSpPr>
        <a:xfrm>
          <a:off x="0" y="0"/>
          <a:ext cx="0" cy="0"/>
          <a:chOff x="0" y="0"/>
          <a:chExt cx="0" cy="0"/>
        </a:xfrm>
      </p:grpSpPr>
      <p:sp>
        <p:nvSpPr>
          <p:cNvPr id="1761" name="Google Shape;1761;g7f98fcb248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62" name="Google Shape;1762;g7f98fcb248_0_10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121796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5"/>
        <p:cNvGrpSpPr/>
        <p:nvPr/>
      </p:nvGrpSpPr>
      <p:grpSpPr>
        <a:xfrm>
          <a:off x="0" y="0"/>
          <a:ext cx="0" cy="0"/>
          <a:chOff x="0" y="0"/>
          <a:chExt cx="0" cy="0"/>
        </a:xfrm>
      </p:grpSpPr>
      <p:sp>
        <p:nvSpPr>
          <p:cNvPr id="1766" name="Google Shape;1766;p1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67" name="Google Shape;1767;p1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9359363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2"/>
        <p:cNvGrpSpPr/>
        <p:nvPr/>
      </p:nvGrpSpPr>
      <p:grpSpPr>
        <a:xfrm>
          <a:off x="0" y="0"/>
          <a:ext cx="0" cy="0"/>
          <a:chOff x="0" y="0"/>
          <a:chExt cx="0" cy="0"/>
        </a:xfrm>
      </p:grpSpPr>
      <p:sp>
        <p:nvSpPr>
          <p:cNvPr id="1773" name="Google Shape;1773;p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4" name="Google Shape;1774;p1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769311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8"/>
        <p:cNvGrpSpPr/>
        <p:nvPr/>
      </p:nvGrpSpPr>
      <p:grpSpPr>
        <a:xfrm>
          <a:off x="0" y="0"/>
          <a:ext cx="0" cy="0"/>
          <a:chOff x="0" y="0"/>
          <a:chExt cx="0" cy="0"/>
        </a:xfrm>
      </p:grpSpPr>
      <p:sp>
        <p:nvSpPr>
          <p:cNvPr id="1779" name="Google Shape;1779;p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0" name="Google Shape;1780;p1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634426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5"/>
        <p:cNvGrpSpPr/>
        <p:nvPr/>
      </p:nvGrpSpPr>
      <p:grpSpPr>
        <a:xfrm>
          <a:off x="0" y="0"/>
          <a:ext cx="0" cy="0"/>
          <a:chOff x="0" y="0"/>
          <a:chExt cx="0" cy="0"/>
        </a:xfrm>
      </p:grpSpPr>
      <p:sp>
        <p:nvSpPr>
          <p:cNvPr id="1786" name="Google Shape;1786;p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7" name="Google Shape;1787;p1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3479106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1"/>
        <p:cNvGrpSpPr/>
        <p:nvPr/>
      </p:nvGrpSpPr>
      <p:grpSpPr>
        <a:xfrm>
          <a:off x="0" y="0"/>
          <a:ext cx="0" cy="0"/>
          <a:chOff x="0" y="0"/>
          <a:chExt cx="0" cy="0"/>
        </a:xfrm>
      </p:grpSpPr>
      <p:sp>
        <p:nvSpPr>
          <p:cNvPr id="1792" name="Google Shape;1792;p1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93" name="Google Shape;1793;p1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893546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7"/>
        <p:cNvGrpSpPr/>
        <p:nvPr/>
      </p:nvGrpSpPr>
      <p:grpSpPr>
        <a:xfrm>
          <a:off x="0" y="0"/>
          <a:ext cx="0" cy="0"/>
          <a:chOff x="0" y="0"/>
          <a:chExt cx="0" cy="0"/>
        </a:xfrm>
      </p:grpSpPr>
      <p:sp>
        <p:nvSpPr>
          <p:cNvPr id="1798" name="Google Shape;1798;p1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99" name="Google Shape;1799;p1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845260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2"/>
        <p:cNvGrpSpPr/>
        <p:nvPr/>
      </p:nvGrpSpPr>
      <p:grpSpPr>
        <a:xfrm>
          <a:off x="0" y="0"/>
          <a:ext cx="0" cy="0"/>
          <a:chOff x="0" y="0"/>
          <a:chExt cx="0" cy="0"/>
        </a:xfrm>
      </p:grpSpPr>
      <p:sp>
        <p:nvSpPr>
          <p:cNvPr id="1803" name="Google Shape;1803;p1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04" name="Google Shape;1804;p1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702244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7"/>
        <p:cNvGrpSpPr/>
        <p:nvPr/>
      </p:nvGrpSpPr>
      <p:grpSpPr>
        <a:xfrm>
          <a:off x="0" y="0"/>
          <a:ext cx="0" cy="0"/>
          <a:chOff x="0" y="0"/>
          <a:chExt cx="0" cy="0"/>
        </a:xfrm>
      </p:grpSpPr>
      <p:sp>
        <p:nvSpPr>
          <p:cNvPr id="1808" name="Google Shape;1808;p1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09" name="Google Shape;1809;p1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712686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4"/>
        <p:cNvGrpSpPr/>
        <p:nvPr/>
      </p:nvGrpSpPr>
      <p:grpSpPr>
        <a:xfrm>
          <a:off x="0" y="0"/>
          <a:ext cx="0" cy="0"/>
          <a:chOff x="0" y="0"/>
          <a:chExt cx="0" cy="0"/>
        </a:xfrm>
      </p:grpSpPr>
      <p:sp>
        <p:nvSpPr>
          <p:cNvPr id="1815" name="Google Shape;1815;p1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6" name="Google Shape;1816;p1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7048411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9"/>
        <p:cNvGrpSpPr/>
        <p:nvPr/>
      </p:nvGrpSpPr>
      <p:grpSpPr>
        <a:xfrm>
          <a:off x="0" y="0"/>
          <a:ext cx="0" cy="0"/>
          <a:chOff x="0" y="0"/>
          <a:chExt cx="0" cy="0"/>
        </a:xfrm>
      </p:grpSpPr>
      <p:sp>
        <p:nvSpPr>
          <p:cNvPr id="1820" name="Google Shape;1820;p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1" name="Google Shape;1821;p1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8943101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6"/>
        <p:cNvGrpSpPr/>
        <p:nvPr/>
      </p:nvGrpSpPr>
      <p:grpSpPr>
        <a:xfrm>
          <a:off x="0" y="0"/>
          <a:ext cx="0" cy="0"/>
          <a:chOff x="0" y="0"/>
          <a:chExt cx="0" cy="0"/>
        </a:xfrm>
      </p:grpSpPr>
      <p:sp>
        <p:nvSpPr>
          <p:cNvPr id="1827" name="Google Shape;1827;p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8" name="Google Shape;1828;p1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376844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2"/>
        <p:cNvGrpSpPr/>
        <p:nvPr/>
      </p:nvGrpSpPr>
      <p:grpSpPr>
        <a:xfrm>
          <a:off x="0" y="0"/>
          <a:ext cx="0" cy="0"/>
          <a:chOff x="0" y="0"/>
          <a:chExt cx="0" cy="0"/>
        </a:xfrm>
      </p:grpSpPr>
      <p:sp>
        <p:nvSpPr>
          <p:cNvPr id="1833" name="Google Shape;1833;p1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34" name="Google Shape;1834;p1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8769963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0"/>
        <p:cNvGrpSpPr/>
        <p:nvPr/>
      </p:nvGrpSpPr>
      <p:grpSpPr>
        <a:xfrm>
          <a:off x="0" y="0"/>
          <a:ext cx="0" cy="0"/>
          <a:chOff x="0" y="0"/>
          <a:chExt cx="0" cy="0"/>
        </a:xfrm>
      </p:grpSpPr>
      <p:sp>
        <p:nvSpPr>
          <p:cNvPr id="1841" name="Google Shape;1841;p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2" name="Google Shape;1842;p1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4936401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7"/>
        <p:cNvGrpSpPr/>
        <p:nvPr/>
      </p:nvGrpSpPr>
      <p:grpSpPr>
        <a:xfrm>
          <a:off x="0" y="0"/>
          <a:ext cx="0" cy="0"/>
          <a:chOff x="0" y="0"/>
          <a:chExt cx="0" cy="0"/>
        </a:xfrm>
      </p:grpSpPr>
      <p:sp>
        <p:nvSpPr>
          <p:cNvPr id="1848" name="Google Shape;1848;p1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9" name="Google Shape;1849;p1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1684426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4"/>
        <p:cNvGrpSpPr/>
        <p:nvPr/>
      </p:nvGrpSpPr>
      <p:grpSpPr>
        <a:xfrm>
          <a:off x="0" y="0"/>
          <a:ext cx="0" cy="0"/>
          <a:chOff x="0" y="0"/>
          <a:chExt cx="0" cy="0"/>
        </a:xfrm>
      </p:grpSpPr>
      <p:sp>
        <p:nvSpPr>
          <p:cNvPr id="1855" name="Google Shape;1855;p1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56" name="Google Shape;1856;p1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564214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1"/>
        <p:cNvGrpSpPr/>
        <p:nvPr/>
      </p:nvGrpSpPr>
      <p:grpSpPr>
        <a:xfrm>
          <a:off x="0" y="0"/>
          <a:ext cx="0" cy="0"/>
          <a:chOff x="0" y="0"/>
          <a:chExt cx="0" cy="0"/>
        </a:xfrm>
      </p:grpSpPr>
      <p:sp>
        <p:nvSpPr>
          <p:cNvPr id="1862" name="Google Shape;1862;p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3" name="Google Shape;1863;p1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8539491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8"/>
        <p:cNvGrpSpPr/>
        <p:nvPr/>
      </p:nvGrpSpPr>
      <p:grpSpPr>
        <a:xfrm>
          <a:off x="0" y="0"/>
          <a:ext cx="0" cy="0"/>
          <a:chOff x="0" y="0"/>
          <a:chExt cx="0" cy="0"/>
        </a:xfrm>
      </p:grpSpPr>
      <p:sp>
        <p:nvSpPr>
          <p:cNvPr id="1869" name="Google Shape;1869;p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0" name="Google Shape;1870;p1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3035469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4"/>
        <p:cNvGrpSpPr/>
        <p:nvPr/>
      </p:nvGrpSpPr>
      <p:grpSpPr>
        <a:xfrm>
          <a:off x="0" y="0"/>
          <a:ext cx="0" cy="0"/>
          <a:chOff x="0" y="0"/>
          <a:chExt cx="0" cy="0"/>
        </a:xfrm>
      </p:grpSpPr>
      <p:sp>
        <p:nvSpPr>
          <p:cNvPr id="1875" name="Google Shape;1875;p1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6" name="Google Shape;1876;p1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730929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0"/>
        <p:cNvGrpSpPr/>
        <p:nvPr/>
      </p:nvGrpSpPr>
      <p:grpSpPr>
        <a:xfrm>
          <a:off x="0" y="0"/>
          <a:ext cx="0" cy="0"/>
          <a:chOff x="0" y="0"/>
          <a:chExt cx="0" cy="0"/>
        </a:xfrm>
      </p:grpSpPr>
      <p:sp>
        <p:nvSpPr>
          <p:cNvPr id="1881" name="Google Shape;1881;p1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2" name="Google Shape;1882;p16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654072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5"/>
        <p:cNvGrpSpPr/>
        <p:nvPr/>
      </p:nvGrpSpPr>
      <p:grpSpPr>
        <a:xfrm>
          <a:off x="0" y="0"/>
          <a:ext cx="0" cy="0"/>
          <a:chOff x="0" y="0"/>
          <a:chExt cx="0" cy="0"/>
        </a:xfrm>
      </p:grpSpPr>
      <p:sp>
        <p:nvSpPr>
          <p:cNvPr id="1896" name="Google Shape;1896;g7f98fcb248_2_10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7" name="Google Shape;1897;g7f98fcb248_2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439667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4"/>
        <p:cNvGrpSpPr/>
        <p:nvPr/>
      </p:nvGrpSpPr>
      <p:grpSpPr>
        <a:xfrm>
          <a:off x="0" y="0"/>
          <a:ext cx="0" cy="0"/>
          <a:chOff x="0" y="0"/>
          <a:chExt cx="0" cy="0"/>
        </a:xfrm>
      </p:grpSpPr>
      <p:sp>
        <p:nvSpPr>
          <p:cNvPr id="1905" name="Google Shape;1905;p17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06" name="Google Shape;1906;p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2661373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2"/>
        <p:cNvGrpSpPr/>
        <p:nvPr/>
      </p:nvGrpSpPr>
      <p:grpSpPr>
        <a:xfrm>
          <a:off x="0" y="0"/>
          <a:ext cx="0" cy="0"/>
          <a:chOff x="0" y="0"/>
          <a:chExt cx="0" cy="0"/>
        </a:xfrm>
      </p:grpSpPr>
      <p:sp>
        <p:nvSpPr>
          <p:cNvPr id="1913" name="Google Shape;1913;p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14" name="Google Shape;1914;p17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0188270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7"/>
        <p:cNvGrpSpPr/>
        <p:nvPr/>
      </p:nvGrpSpPr>
      <p:grpSpPr>
        <a:xfrm>
          <a:off x="0" y="0"/>
          <a:ext cx="0" cy="0"/>
          <a:chOff x="0" y="0"/>
          <a:chExt cx="0" cy="0"/>
        </a:xfrm>
      </p:grpSpPr>
      <p:sp>
        <p:nvSpPr>
          <p:cNvPr id="1918" name="Google Shape;1918;g7f98fcb248_0_1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19" name="Google Shape;1919;g7f98fcb248_0_1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6278815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4"/>
        <p:cNvGrpSpPr/>
        <p:nvPr/>
      </p:nvGrpSpPr>
      <p:grpSpPr>
        <a:xfrm>
          <a:off x="0" y="0"/>
          <a:ext cx="0" cy="0"/>
          <a:chOff x="0" y="0"/>
          <a:chExt cx="0" cy="0"/>
        </a:xfrm>
      </p:grpSpPr>
      <p:sp>
        <p:nvSpPr>
          <p:cNvPr id="1925" name="Google Shape;1925;g7f98fcb248_0_1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6" name="Google Shape;1926;g7f98fcb248_0_1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647267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1"/>
        <p:cNvGrpSpPr/>
        <p:nvPr/>
      </p:nvGrpSpPr>
      <p:grpSpPr>
        <a:xfrm>
          <a:off x="0" y="0"/>
          <a:ext cx="0" cy="0"/>
          <a:chOff x="0" y="0"/>
          <a:chExt cx="0" cy="0"/>
        </a:xfrm>
      </p:grpSpPr>
      <p:sp>
        <p:nvSpPr>
          <p:cNvPr id="1932" name="Google Shape;1932;g7f98fcb248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33" name="Google Shape;1933;g7f98fcb248_0_1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6046214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8"/>
        <p:cNvGrpSpPr/>
        <p:nvPr/>
      </p:nvGrpSpPr>
      <p:grpSpPr>
        <a:xfrm>
          <a:off x="0" y="0"/>
          <a:ext cx="0" cy="0"/>
          <a:chOff x="0" y="0"/>
          <a:chExt cx="0" cy="0"/>
        </a:xfrm>
      </p:grpSpPr>
      <p:sp>
        <p:nvSpPr>
          <p:cNvPr id="1939" name="Google Shape;1939;p1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0" name="Google Shape;1940;p1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994106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5"/>
        <p:cNvGrpSpPr/>
        <p:nvPr/>
      </p:nvGrpSpPr>
      <p:grpSpPr>
        <a:xfrm>
          <a:off x="0" y="0"/>
          <a:ext cx="0" cy="0"/>
          <a:chOff x="0" y="0"/>
          <a:chExt cx="0" cy="0"/>
        </a:xfrm>
      </p:grpSpPr>
      <p:sp>
        <p:nvSpPr>
          <p:cNvPr id="1946" name="Google Shape;1946;p1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7" name="Google Shape;1947;p17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3287562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0"/>
        <p:cNvGrpSpPr/>
        <p:nvPr/>
      </p:nvGrpSpPr>
      <p:grpSpPr>
        <a:xfrm>
          <a:off x="0" y="0"/>
          <a:ext cx="0" cy="0"/>
          <a:chOff x="0" y="0"/>
          <a:chExt cx="0" cy="0"/>
        </a:xfrm>
      </p:grpSpPr>
      <p:sp>
        <p:nvSpPr>
          <p:cNvPr id="1951" name="Google Shape;1951;p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52" name="Google Shape;1952;p1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4596719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7"/>
        <p:cNvGrpSpPr/>
        <p:nvPr/>
      </p:nvGrpSpPr>
      <p:grpSpPr>
        <a:xfrm>
          <a:off x="0" y="0"/>
          <a:ext cx="0" cy="0"/>
          <a:chOff x="0" y="0"/>
          <a:chExt cx="0" cy="0"/>
        </a:xfrm>
      </p:grpSpPr>
      <p:sp>
        <p:nvSpPr>
          <p:cNvPr id="1958" name="Google Shape;1958;p1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59" name="Google Shape;1959;p1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7025636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2"/>
        <p:cNvGrpSpPr/>
        <p:nvPr/>
      </p:nvGrpSpPr>
      <p:grpSpPr>
        <a:xfrm>
          <a:off x="0" y="0"/>
          <a:ext cx="0" cy="0"/>
          <a:chOff x="0" y="0"/>
          <a:chExt cx="0" cy="0"/>
        </a:xfrm>
      </p:grpSpPr>
      <p:sp>
        <p:nvSpPr>
          <p:cNvPr id="1963" name="Google Shape;1963;p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64" name="Google Shape;1964;p1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16016729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7"/>
        <p:cNvGrpSpPr/>
        <p:nvPr/>
      </p:nvGrpSpPr>
      <p:grpSpPr>
        <a:xfrm>
          <a:off x="0" y="0"/>
          <a:ext cx="0" cy="0"/>
          <a:chOff x="0" y="0"/>
          <a:chExt cx="0" cy="0"/>
        </a:xfrm>
      </p:grpSpPr>
      <p:sp>
        <p:nvSpPr>
          <p:cNvPr id="1968" name="Google Shape;1968;p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69" name="Google Shape;1969;p1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5866617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2"/>
        <p:cNvGrpSpPr/>
        <p:nvPr/>
      </p:nvGrpSpPr>
      <p:grpSpPr>
        <a:xfrm>
          <a:off x="0" y="0"/>
          <a:ext cx="0" cy="0"/>
          <a:chOff x="0" y="0"/>
          <a:chExt cx="0" cy="0"/>
        </a:xfrm>
      </p:grpSpPr>
      <p:sp>
        <p:nvSpPr>
          <p:cNvPr id="1973" name="Google Shape;1973;p1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74" name="Google Shape;1974;p1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6843647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9"/>
        <p:cNvGrpSpPr/>
        <p:nvPr/>
      </p:nvGrpSpPr>
      <p:grpSpPr>
        <a:xfrm>
          <a:off x="0" y="0"/>
          <a:ext cx="0" cy="0"/>
          <a:chOff x="0" y="0"/>
          <a:chExt cx="0" cy="0"/>
        </a:xfrm>
      </p:grpSpPr>
      <p:sp>
        <p:nvSpPr>
          <p:cNvPr id="1980" name="Google Shape;1980;p1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1" name="Google Shape;1981;p1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571184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6"/>
        <p:cNvGrpSpPr/>
        <p:nvPr/>
      </p:nvGrpSpPr>
      <p:grpSpPr>
        <a:xfrm>
          <a:off x="0" y="0"/>
          <a:ext cx="0" cy="0"/>
          <a:chOff x="0" y="0"/>
          <a:chExt cx="0" cy="0"/>
        </a:xfrm>
      </p:grpSpPr>
      <p:sp>
        <p:nvSpPr>
          <p:cNvPr id="1987" name="Google Shape;1987;p1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8" name="Google Shape;1988;p18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0160138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3"/>
        <p:cNvGrpSpPr/>
        <p:nvPr/>
      </p:nvGrpSpPr>
      <p:grpSpPr>
        <a:xfrm>
          <a:off x="0" y="0"/>
          <a:ext cx="0" cy="0"/>
          <a:chOff x="0" y="0"/>
          <a:chExt cx="0" cy="0"/>
        </a:xfrm>
      </p:grpSpPr>
      <p:sp>
        <p:nvSpPr>
          <p:cNvPr id="1994" name="Google Shape;1994;p1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95" name="Google Shape;1995;p18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7013948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9"/>
        <p:cNvGrpSpPr/>
        <p:nvPr/>
      </p:nvGrpSpPr>
      <p:grpSpPr>
        <a:xfrm>
          <a:off x="0" y="0"/>
          <a:ext cx="0" cy="0"/>
          <a:chOff x="0" y="0"/>
          <a:chExt cx="0" cy="0"/>
        </a:xfrm>
      </p:grpSpPr>
      <p:sp>
        <p:nvSpPr>
          <p:cNvPr id="2000" name="Google Shape;2000;p1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01" name="Google Shape;2001;p18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0361015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5"/>
        <p:cNvGrpSpPr/>
        <p:nvPr/>
      </p:nvGrpSpPr>
      <p:grpSpPr>
        <a:xfrm>
          <a:off x="0" y="0"/>
          <a:ext cx="0" cy="0"/>
          <a:chOff x="0" y="0"/>
          <a:chExt cx="0" cy="0"/>
        </a:xfrm>
      </p:grpSpPr>
      <p:sp>
        <p:nvSpPr>
          <p:cNvPr id="2006" name="Google Shape;2006;p1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07" name="Google Shape;2007;p1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3740594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2"/>
        <p:cNvGrpSpPr/>
        <p:nvPr/>
      </p:nvGrpSpPr>
      <p:grpSpPr>
        <a:xfrm>
          <a:off x="0" y="0"/>
          <a:ext cx="0" cy="0"/>
          <a:chOff x="0" y="0"/>
          <a:chExt cx="0" cy="0"/>
        </a:xfrm>
      </p:grpSpPr>
      <p:sp>
        <p:nvSpPr>
          <p:cNvPr id="2013" name="Google Shape;2013;p1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14" name="Google Shape;2014;p1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7306771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9"/>
        <p:cNvGrpSpPr/>
        <p:nvPr/>
      </p:nvGrpSpPr>
      <p:grpSpPr>
        <a:xfrm>
          <a:off x="0" y="0"/>
          <a:ext cx="0" cy="0"/>
          <a:chOff x="0" y="0"/>
          <a:chExt cx="0" cy="0"/>
        </a:xfrm>
      </p:grpSpPr>
      <p:sp>
        <p:nvSpPr>
          <p:cNvPr id="2020" name="Google Shape;2020;p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21" name="Google Shape;2021;p18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1506372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5"/>
        <p:cNvGrpSpPr/>
        <p:nvPr/>
      </p:nvGrpSpPr>
      <p:grpSpPr>
        <a:xfrm>
          <a:off x="0" y="0"/>
          <a:ext cx="0" cy="0"/>
          <a:chOff x="0" y="0"/>
          <a:chExt cx="0" cy="0"/>
        </a:xfrm>
      </p:grpSpPr>
      <p:sp>
        <p:nvSpPr>
          <p:cNvPr id="2026" name="Google Shape;2026;p1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27" name="Google Shape;2027;p1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621844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484139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3"/>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3"/>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3"/>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70185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21" name="Google Shape;21;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67775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2"/>
        <p:cNvGrpSpPr/>
        <p:nvPr/>
      </p:nvGrpSpPr>
      <p:grpSpPr>
        <a:xfrm>
          <a:off x="0" y="0"/>
          <a:ext cx="0" cy="0"/>
          <a:chOff x="0" y="0"/>
          <a:chExt cx="0" cy="0"/>
        </a:xfrm>
      </p:grpSpPr>
      <p:sp>
        <p:nvSpPr>
          <p:cNvPr id="23" name="Google Shape;23;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 name="Google Shape;24;p5"/>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5" name="Google Shape;25;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32973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8" name="Google Shape;28;p6"/>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9" name="Google Shape;29;p6"/>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66084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3" name="Google Shape;33;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43612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4"/>
        <p:cNvGrpSpPr/>
        <p:nvPr/>
      </p:nvGrpSpPr>
      <p:grpSpPr>
        <a:xfrm>
          <a:off x="0" y="0"/>
          <a:ext cx="0" cy="0"/>
          <a:chOff x="0" y="0"/>
          <a:chExt cx="0" cy="0"/>
        </a:xfrm>
      </p:grpSpPr>
      <p:sp>
        <p:nvSpPr>
          <p:cNvPr id="35" name="Google Shape;35;p8"/>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36" name="Google Shape;36;p8"/>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7" name="Google Shape;37;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57297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8"/>
        <p:cNvGrpSpPr/>
        <p:nvPr/>
      </p:nvGrpSpPr>
      <p:grpSpPr>
        <a:xfrm>
          <a:off x="0" y="0"/>
          <a:ext cx="0" cy="0"/>
          <a:chOff x="0" y="0"/>
          <a:chExt cx="0" cy="0"/>
        </a:xfrm>
      </p:grpSpPr>
      <p:sp>
        <p:nvSpPr>
          <p:cNvPr id="39" name="Google Shape;39;p9"/>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40" name="Google Shape;40;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061519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1"/>
        <p:cNvGrpSpPr/>
        <p:nvPr/>
      </p:nvGrpSpPr>
      <p:grpSpPr>
        <a:xfrm>
          <a:off x="0" y="0"/>
          <a:ext cx="0" cy="0"/>
          <a:chOff x="0" y="0"/>
          <a:chExt cx="0" cy="0"/>
        </a:xfrm>
      </p:grpSpPr>
      <p:sp>
        <p:nvSpPr>
          <p:cNvPr id="42" name="Google Shape;42;p10"/>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43" name="Google Shape;43;p10"/>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44" name="Google Shape;44;p10"/>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45" name="Google Shape;45;p10"/>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46" name="Google Shape;46;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84618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7"/>
        <p:cNvGrpSpPr/>
        <p:nvPr/>
      </p:nvGrpSpPr>
      <p:grpSpPr>
        <a:xfrm>
          <a:off x="0" y="0"/>
          <a:ext cx="0" cy="0"/>
          <a:chOff x="0" y="0"/>
          <a:chExt cx="0" cy="0"/>
        </a:xfrm>
      </p:grpSpPr>
      <p:sp>
        <p:nvSpPr>
          <p:cNvPr id="48" name="Google Shape;48;p11"/>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9" name="Google Shape;49;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94529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0"/>
        <p:cNvGrpSpPr/>
        <p:nvPr/>
      </p:nvGrpSpPr>
      <p:grpSpPr>
        <a:xfrm>
          <a:off x="0" y="0"/>
          <a:ext cx="0" cy="0"/>
          <a:chOff x="0" y="0"/>
          <a:chExt cx="0" cy="0"/>
        </a:xfrm>
      </p:grpSpPr>
      <p:sp>
        <p:nvSpPr>
          <p:cNvPr id="51" name="Google Shape;51;p12"/>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52" name="Google Shape;52;p12"/>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53" name="Google Shape;53;p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525050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43111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56"/>
        <p:cNvGrpSpPr/>
        <p:nvPr/>
      </p:nvGrpSpPr>
      <p:grpSpPr>
        <a:xfrm>
          <a:off x="0" y="0"/>
          <a:ext cx="0" cy="0"/>
          <a:chOff x="0" y="0"/>
          <a:chExt cx="0" cy="0"/>
        </a:xfrm>
      </p:grpSpPr>
      <p:pic>
        <p:nvPicPr>
          <p:cNvPr id="57" name="Google Shape;57;p14"/>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736576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1">
  <p:cSld name="Title and Content 1">
    <p:bg>
      <p:bgPr>
        <a:blipFill>
          <a:blip r:embed="rId2">
            <a:alphaModFix/>
          </a:blip>
          <a:stretch>
            <a:fillRect/>
          </a:stretch>
        </a:blipFill>
        <a:effectLst/>
      </p:bgPr>
    </p:bg>
    <p:spTree>
      <p:nvGrpSpPr>
        <p:cNvPr id="1" name="Shape 58"/>
        <p:cNvGrpSpPr/>
        <p:nvPr/>
      </p:nvGrpSpPr>
      <p:grpSpPr>
        <a:xfrm>
          <a:off x="0" y="0"/>
          <a:ext cx="0" cy="0"/>
          <a:chOff x="0" y="0"/>
          <a:chExt cx="0" cy="0"/>
        </a:xfrm>
      </p:grpSpPr>
      <p:sp>
        <p:nvSpPr>
          <p:cNvPr id="59" name="Google Shape;59;p15"/>
          <p:cNvSpPr/>
          <p:nvPr/>
        </p:nvSpPr>
        <p:spPr>
          <a:xfrm>
            <a:off x="609597" y="438151"/>
            <a:ext cx="10960000" cy="5958000"/>
          </a:xfrm>
          <a:prstGeom prst="roundRect">
            <a:avLst>
              <a:gd name="adj" fmla="val 2649"/>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b="0" i="0" u="none" strike="noStrike" cap="none">
                <a:solidFill>
                  <a:schemeClr val="lt1"/>
                </a:solidFill>
                <a:latin typeface="Arial"/>
                <a:ea typeface="Arial"/>
                <a:cs typeface="Arial"/>
                <a:sym typeface="Arial"/>
              </a:rPr>
              <a:t> </a:t>
            </a:r>
            <a:endParaRPr sz="2400"/>
          </a:p>
        </p:txBody>
      </p:sp>
      <p:sp>
        <p:nvSpPr>
          <p:cNvPr id="60" name="Google Shape;60;p15"/>
          <p:cNvSpPr>
            <a:spLocks noGrp="1"/>
          </p:cNvSpPr>
          <p:nvPr>
            <p:ph type="title"/>
          </p:nvPr>
        </p:nvSpPr>
        <p:spPr>
          <a:xfrm>
            <a:off x="609597" y="478895"/>
            <a:ext cx="10960000" cy="994000"/>
          </a:xfrm>
          <a:prstGeom prst="roundRect">
            <a:avLst>
              <a:gd name="adj" fmla="val 9641"/>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Clr>
                <a:srgbClr val="1C1C1C"/>
              </a:buClr>
              <a:buSzPts val="4000"/>
              <a:buFont typeface="Arial"/>
              <a:buNone/>
              <a:defRPr>
                <a:latin typeface="Arial"/>
                <a:ea typeface="Arial"/>
                <a:cs typeface="Arial"/>
                <a:sym typeface="Aria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extLst>
      <p:ext uri="{BB962C8B-B14F-4D97-AF65-F5344CB8AC3E}">
        <p14:creationId xmlns:p14="http://schemas.microsoft.com/office/powerpoint/2010/main" val="14459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18444108"/>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uk.video.search.yahoo.com/yhs/search;_ylt=AwrIAX8Y_YVecR4AnAN3Bwx.;_ylu=X3oDMTB0ZTgxN3Q0BGNvbG8DaXIyBHBvcwMxBHZ0aWQDBHNlYwNwaXZz?p=homophones&amp;type=pds_sjiqmxum1acegikmuebkmoqsuwl96p7j8qmodg_19_21_ssg00&amp;hspart=itm&amp;hsimp=yhs-001&amp;param1=1&amp;param2=f%3D4%26b%3Dchrome%26ip%3D86.143.79.246%26pa%3Dpdfconverterds%26type%3Dpds_sjiqmxum1acegikmuebkmoqsuwl96p7j8qmodg_19_21_ssg00%26cat%3Dweb%26a%3Dpds_sjiqmxum1acegikmuebkmoqsuwl96p7j8qmodg_19_21_ssg00%26xlp_pers_guid%3Daf929fc4210e4abac6f2a4042b064d6d%26xlp_sess_guid%3Daf929fc4210e4abac6f2a4042b064d6d-ad1e-09fb78766ee3%26uref%3D%26abid%3D%26xt_abg%3D%26xt_ver%3D10.1.4.64%26ls_ts%3D1558379397&amp;ei=UTF-8&amp;fr=yhs-itm-001#id=3&amp;vid=c6df02f66d749fda64d4e5038abf7f01&amp;action=view"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hyperlink" Target="https://www.bbc.co.uk/bitesize/topics/zqhpk2p/articles/z3cxrwx" TargetMode="Externa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hyperlink" Target="https://uk.video.search.yahoo.com/yhs/search;_ylt=AwrIQZLVJ4deBmEAQhB3Bwx.;_ylu=X3oDMTB0ZTgxN3Q0BGNvbG8DaXIyBHBvcwMxBHZ0aWQDBHNlYwNwaXZz?p=howtodrawapirate+boat+step+by+step&amp;type=pds_sjiqmxum1acegikmuebkmoqsuwl96p7j8qmodg_19_21_ssg00&amp;hspart=itm&amp;hsimp=yhs-001&amp;param1=1&amp;param2=f%3D4%26b%3Dchrome%26ip%3D86.143.79.246%26pa%3Dpdfconverterds%26type%3Dpds_sjiqmxum1acegikmuebkmoqsuwl96p7j8qmodg_19_21_ssg00%26cat%3Dweb%26a%3Dpds_sjiqmxum1acegikmuebkmoqsuwl96p7j8qmodg_19_21_ssg00%26xlp_pers_guid%3Daf929fc4210e4abac6f2a4042b064d6d%26xlp_sess_guid%3Daf929fc4210e4abac6f2a4042b064d6d-ad1e-09fb78766ee3%26uref%3D%26abid%3D%26xt_abg%3D%26xt_ver%3D10.1.4.64%26ls_ts%3D1558379397&amp;ei=UTF-8&amp;fr=yhs-itm-001#id=3&amp;vid=350fddaf1fa0a548fa14a98713c7ce27&amp;action=view" TargetMode="External"/><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3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3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4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hyperlink" Target="https://www.dkfindout.com/uk/history/pirates/" TargetMode="External"/><Relationship Id="rId2" Type="http://schemas.openxmlformats.org/officeDocument/2006/relationships/notesSlide" Target="../notesSlides/notesSlide45.xml"/><Relationship Id="rId1" Type="http://schemas.openxmlformats.org/officeDocument/2006/relationships/slideLayout" Target="../slideLayouts/slideLayout1.xml"/><Relationship Id="rId6" Type="http://schemas.openxmlformats.org/officeDocument/2006/relationships/hyperlink" Target="http://www.bahamas4kids.com/famous_pirates.html" TargetMode="External"/><Relationship Id="rId5" Type="http://schemas.openxmlformats.org/officeDocument/2006/relationships/hyperlink" Target="https://mocomi.com/history-of-pirates/" TargetMode="External"/><Relationship Id="rId4" Type="http://schemas.openxmlformats.org/officeDocument/2006/relationships/hyperlink" Target="https://www.exploration-and-piracy.org/pirates/"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8.xml"/><Relationship Id="rId1" Type="http://schemas.openxmlformats.org/officeDocument/2006/relationships/slideLayout" Target="../slideLayouts/slideLayout1.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4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9.xml"/><Relationship Id="rId1" Type="http://schemas.openxmlformats.org/officeDocument/2006/relationships/slideLayout" Target="../slideLayouts/slideLayout1.xml"/><Relationship Id="rId4" Type="http://schemas.openxmlformats.org/officeDocument/2006/relationships/image" Target="../media/image58.png"/></Relationships>
</file>

<file path=ppt/slides/_rels/slide5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hyperlink" Target="https://www.topmarks.co.uk/maths-games/hit-the-button" TargetMode="External"/><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6.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6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51"/>
        <p:cNvGrpSpPr/>
        <p:nvPr/>
      </p:nvGrpSpPr>
      <p:grpSpPr>
        <a:xfrm>
          <a:off x="0" y="0"/>
          <a:ext cx="0" cy="0"/>
          <a:chOff x="0" y="0"/>
          <a:chExt cx="0" cy="0"/>
        </a:xfrm>
      </p:grpSpPr>
      <p:sp>
        <p:nvSpPr>
          <p:cNvPr id="1552" name="Google Shape;1552;p219"/>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Wednesday 29th April</a:t>
            </a:r>
            <a:endParaRPr u="sng"/>
          </a:p>
          <a:p>
            <a:endParaRPr sz="3200"/>
          </a:p>
          <a:p>
            <a:endParaRPr sz="3200"/>
          </a:p>
          <a:p>
            <a:r>
              <a:rPr lang="en-GB" sz="3200" b="1"/>
              <a:t>Ready to crunch some numbers?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553" name="Google Shape;1553;p219"/>
          <p:cNvPicPr preferRelativeResize="0"/>
          <p:nvPr/>
        </p:nvPicPr>
        <p:blipFill rotWithShape="1">
          <a:blip r:embed="rId3">
            <a:alphaModFix/>
          </a:blip>
          <a:srcRect/>
          <a:stretch/>
        </p:blipFill>
        <p:spPr>
          <a:xfrm>
            <a:off x="9510133" y="874285"/>
            <a:ext cx="2514600" cy="2349500"/>
          </a:xfrm>
          <a:prstGeom prst="rect">
            <a:avLst/>
          </a:prstGeom>
          <a:noFill/>
          <a:ln>
            <a:noFill/>
          </a:ln>
        </p:spPr>
      </p:pic>
    </p:spTree>
    <p:extLst>
      <p:ext uri="{BB962C8B-B14F-4D97-AF65-F5344CB8AC3E}">
        <p14:creationId xmlns:p14="http://schemas.microsoft.com/office/powerpoint/2010/main" val="3596436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57"/>
        <p:cNvGrpSpPr/>
        <p:nvPr/>
      </p:nvGrpSpPr>
      <p:grpSpPr>
        <a:xfrm>
          <a:off x="0" y="0"/>
          <a:ext cx="0" cy="0"/>
          <a:chOff x="0" y="0"/>
          <a:chExt cx="0" cy="0"/>
        </a:xfrm>
      </p:grpSpPr>
      <p:sp>
        <p:nvSpPr>
          <p:cNvPr id="1558" name="Google Shape;1558;p220"/>
          <p:cNvSpPr/>
          <p:nvPr/>
        </p:nvSpPr>
        <p:spPr>
          <a:xfrm>
            <a:off x="198800" y="523200"/>
            <a:ext cx="6138800" cy="49904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559" name="Google Shape;1559;p220"/>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eriod"/>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438 + 500</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2. Complete the pattern</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609585" algn="l" defTabSz="1219170" rtl="0" eaLnBrk="1" fontAlgn="auto" latinLnBrk="0" hangingPunct="1">
              <a:lnSpc>
                <a:spcPct val="100000"/>
              </a:lnSpc>
              <a:spcBef>
                <a:spcPts val="0"/>
              </a:spcBef>
              <a:spcAft>
                <a:spcPts val="0"/>
              </a:spcAft>
              <a:buClr>
                <a:srgbClr val="000000"/>
              </a:buClr>
              <a:buSzPts val="1200"/>
              <a:buFontTx/>
              <a:buNone/>
              <a:tabLst/>
              <a:defRPr/>
            </a:pPr>
            <a:r>
              <a:rPr kumimoji="0" lang="en-GB" sz="1600" b="0" i="0" u="none" strike="noStrike" kern="0" cap="none" spc="0" normalizeH="0" baseline="0" noProof="0">
                <a:ln>
                  <a:noFill/>
                </a:ln>
                <a:solidFill>
                  <a:srgbClr val="000000"/>
                </a:solidFill>
                <a:effectLst/>
                <a:uLnTx/>
                <a:uFillTx/>
                <a:latin typeface="Arial"/>
                <a:ea typeface="Arial"/>
                <a:cs typeface="Arial"/>
                <a:sym typeface="Arial"/>
              </a:rPr>
              <a:t>4 x 10 =    40</a:t>
            </a:r>
            <a:endParaRPr kumimoji="0" sz="16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200"/>
              <a:buFontTx/>
              <a:buNone/>
              <a:tabLst/>
              <a:defRPr/>
            </a:pPr>
            <a:r>
              <a:rPr kumimoji="0" lang="en-GB" sz="1600" b="0" i="0" u="none" strike="noStrike" kern="0" cap="none" spc="0" normalizeH="0" baseline="0" noProof="0">
                <a:ln>
                  <a:noFill/>
                </a:ln>
                <a:solidFill>
                  <a:srgbClr val="000000"/>
                </a:solidFill>
                <a:effectLst/>
                <a:uLnTx/>
                <a:uFillTx/>
                <a:latin typeface="Arial"/>
                <a:ea typeface="Arial"/>
                <a:cs typeface="Arial"/>
                <a:sym typeface="Arial"/>
              </a:rPr>
              <a:t>         4 x 100 =  400</a:t>
            </a:r>
            <a:endParaRPr kumimoji="0" sz="16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200"/>
              <a:buFontTx/>
              <a:buNone/>
              <a:tabLst/>
              <a:defRPr/>
            </a:pPr>
            <a:r>
              <a:rPr kumimoji="0" lang="en-GB" sz="1600" b="0" i="0" u="none" strike="noStrike" kern="0" cap="none" spc="0" normalizeH="0" baseline="0" noProof="0">
                <a:ln>
                  <a:noFill/>
                </a:ln>
                <a:solidFill>
                  <a:srgbClr val="000000"/>
                </a:solidFill>
                <a:effectLst/>
                <a:uLnTx/>
                <a:uFillTx/>
                <a:latin typeface="Arial"/>
                <a:ea typeface="Arial"/>
                <a:cs typeface="Arial"/>
                <a:sym typeface="Arial"/>
              </a:rPr>
              <a:t>       4 x 1000 = </a:t>
            </a:r>
            <a:endParaRPr kumimoji="0" sz="16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200"/>
              <a:buFontTx/>
              <a:buNone/>
              <a:tabLst/>
              <a:defRPr/>
            </a:pPr>
            <a:endParaRPr kumimoji="0" sz="16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3. Half of 90</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4. What is the multiplication calculation here?</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5. 435 + 42</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6. 72 ➗ 4 =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560" name="Google Shape;1560;p220"/>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Morning  Maths 29.04.20</a:t>
            </a:r>
            <a:endParaRPr kumimoji="0" sz="2400" b="1" i="0" u="sng" strike="noStrike" kern="0" cap="none" spc="0" normalizeH="0" baseline="0" noProof="0">
              <a:ln>
                <a:noFill/>
              </a:ln>
              <a:solidFill>
                <a:srgbClr val="000000"/>
              </a:solidFill>
              <a:effectLst/>
              <a:uLnTx/>
              <a:uFillTx/>
              <a:latin typeface="Arial"/>
              <a:ea typeface="Arial"/>
              <a:cs typeface="Arial"/>
              <a:sym typeface="Arial"/>
            </a:endParaRPr>
          </a:p>
        </p:txBody>
      </p:sp>
      <p:sp>
        <p:nvSpPr>
          <p:cNvPr id="1561" name="Google Shape;1561;p220"/>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7. I have 25 eggs. How many egg-boxes can I fill?</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200"/>
              <a:buFontTx/>
              <a:buNone/>
              <a:tabLst/>
              <a:defRPr/>
            </a:pPr>
            <a:r>
              <a:rPr kumimoji="0" lang="en-GB" sz="1600" b="0" i="0" u="none" strike="noStrike" kern="0" cap="none" spc="0" normalizeH="0" baseline="0" noProof="0">
                <a:ln>
                  <a:noFill/>
                </a:ln>
                <a:solidFill>
                  <a:srgbClr val="000000"/>
                </a:solidFill>
                <a:effectLst/>
                <a:uLnTx/>
                <a:uFillTx/>
                <a:latin typeface="Arial"/>
                <a:ea typeface="Arial"/>
                <a:cs typeface="Arial"/>
                <a:sym typeface="Arial"/>
              </a:rPr>
              <a:t>(extra challenge: what if I had 250 eggs?)</a:t>
            </a:r>
            <a:endParaRPr kumimoji="0" sz="16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8. What is the weight shown here?</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9. A sports field is 30m long and 20m wide. How many times do I need to run round it to have ran 1km?</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10. The answer is 56.</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What’s the question?</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562" name="Google Shape;1562;p220"/>
          <p:cNvPicPr preferRelativeResize="0"/>
          <p:nvPr/>
        </p:nvPicPr>
        <p:blipFill rotWithShape="1">
          <a:blip r:embed="rId3">
            <a:alphaModFix/>
          </a:blip>
          <a:srcRect/>
          <a:stretch/>
        </p:blipFill>
        <p:spPr>
          <a:xfrm>
            <a:off x="1789034" y="3850534"/>
            <a:ext cx="4415833" cy="833567"/>
          </a:xfrm>
          <a:prstGeom prst="rect">
            <a:avLst/>
          </a:prstGeom>
          <a:noFill/>
          <a:ln>
            <a:noFill/>
          </a:ln>
        </p:spPr>
      </p:pic>
      <p:pic>
        <p:nvPicPr>
          <p:cNvPr id="1563" name="Google Shape;1563;p220"/>
          <p:cNvPicPr preferRelativeResize="0"/>
          <p:nvPr/>
        </p:nvPicPr>
        <p:blipFill rotWithShape="1">
          <a:blip r:embed="rId4">
            <a:alphaModFix/>
          </a:blip>
          <a:srcRect/>
          <a:stretch/>
        </p:blipFill>
        <p:spPr>
          <a:xfrm>
            <a:off x="10850632" y="-1"/>
            <a:ext cx="1475533" cy="1475533"/>
          </a:xfrm>
          <a:prstGeom prst="rect">
            <a:avLst/>
          </a:prstGeom>
          <a:noFill/>
          <a:ln>
            <a:noFill/>
          </a:ln>
        </p:spPr>
      </p:pic>
      <p:pic>
        <p:nvPicPr>
          <p:cNvPr id="1564" name="Google Shape;1564;p220"/>
          <p:cNvPicPr preferRelativeResize="0"/>
          <p:nvPr/>
        </p:nvPicPr>
        <p:blipFill rotWithShape="1">
          <a:blip r:embed="rId5">
            <a:alphaModFix/>
          </a:blip>
          <a:srcRect/>
          <a:stretch/>
        </p:blipFill>
        <p:spPr>
          <a:xfrm>
            <a:off x="10070164" y="2016365"/>
            <a:ext cx="1475533" cy="1062796"/>
          </a:xfrm>
          <a:prstGeom prst="rect">
            <a:avLst/>
          </a:prstGeom>
          <a:noFill/>
          <a:ln>
            <a:noFill/>
          </a:ln>
        </p:spPr>
      </p:pic>
      <p:pic>
        <p:nvPicPr>
          <p:cNvPr id="1565" name="Google Shape;1565;p220"/>
          <p:cNvPicPr preferRelativeResize="0"/>
          <p:nvPr/>
        </p:nvPicPr>
        <p:blipFill rotWithShape="1">
          <a:blip r:embed="rId6">
            <a:alphaModFix/>
          </a:blip>
          <a:srcRect/>
          <a:stretch/>
        </p:blipFill>
        <p:spPr>
          <a:xfrm>
            <a:off x="9945933" y="4145392"/>
            <a:ext cx="2246080" cy="935867"/>
          </a:xfrm>
          <a:prstGeom prst="rect">
            <a:avLst/>
          </a:prstGeom>
          <a:noFill/>
          <a:ln>
            <a:noFill/>
          </a:ln>
        </p:spPr>
      </p:pic>
      <p:pic>
        <p:nvPicPr>
          <p:cNvPr id="1566" name="Google Shape;1566;p220"/>
          <p:cNvPicPr preferRelativeResize="0"/>
          <p:nvPr/>
        </p:nvPicPr>
        <p:blipFill rotWithShape="1">
          <a:blip r:embed="rId7">
            <a:alphaModFix/>
          </a:blip>
          <a:srcRect/>
          <a:stretch/>
        </p:blipFill>
        <p:spPr>
          <a:xfrm>
            <a:off x="10383357" y="5427567"/>
            <a:ext cx="1502067" cy="1125100"/>
          </a:xfrm>
          <a:prstGeom prst="rect">
            <a:avLst/>
          </a:prstGeom>
          <a:noFill/>
          <a:ln>
            <a:noFill/>
          </a:ln>
        </p:spPr>
      </p:pic>
    </p:spTree>
    <p:extLst>
      <p:ext uri="{BB962C8B-B14F-4D97-AF65-F5344CB8AC3E}">
        <p14:creationId xmlns:p14="http://schemas.microsoft.com/office/powerpoint/2010/main" val="3098898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70"/>
        <p:cNvGrpSpPr/>
        <p:nvPr/>
      </p:nvGrpSpPr>
      <p:grpSpPr>
        <a:xfrm>
          <a:off x="0" y="0"/>
          <a:ext cx="0" cy="0"/>
          <a:chOff x="0" y="0"/>
          <a:chExt cx="0" cy="0"/>
        </a:xfrm>
      </p:grpSpPr>
      <p:sp>
        <p:nvSpPr>
          <p:cNvPr id="1571" name="Google Shape;1571;p221"/>
          <p:cNvSpPr txBox="1"/>
          <p:nvPr/>
        </p:nvSpPr>
        <p:spPr>
          <a:xfrm>
            <a:off x="181767" y="181767"/>
            <a:ext cx="10609200" cy="6544000"/>
          </a:xfrm>
          <a:prstGeom prst="rect">
            <a:avLst/>
          </a:prstGeom>
          <a:noFill/>
          <a:ln>
            <a:noFill/>
          </a:ln>
        </p:spPr>
        <p:txBody>
          <a:bodyPr spcFirstLastPara="1" wrap="square" lIns="121900" tIns="121900" rIns="121900" bIns="121900" anchor="t" anchorCtr="0">
            <a:noAutofit/>
          </a:bodyPr>
          <a:lstStyle/>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arenR"/>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938</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arenR"/>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4000</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arenR"/>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45</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arenR"/>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4 x 3 = 12 </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arenR"/>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477</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arenR"/>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18</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arenR"/>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4         (challenge: 40)</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arenR"/>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240g</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arenR"/>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10</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arenR"/>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Multiple answers e.g. 40 + 16 = 56, 70 - 14 = 56, 7 x 8 = 56, </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112 ÷ 2 = 56 </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8582880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75"/>
        <p:cNvGrpSpPr/>
        <p:nvPr/>
      </p:nvGrpSpPr>
      <p:grpSpPr>
        <a:xfrm>
          <a:off x="0" y="0"/>
          <a:ext cx="0" cy="0"/>
          <a:chOff x="0" y="0"/>
          <a:chExt cx="0" cy="0"/>
        </a:xfrm>
      </p:grpSpPr>
      <p:sp>
        <p:nvSpPr>
          <p:cNvPr id="1576" name="Google Shape;1576;p222"/>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577" name="Google Shape;1577;p222"/>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578" name="Google Shape;1578;p222"/>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579" name="Google Shape;1579;p222"/>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 </a:t>
            </a: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We may not be learning together in the classroom, but it is important to still remember our classroom beliefs. </a:t>
            </a: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12875276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583"/>
        <p:cNvGrpSpPr/>
        <p:nvPr/>
      </p:nvGrpSpPr>
      <p:grpSpPr>
        <a:xfrm>
          <a:off x="0" y="0"/>
          <a:ext cx="0" cy="0"/>
          <a:chOff x="0" y="0"/>
          <a:chExt cx="0" cy="0"/>
        </a:xfrm>
      </p:grpSpPr>
      <p:sp>
        <p:nvSpPr>
          <p:cNvPr id="1584" name="Google Shape;1584;p223"/>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pPr algn="l"/>
            <a:r>
              <a:rPr lang="en-GB" sz="5867" u="sng"/>
              <a:t>WALT: recognise equivalent fractions.</a:t>
            </a:r>
            <a:endParaRPr sz="5867" u="sng"/>
          </a:p>
        </p:txBody>
      </p:sp>
    </p:spTree>
    <p:extLst>
      <p:ext uri="{BB962C8B-B14F-4D97-AF65-F5344CB8AC3E}">
        <p14:creationId xmlns:p14="http://schemas.microsoft.com/office/powerpoint/2010/main" val="3950324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588"/>
        <p:cNvGrpSpPr/>
        <p:nvPr/>
      </p:nvGrpSpPr>
      <p:grpSpPr>
        <a:xfrm>
          <a:off x="0" y="0"/>
          <a:ext cx="0" cy="0"/>
          <a:chOff x="0" y="0"/>
          <a:chExt cx="0" cy="0"/>
        </a:xfrm>
      </p:grpSpPr>
      <p:sp>
        <p:nvSpPr>
          <p:cNvPr id="1589" name="Google Shape;1589;p224"/>
          <p:cNvSpPr txBox="1"/>
          <p:nvPr/>
        </p:nvSpPr>
        <p:spPr>
          <a:xfrm>
            <a:off x="413133" y="611433"/>
            <a:ext cx="8725200" cy="1586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933" b="0" i="0" u="none" strike="noStrike" kern="0" cap="none" spc="0" normalizeH="0" baseline="0" noProof="0">
                <a:ln>
                  <a:noFill/>
                </a:ln>
                <a:solidFill>
                  <a:srgbClr val="000000"/>
                </a:solidFill>
                <a:effectLst/>
                <a:uLnTx/>
                <a:uFillTx/>
                <a:latin typeface="Arial"/>
                <a:ea typeface="+mn-ea"/>
                <a:cs typeface="Arial"/>
                <a:sym typeface="Arial"/>
              </a:rPr>
              <a:t>Equivalent means equal in value.</a:t>
            </a: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933" b="0" i="0" u="none" strike="noStrike" kern="0" cap="none" spc="0" normalizeH="0" baseline="0" noProof="0">
                <a:ln>
                  <a:noFill/>
                </a:ln>
                <a:solidFill>
                  <a:srgbClr val="000000"/>
                </a:solidFill>
                <a:effectLst/>
                <a:uLnTx/>
                <a:uFillTx/>
                <a:latin typeface="Arial"/>
                <a:ea typeface="+mn-ea"/>
                <a:cs typeface="Arial"/>
                <a:sym typeface="Arial"/>
              </a:rPr>
              <a:t>Equivalent fractions are fractions that have the same value. For example.</a:t>
            </a:r>
            <a:endParaRPr kumimoji="0" sz="3867" b="0" i="0" u="none" strike="noStrike" kern="0" cap="none" spc="0" normalizeH="0" baseline="0" noProof="0">
              <a:ln>
                <a:noFill/>
              </a:ln>
              <a:solidFill>
                <a:srgbClr val="000000"/>
              </a:solidFill>
              <a:effectLst/>
              <a:uLnTx/>
              <a:uFillTx/>
              <a:latin typeface="Arial"/>
              <a:ea typeface="+mn-ea"/>
              <a:cs typeface="Arial"/>
              <a:sym typeface="Arial"/>
            </a:endParaRPr>
          </a:p>
        </p:txBody>
      </p:sp>
      <p:graphicFrame>
        <p:nvGraphicFramePr>
          <p:cNvPr id="1590" name="Google Shape;1590;p224"/>
          <p:cNvGraphicFramePr/>
          <p:nvPr/>
        </p:nvGraphicFramePr>
        <p:xfrm>
          <a:off x="1699633" y="2961667"/>
          <a:ext cx="3215400" cy="624800"/>
        </p:xfrm>
        <a:graphic>
          <a:graphicData uri="http://schemas.openxmlformats.org/drawingml/2006/table">
            <a:tbl>
              <a:tblPr>
                <a:noFill/>
              </a:tblPr>
              <a:tblGrid>
                <a:gridCol w="1071800">
                  <a:extLst>
                    <a:ext uri="{9D8B030D-6E8A-4147-A177-3AD203B41FA5}">
                      <a16:colId xmlns:a16="http://schemas.microsoft.com/office/drawing/2014/main" val="20000"/>
                    </a:ext>
                  </a:extLst>
                </a:gridCol>
                <a:gridCol w="1071800">
                  <a:extLst>
                    <a:ext uri="{9D8B030D-6E8A-4147-A177-3AD203B41FA5}">
                      <a16:colId xmlns:a16="http://schemas.microsoft.com/office/drawing/2014/main" val="20001"/>
                    </a:ext>
                  </a:extLst>
                </a:gridCol>
                <a:gridCol w="1071800">
                  <a:extLst>
                    <a:ext uri="{9D8B030D-6E8A-4147-A177-3AD203B41FA5}">
                      <a16:colId xmlns:a16="http://schemas.microsoft.com/office/drawing/2014/main" val="20002"/>
                    </a:ext>
                  </a:extLst>
                </a:gridCol>
              </a:tblGrid>
              <a:tr h="623192">
                <a:tc>
                  <a:txBody>
                    <a:bodyPr/>
                    <a:lstStyle/>
                    <a:p>
                      <a:pPr marL="0" lvl="0" indent="0" algn="l" rtl="0">
                        <a:spcBef>
                          <a:spcPts val="0"/>
                        </a:spcBef>
                        <a:spcAft>
                          <a:spcPts val="0"/>
                        </a:spcAft>
                        <a:buNone/>
                      </a:pPr>
                      <a:endParaRPr sz="2500"/>
                    </a:p>
                  </a:txBody>
                  <a:tcPr marL="121900" marR="121900" marT="121900" marB="121900">
                    <a:lnL w="76200" cap="flat" cmpd="sng">
                      <a:solidFill>
                        <a:srgbClr val="000000"/>
                      </a:solidFill>
                      <a:prstDash val="solid"/>
                      <a:round/>
                      <a:headEnd type="none" w="sm" len="sm"/>
                      <a:tailEnd type="none" w="sm" len="sm"/>
                    </a:lnL>
                    <a:lnR w="76200" cap="flat" cmpd="sng">
                      <a:solidFill>
                        <a:srgbClr val="000000"/>
                      </a:solidFill>
                      <a:prstDash val="solid"/>
                      <a:round/>
                      <a:headEnd type="none" w="sm" len="sm"/>
                      <a:tailEnd type="none" w="sm" len="sm"/>
                    </a:lnR>
                    <a:lnT w="76200" cap="flat" cmpd="sng">
                      <a:solidFill>
                        <a:srgbClr val="000000"/>
                      </a:solidFill>
                      <a:prstDash val="solid"/>
                      <a:round/>
                      <a:headEnd type="none" w="sm" len="sm"/>
                      <a:tailEnd type="none" w="sm" len="sm"/>
                    </a:lnT>
                    <a:lnB w="76200" cap="flat" cmpd="sng">
                      <a:solidFill>
                        <a:srgbClr val="000000"/>
                      </a:solidFill>
                      <a:prstDash val="solid"/>
                      <a:round/>
                      <a:headEnd type="none" w="sm" len="sm"/>
                      <a:tailEnd type="none" w="sm" len="sm"/>
                    </a:lnB>
                    <a:solidFill>
                      <a:srgbClr val="0000FF"/>
                    </a:solidFill>
                  </a:tcPr>
                </a:tc>
                <a:tc>
                  <a:txBody>
                    <a:bodyPr/>
                    <a:lstStyle/>
                    <a:p>
                      <a:pPr marL="0" lvl="0" indent="0" algn="l" rtl="0">
                        <a:spcBef>
                          <a:spcPts val="0"/>
                        </a:spcBef>
                        <a:spcAft>
                          <a:spcPts val="0"/>
                        </a:spcAft>
                        <a:buNone/>
                      </a:pPr>
                      <a:endParaRPr sz="2500"/>
                    </a:p>
                  </a:txBody>
                  <a:tcPr marL="121900" marR="121900" marT="121900" marB="121900">
                    <a:lnL w="76200" cap="flat" cmpd="sng">
                      <a:solidFill>
                        <a:srgbClr val="000000"/>
                      </a:solidFill>
                      <a:prstDash val="solid"/>
                      <a:round/>
                      <a:headEnd type="none" w="sm" len="sm"/>
                      <a:tailEnd type="none" w="sm" len="sm"/>
                    </a:lnL>
                    <a:lnR w="76200" cap="flat" cmpd="sng">
                      <a:solidFill>
                        <a:srgbClr val="000000"/>
                      </a:solidFill>
                      <a:prstDash val="solid"/>
                      <a:round/>
                      <a:headEnd type="none" w="sm" len="sm"/>
                      <a:tailEnd type="none" w="sm" len="sm"/>
                    </a:lnR>
                    <a:lnT w="76200" cap="flat" cmpd="sng">
                      <a:solidFill>
                        <a:srgbClr val="000000"/>
                      </a:solidFill>
                      <a:prstDash val="solid"/>
                      <a:round/>
                      <a:headEnd type="none" w="sm" len="sm"/>
                      <a:tailEnd type="none" w="sm" len="sm"/>
                    </a:lnT>
                    <a:lnB w="76200" cap="flat" cmpd="sng">
                      <a:solidFill>
                        <a:srgbClr val="000000"/>
                      </a:solidFill>
                      <a:prstDash val="solid"/>
                      <a:round/>
                      <a:headEnd type="none" w="sm" len="sm"/>
                      <a:tailEnd type="none" w="sm" len="sm"/>
                    </a:lnB>
                    <a:solidFill>
                      <a:srgbClr val="0000FF"/>
                    </a:solidFill>
                  </a:tcPr>
                </a:tc>
                <a:tc>
                  <a:txBody>
                    <a:bodyPr/>
                    <a:lstStyle/>
                    <a:p>
                      <a:pPr marL="0" lvl="0" indent="0" algn="l" rtl="0">
                        <a:spcBef>
                          <a:spcPts val="0"/>
                        </a:spcBef>
                        <a:spcAft>
                          <a:spcPts val="0"/>
                        </a:spcAft>
                        <a:buNone/>
                      </a:pPr>
                      <a:endParaRPr sz="2500"/>
                    </a:p>
                  </a:txBody>
                  <a:tcPr marL="121900" marR="121900" marT="121900" marB="121900">
                    <a:lnL w="76200" cap="flat" cmpd="sng">
                      <a:solidFill>
                        <a:srgbClr val="000000"/>
                      </a:solidFill>
                      <a:prstDash val="solid"/>
                      <a:round/>
                      <a:headEnd type="none" w="sm" len="sm"/>
                      <a:tailEnd type="none" w="sm" len="sm"/>
                    </a:lnL>
                    <a:lnR w="76200" cap="flat" cmpd="sng">
                      <a:solidFill>
                        <a:srgbClr val="000000"/>
                      </a:solidFill>
                      <a:prstDash val="solid"/>
                      <a:round/>
                      <a:headEnd type="none" w="sm" len="sm"/>
                      <a:tailEnd type="none" w="sm" len="sm"/>
                    </a:lnR>
                    <a:lnT w="76200" cap="flat" cmpd="sng">
                      <a:solidFill>
                        <a:srgbClr val="000000"/>
                      </a:solidFill>
                      <a:prstDash val="solid"/>
                      <a:round/>
                      <a:headEnd type="none" w="sm" len="sm"/>
                      <a:tailEnd type="none" w="sm" len="sm"/>
                    </a:lnT>
                    <a:lnB w="762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1591" name="Google Shape;1591;p224"/>
          <p:cNvGraphicFramePr/>
          <p:nvPr/>
        </p:nvGraphicFramePr>
        <p:xfrm>
          <a:off x="1699633" y="4497000"/>
          <a:ext cx="3215400" cy="624800"/>
        </p:xfrm>
        <a:graphic>
          <a:graphicData uri="http://schemas.openxmlformats.org/drawingml/2006/table">
            <a:tbl>
              <a:tblPr>
                <a:noFill/>
              </a:tblPr>
              <a:tblGrid>
                <a:gridCol w="535900">
                  <a:extLst>
                    <a:ext uri="{9D8B030D-6E8A-4147-A177-3AD203B41FA5}">
                      <a16:colId xmlns:a16="http://schemas.microsoft.com/office/drawing/2014/main" val="20000"/>
                    </a:ext>
                  </a:extLst>
                </a:gridCol>
                <a:gridCol w="535900">
                  <a:extLst>
                    <a:ext uri="{9D8B030D-6E8A-4147-A177-3AD203B41FA5}">
                      <a16:colId xmlns:a16="http://schemas.microsoft.com/office/drawing/2014/main" val="20001"/>
                    </a:ext>
                  </a:extLst>
                </a:gridCol>
                <a:gridCol w="535900">
                  <a:extLst>
                    <a:ext uri="{9D8B030D-6E8A-4147-A177-3AD203B41FA5}">
                      <a16:colId xmlns:a16="http://schemas.microsoft.com/office/drawing/2014/main" val="20002"/>
                    </a:ext>
                  </a:extLst>
                </a:gridCol>
                <a:gridCol w="535900">
                  <a:extLst>
                    <a:ext uri="{9D8B030D-6E8A-4147-A177-3AD203B41FA5}">
                      <a16:colId xmlns:a16="http://schemas.microsoft.com/office/drawing/2014/main" val="20003"/>
                    </a:ext>
                  </a:extLst>
                </a:gridCol>
                <a:gridCol w="535900">
                  <a:extLst>
                    <a:ext uri="{9D8B030D-6E8A-4147-A177-3AD203B41FA5}">
                      <a16:colId xmlns:a16="http://schemas.microsoft.com/office/drawing/2014/main" val="20004"/>
                    </a:ext>
                  </a:extLst>
                </a:gridCol>
                <a:gridCol w="535900">
                  <a:extLst>
                    <a:ext uri="{9D8B030D-6E8A-4147-A177-3AD203B41FA5}">
                      <a16:colId xmlns:a16="http://schemas.microsoft.com/office/drawing/2014/main" val="20005"/>
                    </a:ext>
                  </a:extLst>
                </a:gridCol>
              </a:tblGrid>
              <a:tr h="623192">
                <a:tc>
                  <a:txBody>
                    <a:bodyPr/>
                    <a:lstStyle/>
                    <a:p>
                      <a:pPr marL="0" lvl="0" indent="0" algn="l" rtl="0">
                        <a:spcBef>
                          <a:spcPts val="0"/>
                        </a:spcBef>
                        <a:spcAft>
                          <a:spcPts val="0"/>
                        </a:spcAft>
                        <a:buNone/>
                      </a:pPr>
                      <a:endParaRPr sz="2500"/>
                    </a:p>
                  </a:txBody>
                  <a:tcPr marL="121900" marR="121900" marT="121900" marB="121900">
                    <a:lnL w="76200" cap="flat" cmpd="sng">
                      <a:solidFill>
                        <a:srgbClr val="000000"/>
                      </a:solidFill>
                      <a:prstDash val="solid"/>
                      <a:round/>
                      <a:headEnd type="none" w="sm" len="sm"/>
                      <a:tailEnd type="none" w="sm" len="sm"/>
                    </a:lnL>
                    <a:lnR w="76200" cap="flat" cmpd="sng">
                      <a:solidFill>
                        <a:srgbClr val="000000"/>
                      </a:solidFill>
                      <a:prstDash val="solid"/>
                      <a:round/>
                      <a:headEnd type="none" w="sm" len="sm"/>
                      <a:tailEnd type="none" w="sm" len="sm"/>
                    </a:lnR>
                    <a:lnT w="76200" cap="flat" cmpd="sng">
                      <a:solidFill>
                        <a:srgbClr val="000000"/>
                      </a:solidFill>
                      <a:prstDash val="solid"/>
                      <a:round/>
                      <a:headEnd type="none" w="sm" len="sm"/>
                      <a:tailEnd type="none" w="sm" len="sm"/>
                    </a:lnT>
                    <a:lnB w="76200" cap="flat" cmpd="sng">
                      <a:solidFill>
                        <a:srgbClr val="000000"/>
                      </a:solidFill>
                      <a:prstDash val="solid"/>
                      <a:round/>
                      <a:headEnd type="none" w="sm" len="sm"/>
                      <a:tailEnd type="none" w="sm" len="sm"/>
                    </a:lnB>
                    <a:solidFill>
                      <a:srgbClr val="0000FF"/>
                    </a:solidFill>
                  </a:tcPr>
                </a:tc>
                <a:tc>
                  <a:txBody>
                    <a:bodyPr/>
                    <a:lstStyle/>
                    <a:p>
                      <a:pPr marL="0" lvl="0" indent="0" algn="l" rtl="0">
                        <a:spcBef>
                          <a:spcPts val="0"/>
                        </a:spcBef>
                        <a:spcAft>
                          <a:spcPts val="0"/>
                        </a:spcAft>
                        <a:buNone/>
                      </a:pPr>
                      <a:endParaRPr sz="2500"/>
                    </a:p>
                  </a:txBody>
                  <a:tcPr marL="121900" marR="121900" marT="121900" marB="121900">
                    <a:lnL w="76200" cap="flat" cmpd="sng">
                      <a:solidFill>
                        <a:srgbClr val="000000"/>
                      </a:solidFill>
                      <a:prstDash val="solid"/>
                      <a:round/>
                      <a:headEnd type="none" w="sm" len="sm"/>
                      <a:tailEnd type="none" w="sm" len="sm"/>
                    </a:lnL>
                    <a:lnR w="76200" cap="flat" cmpd="sng">
                      <a:solidFill>
                        <a:srgbClr val="000000"/>
                      </a:solidFill>
                      <a:prstDash val="solid"/>
                      <a:round/>
                      <a:headEnd type="none" w="sm" len="sm"/>
                      <a:tailEnd type="none" w="sm" len="sm"/>
                    </a:lnR>
                    <a:lnT w="76200" cap="flat" cmpd="sng">
                      <a:solidFill>
                        <a:srgbClr val="000000"/>
                      </a:solidFill>
                      <a:prstDash val="solid"/>
                      <a:round/>
                      <a:headEnd type="none" w="sm" len="sm"/>
                      <a:tailEnd type="none" w="sm" len="sm"/>
                    </a:lnT>
                    <a:lnB w="76200" cap="flat" cmpd="sng">
                      <a:solidFill>
                        <a:srgbClr val="000000"/>
                      </a:solidFill>
                      <a:prstDash val="solid"/>
                      <a:round/>
                      <a:headEnd type="none" w="sm" len="sm"/>
                      <a:tailEnd type="none" w="sm" len="sm"/>
                    </a:lnB>
                    <a:solidFill>
                      <a:srgbClr val="0000FF"/>
                    </a:solidFill>
                  </a:tcPr>
                </a:tc>
                <a:tc>
                  <a:txBody>
                    <a:bodyPr/>
                    <a:lstStyle/>
                    <a:p>
                      <a:pPr marL="0" lvl="0" indent="0" algn="l" rtl="0">
                        <a:spcBef>
                          <a:spcPts val="0"/>
                        </a:spcBef>
                        <a:spcAft>
                          <a:spcPts val="0"/>
                        </a:spcAft>
                        <a:buNone/>
                      </a:pPr>
                      <a:endParaRPr sz="2500"/>
                    </a:p>
                  </a:txBody>
                  <a:tcPr marL="121900" marR="121900" marT="121900" marB="121900">
                    <a:lnL w="76200" cap="flat" cmpd="sng">
                      <a:solidFill>
                        <a:srgbClr val="000000"/>
                      </a:solidFill>
                      <a:prstDash val="solid"/>
                      <a:round/>
                      <a:headEnd type="none" w="sm" len="sm"/>
                      <a:tailEnd type="none" w="sm" len="sm"/>
                    </a:lnL>
                    <a:lnR w="76200" cap="flat" cmpd="sng">
                      <a:solidFill>
                        <a:srgbClr val="000000"/>
                      </a:solidFill>
                      <a:prstDash val="solid"/>
                      <a:round/>
                      <a:headEnd type="none" w="sm" len="sm"/>
                      <a:tailEnd type="none" w="sm" len="sm"/>
                    </a:lnR>
                    <a:lnT w="76200" cap="flat" cmpd="sng">
                      <a:solidFill>
                        <a:srgbClr val="000000"/>
                      </a:solidFill>
                      <a:prstDash val="solid"/>
                      <a:round/>
                      <a:headEnd type="none" w="sm" len="sm"/>
                      <a:tailEnd type="none" w="sm" len="sm"/>
                    </a:lnT>
                    <a:lnB w="76200" cap="flat" cmpd="sng">
                      <a:solidFill>
                        <a:srgbClr val="000000"/>
                      </a:solidFill>
                      <a:prstDash val="solid"/>
                      <a:round/>
                      <a:headEnd type="none" w="sm" len="sm"/>
                      <a:tailEnd type="none" w="sm" len="sm"/>
                    </a:lnB>
                    <a:solidFill>
                      <a:srgbClr val="0000FF"/>
                    </a:solidFill>
                  </a:tcPr>
                </a:tc>
                <a:tc>
                  <a:txBody>
                    <a:bodyPr/>
                    <a:lstStyle/>
                    <a:p>
                      <a:pPr marL="0" lvl="0" indent="0" algn="l" rtl="0">
                        <a:spcBef>
                          <a:spcPts val="0"/>
                        </a:spcBef>
                        <a:spcAft>
                          <a:spcPts val="0"/>
                        </a:spcAft>
                        <a:buNone/>
                      </a:pPr>
                      <a:endParaRPr sz="2500"/>
                    </a:p>
                  </a:txBody>
                  <a:tcPr marL="121900" marR="121900" marT="121900" marB="121900">
                    <a:lnL w="76200" cap="flat" cmpd="sng">
                      <a:solidFill>
                        <a:srgbClr val="000000"/>
                      </a:solidFill>
                      <a:prstDash val="solid"/>
                      <a:round/>
                      <a:headEnd type="none" w="sm" len="sm"/>
                      <a:tailEnd type="none" w="sm" len="sm"/>
                    </a:lnL>
                    <a:lnR w="76200" cap="flat" cmpd="sng">
                      <a:solidFill>
                        <a:srgbClr val="000000"/>
                      </a:solidFill>
                      <a:prstDash val="solid"/>
                      <a:round/>
                      <a:headEnd type="none" w="sm" len="sm"/>
                      <a:tailEnd type="none" w="sm" len="sm"/>
                    </a:lnR>
                    <a:lnT w="76200" cap="flat" cmpd="sng">
                      <a:solidFill>
                        <a:srgbClr val="000000"/>
                      </a:solidFill>
                      <a:prstDash val="solid"/>
                      <a:round/>
                      <a:headEnd type="none" w="sm" len="sm"/>
                      <a:tailEnd type="none" w="sm" len="sm"/>
                    </a:lnT>
                    <a:lnB w="76200" cap="flat" cmpd="sng">
                      <a:solidFill>
                        <a:srgbClr val="000000"/>
                      </a:solidFill>
                      <a:prstDash val="solid"/>
                      <a:round/>
                      <a:headEnd type="none" w="sm" len="sm"/>
                      <a:tailEnd type="none" w="sm" len="sm"/>
                    </a:lnB>
                    <a:solidFill>
                      <a:srgbClr val="0000FF"/>
                    </a:solidFill>
                  </a:tcPr>
                </a:tc>
                <a:tc>
                  <a:txBody>
                    <a:bodyPr/>
                    <a:lstStyle/>
                    <a:p>
                      <a:pPr marL="0" lvl="0" indent="0" algn="l" rtl="0">
                        <a:spcBef>
                          <a:spcPts val="0"/>
                        </a:spcBef>
                        <a:spcAft>
                          <a:spcPts val="0"/>
                        </a:spcAft>
                        <a:buNone/>
                      </a:pPr>
                      <a:endParaRPr sz="2500"/>
                    </a:p>
                  </a:txBody>
                  <a:tcPr marL="121900" marR="121900" marT="121900" marB="121900">
                    <a:lnL w="76200" cap="flat" cmpd="sng">
                      <a:solidFill>
                        <a:srgbClr val="000000"/>
                      </a:solidFill>
                      <a:prstDash val="solid"/>
                      <a:round/>
                      <a:headEnd type="none" w="sm" len="sm"/>
                      <a:tailEnd type="none" w="sm" len="sm"/>
                    </a:lnL>
                    <a:lnR w="76200" cap="flat" cmpd="sng">
                      <a:solidFill>
                        <a:srgbClr val="000000"/>
                      </a:solidFill>
                      <a:prstDash val="solid"/>
                      <a:round/>
                      <a:headEnd type="none" w="sm" len="sm"/>
                      <a:tailEnd type="none" w="sm" len="sm"/>
                    </a:lnR>
                    <a:lnT w="76200" cap="flat" cmpd="sng">
                      <a:solidFill>
                        <a:srgbClr val="000000"/>
                      </a:solidFill>
                      <a:prstDash val="solid"/>
                      <a:round/>
                      <a:headEnd type="none" w="sm" len="sm"/>
                      <a:tailEnd type="none" w="sm" len="sm"/>
                    </a:lnT>
                    <a:lnB w="762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2500"/>
                    </a:p>
                  </a:txBody>
                  <a:tcPr marL="121900" marR="121900" marT="121900" marB="121900">
                    <a:lnL w="76200" cap="flat" cmpd="sng">
                      <a:solidFill>
                        <a:srgbClr val="000000"/>
                      </a:solidFill>
                      <a:prstDash val="solid"/>
                      <a:round/>
                      <a:headEnd type="none" w="sm" len="sm"/>
                      <a:tailEnd type="none" w="sm" len="sm"/>
                    </a:lnL>
                    <a:lnR w="76200" cap="flat" cmpd="sng">
                      <a:solidFill>
                        <a:srgbClr val="000000"/>
                      </a:solidFill>
                      <a:prstDash val="solid"/>
                      <a:round/>
                      <a:headEnd type="none" w="sm" len="sm"/>
                      <a:tailEnd type="none" w="sm" len="sm"/>
                    </a:lnR>
                    <a:lnT w="76200" cap="flat" cmpd="sng">
                      <a:solidFill>
                        <a:srgbClr val="000000"/>
                      </a:solidFill>
                      <a:prstDash val="solid"/>
                      <a:round/>
                      <a:headEnd type="none" w="sm" len="sm"/>
                      <a:tailEnd type="none" w="sm" len="sm"/>
                    </a:lnT>
                    <a:lnB w="762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sp>
        <p:nvSpPr>
          <p:cNvPr id="1592" name="Google Shape;1592;p224"/>
          <p:cNvSpPr txBox="1"/>
          <p:nvPr/>
        </p:nvSpPr>
        <p:spPr>
          <a:xfrm>
            <a:off x="5122833" y="2792767"/>
            <a:ext cx="3949200" cy="26276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600" b="0" i="0" u="none" strike="noStrike" kern="0" cap="none" spc="0" normalizeH="0" baseline="0" noProof="0">
                <a:ln>
                  <a:noFill/>
                </a:ln>
                <a:solidFill>
                  <a:srgbClr val="000000"/>
                </a:solidFill>
                <a:effectLst/>
                <a:uLnTx/>
                <a:uFillTx/>
                <a:latin typeface="Arial"/>
                <a:ea typeface="+mn-ea"/>
                <a:cs typeface="Arial"/>
                <a:sym typeface="Arial"/>
              </a:rPr>
              <a:t>2/3</a:t>
            </a:r>
            <a:endParaRPr kumimoji="0" sz="36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36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600" b="0" i="0" u="none" strike="noStrike" kern="0" cap="none" spc="0" normalizeH="0" baseline="0" noProof="0">
                <a:ln>
                  <a:noFill/>
                </a:ln>
                <a:solidFill>
                  <a:srgbClr val="000000"/>
                </a:solidFill>
                <a:effectLst/>
                <a:uLnTx/>
                <a:uFillTx/>
                <a:latin typeface="Arial"/>
                <a:ea typeface="+mn-ea"/>
                <a:cs typeface="Arial"/>
                <a:sym typeface="Arial"/>
              </a:rPr>
              <a:t>  </a:t>
            </a:r>
            <a:endParaRPr kumimoji="0" sz="36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600" b="0" i="0" u="none" strike="noStrike" kern="0" cap="none" spc="0" normalizeH="0" baseline="0" noProof="0">
                <a:ln>
                  <a:noFill/>
                </a:ln>
                <a:solidFill>
                  <a:srgbClr val="000000"/>
                </a:solidFill>
                <a:effectLst/>
                <a:uLnTx/>
                <a:uFillTx/>
                <a:latin typeface="Arial"/>
                <a:ea typeface="+mn-ea"/>
                <a:cs typeface="Arial"/>
                <a:sym typeface="Arial"/>
              </a:rPr>
              <a:t>4/6 </a:t>
            </a:r>
            <a:endParaRPr kumimoji="0" sz="36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93" name="Google Shape;1593;p224"/>
          <p:cNvSpPr txBox="1"/>
          <p:nvPr/>
        </p:nvSpPr>
        <p:spPr>
          <a:xfrm>
            <a:off x="561833" y="5420367"/>
            <a:ext cx="11452000" cy="11236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Can you see that although the fractions are different, they are equal in value. They both cover the same amount of their whole.</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211984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597"/>
        <p:cNvGrpSpPr/>
        <p:nvPr/>
      </p:nvGrpSpPr>
      <p:grpSpPr>
        <a:xfrm>
          <a:off x="0" y="0"/>
          <a:ext cx="0" cy="0"/>
          <a:chOff x="0" y="0"/>
          <a:chExt cx="0" cy="0"/>
        </a:xfrm>
      </p:grpSpPr>
      <p:sp>
        <p:nvSpPr>
          <p:cNvPr id="1598" name="Google Shape;1598;p225"/>
          <p:cNvSpPr txBox="1"/>
          <p:nvPr/>
        </p:nvSpPr>
        <p:spPr>
          <a:xfrm>
            <a:off x="8622400" y="708200"/>
            <a:ext cx="3569600" cy="54416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This is called a fraction wall. All of the fractions are split equally along each row. The fraction wall helps you identify equivalent fractions. If we look at our example from earlier, we can see how 2/3 and 4/6 are equivalent.</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1599" name="Google Shape;1599;p225"/>
          <p:cNvGrpSpPr/>
          <p:nvPr/>
        </p:nvGrpSpPr>
        <p:grpSpPr>
          <a:xfrm>
            <a:off x="1558267" y="752767"/>
            <a:ext cx="7172000" cy="5512800"/>
            <a:chOff x="123950" y="504450"/>
            <a:chExt cx="5379000" cy="4134600"/>
          </a:xfrm>
        </p:grpSpPr>
        <p:pic>
          <p:nvPicPr>
            <p:cNvPr id="1600" name="Google Shape;1600;p225"/>
            <p:cNvPicPr preferRelativeResize="0"/>
            <p:nvPr/>
          </p:nvPicPr>
          <p:blipFill rotWithShape="1">
            <a:blip r:embed="rId3">
              <a:alphaModFix/>
            </a:blip>
            <a:srcRect l="7655" t="2461" r="9308" b="21815"/>
            <a:stretch/>
          </p:blipFill>
          <p:spPr>
            <a:xfrm>
              <a:off x="123950" y="504450"/>
              <a:ext cx="5379000" cy="4134600"/>
            </a:xfrm>
            <a:prstGeom prst="rect">
              <a:avLst/>
            </a:prstGeom>
            <a:noFill/>
            <a:ln>
              <a:noFill/>
            </a:ln>
          </p:spPr>
        </p:pic>
        <p:sp>
          <p:nvSpPr>
            <p:cNvPr id="1601" name="Google Shape;1601;p225"/>
            <p:cNvSpPr/>
            <p:nvPr/>
          </p:nvSpPr>
          <p:spPr>
            <a:xfrm>
              <a:off x="185900" y="1462500"/>
              <a:ext cx="3470400" cy="421500"/>
            </a:xfrm>
            <a:prstGeom prst="rect">
              <a:avLst/>
            </a:prstGeom>
            <a:noFill/>
            <a:ln w="7620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02" name="Google Shape;1602;p225"/>
            <p:cNvSpPr/>
            <p:nvPr/>
          </p:nvSpPr>
          <p:spPr>
            <a:xfrm>
              <a:off x="185900" y="2817125"/>
              <a:ext cx="3470400" cy="421500"/>
            </a:xfrm>
            <a:prstGeom prst="rect">
              <a:avLst/>
            </a:prstGeom>
            <a:noFill/>
            <a:ln w="7620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sp>
        <p:nvSpPr>
          <p:cNvPr id="1603" name="Google Shape;1603;p225"/>
          <p:cNvSpPr txBox="1"/>
          <p:nvPr/>
        </p:nvSpPr>
        <p:spPr>
          <a:xfrm>
            <a:off x="401467" y="1909733"/>
            <a:ext cx="1156800" cy="7676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200" b="0" i="0" u="none" strike="noStrike" kern="0" cap="none" spc="0" normalizeH="0" baseline="0" noProof="0">
                <a:ln>
                  <a:noFill/>
                </a:ln>
                <a:solidFill>
                  <a:srgbClr val="000000"/>
                </a:solidFill>
                <a:effectLst/>
                <a:uLnTx/>
                <a:uFillTx/>
                <a:latin typeface="Arial"/>
                <a:ea typeface="+mn-ea"/>
                <a:cs typeface="Arial"/>
                <a:sym typeface="Arial"/>
              </a:rPr>
              <a:t>2/3 </a:t>
            </a:r>
            <a:endParaRPr kumimoji="0" sz="32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04" name="Google Shape;1604;p225"/>
          <p:cNvSpPr txBox="1"/>
          <p:nvPr/>
        </p:nvSpPr>
        <p:spPr>
          <a:xfrm>
            <a:off x="401467" y="3715900"/>
            <a:ext cx="1156800" cy="7676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200" b="0" i="0" u="none" strike="noStrike" kern="0" cap="none" spc="0" normalizeH="0" baseline="0" noProof="0">
                <a:ln>
                  <a:noFill/>
                </a:ln>
                <a:solidFill>
                  <a:srgbClr val="000000"/>
                </a:solidFill>
                <a:effectLst/>
                <a:uLnTx/>
                <a:uFillTx/>
                <a:latin typeface="Arial"/>
                <a:ea typeface="+mn-ea"/>
                <a:cs typeface="Arial"/>
                <a:sym typeface="Arial"/>
              </a:rPr>
              <a:t>4/6 </a:t>
            </a:r>
            <a:endParaRPr kumimoji="0" sz="32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965833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608"/>
        <p:cNvGrpSpPr/>
        <p:nvPr/>
      </p:nvGrpSpPr>
      <p:grpSpPr>
        <a:xfrm>
          <a:off x="0" y="0"/>
          <a:ext cx="0" cy="0"/>
          <a:chOff x="0" y="0"/>
          <a:chExt cx="0" cy="0"/>
        </a:xfrm>
      </p:grpSpPr>
      <p:pic>
        <p:nvPicPr>
          <p:cNvPr id="1609" name="Google Shape;1609;p226"/>
          <p:cNvPicPr preferRelativeResize="0"/>
          <p:nvPr/>
        </p:nvPicPr>
        <p:blipFill>
          <a:blip r:embed="rId3">
            <a:alphaModFix/>
          </a:blip>
          <a:stretch>
            <a:fillRect/>
          </a:stretch>
        </p:blipFill>
        <p:spPr>
          <a:xfrm>
            <a:off x="401500" y="2566334"/>
            <a:ext cx="10916867" cy="4142967"/>
          </a:xfrm>
          <a:prstGeom prst="rect">
            <a:avLst/>
          </a:prstGeom>
          <a:noFill/>
          <a:ln>
            <a:noFill/>
          </a:ln>
        </p:spPr>
      </p:pic>
      <p:sp>
        <p:nvSpPr>
          <p:cNvPr id="1610" name="Google Shape;1610;p226"/>
          <p:cNvSpPr txBox="1"/>
          <p:nvPr/>
        </p:nvSpPr>
        <p:spPr>
          <a:xfrm>
            <a:off x="875833" y="479233"/>
            <a:ext cx="9402800" cy="1338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933" b="0" i="0" u="none" strike="noStrike" kern="0" cap="none" spc="0" normalizeH="0" baseline="0" noProof="0">
                <a:ln>
                  <a:noFill/>
                </a:ln>
                <a:solidFill>
                  <a:srgbClr val="000000"/>
                </a:solidFill>
                <a:effectLst/>
                <a:uLnTx/>
                <a:uFillTx/>
                <a:latin typeface="Arial"/>
                <a:ea typeface="+mn-ea"/>
                <a:cs typeface="Arial"/>
                <a:sym typeface="Arial"/>
              </a:rPr>
              <a:t>Use the fraction wall to help you find the equivalent fractions to solve the following questions. </a:t>
            </a: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5068007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14"/>
        <p:cNvGrpSpPr/>
        <p:nvPr/>
      </p:nvGrpSpPr>
      <p:grpSpPr>
        <a:xfrm>
          <a:off x="0" y="0"/>
          <a:ext cx="0" cy="0"/>
          <a:chOff x="0" y="0"/>
          <a:chExt cx="0" cy="0"/>
        </a:xfrm>
      </p:grpSpPr>
      <p:sp>
        <p:nvSpPr>
          <p:cNvPr id="1615" name="Google Shape;1615;p227"/>
          <p:cNvSpPr txBox="1"/>
          <p:nvPr/>
        </p:nvSpPr>
        <p:spPr>
          <a:xfrm>
            <a:off x="181767" y="363567"/>
            <a:ext cx="2098800" cy="6263200"/>
          </a:xfrm>
          <a:prstGeom prst="rect">
            <a:avLst/>
          </a:prstGeom>
          <a:noFill/>
          <a:ln>
            <a:noFill/>
          </a:ln>
        </p:spPr>
        <p:txBody>
          <a:bodyPr spcFirstLastPara="1" wrap="square" lIns="121900" tIns="121900" rIns="121900" bIns="121900" anchor="t" anchorCtr="0">
            <a:noAutofit/>
          </a:bodyPr>
          <a:lstStyle/>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3/6 </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2/8</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2/6</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3/12</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4/8</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4/12</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1/2 </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4/6 </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9/12</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3/4 </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3/4 </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4/8</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8/12</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2/4</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5/6 </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arenR"/>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2/3</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16" name="Google Shape;1616;p227"/>
          <p:cNvSpPr txBox="1"/>
          <p:nvPr/>
        </p:nvSpPr>
        <p:spPr>
          <a:xfrm>
            <a:off x="4247000" y="1685567"/>
            <a:ext cx="6494400" cy="30240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067" b="0" i="0" u="none" strike="noStrike" kern="0" cap="none" spc="0" normalizeH="0" baseline="0" noProof="0">
                <a:ln>
                  <a:noFill/>
                </a:ln>
                <a:solidFill>
                  <a:srgbClr val="000000"/>
                </a:solidFill>
                <a:effectLst/>
                <a:uLnTx/>
                <a:uFillTx/>
                <a:latin typeface="Arial"/>
                <a:ea typeface="+mn-ea"/>
                <a:cs typeface="Arial"/>
                <a:sym typeface="Arial"/>
              </a:rPr>
              <a:t>Answers!!</a:t>
            </a:r>
            <a:endParaRPr kumimoji="0" sz="30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4929280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620"/>
        <p:cNvGrpSpPr/>
        <p:nvPr/>
      </p:nvGrpSpPr>
      <p:grpSpPr>
        <a:xfrm>
          <a:off x="0" y="0"/>
          <a:ext cx="0" cy="0"/>
          <a:chOff x="0" y="0"/>
          <a:chExt cx="0" cy="0"/>
        </a:xfrm>
      </p:grpSpPr>
      <p:sp>
        <p:nvSpPr>
          <p:cNvPr id="1621" name="Google Shape;1621;p228"/>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622" name="Google Shape;1622;p228"/>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623" name="Google Shape;1623;p228"/>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2662272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627"/>
        <p:cNvGrpSpPr/>
        <p:nvPr/>
      </p:nvGrpSpPr>
      <p:grpSpPr>
        <a:xfrm>
          <a:off x="0" y="0"/>
          <a:ext cx="0" cy="0"/>
          <a:chOff x="0" y="0"/>
          <a:chExt cx="0" cy="0"/>
        </a:xfrm>
      </p:grpSpPr>
      <p:sp>
        <p:nvSpPr>
          <p:cNvPr id="1628" name="Google Shape;1628;p229"/>
          <p:cNvSpPr txBox="1"/>
          <p:nvPr/>
        </p:nvSpPr>
        <p:spPr>
          <a:xfrm>
            <a:off x="418533" y="565900"/>
            <a:ext cx="4244400" cy="49136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2400"/>
              <a:buFontTx/>
              <a:buNone/>
              <a:tabLst/>
              <a:defRPr/>
            </a:pPr>
            <a:r>
              <a:rPr kumimoji="0" lang="en-GB" sz="3200" b="0" i="0" u="none" strike="noStrike" kern="0" cap="none" spc="0" normalizeH="0" baseline="0" noProof="0">
                <a:ln>
                  <a:noFill/>
                </a:ln>
                <a:solidFill>
                  <a:srgbClr val="000000"/>
                </a:solidFill>
                <a:effectLst/>
                <a:uLnTx/>
                <a:uFillTx/>
                <a:latin typeface="Arial"/>
                <a:ea typeface="Arial"/>
                <a:cs typeface="Arial"/>
                <a:sym typeface="Arial"/>
              </a:rPr>
              <a:t>Today, we are going to write two paragraphs to tell the reader what is happening in this picture.</a:t>
            </a:r>
            <a:endParaRPr kumimoji="0" sz="3200" b="0" i="0" u="none" strike="noStrike" kern="0" cap="none" spc="0" normalizeH="0" baseline="0" noProof="0">
              <a:ln>
                <a:noFill/>
              </a:ln>
              <a:solidFill>
                <a:srgbClr val="000000"/>
              </a:solidFill>
              <a:effectLst/>
              <a:uLnTx/>
              <a:uFillTx/>
              <a:latin typeface="Arial"/>
              <a:ea typeface="Arial"/>
              <a:cs typeface="Arial"/>
              <a:sym typeface="Arial"/>
            </a:endParaRPr>
          </a:p>
          <a:p>
            <a:pPr marL="609585" marR="0" lvl="0" indent="-507987" algn="l" defTabSz="1219170" rtl="0" eaLnBrk="1" fontAlgn="auto" latinLnBrk="0" hangingPunct="1">
              <a:lnSpc>
                <a:spcPct val="100000"/>
              </a:lnSpc>
              <a:spcBef>
                <a:spcPts val="0"/>
              </a:spcBef>
              <a:spcAft>
                <a:spcPts val="0"/>
              </a:spcAft>
              <a:buClr>
                <a:srgbClr val="000000"/>
              </a:buClr>
              <a:buSzPts val="2400"/>
              <a:buFont typeface="Freckle Face"/>
              <a:buChar char="●"/>
              <a:tabLst/>
              <a:defRPr/>
            </a:pPr>
            <a:r>
              <a:rPr kumimoji="0" lang="en-GB" sz="3200" b="0" i="0" u="none" strike="noStrike" kern="0" cap="none" spc="0" normalizeH="0" baseline="0" noProof="0">
                <a:ln>
                  <a:noFill/>
                </a:ln>
                <a:solidFill>
                  <a:srgbClr val="000000"/>
                </a:solidFill>
                <a:effectLst/>
                <a:uLnTx/>
                <a:uFillTx/>
                <a:latin typeface="Freckle Face"/>
                <a:ea typeface="Freckle Face"/>
                <a:cs typeface="Freckle Face"/>
                <a:sym typeface="Freckle Face"/>
              </a:rPr>
              <a:t>Pirates thrown into the air</a:t>
            </a:r>
            <a:endParaRPr kumimoji="0" sz="3200" b="0" i="0" u="none" strike="noStrike" kern="0" cap="none" spc="0" normalizeH="0" baseline="0" noProof="0">
              <a:ln>
                <a:noFill/>
              </a:ln>
              <a:solidFill>
                <a:srgbClr val="000000"/>
              </a:solidFill>
              <a:effectLst/>
              <a:uLnTx/>
              <a:uFillTx/>
              <a:latin typeface="Freckle Face"/>
              <a:ea typeface="Freckle Face"/>
              <a:cs typeface="Freckle Face"/>
              <a:sym typeface="Freckle Face"/>
            </a:endParaRPr>
          </a:p>
          <a:p>
            <a:pPr marL="609585" marR="0" lvl="0" indent="-507987" algn="l" defTabSz="1219170" rtl="0" eaLnBrk="1" fontAlgn="auto" latinLnBrk="0" hangingPunct="1">
              <a:lnSpc>
                <a:spcPct val="100000"/>
              </a:lnSpc>
              <a:spcBef>
                <a:spcPts val="0"/>
              </a:spcBef>
              <a:spcAft>
                <a:spcPts val="0"/>
              </a:spcAft>
              <a:buClr>
                <a:srgbClr val="000000"/>
              </a:buClr>
              <a:buSzPts val="2400"/>
              <a:buFont typeface="Freckle Face"/>
              <a:buChar char="●"/>
              <a:tabLst/>
              <a:defRPr/>
            </a:pPr>
            <a:r>
              <a:rPr kumimoji="0" lang="en-GB" sz="3200" b="0" i="0" u="none" strike="noStrike" kern="0" cap="none" spc="0" normalizeH="0" baseline="0" noProof="0">
                <a:ln>
                  <a:noFill/>
                </a:ln>
                <a:solidFill>
                  <a:srgbClr val="000000"/>
                </a:solidFill>
                <a:effectLst/>
                <a:uLnTx/>
                <a:uFillTx/>
                <a:latin typeface="Freckle Face"/>
                <a:ea typeface="Freckle Face"/>
                <a:cs typeface="Freckle Face"/>
                <a:sym typeface="Freckle Face"/>
              </a:rPr>
              <a:t>Pirates eaten alive</a:t>
            </a:r>
            <a:endParaRPr kumimoji="0" sz="3200" b="0" i="0" u="none" strike="noStrike" kern="0" cap="none" spc="0" normalizeH="0" baseline="0" noProof="0">
              <a:ln>
                <a:noFill/>
              </a:ln>
              <a:solidFill>
                <a:srgbClr val="000000"/>
              </a:solidFill>
              <a:effectLst/>
              <a:uLnTx/>
              <a:uFillTx/>
              <a:latin typeface="Freckle Face"/>
              <a:ea typeface="Freckle Face"/>
              <a:cs typeface="Freckle Face"/>
              <a:sym typeface="Freckle Face"/>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Freckle Face"/>
              <a:ea typeface="Freckle Face"/>
              <a:cs typeface="Freckle Face"/>
              <a:sym typeface="Freckle Face"/>
            </a:endParaRPr>
          </a:p>
        </p:txBody>
      </p:sp>
      <p:pic>
        <p:nvPicPr>
          <p:cNvPr id="1629" name="Google Shape;1629;p229"/>
          <p:cNvPicPr preferRelativeResize="0"/>
          <p:nvPr/>
        </p:nvPicPr>
        <p:blipFill rotWithShape="1">
          <a:blip r:embed="rId3">
            <a:alphaModFix/>
          </a:blip>
          <a:srcRect/>
          <a:stretch/>
        </p:blipFill>
        <p:spPr>
          <a:xfrm rot="5400000">
            <a:off x="6083601" y="-1267133"/>
            <a:ext cx="4310167" cy="7151500"/>
          </a:xfrm>
          <a:prstGeom prst="rect">
            <a:avLst/>
          </a:prstGeom>
          <a:noFill/>
          <a:ln>
            <a:noFill/>
          </a:ln>
        </p:spPr>
      </p:pic>
      <p:sp>
        <p:nvSpPr>
          <p:cNvPr id="1630" name="Google Shape;1630;p229"/>
          <p:cNvSpPr txBox="1"/>
          <p:nvPr/>
        </p:nvSpPr>
        <p:spPr>
          <a:xfrm>
            <a:off x="4589900" y="4601233"/>
            <a:ext cx="7297600" cy="2132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You need to use</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Char char="●"/>
              <a:tabLst/>
              <a:defRPr/>
            </a:pPr>
            <a:r>
              <a:rPr kumimoji="0" lang="en-GB" sz="1867" b="1" i="0" u="none" strike="noStrike" kern="0" cap="none" spc="0" normalizeH="0" baseline="0" noProof="0">
                <a:ln>
                  <a:noFill/>
                </a:ln>
                <a:solidFill>
                  <a:srgbClr val="FF0000"/>
                </a:solidFill>
                <a:effectLst/>
                <a:uLnTx/>
                <a:uFillTx/>
                <a:latin typeface="Arial"/>
                <a:ea typeface="Arial"/>
                <a:cs typeface="Arial"/>
                <a:sym typeface="Arial"/>
              </a:rPr>
              <a:t>exciting sentence openers</a:t>
            </a:r>
            <a:endParaRPr kumimoji="0" sz="1867" b="1" i="0" u="none" strike="noStrike" kern="0" cap="none" spc="0" normalizeH="0" baseline="0" noProof="0">
              <a:ln>
                <a:noFill/>
              </a:ln>
              <a:solidFill>
                <a:srgbClr val="FF0000"/>
              </a:solidFill>
              <a:effectLst/>
              <a:uLnTx/>
              <a:uFillTx/>
              <a:latin typeface="Arial"/>
              <a:ea typeface="Arial"/>
              <a:cs typeface="Arial"/>
              <a:sym typeface="Arial"/>
            </a:endParaRPr>
          </a:p>
          <a:p>
            <a:pPr marL="609585" marR="0" lvl="0" indent="-423323" algn="l" defTabSz="1219170" rtl="0" eaLnBrk="1" fontAlgn="auto" latinLnBrk="0" hangingPunct="1">
              <a:lnSpc>
                <a:spcPct val="100000"/>
              </a:lnSpc>
              <a:spcBef>
                <a:spcPts val="0"/>
              </a:spcBef>
              <a:spcAft>
                <a:spcPts val="0"/>
              </a:spcAft>
              <a:buClr>
                <a:srgbClr val="0000FF"/>
              </a:buClr>
              <a:buSzPts val="1400"/>
              <a:buFont typeface="Arial"/>
              <a:buChar char="●"/>
              <a:tabLst/>
              <a:defRPr/>
            </a:pPr>
            <a:r>
              <a:rPr kumimoji="0" lang="en-GB" sz="1867" b="1" i="0" u="none" strike="noStrike" kern="0" cap="none" spc="0" normalizeH="0" baseline="0" noProof="0">
                <a:ln>
                  <a:noFill/>
                </a:ln>
                <a:solidFill>
                  <a:srgbClr val="0000FF"/>
                </a:solidFill>
                <a:effectLst/>
                <a:uLnTx/>
                <a:uFillTx/>
                <a:latin typeface="Arial"/>
                <a:ea typeface="Arial"/>
                <a:cs typeface="Arial"/>
                <a:sym typeface="Arial"/>
              </a:rPr>
              <a:t>appropriate vocab</a:t>
            </a:r>
            <a:endParaRPr kumimoji="0" sz="1867" b="1" i="0" u="none" strike="noStrike" kern="0" cap="none" spc="0" normalizeH="0" baseline="0" noProof="0">
              <a:ln>
                <a:noFill/>
              </a:ln>
              <a:solidFill>
                <a:srgbClr val="0000FF"/>
              </a:solidFill>
              <a:effectLst/>
              <a:uLnTx/>
              <a:uFillTx/>
              <a:latin typeface="Arial"/>
              <a:ea typeface="Arial"/>
              <a:cs typeface="Arial"/>
              <a:sym typeface="Arial"/>
            </a:endParaRPr>
          </a:p>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Char char="●"/>
              <a:tabLst/>
              <a:defRPr/>
            </a:pPr>
            <a:r>
              <a:rPr kumimoji="0" lang="en-GB" sz="1867" b="1" i="0" u="none" strike="noStrike" kern="0" cap="none" spc="0" normalizeH="0" baseline="0" noProof="0">
                <a:ln>
                  <a:noFill/>
                </a:ln>
                <a:solidFill>
                  <a:srgbClr val="38761D"/>
                </a:solidFill>
                <a:effectLst/>
                <a:uLnTx/>
                <a:uFillTx/>
                <a:latin typeface="Arial"/>
                <a:ea typeface="Arial"/>
                <a:cs typeface="Arial"/>
                <a:sym typeface="Arial"/>
              </a:rPr>
              <a:t>onomatopoeia words</a:t>
            </a: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 (WHOOSH! SPLASH! CREAK!)</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Char char="●"/>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punctuated </a:t>
            </a:r>
            <a:r>
              <a:rPr kumimoji="0" lang="en-GB" sz="1867" b="1" i="0" u="none" strike="noStrike" kern="0" cap="none" spc="0" normalizeH="0" baseline="0" noProof="0">
                <a:ln>
                  <a:noFill/>
                </a:ln>
                <a:solidFill>
                  <a:srgbClr val="741B47"/>
                </a:solidFill>
                <a:effectLst/>
                <a:uLnTx/>
                <a:uFillTx/>
                <a:latin typeface="Arial"/>
                <a:ea typeface="Arial"/>
                <a:cs typeface="Arial"/>
                <a:sym typeface="Arial"/>
              </a:rPr>
              <a:t>speech </a:t>
            </a: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(inverted commas)</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1" i="0" u="none" strike="noStrike" kern="0" cap="none" spc="0" normalizeH="0" baseline="0" noProof="0">
                <a:ln>
                  <a:noFill/>
                </a:ln>
                <a:solidFill>
                  <a:srgbClr val="000000"/>
                </a:solidFill>
                <a:effectLst/>
                <a:uLnTx/>
                <a:uFillTx/>
                <a:latin typeface="Arial"/>
                <a:ea typeface="Arial"/>
                <a:cs typeface="Arial"/>
                <a:sym typeface="Arial"/>
              </a:rPr>
              <a:t>HINT - you can use the direct speech from yesterday.</a:t>
            </a:r>
            <a:endParaRPr kumimoji="0" sz="1867" b="1"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631" name="Google Shape;1631;p229"/>
          <p:cNvSpPr txBox="1"/>
          <p:nvPr/>
        </p:nvSpPr>
        <p:spPr>
          <a:xfrm>
            <a:off x="418533" y="5416667"/>
            <a:ext cx="3805200" cy="1129200"/>
          </a:xfrm>
          <a:prstGeom prst="rect">
            <a:avLst/>
          </a:prstGeom>
          <a:solidFill>
            <a:srgbClr val="FFF2CC"/>
          </a:solid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There are some ideas on the next two pages to help you with  writing your two paragraphs.</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29919281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635"/>
        <p:cNvGrpSpPr/>
        <p:nvPr/>
      </p:nvGrpSpPr>
      <p:grpSpPr>
        <a:xfrm>
          <a:off x="0" y="0"/>
          <a:ext cx="0" cy="0"/>
          <a:chOff x="0" y="0"/>
          <a:chExt cx="0" cy="0"/>
        </a:xfrm>
      </p:grpSpPr>
      <p:pic>
        <p:nvPicPr>
          <p:cNvPr id="1636" name="Google Shape;1636;p230"/>
          <p:cNvPicPr preferRelativeResize="0"/>
          <p:nvPr/>
        </p:nvPicPr>
        <p:blipFill rotWithShape="1">
          <a:blip r:embed="rId3">
            <a:alphaModFix/>
          </a:blip>
          <a:srcRect/>
          <a:stretch/>
        </p:blipFill>
        <p:spPr>
          <a:xfrm>
            <a:off x="203200" y="203201"/>
            <a:ext cx="6967867" cy="4861300"/>
          </a:xfrm>
          <a:prstGeom prst="rect">
            <a:avLst/>
          </a:prstGeom>
          <a:noFill/>
          <a:ln>
            <a:noFill/>
          </a:ln>
        </p:spPr>
      </p:pic>
      <p:sp>
        <p:nvSpPr>
          <p:cNvPr id="1637" name="Google Shape;1637;p230"/>
          <p:cNvSpPr txBox="1"/>
          <p:nvPr/>
        </p:nvSpPr>
        <p:spPr>
          <a:xfrm>
            <a:off x="7394700" y="203200"/>
            <a:ext cx="4797200" cy="16696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3600"/>
              <a:buFontTx/>
              <a:buNone/>
              <a:tabLst/>
              <a:defRPr/>
            </a:pPr>
            <a:r>
              <a:rPr kumimoji="0" lang="en-GB" sz="4800" b="0" i="0" u="none" strike="noStrike" kern="0" cap="none" spc="0" normalizeH="0" baseline="0" noProof="0">
                <a:ln>
                  <a:noFill/>
                </a:ln>
                <a:solidFill>
                  <a:srgbClr val="000000"/>
                </a:solidFill>
                <a:effectLst/>
                <a:uLnTx/>
                <a:uFillTx/>
                <a:latin typeface="Freckle Face"/>
                <a:ea typeface="Freckle Face"/>
                <a:cs typeface="Freckle Face"/>
                <a:sym typeface="Freckle Face"/>
              </a:rPr>
              <a:t>Pirates thrown into the air</a:t>
            </a:r>
            <a:endParaRPr kumimoji="0" sz="4800" b="0" i="0" u="none" strike="noStrike" kern="0" cap="none" spc="0" normalizeH="0" baseline="0" noProof="0">
              <a:ln>
                <a:noFill/>
              </a:ln>
              <a:solidFill>
                <a:srgbClr val="000000"/>
              </a:solidFill>
              <a:effectLst/>
              <a:uLnTx/>
              <a:uFillTx/>
              <a:latin typeface="Freckle Face"/>
              <a:ea typeface="Freckle Face"/>
              <a:cs typeface="Freckle Face"/>
              <a:sym typeface="Freckle Face"/>
            </a:endParaRPr>
          </a:p>
        </p:txBody>
      </p:sp>
      <p:sp>
        <p:nvSpPr>
          <p:cNvPr id="1638" name="Google Shape;1638;p230"/>
          <p:cNvSpPr txBox="1"/>
          <p:nvPr/>
        </p:nvSpPr>
        <p:spPr>
          <a:xfrm>
            <a:off x="203200" y="5256467"/>
            <a:ext cx="2644400" cy="1403200"/>
          </a:xfrm>
          <a:prstGeom prst="rect">
            <a:avLst/>
          </a:prstGeom>
          <a:solidFill>
            <a:srgbClr val="F9CB9C"/>
          </a:solid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1" i="0" u="sng" strike="noStrike" kern="0" cap="none" spc="0" normalizeH="0" baseline="0" noProof="0">
                <a:ln>
                  <a:noFill/>
                </a:ln>
                <a:solidFill>
                  <a:srgbClr val="000000"/>
                </a:solidFill>
                <a:effectLst/>
                <a:uLnTx/>
                <a:uFillTx/>
                <a:latin typeface="Arial"/>
                <a:ea typeface="Arial"/>
                <a:cs typeface="Arial"/>
                <a:sym typeface="Arial"/>
              </a:rPr>
              <a:t>Onomatopoeia</a:t>
            </a:r>
            <a:endParaRPr kumimoji="0" sz="1867" b="1" i="0" u="sng"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1" i="0" u="sng"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WOAH!</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AGHHH!</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639" name="Google Shape;1639;p230"/>
          <p:cNvSpPr txBox="1"/>
          <p:nvPr/>
        </p:nvSpPr>
        <p:spPr>
          <a:xfrm>
            <a:off x="7394700" y="1946733"/>
            <a:ext cx="4413200" cy="4657600"/>
          </a:xfrm>
          <a:prstGeom prst="rect">
            <a:avLst/>
          </a:prstGeom>
          <a:solidFill>
            <a:srgbClr val="FFFF00"/>
          </a:solid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1" i="0" u="sng" strike="noStrike" kern="0" cap="none" spc="0" normalizeH="0" baseline="0" noProof="0">
                <a:ln>
                  <a:noFill/>
                </a:ln>
                <a:solidFill>
                  <a:srgbClr val="000000"/>
                </a:solidFill>
                <a:effectLst/>
                <a:uLnTx/>
                <a:uFillTx/>
                <a:latin typeface="Arial"/>
                <a:ea typeface="Arial"/>
                <a:cs typeface="Arial"/>
                <a:sym typeface="Arial"/>
              </a:rPr>
              <a:t>Sentence Openers:</a:t>
            </a:r>
            <a:endParaRPr kumimoji="0" sz="1867" b="1" i="0" u="sng"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Without warning, </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Falling through the air,</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Screaming in terror,</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All at once,</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All of  sudden,</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Unable to believe their own eyes,</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Like rag dolls, </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640" name="Google Shape;1640;p230"/>
          <p:cNvSpPr txBox="1"/>
          <p:nvPr/>
        </p:nvSpPr>
        <p:spPr>
          <a:xfrm>
            <a:off x="3060167" y="5256467"/>
            <a:ext cx="4110800" cy="1403200"/>
          </a:xfrm>
          <a:prstGeom prst="rect">
            <a:avLst/>
          </a:prstGeom>
          <a:solidFill>
            <a:srgbClr val="F9CB9C"/>
          </a:solid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1" i="0" u="sng" strike="noStrike" kern="0" cap="none" spc="0" normalizeH="0" baseline="0" noProof="0">
                <a:ln>
                  <a:noFill/>
                </a:ln>
                <a:solidFill>
                  <a:srgbClr val="000000"/>
                </a:solidFill>
                <a:effectLst/>
                <a:uLnTx/>
                <a:uFillTx/>
                <a:latin typeface="Arial"/>
                <a:ea typeface="Arial"/>
                <a:cs typeface="Arial"/>
                <a:sym typeface="Arial"/>
              </a:rPr>
              <a:t>Powerful Verbs</a:t>
            </a:r>
            <a:endParaRPr kumimoji="0" sz="1867" b="1" i="0" u="sng"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tumbled			threw</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somersaulted		soared</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flew		dropped	hurled				</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35581060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644"/>
        <p:cNvGrpSpPr/>
        <p:nvPr/>
      </p:nvGrpSpPr>
      <p:grpSpPr>
        <a:xfrm>
          <a:off x="0" y="0"/>
          <a:ext cx="0" cy="0"/>
          <a:chOff x="0" y="0"/>
          <a:chExt cx="0" cy="0"/>
        </a:xfrm>
      </p:grpSpPr>
      <p:pic>
        <p:nvPicPr>
          <p:cNvPr id="1645" name="Google Shape;1645;p231"/>
          <p:cNvPicPr preferRelativeResize="0"/>
          <p:nvPr/>
        </p:nvPicPr>
        <p:blipFill rotWithShape="1">
          <a:blip r:embed="rId3">
            <a:alphaModFix/>
          </a:blip>
          <a:srcRect/>
          <a:stretch/>
        </p:blipFill>
        <p:spPr>
          <a:xfrm>
            <a:off x="382100" y="367200"/>
            <a:ext cx="5477000" cy="4966267"/>
          </a:xfrm>
          <a:prstGeom prst="rect">
            <a:avLst/>
          </a:prstGeom>
          <a:noFill/>
          <a:ln>
            <a:noFill/>
          </a:ln>
        </p:spPr>
      </p:pic>
      <p:sp>
        <p:nvSpPr>
          <p:cNvPr id="1646" name="Google Shape;1646;p231"/>
          <p:cNvSpPr txBox="1"/>
          <p:nvPr/>
        </p:nvSpPr>
        <p:spPr>
          <a:xfrm>
            <a:off x="5859100" y="193833"/>
            <a:ext cx="6306400" cy="16696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3600"/>
              <a:buFontTx/>
              <a:buNone/>
              <a:tabLst/>
              <a:defRPr/>
            </a:pPr>
            <a:r>
              <a:rPr kumimoji="0" lang="en-GB" sz="4800" b="0" i="0" u="none" strike="noStrike" kern="0" cap="none" spc="0" normalizeH="0" baseline="0" noProof="0">
                <a:ln>
                  <a:noFill/>
                </a:ln>
                <a:solidFill>
                  <a:srgbClr val="000000"/>
                </a:solidFill>
                <a:effectLst/>
                <a:uLnTx/>
                <a:uFillTx/>
                <a:latin typeface="Freckle Face"/>
                <a:ea typeface="Freckle Face"/>
                <a:cs typeface="Freckle Face"/>
                <a:sym typeface="Freckle Face"/>
              </a:rPr>
              <a:t>Pirates eaten alive</a:t>
            </a:r>
            <a:endParaRPr kumimoji="0" sz="4800" b="0" i="0" u="none" strike="noStrike" kern="0" cap="none" spc="0" normalizeH="0" baseline="0" noProof="0">
              <a:ln>
                <a:noFill/>
              </a:ln>
              <a:solidFill>
                <a:srgbClr val="000000"/>
              </a:solidFill>
              <a:effectLst/>
              <a:uLnTx/>
              <a:uFillTx/>
              <a:latin typeface="Freckle Face"/>
              <a:ea typeface="Freckle Face"/>
              <a:cs typeface="Freckle Face"/>
              <a:sym typeface="Freckle Face"/>
            </a:endParaRPr>
          </a:p>
        </p:txBody>
      </p:sp>
      <p:sp>
        <p:nvSpPr>
          <p:cNvPr id="1647" name="Google Shape;1647;p231"/>
          <p:cNvSpPr txBox="1"/>
          <p:nvPr/>
        </p:nvSpPr>
        <p:spPr>
          <a:xfrm>
            <a:off x="8095433" y="1237433"/>
            <a:ext cx="3772000" cy="5499200"/>
          </a:xfrm>
          <a:prstGeom prst="rect">
            <a:avLst/>
          </a:prstGeom>
          <a:solidFill>
            <a:srgbClr val="FFFF00"/>
          </a:solid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1" i="0" u="sng" strike="noStrike" kern="0" cap="none" spc="0" normalizeH="0" baseline="0" noProof="0">
                <a:ln>
                  <a:noFill/>
                </a:ln>
                <a:solidFill>
                  <a:srgbClr val="000000"/>
                </a:solidFill>
                <a:effectLst/>
                <a:uLnTx/>
                <a:uFillTx/>
                <a:latin typeface="Arial"/>
                <a:ea typeface="Arial"/>
                <a:cs typeface="Arial"/>
                <a:sym typeface="Arial"/>
              </a:rPr>
              <a:t>Sentence Openers</a:t>
            </a:r>
            <a:endParaRPr kumimoji="0" sz="1867" b="1" i="0" u="sng"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With its razor-sharp teeth,</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With an almighty roar,</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In one huge…</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Before they had time to even …</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In one vast gulp,</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Opening its mouth wide,</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With a huge grin on its face,</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Screaming in terror,</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Greedily,</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648" name="Google Shape;1648;p231"/>
          <p:cNvSpPr txBox="1"/>
          <p:nvPr/>
        </p:nvSpPr>
        <p:spPr>
          <a:xfrm>
            <a:off x="382100" y="5465200"/>
            <a:ext cx="2987200" cy="1271600"/>
          </a:xfrm>
          <a:prstGeom prst="rect">
            <a:avLst/>
          </a:prstGeom>
          <a:solidFill>
            <a:srgbClr val="F9CB9C"/>
          </a:solid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1" i="0" u="sng" strike="noStrike" kern="0" cap="none" spc="0" normalizeH="0" baseline="0" noProof="0">
                <a:ln>
                  <a:noFill/>
                </a:ln>
                <a:solidFill>
                  <a:srgbClr val="000000"/>
                </a:solidFill>
                <a:effectLst/>
                <a:uLnTx/>
                <a:uFillTx/>
                <a:latin typeface="Arial"/>
                <a:ea typeface="Arial"/>
                <a:cs typeface="Arial"/>
                <a:sym typeface="Arial"/>
              </a:rPr>
              <a:t>Onomatopoeia</a:t>
            </a:r>
            <a:endParaRPr kumimoji="0" sz="1867" b="1" i="0" u="sng"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CRUNCH!	      </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GULP!	       AGHHH!</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CHOMP!</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649" name="Google Shape;1649;p231"/>
          <p:cNvSpPr txBox="1"/>
          <p:nvPr/>
        </p:nvSpPr>
        <p:spPr>
          <a:xfrm>
            <a:off x="3581967" y="5399400"/>
            <a:ext cx="4110800" cy="1403200"/>
          </a:xfrm>
          <a:prstGeom prst="rect">
            <a:avLst/>
          </a:prstGeom>
          <a:solidFill>
            <a:srgbClr val="F9CB9C"/>
          </a:solid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1" i="0" u="sng" strike="noStrike" kern="0" cap="none" spc="0" normalizeH="0" baseline="0" noProof="0">
                <a:ln>
                  <a:noFill/>
                </a:ln>
                <a:solidFill>
                  <a:srgbClr val="000000"/>
                </a:solidFill>
                <a:effectLst/>
                <a:uLnTx/>
                <a:uFillTx/>
                <a:latin typeface="Arial"/>
                <a:ea typeface="Arial"/>
                <a:cs typeface="Arial"/>
                <a:sym typeface="Arial"/>
              </a:rPr>
              <a:t>Powerful Verbs</a:t>
            </a:r>
            <a:endParaRPr kumimoji="0" sz="1867" b="1" i="0" u="sng"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1" i="0" u="sng"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cried		yelled	scrambled	devoured	swallowed				</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23262006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653"/>
        <p:cNvGrpSpPr/>
        <p:nvPr/>
      </p:nvGrpSpPr>
      <p:grpSpPr>
        <a:xfrm>
          <a:off x="0" y="0"/>
          <a:ext cx="0" cy="0"/>
          <a:chOff x="0" y="0"/>
          <a:chExt cx="0" cy="0"/>
        </a:xfrm>
      </p:grpSpPr>
      <p:sp>
        <p:nvSpPr>
          <p:cNvPr id="1654" name="Google Shape;1654;p232"/>
          <p:cNvSpPr txBox="1">
            <a:spLocks noGrp="1"/>
          </p:cNvSpPr>
          <p:nvPr>
            <p:ph type="ctrTitle"/>
          </p:nvPr>
        </p:nvSpPr>
        <p:spPr>
          <a:xfrm>
            <a:off x="227400" y="277633"/>
            <a:ext cx="11360800" cy="5076400"/>
          </a:xfrm>
          <a:prstGeom prst="rect">
            <a:avLst/>
          </a:prstGeom>
          <a:noFill/>
          <a:ln>
            <a:noFill/>
          </a:ln>
        </p:spPr>
        <p:txBody>
          <a:bodyPr spcFirstLastPara="1" wrap="square" lIns="121900" tIns="121900" rIns="121900" bIns="121900" anchor="b" anchorCtr="0">
            <a:noAutofit/>
          </a:bodyPr>
          <a:lstStyle/>
          <a:p>
            <a:r>
              <a:rPr lang="en-GB" sz="4000"/>
              <a:t>How did you do?</a:t>
            </a:r>
            <a:endParaRPr sz="4000"/>
          </a:p>
          <a:p>
            <a:r>
              <a:rPr lang="en-GB" sz="4000"/>
              <a:t>Reread your paragraphs and edit them against your checklist.</a:t>
            </a:r>
            <a:endParaRPr sz="4000"/>
          </a:p>
          <a:p>
            <a:pPr algn="l">
              <a:buSzPts val="1100"/>
            </a:pPr>
            <a:r>
              <a:rPr lang="en-GB" sz="1867"/>
              <a:t>Did you need to use</a:t>
            </a:r>
            <a:endParaRPr sz="1867"/>
          </a:p>
          <a:p>
            <a:pPr marL="609585" indent="-423323" algn="l">
              <a:buSzPts val="1400"/>
              <a:buChar char="●"/>
            </a:pPr>
            <a:r>
              <a:rPr lang="en-GB" sz="1867" b="1">
                <a:solidFill>
                  <a:srgbClr val="FF0000"/>
                </a:solidFill>
              </a:rPr>
              <a:t>exciting sentence openers</a:t>
            </a:r>
            <a:endParaRPr sz="1867" b="1">
              <a:solidFill>
                <a:srgbClr val="FF0000"/>
              </a:solidFill>
            </a:endParaRPr>
          </a:p>
          <a:p>
            <a:pPr marL="609585" indent="-423323" algn="l">
              <a:buClr>
                <a:srgbClr val="0000FF"/>
              </a:buClr>
              <a:buSzPts val="1400"/>
              <a:buChar char="●"/>
            </a:pPr>
            <a:r>
              <a:rPr lang="en-GB" sz="1867" b="1">
                <a:solidFill>
                  <a:srgbClr val="0000FF"/>
                </a:solidFill>
              </a:rPr>
              <a:t>appropriate vocab</a:t>
            </a:r>
            <a:endParaRPr sz="1867" b="1">
              <a:solidFill>
                <a:srgbClr val="0000FF"/>
              </a:solidFill>
            </a:endParaRPr>
          </a:p>
          <a:p>
            <a:pPr marL="609585" indent="-423323" algn="l">
              <a:buSzPts val="1400"/>
              <a:buChar char="●"/>
            </a:pPr>
            <a:r>
              <a:rPr lang="en-GB" sz="1867" b="1">
                <a:solidFill>
                  <a:srgbClr val="38761D"/>
                </a:solidFill>
              </a:rPr>
              <a:t>onomatopoeia words</a:t>
            </a:r>
            <a:r>
              <a:rPr lang="en-GB" sz="1867"/>
              <a:t> (WHOOSH! SPLASH! CREAK!)</a:t>
            </a:r>
            <a:endParaRPr sz="1867"/>
          </a:p>
          <a:p>
            <a:pPr marL="609585" indent="-423323" algn="l">
              <a:buSzPts val="1400"/>
              <a:buChar char="●"/>
            </a:pPr>
            <a:r>
              <a:rPr lang="en-GB" sz="1867"/>
              <a:t>punctuated </a:t>
            </a:r>
            <a:r>
              <a:rPr lang="en-GB" sz="1867" b="1">
                <a:solidFill>
                  <a:srgbClr val="741B47"/>
                </a:solidFill>
              </a:rPr>
              <a:t>speech </a:t>
            </a:r>
            <a:r>
              <a:rPr lang="en-GB" sz="1867"/>
              <a:t>(inverted commas)</a:t>
            </a:r>
            <a:endParaRPr sz="1867"/>
          </a:p>
          <a:p>
            <a:pPr marL="609585" indent="-423323" algn="l">
              <a:buSzPts val="1400"/>
              <a:buChar char="●"/>
            </a:pPr>
            <a:r>
              <a:rPr lang="en-GB" sz="1867" b="1"/>
              <a:t>Did you use the direct speech from yesterday?</a:t>
            </a:r>
            <a:endParaRPr sz="4000"/>
          </a:p>
          <a:p>
            <a:pPr marL="1219170" algn="l"/>
            <a:endParaRPr sz="4000"/>
          </a:p>
          <a:p>
            <a:r>
              <a:rPr lang="en-GB" sz="4000"/>
              <a:t>Share your story writing with an adult.</a:t>
            </a:r>
            <a:endParaRPr sz="4000"/>
          </a:p>
        </p:txBody>
      </p:sp>
    </p:spTree>
    <p:extLst>
      <p:ext uri="{BB962C8B-B14F-4D97-AF65-F5344CB8AC3E}">
        <p14:creationId xmlns:p14="http://schemas.microsoft.com/office/powerpoint/2010/main" val="2832392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658"/>
        <p:cNvGrpSpPr/>
        <p:nvPr/>
      </p:nvGrpSpPr>
      <p:grpSpPr>
        <a:xfrm>
          <a:off x="0" y="0"/>
          <a:ext cx="0" cy="0"/>
          <a:chOff x="0" y="0"/>
          <a:chExt cx="0" cy="0"/>
        </a:xfrm>
      </p:grpSpPr>
      <p:sp>
        <p:nvSpPr>
          <p:cNvPr id="1659" name="Google Shape;1659;p233"/>
          <p:cNvSpPr txBox="1">
            <a:spLocks noGrp="1"/>
          </p:cNvSpPr>
          <p:nvPr>
            <p:ph type="ctrTitle"/>
          </p:nvPr>
        </p:nvSpPr>
        <p:spPr>
          <a:xfrm>
            <a:off x="415600" y="1622833"/>
            <a:ext cx="11360800" cy="5403600"/>
          </a:xfrm>
          <a:prstGeom prst="rect">
            <a:avLst/>
          </a:prstGeom>
          <a:noFill/>
          <a:ln>
            <a:noFill/>
          </a:ln>
        </p:spPr>
        <p:txBody>
          <a:bodyPr spcFirstLastPara="1" wrap="square" lIns="121900" tIns="121900" rIns="121900" bIns="121900" anchor="b" anchorCtr="0">
            <a:noAutofit/>
          </a:bodyPr>
          <a:lstStyle/>
          <a:p>
            <a:endParaRPr sz="4000"/>
          </a:p>
          <a:p>
            <a:endParaRPr sz="4000"/>
          </a:p>
          <a:p>
            <a:r>
              <a:rPr lang="en-GB" sz="4000"/>
              <a:t>What is a homophone?</a:t>
            </a:r>
            <a:endParaRPr sz="4000"/>
          </a:p>
          <a:p>
            <a:pPr algn="l"/>
            <a:r>
              <a:rPr lang="en-GB" sz="3200"/>
              <a:t>A homophone is a word that sounds the same but is spelt differently and means something different. ‘Homo’ means ‘same’ and ‘phone’ means ‘sound’.</a:t>
            </a:r>
            <a:endParaRPr sz="3200"/>
          </a:p>
          <a:p>
            <a:r>
              <a:rPr lang="en-GB" sz="3200">
                <a:solidFill>
                  <a:srgbClr val="FF0000"/>
                </a:solidFill>
              </a:rPr>
              <a:t>Example:</a:t>
            </a:r>
            <a:endParaRPr sz="3200">
              <a:solidFill>
                <a:srgbClr val="FF0000"/>
              </a:solidFill>
            </a:endParaRPr>
          </a:p>
          <a:p>
            <a:r>
              <a:rPr lang="en-GB" sz="3200">
                <a:solidFill>
                  <a:srgbClr val="FF0000"/>
                </a:solidFill>
              </a:rPr>
              <a:t>ate and eight</a:t>
            </a:r>
            <a:endParaRPr sz="3200">
              <a:solidFill>
                <a:srgbClr val="FF0000"/>
              </a:solidFill>
            </a:endParaRPr>
          </a:p>
          <a:p>
            <a:r>
              <a:rPr lang="en-GB" sz="3200">
                <a:solidFill>
                  <a:srgbClr val="FF0000"/>
                </a:solidFill>
              </a:rPr>
              <a:t>I ate my apple. I have eight friends.</a:t>
            </a:r>
            <a:endParaRPr sz="3200">
              <a:solidFill>
                <a:srgbClr val="FF0000"/>
              </a:solidFill>
            </a:endParaRPr>
          </a:p>
          <a:p>
            <a:r>
              <a:rPr lang="en-GB" sz="3200"/>
              <a:t>Watch the on line clip.</a:t>
            </a:r>
            <a:endParaRPr sz="3200"/>
          </a:p>
          <a:p>
            <a:r>
              <a:rPr lang="en-GB" sz="800" u="sng">
                <a:solidFill>
                  <a:schemeClr val="accent5"/>
                </a:solidFill>
                <a:hlinkClick r:id="rId3"/>
              </a:rPr>
              <a:t>https://uk.video.search.yahoo.com/yhs/search;_ylt=AwrIAX8Y_YVecR4AnAN3Bwx.;_ylu=X3oDMTB0ZTgxN3Q0BGNvbG8DaXIyBHBvcwMxBHZ0aWQDBHNlYwNwaXZz?p=homophones&amp;type=pds_sjiqmxum1acegikmuebkmoqsuwl96p7j8qmodg_19_21_ssg00&amp;hspart=itm&amp;hsimp=yhs-001&amp;param1=1&amp;param2=f%3D4%26b%3Dchrome%26ip%3D86.143.79.246%26pa%3Dpdfconverterds%26type%3Dpds_sjiqmxum1acegikmuebkmoqsuwl96p7j8qmodg_19_21_ssg00%26cat%3Dweb%26a%3Dpds_sjiqmxum1acegikmuebkmoqsuwl96p7j8qmodg_19_21_ssg00%26xlp_pers_guid%3Daf929fc4210e4abac6f2a4042b064d6d%26xlp_sess_guid%3Daf929fc4210e4abac6f2a4042b064d6d-ad1e-09fb78766ee3%26uref%3D%26abid%3D%26xt_abg%3D%26xt_ver%3D10.1.4.64%26ls_ts%3D1558379397&amp;ei=UTF-8&amp;fr=yhs-itm-001#id=3&amp;vid=c6df02f66d749fda64d4e5038abf7f01&amp;action=view</a:t>
            </a:r>
            <a:endParaRPr sz="3200"/>
          </a:p>
          <a:p>
            <a:endParaRPr sz="2400"/>
          </a:p>
          <a:p>
            <a:endParaRPr sz="2400"/>
          </a:p>
        </p:txBody>
      </p:sp>
      <p:sp>
        <p:nvSpPr>
          <p:cNvPr id="1660" name="Google Shape;1660;p233"/>
          <p:cNvSpPr txBox="1">
            <a:spLocks noGrp="1"/>
          </p:cNvSpPr>
          <p:nvPr>
            <p:ph type="subTitle" idx="1"/>
          </p:nvPr>
        </p:nvSpPr>
        <p:spPr>
          <a:xfrm>
            <a:off x="1714200" y="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661" name="Google Shape;1661;p233"/>
          <p:cNvPicPr preferRelativeResize="0"/>
          <p:nvPr/>
        </p:nvPicPr>
        <p:blipFill rotWithShape="1">
          <a:blip r:embed="rId4">
            <a:alphaModFix/>
          </a:blip>
          <a:src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4246604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665"/>
        <p:cNvGrpSpPr/>
        <p:nvPr/>
      </p:nvGrpSpPr>
      <p:grpSpPr>
        <a:xfrm>
          <a:off x="0" y="0"/>
          <a:ext cx="0" cy="0"/>
          <a:chOff x="0" y="0"/>
          <a:chExt cx="0" cy="0"/>
        </a:xfrm>
      </p:grpSpPr>
      <p:pic>
        <p:nvPicPr>
          <p:cNvPr id="1666" name="Google Shape;1666;p234"/>
          <p:cNvPicPr preferRelativeResize="0"/>
          <p:nvPr/>
        </p:nvPicPr>
        <p:blipFill rotWithShape="1">
          <a:blip r:embed="rId3">
            <a:alphaModFix/>
          </a:blip>
          <a:srcRect/>
          <a:stretch/>
        </p:blipFill>
        <p:spPr>
          <a:xfrm>
            <a:off x="314000" y="274367"/>
            <a:ext cx="4543368" cy="3275467"/>
          </a:xfrm>
          <a:prstGeom prst="rect">
            <a:avLst/>
          </a:prstGeom>
          <a:noFill/>
          <a:ln>
            <a:noFill/>
          </a:ln>
        </p:spPr>
      </p:pic>
      <p:sp>
        <p:nvSpPr>
          <p:cNvPr id="1667" name="Google Shape;1667;p234"/>
          <p:cNvSpPr txBox="1"/>
          <p:nvPr/>
        </p:nvSpPr>
        <p:spPr>
          <a:xfrm>
            <a:off x="648533" y="565900"/>
            <a:ext cx="6272400" cy="2692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668" name="Google Shape;1668;p234"/>
          <p:cNvPicPr preferRelativeResize="0"/>
          <p:nvPr/>
        </p:nvPicPr>
        <p:blipFill rotWithShape="1">
          <a:blip r:embed="rId4">
            <a:alphaModFix/>
          </a:blip>
          <a:srcRect/>
          <a:stretch/>
        </p:blipFill>
        <p:spPr>
          <a:xfrm>
            <a:off x="7640954" y="1109534"/>
            <a:ext cx="3603380" cy="2319468"/>
          </a:xfrm>
          <a:prstGeom prst="rect">
            <a:avLst/>
          </a:prstGeom>
          <a:noFill/>
          <a:ln>
            <a:noFill/>
          </a:ln>
        </p:spPr>
      </p:pic>
      <p:sp>
        <p:nvSpPr>
          <p:cNvPr id="1669" name="Google Shape;1669;p234"/>
          <p:cNvSpPr txBox="1"/>
          <p:nvPr/>
        </p:nvSpPr>
        <p:spPr>
          <a:xfrm>
            <a:off x="314000" y="3681267"/>
            <a:ext cx="9450800" cy="29480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2400"/>
              <a:buFontTx/>
              <a:buNone/>
              <a:tabLst/>
              <a:defRPr/>
            </a:pPr>
            <a:r>
              <a:rPr kumimoji="0" lang="en-GB" sz="3200" b="0" i="0" u="none" strike="noStrike" kern="0" cap="none" spc="0" normalizeH="0" baseline="0" noProof="0">
                <a:ln>
                  <a:noFill/>
                </a:ln>
                <a:solidFill>
                  <a:srgbClr val="000000"/>
                </a:solidFill>
                <a:effectLst/>
                <a:uLnTx/>
                <a:uFillTx/>
                <a:latin typeface="Arial"/>
                <a:ea typeface="Arial"/>
                <a:cs typeface="Arial"/>
                <a:sym typeface="Arial"/>
              </a:rPr>
              <a:t>Remember this poster from our classroom?  We often mix up there, their and there. So… let’s practise this today.</a:t>
            </a:r>
            <a:endParaRPr kumimoji="0" sz="32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2400"/>
              <a:buFontTx/>
              <a:buNone/>
              <a:tabLst/>
              <a:defRPr/>
            </a:pPr>
            <a:r>
              <a:rPr kumimoji="0" lang="en-GB" sz="3200" b="0" i="0" u="none" strike="noStrike" kern="0" cap="none" spc="0" normalizeH="0" baseline="0" noProof="0">
                <a:ln>
                  <a:noFill/>
                </a:ln>
                <a:solidFill>
                  <a:srgbClr val="000000"/>
                </a:solidFill>
                <a:effectLst/>
                <a:uLnTx/>
                <a:uFillTx/>
                <a:latin typeface="Arial"/>
                <a:ea typeface="Arial"/>
                <a:cs typeface="Arial"/>
                <a:sym typeface="Arial"/>
              </a:rPr>
              <a:t>Use the link to watch the bbc bite size clip, try the fill the gaps exercise and the quiz.</a:t>
            </a:r>
            <a:endParaRPr kumimoji="0" sz="32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670" name="Google Shape;1670;p234"/>
          <p:cNvSpPr txBox="1"/>
          <p:nvPr/>
        </p:nvSpPr>
        <p:spPr>
          <a:xfrm>
            <a:off x="7506133" y="125267"/>
            <a:ext cx="4077600" cy="786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100"/>
              <a:buFontTx/>
              <a:buNone/>
              <a:tabLst/>
              <a:defRPr/>
            </a:pPr>
            <a:r>
              <a:rPr kumimoji="0" lang="en-GB" sz="1467" b="0" i="0" u="sng" strike="noStrike" kern="0" cap="none" spc="0" normalizeH="0" baseline="0" noProof="0">
                <a:ln>
                  <a:noFill/>
                </a:ln>
                <a:solidFill>
                  <a:srgbClr val="0097A7"/>
                </a:solidFill>
                <a:effectLst/>
                <a:uLnTx/>
                <a:uFillTx/>
                <a:latin typeface="Arial"/>
                <a:ea typeface="Arial"/>
                <a:cs typeface="Arial"/>
                <a:sym typeface="Arial"/>
                <a:hlinkClick r:id="rId5"/>
              </a:rPr>
              <a:t>https://www.bbc.co.uk/bitesize/topics/zqhpk2p/articles/z3cxrwx</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30356290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674"/>
        <p:cNvGrpSpPr/>
        <p:nvPr/>
      </p:nvGrpSpPr>
      <p:grpSpPr>
        <a:xfrm>
          <a:off x="0" y="0"/>
          <a:ext cx="0" cy="0"/>
          <a:chOff x="0" y="0"/>
          <a:chExt cx="0" cy="0"/>
        </a:xfrm>
      </p:grpSpPr>
      <p:sp>
        <p:nvSpPr>
          <p:cNvPr id="1675" name="Google Shape;1675;p235"/>
          <p:cNvSpPr txBox="1">
            <a:spLocks noGrp="1"/>
          </p:cNvSpPr>
          <p:nvPr>
            <p:ph type="ctrTitle"/>
          </p:nvPr>
        </p:nvSpPr>
        <p:spPr>
          <a:xfrm>
            <a:off x="0" y="992767"/>
            <a:ext cx="11960000" cy="4883600"/>
          </a:xfrm>
          <a:prstGeom prst="rect">
            <a:avLst/>
          </a:prstGeom>
          <a:noFill/>
          <a:ln>
            <a:noFill/>
          </a:ln>
        </p:spPr>
        <p:txBody>
          <a:bodyPr spcFirstLastPara="1" wrap="square" lIns="121900" tIns="121900" rIns="121900" bIns="121900" anchor="b" anchorCtr="0">
            <a:noAutofit/>
          </a:bodyPr>
          <a:lstStyle/>
          <a:p>
            <a:r>
              <a:rPr lang="en-GB" sz="4000"/>
              <a:t>Now write out these sentences adding in the correct spelling of the correct their, there or they’re.</a:t>
            </a:r>
            <a:endParaRPr sz="3200"/>
          </a:p>
          <a:p>
            <a:endParaRPr sz="3200"/>
          </a:p>
          <a:p>
            <a:pPr marL="609585" indent="-507987" algn="l">
              <a:buSzPts val="2400"/>
              <a:buAutoNum type="arabicPeriod"/>
            </a:pPr>
            <a:r>
              <a:rPr lang="en-GB" sz="3200"/>
              <a:t>They put _______ barrels upon the deck.</a:t>
            </a:r>
            <a:endParaRPr sz="3200"/>
          </a:p>
          <a:p>
            <a:pPr marL="609585" indent="-507987" algn="l">
              <a:buSzPts val="2400"/>
              <a:buAutoNum type="arabicPeriod"/>
            </a:pPr>
            <a:r>
              <a:rPr lang="en-GB" sz="3200"/>
              <a:t>The pirates went to get out ________ oars.</a:t>
            </a:r>
            <a:endParaRPr sz="3200"/>
          </a:p>
          <a:p>
            <a:pPr marL="609585" indent="-507987" algn="l">
              <a:buSzPts val="2400"/>
              <a:buAutoNum type="arabicPeriod"/>
            </a:pPr>
            <a:r>
              <a:rPr lang="en-GB" sz="3200"/>
              <a:t>“Carry that treasure over _______!” ordered the captain.</a:t>
            </a:r>
            <a:endParaRPr sz="3200"/>
          </a:p>
          <a:p>
            <a:pPr marL="609585" indent="-507987" algn="l">
              <a:buSzPts val="2400"/>
              <a:buAutoNum type="arabicPeriod"/>
            </a:pPr>
            <a:r>
              <a:rPr lang="en-GB" sz="3200"/>
              <a:t>__________ off to hoist the Jolly Roger.</a:t>
            </a:r>
            <a:endParaRPr sz="3200"/>
          </a:p>
          <a:p>
            <a:pPr marL="609585" indent="-507987" algn="l">
              <a:buSzPts val="2400"/>
              <a:buAutoNum type="arabicPeriod"/>
            </a:pPr>
            <a:r>
              <a:rPr lang="en-GB" sz="3200"/>
              <a:t>What have they done with ______ treasure?</a:t>
            </a:r>
            <a:endParaRPr sz="3200"/>
          </a:p>
          <a:p>
            <a:pPr marL="609585" indent="-507987" algn="l">
              <a:buSzPts val="2400"/>
              <a:buAutoNum type="arabicPeriod"/>
            </a:pPr>
            <a:r>
              <a:rPr lang="en-GB" sz="3200"/>
              <a:t>__________ going to take _________ parrot over _______.</a:t>
            </a:r>
            <a:endParaRPr sz="3200"/>
          </a:p>
        </p:txBody>
      </p:sp>
    </p:spTree>
    <p:extLst>
      <p:ext uri="{BB962C8B-B14F-4D97-AF65-F5344CB8AC3E}">
        <p14:creationId xmlns:p14="http://schemas.microsoft.com/office/powerpoint/2010/main" val="41445045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79"/>
        <p:cNvGrpSpPr/>
        <p:nvPr/>
      </p:nvGrpSpPr>
      <p:grpSpPr>
        <a:xfrm>
          <a:off x="0" y="0"/>
          <a:ext cx="0" cy="0"/>
          <a:chOff x="0" y="0"/>
          <a:chExt cx="0" cy="0"/>
        </a:xfrm>
      </p:grpSpPr>
      <p:sp>
        <p:nvSpPr>
          <p:cNvPr id="1680" name="Google Shape;1680;p236"/>
          <p:cNvSpPr txBox="1">
            <a:spLocks noGrp="1"/>
          </p:cNvSpPr>
          <p:nvPr>
            <p:ph type="ctrTitle"/>
          </p:nvPr>
        </p:nvSpPr>
        <p:spPr>
          <a:xfrm>
            <a:off x="0" y="992767"/>
            <a:ext cx="11960000" cy="4883600"/>
          </a:xfrm>
          <a:prstGeom prst="rect">
            <a:avLst/>
          </a:prstGeom>
          <a:noFill/>
          <a:ln>
            <a:noFill/>
          </a:ln>
        </p:spPr>
        <p:txBody>
          <a:bodyPr spcFirstLastPara="1" wrap="square" lIns="121900" tIns="121900" rIns="121900" bIns="121900" anchor="b" anchorCtr="0">
            <a:noAutofit/>
          </a:bodyPr>
          <a:lstStyle/>
          <a:p>
            <a:r>
              <a:rPr lang="en-GB" sz="4000"/>
              <a:t>Now write out these sentences adding in the correct spelling of the correct their, there or they’re.</a:t>
            </a:r>
            <a:endParaRPr sz="3200"/>
          </a:p>
          <a:p>
            <a:endParaRPr sz="3200"/>
          </a:p>
          <a:p>
            <a:pPr marL="609585" indent="-507987" algn="l">
              <a:buSzPts val="2400"/>
              <a:buAutoNum type="arabicPeriod"/>
            </a:pPr>
            <a:r>
              <a:rPr lang="en-GB" sz="3200"/>
              <a:t>They put </a:t>
            </a:r>
            <a:r>
              <a:rPr lang="en-GB" sz="3200">
                <a:solidFill>
                  <a:srgbClr val="FF0000"/>
                </a:solidFill>
              </a:rPr>
              <a:t>their</a:t>
            </a:r>
            <a:r>
              <a:rPr lang="en-GB" sz="3200"/>
              <a:t> barrels upon the deck.</a:t>
            </a:r>
            <a:endParaRPr sz="3200"/>
          </a:p>
          <a:p>
            <a:pPr marL="609585" indent="-507987" algn="l">
              <a:buSzPts val="2400"/>
              <a:buAutoNum type="arabicPeriod"/>
            </a:pPr>
            <a:r>
              <a:rPr lang="en-GB" sz="3200"/>
              <a:t>The pirates went to get out </a:t>
            </a:r>
            <a:r>
              <a:rPr lang="en-GB" sz="3200">
                <a:solidFill>
                  <a:srgbClr val="FF0000"/>
                </a:solidFill>
              </a:rPr>
              <a:t>their</a:t>
            </a:r>
            <a:r>
              <a:rPr lang="en-GB" sz="3200"/>
              <a:t> oars.</a:t>
            </a:r>
            <a:endParaRPr sz="3200"/>
          </a:p>
          <a:p>
            <a:pPr marL="609585" indent="-507987" algn="l">
              <a:buSzPts val="2400"/>
              <a:buAutoNum type="arabicPeriod"/>
            </a:pPr>
            <a:r>
              <a:rPr lang="en-GB" sz="3200"/>
              <a:t>“Carry that treasure over </a:t>
            </a:r>
            <a:r>
              <a:rPr lang="en-GB" sz="3200">
                <a:solidFill>
                  <a:srgbClr val="FF0000"/>
                </a:solidFill>
              </a:rPr>
              <a:t>there</a:t>
            </a:r>
            <a:r>
              <a:rPr lang="en-GB" sz="3200"/>
              <a:t>!” ordered the captain.</a:t>
            </a:r>
            <a:endParaRPr sz="3200"/>
          </a:p>
          <a:p>
            <a:pPr marL="609585" indent="-507987" algn="l">
              <a:buSzPts val="2400"/>
              <a:buAutoNum type="arabicPeriod"/>
            </a:pPr>
            <a:r>
              <a:rPr lang="en-GB" sz="3200">
                <a:solidFill>
                  <a:srgbClr val="FF0000"/>
                </a:solidFill>
              </a:rPr>
              <a:t>They’re</a:t>
            </a:r>
            <a:r>
              <a:rPr lang="en-GB" sz="3200"/>
              <a:t> off to hoist the Jolly Roger.</a:t>
            </a:r>
            <a:endParaRPr sz="3200"/>
          </a:p>
          <a:p>
            <a:pPr marL="609585" indent="-507987" algn="l">
              <a:buSzPts val="2400"/>
              <a:buAutoNum type="arabicPeriod"/>
            </a:pPr>
            <a:r>
              <a:rPr lang="en-GB" sz="3200"/>
              <a:t>What have they done with </a:t>
            </a:r>
            <a:r>
              <a:rPr lang="en-GB" sz="3200">
                <a:solidFill>
                  <a:srgbClr val="FF0000"/>
                </a:solidFill>
              </a:rPr>
              <a:t>their</a:t>
            </a:r>
            <a:r>
              <a:rPr lang="en-GB" sz="3200"/>
              <a:t> treasure?</a:t>
            </a:r>
            <a:endParaRPr sz="3200"/>
          </a:p>
          <a:p>
            <a:pPr marL="609585" indent="-507987" algn="l">
              <a:buSzPts val="2400"/>
              <a:buAutoNum type="arabicPeriod"/>
            </a:pPr>
            <a:r>
              <a:rPr lang="en-GB" sz="3200">
                <a:solidFill>
                  <a:srgbClr val="FF0000"/>
                </a:solidFill>
              </a:rPr>
              <a:t>They’re</a:t>
            </a:r>
            <a:r>
              <a:rPr lang="en-GB" sz="3200"/>
              <a:t> going to take </a:t>
            </a:r>
            <a:r>
              <a:rPr lang="en-GB" sz="3200">
                <a:solidFill>
                  <a:srgbClr val="FF0000"/>
                </a:solidFill>
              </a:rPr>
              <a:t>their</a:t>
            </a:r>
            <a:r>
              <a:rPr lang="en-GB" sz="3200"/>
              <a:t> parrot over </a:t>
            </a:r>
            <a:r>
              <a:rPr lang="en-GB" sz="3200">
                <a:solidFill>
                  <a:srgbClr val="FF0000"/>
                </a:solidFill>
              </a:rPr>
              <a:t>there</a:t>
            </a:r>
            <a:r>
              <a:rPr lang="en-GB" sz="3200"/>
              <a:t>.</a:t>
            </a:r>
            <a:endParaRPr sz="3200"/>
          </a:p>
        </p:txBody>
      </p:sp>
    </p:spTree>
    <p:extLst>
      <p:ext uri="{BB962C8B-B14F-4D97-AF65-F5344CB8AC3E}">
        <p14:creationId xmlns:p14="http://schemas.microsoft.com/office/powerpoint/2010/main" val="1814217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684"/>
        <p:cNvGrpSpPr/>
        <p:nvPr/>
      </p:nvGrpSpPr>
      <p:grpSpPr>
        <a:xfrm>
          <a:off x="0" y="0"/>
          <a:ext cx="0" cy="0"/>
          <a:chOff x="0" y="0"/>
          <a:chExt cx="0" cy="0"/>
        </a:xfrm>
      </p:grpSpPr>
      <p:sp>
        <p:nvSpPr>
          <p:cNvPr id="1685" name="Google Shape;1685;p237"/>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686" name="Google Shape;1686;p237"/>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687" name="Google Shape;1687;p237"/>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302008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691"/>
        <p:cNvGrpSpPr/>
        <p:nvPr/>
      </p:nvGrpSpPr>
      <p:grpSpPr>
        <a:xfrm>
          <a:off x="0" y="0"/>
          <a:ext cx="0" cy="0"/>
          <a:chOff x="0" y="0"/>
          <a:chExt cx="0" cy="0"/>
        </a:xfrm>
      </p:grpSpPr>
      <p:sp>
        <p:nvSpPr>
          <p:cNvPr id="1692" name="Google Shape;1692;p238"/>
          <p:cNvSpPr txBox="1">
            <a:spLocks noGrp="1"/>
          </p:cNvSpPr>
          <p:nvPr>
            <p:ph type="ctrTitle"/>
          </p:nvPr>
        </p:nvSpPr>
        <p:spPr>
          <a:xfrm>
            <a:off x="415600" y="2552200"/>
            <a:ext cx="11360800" cy="4075200"/>
          </a:xfrm>
          <a:prstGeom prst="rect">
            <a:avLst/>
          </a:prstGeom>
          <a:noFill/>
          <a:ln>
            <a:noFill/>
          </a:ln>
        </p:spPr>
        <p:txBody>
          <a:bodyPr spcFirstLastPara="1" wrap="square" lIns="121900" tIns="121900" rIns="121900" bIns="121900" anchor="b" anchorCtr="0">
            <a:noAutofit/>
          </a:bodyPr>
          <a:lstStyle/>
          <a:p>
            <a:pPr>
              <a:buSzPts val="1100"/>
            </a:pPr>
            <a:r>
              <a:rPr lang="en-GB" sz="800" u="sng">
                <a:solidFill>
                  <a:schemeClr val="accent5"/>
                </a:solidFill>
                <a:hlinkClick r:id="rId3"/>
              </a:rPr>
              <a:t>https://uk.video.search.yahoo.com/yhs/search;_ylt=AwrIQZLVJ4deBmEAQhB3Bwx.;_ylu=X3oDMTB0ZTgxN3Q0BGNvbG8DaXIyBHBvcwMxBHZ0aWQDBHNlYwNwaXZz?p=howtodrawapirate+boat+step+by+step&amp;type=pds_sjiqmxum1acegikmuebkmoqsuwl96p7j8qmodg_19_21_ssg00&amp;hspart=itm&amp;hsimp=yhs-001&amp;param1=1&amp;param2=f%3D4%26b%3Dchrome%26ip%3D86.143.79.246%26pa%3Dpdfconverterds%26type%3Dpds_sjiqmxum1acegikmuebkmoqsuwl96p7j8qmodg_19_21_ssg00%26cat%3Dweb%26a%3Dpds_sjiqmxum1acegikmuebkmoqsuwl96p7j8qmodg_19_21_ssg00%26xlp_pers_guid%3Daf929fc4210e4abac6f2a4042b064d6d%26xlp_sess_guid%3Daf929fc4210e4abac6f2a4042b064d6d-ad1e-09fb78766ee3%26uref%3D%26abid%3D%26xt_abg%3D%26xt_ver%3D10.1.4.64%26ls_ts%3D1558379397&amp;ei=UTF-8&amp;fr=yhs-itm-001#id=3&amp;vid=350fddaf1fa0a548fa14a98713c7ce27&amp;action=view</a:t>
            </a:r>
            <a:endParaRPr/>
          </a:p>
        </p:txBody>
      </p:sp>
      <p:sp>
        <p:nvSpPr>
          <p:cNvPr id="1693" name="Google Shape;1693;p238"/>
          <p:cNvSpPr txBox="1">
            <a:spLocks noGrp="1"/>
          </p:cNvSpPr>
          <p:nvPr>
            <p:ph type="subTitle" idx="1"/>
          </p:nvPr>
        </p:nvSpPr>
        <p:spPr>
          <a:xfrm>
            <a:off x="415600" y="2154933"/>
            <a:ext cx="11360800" cy="3692800"/>
          </a:xfrm>
          <a:prstGeom prst="rect">
            <a:avLst/>
          </a:prstGeom>
          <a:noFill/>
          <a:ln>
            <a:noFill/>
          </a:ln>
        </p:spPr>
        <p:txBody>
          <a:bodyPr spcFirstLastPara="1" wrap="square" lIns="121900" tIns="121900" rIns="121900" bIns="121900" anchor="t" anchorCtr="0">
            <a:noAutofit/>
          </a:bodyPr>
          <a:lstStyle/>
          <a:p>
            <a:pPr marL="609585" indent="-457189" algn="l">
              <a:buClr>
                <a:schemeClr val="dk1"/>
              </a:buClr>
              <a:buSzPts val="1800"/>
              <a:buFont typeface="Comic Sans MS"/>
              <a:buAutoNum type="arabicPeriod"/>
            </a:pPr>
            <a:r>
              <a:rPr lang="en-GB" sz="2400" b="1">
                <a:solidFill>
                  <a:schemeClr val="dk1"/>
                </a:solidFill>
                <a:latin typeface="Comic Sans MS"/>
                <a:ea typeface="Comic Sans MS"/>
                <a:cs typeface="Comic Sans MS"/>
                <a:sym typeface="Comic Sans MS"/>
              </a:rPr>
              <a:t>Use the link to draw a simple pirate boat step by step. You will need a piece of paper, a pencil and an eraser.</a:t>
            </a:r>
            <a:endParaRPr sz="2400" b="1">
              <a:solidFill>
                <a:schemeClr val="dk1"/>
              </a:solidFill>
              <a:latin typeface="Comic Sans MS"/>
              <a:ea typeface="Comic Sans MS"/>
              <a:cs typeface="Comic Sans MS"/>
              <a:sym typeface="Comic Sans MS"/>
            </a:endParaRPr>
          </a:p>
          <a:p>
            <a:pPr marL="609585" indent="0" algn="l"/>
            <a:endParaRPr sz="2400" b="1">
              <a:solidFill>
                <a:schemeClr val="dk1"/>
              </a:solidFill>
              <a:latin typeface="Comic Sans MS"/>
              <a:ea typeface="Comic Sans MS"/>
              <a:cs typeface="Comic Sans MS"/>
              <a:sym typeface="Comic Sans MS"/>
            </a:endParaRPr>
          </a:p>
          <a:p>
            <a:pPr marL="609585" indent="-457189" algn="l">
              <a:buClr>
                <a:schemeClr val="dk1"/>
              </a:buClr>
              <a:buSzPts val="1800"/>
              <a:buFont typeface="Comic Sans MS"/>
              <a:buAutoNum type="arabicPeriod"/>
            </a:pPr>
            <a:r>
              <a:rPr lang="en-GB" sz="2400" b="1">
                <a:solidFill>
                  <a:schemeClr val="dk1"/>
                </a:solidFill>
                <a:latin typeface="Comic Sans MS"/>
                <a:ea typeface="Comic Sans MS"/>
                <a:cs typeface="Comic Sans MS"/>
                <a:sym typeface="Comic Sans MS"/>
              </a:rPr>
              <a:t>Remember try again increasing the size of your drawing.</a:t>
            </a:r>
            <a:endParaRPr sz="2400" b="1">
              <a:solidFill>
                <a:schemeClr val="dk1"/>
              </a:solidFill>
              <a:latin typeface="Comic Sans MS"/>
              <a:ea typeface="Comic Sans MS"/>
              <a:cs typeface="Comic Sans MS"/>
              <a:sym typeface="Comic Sans MS"/>
            </a:endParaRPr>
          </a:p>
          <a:p>
            <a:pPr marL="609585" indent="0" algn="l"/>
            <a:endParaRPr sz="2400" b="1">
              <a:solidFill>
                <a:schemeClr val="dk1"/>
              </a:solidFill>
              <a:latin typeface="Comic Sans MS"/>
              <a:ea typeface="Comic Sans MS"/>
              <a:cs typeface="Comic Sans MS"/>
              <a:sym typeface="Comic Sans MS"/>
            </a:endParaRPr>
          </a:p>
          <a:p>
            <a:pPr marL="609585" indent="-457189" algn="l">
              <a:buClr>
                <a:schemeClr val="dk1"/>
              </a:buClr>
              <a:buSzPts val="1800"/>
              <a:buFont typeface="Comic Sans MS"/>
              <a:buAutoNum type="arabicPeriod"/>
            </a:pPr>
            <a:r>
              <a:rPr lang="en-GB" sz="2400" b="1">
                <a:solidFill>
                  <a:schemeClr val="dk1"/>
                </a:solidFill>
                <a:latin typeface="Comic Sans MS"/>
                <a:ea typeface="Comic Sans MS"/>
                <a:cs typeface="Comic Sans MS"/>
                <a:sym typeface="Comic Sans MS"/>
              </a:rPr>
              <a:t>Draw it by yourself a third time and you could add some of your own details (like your own Jolly Roger from yesterday)before colouring.</a:t>
            </a:r>
            <a:endParaRPr sz="2400" b="1">
              <a:solidFill>
                <a:schemeClr val="dk1"/>
              </a:solidFill>
              <a:latin typeface="Comic Sans MS"/>
              <a:ea typeface="Comic Sans MS"/>
              <a:cs typeface="Comic Sans MS"/>
              <a:sym typeface="Comic Sans MS"/>
            </a:endParaRPr>
          </a:p>
          <a:p>
            <a:pPr marL="609585" indent="0" algn="l"/>
            <a:endParaRPr sz="2400" b="1">
              <a:solidFill>
                <a:schemeClr val="dk1"/>
              </a:solidFill>
              <a:latin typeface="Comic Sans MS"/>
              <a:ea typeface="Comic Sans MS"/>
              <a:cs typeface="Comic Sans MS"/>
              <a:sym typeface="Comic Sans MS"/>
            </a:endParaRPr>
          </a:p>
          <a:p>
            <a:pPr marL="609585" indent="-457189" algn="l">
              <a:buClr>
                <a:schemeClr val="dk1"/>
              </a:buClr>
              <a:buSzPts val="1800"/>
              <a:buFont typeface="Comic Sans MS"/>
              <a:buAutoNum type="arabicPeriod"/>
            </a:pPr>
            <a:r>
              <a:rPr lang="en-GB" sz="2400" b="1">
                <a:solidFill>
                  <a:schemeClr val="dk1"/>
                </a:solidFill>
                <a:latin typeface="Comic Sans MS"/>
                <a:ea typeface="Comic Sans MS"/>
                <a:cs typeface="Comic Sans MS"/>
                <a:sym typeface="Comic Sans MS"/>
              </a:rPr>
              <a:t>Add labels to your ship using what you found out yesterday in the history session.</a:t>
            </a:r>
            <a:endParaRPr sz="2400" b="1">
              <a:solidFill>
                <a:schemeClr val="dk1"/>
              </a:solidFill>
              <a:latin typeface="Comic Sans MS"/>
              <a:ea typeface="Comic Sans MS"/>
              <a:cs typeface="Comic Sans MS"/>
              <a:sym typeface="Comic Sans MS"/>
            </a:endParaRPr>
          </a:p>
          <a:p>
            <a:pPr marL="0" indent="0"/>
            <a:endParaRPr sz="800"/>
          </a:p>
          <a:p>
            <a:pPr marL="0" indent="0"/>
            <a:endParaRPr/>
          </a:p>
        </p:txBody>
      </p:sp>
      <p:pic>
        <p:nvPicPr>
          <p:cNvPr id="1694" name="Google Shape;1694;p238"/>
          <p:cNvPicPr preferRelativeResize="0"/>
          <p:nvPr/>
        </p:nvPicPr>
        <p:blipFill rotWithShape="1">
          <a:blip r:embed="rId4">
            <a:alphaModFix/>
          </a:blip>
          <a:srcRect/>
          <a:stretch/>
        </p:blipFill>
        <p:spPr>
          <a:xfrm>
            <a:off x="224101" y="203200"/>
            <a:ext cx="5278633" cy="2067333"/>
          </a:xfrm>
          <a:prstGeom prst="rect">
            <a:avLst/>
          </a:prstGeom>
          <a:noFill/>
          <a:ln>
            <a:noFill/>
          </a:ln>
        </p:spPr>
      </p:pic>
      <p:pic>
        <p:nvPicPr>
          <p:cNvPr id="1695" name="Google Shape;1695;p238"/>
          <p:cNvPicPr preferRelativeResize="0"/>
          <p:nvPr/>
        </p:nvPicPr>
        <p:blipFill rotWithShape="1">
          <a:blip r:embed="rId5">
            <a:alphaModFix/>
          </a:blip>
          <a:srcRect/>
          <a:stretch/>
        </p:blipFill>
        <p:spPr>
          <a:xfrm>
            <a:off x="8863134" y="163967"/>
            <a:ext cx="2752972" cy="2145800"/>
          </a:xfrm>
          <a:prstGeom prst="rect">
            <a:avLst/>
          </a:prstGeom>
          <a:noFill/>
          <a:ln>
            <a:noFill/>
          </a:ln>
        </p:spPr>
      </p:pic>
    </p:spTree>
    <p:extLst>
      <p:ext uri="{BB962C8B-B14F-4D97-AF65-F5344CB8AC3E}">
        <p14:creationId xmlns:p14="http://schemas.microsoft.com/office/powerpoint/2010/main" val="27016506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699"/>
        <p:cNvGrpSpPr/>
        <p:nvPr/>
      </p:nvGrpSpPr>
      <p:grpSpPr>
        <a:xfrm>
          <a:off x="0" y="0"/>
          <a:ext cx="0" cy="0"/>
          <a:chOff x="0" y="0"/>
          <a:chExt cx="0" cy="0"/>
        </a:xfrm>
      </p:grpSpPr>
      <p:sp>
        <p:nvSpPr>
          <p:cNvPr id="1700" name="Google Shape;1700;p239"/>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have a good day learning today?</a:t>
            </a:r>
            <a:endParaRPr/>
          </a:p>
          <a:p>
            <a:r>
              <a:rPr lang="en-GB"/>
              <a:t>See you in the morning.</a:t>
            </a:r>
            <a:endParaRPr/>
          </a:p>
        </p:txBody>
      </p:sp>
      <p:pic>
        <p:nvPicPr>
          <p:cNvPr id="1701" name="Google Shape;1701;p239"/>
          <p:cNvPicPr preferRelativeResize="0"/>
          <p:nvPr/>
        </p:nvPicPr>
        <p:blipFill rotWithShape="1">
          <a:blip r:embed="rId3">
            <a:alphaModFix/>
          </a:blip>
          <a:srcRect/>
          <a:stretch/>
        </p:blipFill>
        <p:spPr>
          <a:xfrm>
            <a:off x="4932463" y="3546733"/>
            <a:ext cx="2327067" cy="3311267"/>
          </a:xfrm>
          <a:prstGeom prst="rect">
            <a:avLst/>
          </a:prstGeom>
          <a:noFill/>
          <a:ln>
            <a:noFill/>
          </a:ln>
        </p:spPr>
      </p:pic>
    </p:spTree>
    <p:extLst>
      <p:ext uri="{BB962C8B-B14F-4D97-AF65-F5344CB8AC3E}">
        <p14:creationId xmlns:p14="http://schemas.microsoft.com/office/powerpoint/2010/main" val="39917694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05"/>
        <p:cNvGrpSpPr/>
        <p:nvPr/>
      </p:nvGrpSpPr>
      <p:grpSpPr>
        <a:xfrm>
          <a:off x="0" y="0"/>
          <a:ext cx="0" cy="0"/>
          <a:chOff x="0" y="0"/>
          <a:chExt cx="0" cy="0"/>
        </a:xfrm>
      </p:grpSpPr>
      <p:sp>
        <p:nvSpPr>
          <p:cNvPr id="1706" name="Google Shape;1706;p240"/>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Thursday 30th April</a:t>
            </a:r>
            <a:endParaRPr u="sng"/>
          </a:p>
          <a:p>
            <a:endParaRPr sz="3200"/>
          </a:p>
          <a:p>
            <a:endParaRPr sz="3200"/>
          </a:p>
          <a:p>
            <a:r>
              <a:rPr lang="en-GB" sz="3200" b="1"/>
              <a:t>Is your head ready to calculate?</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707" name="Google Shape;1707;p240"/>
          <p:cNvPicPr preferRelativeResize="0"/>
          <p:nvPr/>
        </p:nvPicPr>
        <p:blipFill rotWithShape="1">
          <a:blip r:embed="rId3">
            <a:alphaModFix/>
          </a:blip>
          <a:srcRect/>
          <a:stretch/>
        </p:blipFill>
        <p:spPr>
          <a:xfrm>
            <a:off x="8967334" y="0"/>
            <a:ext cx="2696367" cy="2614933"/>
          </a:xfrm>
          <a:prstGeom prst="rect">
            <a:avLst/>
          </a:prstGeom>
          <a:noFill/>
          <a:ln>
            <a:noFill/>
          </a:ln>
        </p:spPr>
      </p:pic>
    </p:spTree>
    <p:extLst>
      <p:ext uri="{BB962C8B-B14F-4D97-AF65-F5344CB8AC3E}">
        <p14:creationId xmlns:p14="http://schemas.microsoft.com/office/powerpoint/2010/main" val="18091302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11"/>
        <p:cNvGrpSpPr/>
        <p:nvPr/>
      </p:nvGrpSpPr>
      <p:grpSpPr>
        <a:xfrm>
          <a:off x="0" y="0"/>
          <a:ext cx="0" cy="0"/>
          <a:chOff x="0" y="0"/>
          <a:chExt cx="0" cy="0"/>
        </a:xfrm>
      </p:grpSpPr>
      <p:sp>
        <p:nvSpPr>
          <p:cNvPr id="1712" name="Google Shape;1712;p241"/>
          <p:cNvSpPr/>
          <p:nvPr/>
        </p:nvSpPr>
        <p:spPr>
          <a:xfrm>
            <a:off x="198800" y="429600"/>
            <a:ext cx="6138800" cy="40068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713" name="Google Shape;1713;p241"/>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eriod"/>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682 + 10</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2. 37 + __ = 100</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3.</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609585" marR="0" lvl="0" indent="-304792"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  4. </a:t>
            </a: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Spot the mistake:</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5. </a:t>
            </a: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4 x 72</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6. </a:t>
            </a: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7</a:t>
            </a: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0.__ =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714" name="Google Shape;1714;p241"/>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Morning  Maths 30.04.20</a:t>
            </a:r>
            <a:endParaRPr kumimoji="0" sz="2400" b="1" i="0" u="sng" strike="noStrike" kern="0" cap="none" spc="0" normalizeH="0" baseline="0" noProof="0">
              <a:ln>
                <a:noFill/>
              </a:ln>
              <a:solidFill>
                <a:srgbClr val="000000"/>
              </a:solidFill>
              <a:effectLst/>
              <a:uLnTx/>
              <a:uFillTx/>
              <a:latin typeface="Arial"/>
              <a:ea typeface="Arial"/>
              <a:cs typeface="Arial"/>
              <a:sym typeface="Arial"/>
            </a:endParaRPr>
          </a:p>
        </p:txBody>
      </p:sp>
      <p:sp>
        <p:nvSpPr>
          <p:cNvPr id="1715" name="Google Shape;1715;p241"/>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8. How much change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from £5?</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9. How many more</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Apples are sold in</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Feb than Mar?</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10.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716" name="Google Shape;1716;p241"/>
          <p:cNvPicPr preferRelativeResize="0"/>
          <p:nvPr/>
        </p:nvPicPr>
        <p:blipFill rotWithShape="1">
          <a:blip r:embed="rId3">
            <a:alphaModFix/>
          </a:blip>
          <a:srcRect/>
          <a:stretch/>
        </p:blipFill>
        <p:spPr>
          <a:xfrm>
            <a:off x="762285" y="1715600"/>
            <a:ext cx="1841500" cy="1041400"/>
          </a:xfrm>
          <a:prstGeom prst="rect">
            <a:avLst/>
          </a:prstGeom>
          <a:noFill/>
          <a:ln>
            <a:noFill/>
          </a:ln>
        </p:spPr>
      </p:pic>
      <p:pic>
        <p:nvPicPr>
          <p:cNvPr id="1717" name="Google Shape;1717;p241"/>
          <p:cNvPicPr preferRelativeResize="0"/>
          <p:nvPr/>
        </p:nvPicPr>
        <p:blipFill rotWithShape="1">
          <a:blip r:embed="rId4">
            <a:alphaModFix/>
          </a:blip>
          <a:srcRect/>
          <a:stretch/>
        </p:blipFill>
        <p:spPr>
          <a:xfrm>
            <a:off x="3444467" y="2647934"/>
            <a:ext cx="1803400" cy="1562100"/>
          </a:xfrm>
          <a:prstGeom prst="rect">
            <a:avLst/>
          </a:prstGeom>
          <a:noFill/>
          <a:ln>
            <a:noFill/>
          </a:ln>
        </p:spPr>
      </p:pic>
      <p:pic>
        <p:nvPicPr>
          <p:cNvPr id="1718" name="Google Shape;1718;p241"/>
          <p:cNvPicPr preferRelativeResize="0"/>
          <p:nvPr/>
        </p:nvPicPr>
        <p:blipFill rotWithShape="1">
          <a:blip r:embed="rId5">
            <a:alphaModFix/>
          </a:blip>
          <a:srcRect/>
          <a:stretch/>
        </p:blipFill>
        <p:spPr>
          <a:xfrm>
            <a:off x="644118" y="4508500"/>
            <a:ext cx="2324100" cy="711200"/>
          </a:xfrm>
          <a:prstGeom prst="rect">
            <a:avLst/>
          </a:prstGeom>
          <a:noFill/>
          <a:ln>
            <a:noFill/>
          </a:ln>
        </p:spPr>
      </p:pic>
      <p:pic>
        <p:nvPicPr>
          <p:cNvPr id="1719" name="Google Shape;1719;p241"/>
          <p:cNvPicPr preferRelativeResize="0"/>
          <p:nvPr/>
        </p:nvPicPr>
        <p:blipFill rotWithShape="1">
          <a:blip r:embed="rId6">
            <a:alphaModFix/>
          </a:blip>
          <a:srcRect/>
          <a:stretch/>
        </p:blipFill>
        <p:spPr>
          <a:xfrm>
            <a:off x="3463501" y="4580551"/>
            <a:ext cx="1765300" cy="723900"/>
          </a:xfrm>
          <a:prstGeom prst="rect">
            <a:avLst/>
          </a:prstGeom>
          <a:noFill/>
          <a:ln>
            <a:noFill/>
          </a:ln>
        </p:spPr>
      </p:pic>
      <p:pic>
        <p:nvPicPr>
          <p:cNvPr id="1720" name="Google Shape;1720;p241"/>
          <p:cNvPicPr preferRelativeResize="0"/>
          <p:nvPr/>
        </p:nvPicPr>
        <p:blipFill rotWithShape="1">
          <a:blip r:embed="rId7">
            <a:alphaModFix/>
          </a:blip>
          <a:srcRect/>
          <a:stretch/>
        </p:blipFill>
        <p:spPr>
          <a:xfrm>
            <a:off x="5167800" y="4949667"/>
            <a:ext cx="787400" cy="660400"/>
          </a:xfrm>
          <a:prstGeom prst="rect">
            <a:avLst/>
          </a:prstGeom>
          <a:noFill/>
          <a:ln>
            <a:noFill/>
          </a:ln>
        </p:spPr>
      </p:pic>
      <p:pic>
        <p:nvPicPr>
          <p:cNvPr id="1721" name="Google Shape;1721;p241"/>
          <p:cNvPicPr preferRelativeResize="0"/>
          <p:nvPr/>
        </p:nvPicPr>
        <p:blipFill rotWithShape="1">
          <a:blip r:embed="rId8">
            <a:alphaModFix/>
          </a:blip>
          <a:srcRect/>
          <a:stretch/>
        </p:blipFill>
        <p:spPr>
          <a:xfrm>
            <a:off x="1833767" y="5403000"/>
            <a:ext cx="914400" cy="965200"/>
          </a:xfrm>
          <a:prstGeom prst="rect">
            <a:avLst/>
          </a:prstGeom>
          <a:noFill/>
          <a:ln>
            <a:noFill/>
          </a:ln>
        </p:spPr>
      </p:pic>
      <p:pic>
        <p:nvPicPr>
          <p:cNvPr id="1722" name="Google Shape;1722;p241"/>
          <p:cNvPicPr preferRelativeResize="0"/>
          <p:nvPr/>
        </p:nvPicPr>
        <p:blipFill rotWithShape="1">
          <a:blip r:embed="rId9">
            <a:alphaModFix/>
          </a:blip>
          <a:srcRect b="50913"/>
          <a:stretch/>
        </p:blipFill>
        <p:spPr>
          <a:xfrm>
            <a:off x="8191001" y="675233"/>
            <a:ext cx="1962367" cy="1160100"/>
          </a:xfrm>
          <a:prstGeom prst="rect">
            <a:avLst/>
          </a:prstGeom>
          <a:noFill/>
          <a:ln>
            <a:noFill/>
          </a:ln>
        </p:spPr>
      </p:pic>
      <p:pic>
        <p:nvPicPr>
          <p:cNvPr id="1723" name="Google Shape;1723;p241"/>
          <p:cNvPicPr preferRelativeResize="0"/>
          <p:nvPr/>
        </p:nvPicPr>
        <p:blipFill rotWithShape="1">
          <a:blip r:embed="rId10">
            <a:alphaModFix/>
          </a:blip>
          <a:srcRect/>
          <a:stretch/>
        </p:blipFill>
        <p:spPr>
          <a:xfrm>
            <a:off x="9752527" y="1835334"/>
            <a:ext cx="2069075" cy="1724233"/>
          </a:xfrm>
          <a:prstGeom prst="rect">
            <a:avLst/>
          </a:prstGeom>
          <a:noFill/>
          <a:ln>
            <a:noFill/>
          </a:ln>
        </p:spPr>
      </p:pic>
      <p:pic>
        <p:nvPicPr>
          <p:cNvPr id="1724" name="Google Shape;1724;p241"/>
          <p:cNvPicPr preferRelativeResize="0"/>
          <p:nvPr/>
        </p:nvPicPr>
        <p:blipFill rotWithShape="1">
          <a:blip r:embed="rId9">
            <a:alphaModFix/>
          </a:blip>
          <a:srcRect t="50913"/>
          <a:stretch/>
        </p:blipFill>
        <p:spPr>
          <a:xfrm>
            <a:off x="10062434" y="175401"/>
            <a:ext cx="1962367" cy="1160100"/>
          </a:xfrm>
          <a:prstGeom prst="rect">
            <a:avLst/>
          </a:prstGeom>
          <a:noFill/>
          <a:ln>
            <a:noFill/>
          </a:ln>
        </p:spPr>
      </p:pic>
      <p:pic>
        <p:nvPicPr>
          <p:cNvPr id="1725" name="Google Shape;1725;p241"/>
          <p:cNvPicPr preferRelativeResize="0"/>
          <p:nvPr/>
        </p:nvPicPr>
        <p:blipFill rotWithShape="1">
          <a:blip r:embed="rId11">
            <a:alphaModFix/>
          </a:blip>
          <a:srcRect/>
          <a:stretch/>
        </p:blipFill>
        <p:spPr>
          <a:xfrm>
            <a:off x="6790065" y="3816550"/>
            <a:ext cx="4952800" cy="2926649"/>
          </a:xfrm>
          <a:prstGeom prst="rect">
            <a:avLst/>
          </a:prstGeom>
          <a:noFill/>
          <a:ln>
            <a:noFill/>
          </a:ln>
        </p:spPr>
      </p:pic>
      <p:sp>
        <p:nvSpPr>
          <p:cNvPr id="1726" name="Google Shape;1726;p241"/>
          <p:cNvSpPr/>
          <p:nvPr/>
        </p:nvSpPr>
        <p:spPr>
          <a:xfrm>
            <a:off x="6790067" y="3896833"/>
            <a:ext cx="342800" cy="3132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10203229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30"/>
        <p:cNvGrpSpPr/>
        <p:nvPr/>
      </p:nvGrpSpPr>
      <p:grpSpPr>
        <a:xfrm>
          <a:off x="0" y="0"/>
          <a:ext cx="0" cy="0"/>
          <a:chOff x="0" y="0"/>
          <a:chExt cx="0" cy="0"/>
        </a:xfrm>
      </p:grpSpPr>
      <p:sp>
        <p:nvSpPr>
          <p:cNvPr id="1731" name="Google Shape;1731;p242"/>
          <p:cNvSpPr txBox="1">
            <a:spLocks noGrp="1"/>
          </p:cNvSpPr>
          <p:nvPr>
            <p:ph type="ctrTitle"/>
          </p:nvPr>
        </p:nvSpPr>
        <p:spPr>
          <a:xfrm>
            <a:off x="415600" y="1702133"/>
            <a:ext cx="11360800" cy="4726000"/>
          </a:xfrm>
          <a:prstGeom prst="rect">
            <a:avLst/>
          </a:prstGeom>
        </p:spPr>
        <p:txBody>
          <a:bodyPr spcFirstLastPara="1" wrap="square" lIns="121900" tIns="121900" rIns="121900" bIns="121900" anchor="b" anchorCtr="0">
            <a:noAutofit/>
          </a:bodyPr>
          <a:lstStyle/>
          <a:p>
            <a:pPr marL="609585" indent="-457189" algn="l">
              <a:buSzPts val="1800"/>
              <a:buAutoNum type="arabicPeriod"/>
            </a:pPr>
            <a:r>
              <a:rPr lang="en-GB" sz="2400"/>
              <a:t>692</a:t>
            </a:r>
            <a:endParaRPr sz="2400"/>
          </a:p>
          <a:p>
            <a:pPr marL="609585" indent="-457189" algn="l">
              <a:buSzPts val="1800"/>
              <a:buAutoNum type="arabicPeriod"/>
            </a:pPr>
            <a:r>
              <a:rPr lang="en-GB" sz="2400"/>
              <a:t>63</a:t>
            </a:r>
            <a:endParaRPr sz="2400"/>
          </a:p>
          <a:p>
            <a:pPr marL="609585" indent="-457189" algn="l">
              <a:buSzPts val="1800"/>
              <a:buAutoNum type="arabicPeriod"/>
            </a:pPr>
            <a:r>
              <a:rPr lang="en-GB" sz="2400"/>
              <a:t>60</a:t>
            </a:r>
            <a:endParaRPr sz="2400"/>
          </a:p>
          <a:p>
            <a:pPr marL="609585" indent="-457189" algn="l">
              <a:buSzPts val="1800"/>
              <a:buAutoNum type="arabicPeriod"/>
            </a:pPr>
            <a:r>
              <a:rPr lang="en-GB" sz="2400"/>
              <a:t>They forgot to repartition the number to 500, 100 and 2 when they moved a 100 to the tens column, they moved the hundred straight to the ones column.</a:t>
            </a:r>
            <a:endParaRPr sz="2400"/>
          </a:p>
          <a:p>
            <a:pPr algn="l"/>
            <a:endParaRPr sz="2400"/>
          </a:p>
          <a:p>
            <a:pPr algn="l"/>
            <a:endParaRPr sz="2400"/>
          </a:p>
          <a:p>
            <a:pPr algn="l"/>
            <a:endParaRPr sz="2400"/>
          </a:p>
          <a:p>
            <a:pPr algn="l"/>
            <a:endParaRPr sz="2400"/>
          </a:p>
          <a:p>
            <a:pPr algn="l"/>
            <a:endParaRPr sz="2400"/>
          </a:p>
          <a:p>
            <a:pPr marL="609585" indent="-457189" algn="l">
              <a:buSzPts val="1800"/>
              <a:buAutoNum type="arabicPeriod"/>
            </a:pPr>
            <a:r>
              <a:rPr lang="en-GB" sz="2400"/>
              <a:t>4 x 2 = 8, 4 x 70 =280, 280 + 8 = 288</a:t>
            </a:r>
            <a:endParaRPr sz="2400"/>
          </a:p>
          <a:p>
            <a:pPr marL="609585" indent="-457189" algn="l">
              <a:buSzPts val="1800"/>
              <a:buAutoNum type="arabicPeriod"/>
            </a:pPr>
            <a:r>
              <a:rPr lang="en-GB" sz="2400"/>
              <a:t>2/6</a:t>
            </a:r>
            <a:endParaRPr sz="2400"/>
          </a:p>
          <a:p>
            <a:pPr marL="609585" indent="-457189" algn="l">
              <a:buSzPts val="1800"/>
              <a:buAutoNum type="arabicPeriod"/>
            </a:pPr>
            <a:r>
              <a:rPr lang="en-GB" sz="2400"/>
              <a:t>0.3 = white or 0.7 = peach</a:t>
            </a:r>
            <a:endParaRPr sz="2400"/>
          </a:p>
          <a:p>
            <a:pPr marL="609585" indent="-457189" algn="l">
              <a:buSzPts val="1800"/>
              <a:buAutoNum type="arabicPeriod"/>
            </a:pPr>
            <a:r>
              <a:rPr lang="en-GB" sz="2400"/>
              <a:t>78 + 66 + 9 + 6 = 159, 500 - 159 = 341</a:t>
            </a:r>
            <a:endParaRPr sz="2400"/>
          </a:p>
          <a:p>
            <a:pPr marL="609585" indent="-457189" algn="l">
              <a:buSzPts val="1800"/>
              <a:buAutoNum type="arabicPeriod"/>
            </a:pPr>
            <a:r>
              <a:rPr lang="en-GB" sz="2400"/>
              <a:t>February = 40, March = 25, 40 - 25 = 15</a:t>
            </a:r>
            <a:endParaRPr sz="2400"/>
          </a:p>
          <a:p>
            <a:pPr marL="609585" indent="-457189" algn="l">
              <a:buSzPts val="1800"/>
              <a:buAutoNum type="arabicPeriod"/>
            </a:pPr>
            <a:r>
              <a:rPr lang="en-GB" sz="2400"/>
              <a:t>Pete + 2 brothers = 3 3 x 20 = 60 so Poppy had £60</a:t>
            </a:r>
            <a:endParaRPr sz="2400"/>
          </a:p>
          <a:p>
            <a:pPr marL="609585" algn="l"/>
            <a:r>
              <a:rPr lang="en-GB" sz="2400"/>
              <a:t>Pete + 2 brothers + Poppy = 4 so 4 x 60 = £240. In total</a:t>
            </a:r>
            <a:endParaRPr sz="2400"/>
          </a:p>
        </p:txBody>
      </p:sp>
      <p:pic>
        <p:nvPicPr>
          <p:cNvPr id="1732" name="Google Shape;1732;p242"/>
          <p:cNvPicPr preferRelativeResize="0"/>
          <p:nvPr/>
        </p:nvPicPr>
        <p:blipFill>
          <a:blip r:embed="rId3">
            <a:alphaModFix/>
          </a:blip>
          <a:stretch>
            <a:fillRect/>
          </a:stretch>
        </p:blipFill>
        <p:spPr>
          <a:xfrm>
            <a:off x="996234" y="1895434"/>
            <a:ext cx="1490767" cy="1533567"/>
          </a:xfrm>
          <a:prstGeom prst="rect">
            <a:avLst/>
          </a:prstGeom>
          <a:noFill/>
          <a:ln>
            <a:noFill/>
          </a:ln>
        </p:spPr>
      </p:pic>
    </p:spTree>
    <p:extLst>
      <p:ext uri="{BB962C8B-B14F-4D97-AF65-F5344CB8AC3E}">
        <p14:creationId xmlns:p14="http://schemas.microsoft.com/office/powerpoint/2010/main" val="30677151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36"/>
        <p:cNvGrpSpPr/>
        <p:nvPr/>
      </p:nvGrpSpPr>
      <p:grpSpPr>
        <a:xfrm>
          <a:off x="0" y="0"/>
          <a:ext cx="0" cy="0"/>
          <a:chOff x="0" y="0"/>
          <a:chExt cx="0" cy="0"/>
        </a:xfrm>
      </p:grpSpPr>
      <p:sp>
        <p:nvSpPr>
          <p:cNvPr id="1737" name="Google Shape;1737;p243"/>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738" name="Google Shape;1738;p243"/>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739" name="Google Shape;1739;p243"/>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740" name="Google Shape;1740;p243"/>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800"/>
              <a:buFontTx/>
              <a:buNone/>
              <a:tabLst/>
              <a:defRPr/>
            </a:pP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 </a:t>
            </a: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We may not be learning together in the classroom, but it is important to still remember our classroom beliefs. </a:t>
            </a: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37146238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744"/>
        <p:cNvGrpSpPr/>
        <p:nvPr/>
      </p:nvGrpSpPr>
      <p:grpSpPr>
        <a:xfrm>
          <a:off x="0" y="0"/>
          <a:ext cx="0" cy="0"/>
          <a:chOff x="0" y="0"/>
          <a:chExt cx="0" cy="0"/>
        </a:xfrm>
      </p:grpSpPr>
      <p:sp>
        <p:nvSpPr>
          <p:cNvPr id="1745" name="Google Shape;1745;p244"/>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pPr algn="l"/>
            <a:r>
              <a:rPr lang="en-GB" sz="4933" u="sng"/>
              <a:t>WALT: compare fractions</a:t>
            </a:r>
            <a:endParaRPr sz="4933" u="sng"/>
          </a:p>
        </p:txBody>
      </p:sp>
      <p:sp>
        <p:nvSpPr>
          <p:cNvPr id="1746" name="Google Shape;1746;p244"/>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spTree>
    <p:extLst>
      <p:ext uri="{BB962C8B-B14F-4D97-AF65-F5344CB8AC3E}">
        <p14:creationId xmlns:p14="http://schemas.microsoft.com/office/powerpoint/2010/main" val="14232804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750"/>
        <p:cNvGrpSpPr/>
        <p:nvPr/>
      </p:nvGrpSpPr>
      <p:grpSpPr>
        <a:xfrm>
          <a:off x="0" y="0"/>
          <a:ext cx="0" cy="0"/>
          <a:chOff x="0" y="0"/>
          <a:chExt cx="0" cy="0"/>
        </a:xfrm>
      </p:grpSpPr>
      <p:pic>
        <p:nvPicPr>
          <p:cNvPr id="1751" name="Google Shape;1751;p245"/>
          <p:cNvPicPr preferRelativeResize="0"/>
          <p:nvPr/>
        </p:nvPicPr>
        <p:blipFill rotWithShape="1">
          <a:blip r:embed="rId3">
            <a:alphaModFix/>
          </a:blip>
          <a:srcRect l="6105" r="8388" b="18877"/>
          <a:stretch/>
        </p:blipFill>
        <p:spPr>
          <a:xfrm>
            <a:off x="148733" y="170133"/>
            <a:ext cx="6709267" cy="5365067"/>
          </a:xfrm>
          <a:prstGeom prst="rect">
            <a:avLst/>
          </a:prstGeom>
          <a:noFill/>
          <a:ln>
            <a:noFill/>
          </a:ln>
        </p:spPr>
      </p:pic>
      <p:sp>
        <p:nvSpPr>
          <p:cNvPr id="1752" name="Google Shape;1752;p245"/>
          <p:cNvSpPr txBox="1"/>
          <p:nvPr/>
        </p:nvSpPr>
        <p:spPr>
          <a:xfrm>
            <a:off x="7188500" y="231367"/>
            <a:ext cx="4842000" cy="6626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333" b="0" i="0" u="none" strike="noStrike" kern="0" cap="none" spc="0" normalizeH="0" baseline="0" noProof="0">
                <a:ln>
                  <a:noFill/>
                </a:ln>
                <a:solidFill>
                  <a:srgbClr val="000000"/>
                </a:solidFill>
                <a:effectLst/>
                <a:uLnTx/>
                <a:uFillTx/>
                <a:latin typeface="Arial"/>
                <a:ea typeface="+mn-ea"/>
                <a:cs typeface="Arial"/>
                <a:sym typeface="Arial"/>
              </a:rPr>
              <a:t>We are going to use the fraction wall to compare fractions. I want to know which fraction is bigger 4/5 or 6/8.</a:t>
            </a:r>
            <a:endParaRPr kumimoji="0" sz="3333"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3333"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333" b="0" i="0" u="none" strike="noStrike" kern="0" cap="none" spc="0" normalizeH="0" baseline="0" noProof="0">
                <a:ln>
                  <a:noFill/>
                </a:ln>
                <a:solidFill>
                  <a:srgbClr val="000000"/>
                </a:solidFill>
                <a:effectLst/>
                <a:uLnTx/>
                <a:uFillTx/>
                <a:latin typeface="Arial"/>
                <a:ea typeface="+mn-ea"/>
                <a:cs typeface="Arial"/>
                <a:sym typeface="Arial"/>
              </a:rPr>
              <a:t>As you can see I have put boxes round 4/5 and 6/8. I can see that 4/5 covers more of the bar and is therefore larger.</a:t>
            </a:r>
            <a:endParaRPr kumimoji="0" sz="3333"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53" name="Google Shape;1753;p245"/>
          <p:cNvSpPr/>
          <p:nvPr/>
        </p:nvSpPr>
        <p:spPr>
          <a:xfrm>
            <a:off x="330533" y="3668633"/>
            <a:ext cx="4742800" cy="545200"/>
          </a:xfrm>
          <a:prstGeom prst="rect">
            <a:avLst/>
          </a:prstGeom>
          <a:noFill/>
          <a:ln w="7620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54" name="Google Shape;1754;p245"/>
          <p:cNvSpPr/>
          <p:nvPr/>
        </p:nvSpPr>
        <p:spPr>
          <a:xfrm>
            <a:off x="330533" y="2580067"/>
            <a:ext cx="5122800" cy="545200"/>
          </a:xfrm>
          <a:prstGeom prst="rect">
            <a:avLst/>
          </a:prstGeom>
          <a:noFill/>
          <a:ln w="7620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6221355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758"/>
        <p:cNvGrpSpPr/>
        <p:nvPr/>
      </p:nvGrpSpPr>
      <p:grpSpPr>
        <a:xfrm>
          <a:off x="0" y="0"/>
          <a:ext cx="0" cy="0"/>
          <a:chOff x="0" y="0"/>
          <a:chExt cx="0" cy="0"/>
        </a:xfrm>
      </p:grpSpPr>
      <p:pic>
        <p:nvPicPr>
          <p:cNvPr id="1759" name="Google Shape;1759;p246"/>
          <p:cNvPicPr preferRelativeResize="0"/>
          <p:nvPr/>
        </p:nvPicPr>
        <p:blipFill>
          <a:blip r:embed="rId3">
            <a:alphaModFix/>
          </a:blip>
          <a:stretch>
            <a:fillRect/>
          </a:stretch>
        </p:blipFill>
        <p:spPr>
          <a:xfrm>
            <a:off x="203200" y="304800"/>
            <a:ext cx="3779400" cy="5976733"/>
          </a:xfrm>
          <a:prstGeom prst="rect">
            <a:avLst/>
          </a:prstGeom>
          <a:noFill/>
          <a:ln>
            <a:noFill/>
          </a:ln>
        </p:spPr>
      </p:pic>
    </p:spTree>
    <p:extLst>
      <p:ext uri="{BB962C8B-B14F-4D97-AF65-F5344CB8AC3E}">
        <p14:creationId xmlns:p14="http://schemas.microsoft.com/office/powerpoint/2010/main" val="41346845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63"/>
        <p:cNvGrpSpPr/>
        <p:nvPr/>
      </p:nvGrpSpPr>
      <p:grpSpPr>
        <a:xfrm>
          <a:off x="0" y="0"/>
          <a:ext cx="0" cy="0"/>
          <a:chOff x="0" y="0"/>
          <a:chExt cx="0" cy="0"/>
        </a:xfrm>
      </p:grpSpPr>
      <p:sp>
        <p:nvSpPr>
          <p:cNvPr id="1764" name="Google Shape;1764;p247"/>
          <p:cNvSpPr txBox="1"/>
          <p:nvPr/>
        </p:nvSpPr>
        <p:spPr>
          <a:xfrm>
            <a:off x="264400" y="561867"/>
            <a:ext cx="4776000" cy="59656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Answers</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82588" algn="l" defTabSz="1219170" rtl="0" eaLnBrk="1" fontAlgn="auto" latinLnBrk="0" hangingPunct="1">
              <a:lnSpc>
                <a:spcPct val="100000"/>
              </a:lnSpc>
              <a:spcBef>
                <a:spcPts val="0"/>
              </a:spcBef>
              <a:spcAft>
                <a:spcPts val="0"/>
              </a:spcAft>
              <a:buClr>
                <a:srgbClr val="000000"/>
              </a:buClr>
              <a:buSzPts val="2100"/>
              <a:buFont typeface="Arial"/>
              <a:buAutoNum type="arabicParenR"/>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5/6 </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82588" algn="l" defTabSz="1219170" rtl="0" eaLnBrk="1" fontAlgn="auto" latinLnBrk="0" hangingPunct="1">
              <a:lnSpc>
                <a:spcPct val="100000"/>
              </a:lnSpc>
              <a:spcBef>
                <a:spcPts val="0"/>
              </a:spcBef>
              <a:spcAft>
                <a:spcPts val="0"/>
              </a:spcAft>
              <a:buClr>
                <a:srgbClr val="000000"/>
              </a:buClr>
              <a:buSzPts val="2100"/>
              <a:buFont typeface="Arial"/>
              <a:buAutoNum type="arabicParenR"/>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3/11</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82588" algn="l" defTabSz="1219170" rtl="0" eaLnBrk="1" fontAlgn="auto" latinLnBrk="0" hangingPunct="1">
              <a:lnSpc>
                <a:spcPct val="100000"/>
              </a:lnSpc>
              <a:spcBef>
                <a:spcPts val="0"/>
              </a:spcBef>
              <a:spcAft>
                <a:spcPts val="0"/>
              </a:spcAft>
              <a:buClr>
                <a:srgbClr val="000000"/>
              </a:buClr>
              <a:buSzPts val="2100"/>
              <a:buFont typeface="Arial"/>
              <a:buAutoNum type="arabicParenR"/>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7/8 </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82588" algn="l" defTabSz="1219170" rtl="0" eaLnBrk="1" fontAlgn="auto" latinLnBrk="0" hangingPunct="1">
              <a:lnSpc>
                <a:spcPct val="100000"/>
              </a:lnSpc>
              <a:spcBef>
                <a:spcPts val="0"/>
              </a:spcBef>
              <a:spcAft>
                <a:spcPts val="0"/>
              </a:spcAft>
              <a:buClr>
                <a:srgbClr val="000000"/>
              </a:buClr>
              <a:buSzPts val="2100"/>
              <a:buFont typeface="Arial"/>
              <a:buAutoNum type="arabicParenR"/>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4/9 </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82588" algn="l" defTabSz="1219170" rtl="0" eaLnBrk="1" fontAlgn="auto" latinLnBrk="0" hangingPunct="1">
              <a:lnSpc>
                <a:spcPct val="100000"/>
              </a:lnSpc>
              <a:spcBef>
                <a:spcPts val="0"/>
              </a:spcBef>
              <a:spcAft>
                <a:spcPts val="0"/>
              </a:spcAft>
              <a:buClr>
                <a:srgbClr val="000000"/>
              </a:buClr>
              <a:buSzPts val="2100"/>
              <a:buFont typeface="Arial"/>
              <a:buAutoNum type="arabicParenR"/>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11/12</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82588" algn="l" defTabSz="1219170" rtl="0" eaLnBrk="1" fontAlgn="auto" latinLnBrk="0" hangingPunct="1">
              <a:lnSpc>
                <a:spcPct val="100000"/>
              </a:lnSpc>
              <a:spcBef>
                <a:spcPts val="0"/>
              </a:spcBef>
              <a:spcAft>
                <a:spcPts val="0"/>
              </a:spcAft>
              <a:buClr>
                <a:srgbClr val="000000"/>
              </a:buClr>
              <a:buSzPts val="2100"/>
              <a:buFont typeface="Arial"/>
              <a:buAutoNum type="arabicParenR"/>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4/7 </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82588" algn="l" defTabSz="1219170" rtl="0" eaLnBrk="1" fontAlgn="auto" latinLnBrk="0" hangingPunct="1">
              <a:lnSpc>
                <a:spcPct val="100000"/>
              </a:lnSpc>
              <a:spcBef>
                <a:spcPts val="0"/>
              </a:spcBef>
              <a:spcAft>
                <a:spcPts val="0"/>
              </a:spcAft>
              <a:buClr>
                <a:srgbClr val="000000"/>
              </a:buClr>
              <a:buSzPts val="2100"/>
              <a:buFont typeface="Arial"/>
              <a:buAutoNum type="arabicParenR"/>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1/5 </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82588" algn="l" defTabSz="1219170" rtl="0" eaLnBrk="1" fontAlgn="auto" latinLnBrk="0" hangingPunct="1">
              <a:lnSpc>
                <a:spcPct val="100000"/>
              </a:lnSpc>
              <a:spcBef>
                <a:spcPts val="0"/>
              </a:spcBef>
              <a:spcAft>
                <a:spcPts val="0"/>
              </a:spcAft>
              <a:buClr>
                <a:srgbClr val="000000"/>
              </a:buClr>
              <a:buSzPts val="2100"/>
              <a:buFont typeface="Arial"/>
              <a:buAutoNum type="arabicParenR"/>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5/6</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82588" algn="l" defTabSz="1219170" rtl="0" eaLnBrk="1" fontAlgn="auto" latinLnBrk="0" hangingPunct="1">
              <a:lnSpc>
                <a:spcPct val="100000"/>
              </a:lnSpc>
              <a:spcBef>
                <a:spcPts val="0"/>
              </a:spcBef>
              <a:spcAft>
                <a:spcPts val="0"/>
              </a:spcAft>
              <a:buClr>
                <a:srgbClr val="000000"/>
              </a:buClr>
              <a:buSzPts val="2100"/>
              <a:buFont typeface="Arial"/>
              <a:buAutoNum type="arabicParenR"/>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2/3 </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82588" algn="l" defTabSz="1219170" rtl="0" eaLnBrk="1" fontAlgn="auto" latinLnBrk="0" hangingPunct="1">
              <a:lnSpc>
                <a:spcPct val="100000"/>
              </a:lnSpc>
              <a:spcBef>
                <a:spcPts val="0"/>
              </a:spcBef>
              <a:spcAft>
                <a:spcPts val="0"/>
              </a:spcAft>
              <a:buClr>
                <a:srgbClr val="000000"/>
              </a:buClr>
              <a:buSzPts val="2100"/>
              <a:buFont typeface="Arial"/>
              <a:buAutoNum type="arabicParenR"/>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8/9 </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82588" algn="l" defTabSz="1219170" rtl="0" eaLnBrk="1" fontAlgn="auto" latinLnBrk="0" hangingPunct="1">
              <a:lnSpc>
                <a:spcPct val="100000"/>
              </a:lnSpc>
              <a:spcBef>
                <a:spcPts val="0"/>
              </a:spcBef>
              <a:spcAft>
                <a:spcPts val="0"/>
              </a:spcAft>
              <a:buClr>
                <a:srgbClr val="000000"/>
              </a:buClr>
              <a:buSzPts val="2100"/>
              <a:buFont typeface="Arial"/>
              <a:buAutoNum type="arabicParenR"/>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3/4 </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82588" algn="l" defTabSz="1219170" rtl="0" eaLnBrk="1" fontAlgn="auto" latinLnBrk="0" hangingPunct="1">
              <a:lnSpc>
                <a:spcPct val="100000"/>
              </a:lnSpc>
              <a:spcBef>
                <a:spcPts val="0"/>
              </a:spcBef>
              <a:spcAft>
                <a:spcPts val="0"/>
              </a:spcAft>
              <a:buClr>
                <a:srgbClr val="000000"/>
              </a:buClr>
              <a:buSzPts val="2100"/>
              <a:buFont typeface="Arial"/>
              <a:buAutoNum type="arabicParenR"/>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7/10</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6780389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768"/>
        <p:cNvGrpSpPr/>
        <p:nvPr/>
      </p:nvGrpSpPr>
      <p:grpSpPr>
        <a:xfrm>
          <a:off x="0" y="0"/>
          <a:ext cx="0" cy="0"/>
          <a:chOff x="0" y="0"/>
          <a:chExt cx="0" cy="0"/>
        </a:xfrm>
      </p:grpSpPr>
      <p:sp>
        <p:nvSpPr>
          <p:cNvPr id="1769" name="Google Shape;1769;p248"/>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770" name="Google Shape;1770;p248"/>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771" name="Google Shape;1771;p248"/>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15934817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75"/>
        <p:cNvGrpSpPr/>
        <p:nvPr/>
      </p:nvGrpSpPr>
      <p:grpSpPr>
        <a:xfrm>
          <a:off x="0" y="0"/>
          <a:ext cx="0" cy="0"/>
          <a:chOff x="0" y="0"/>
          <a:chExt cx="0" cy="0"/>
        </a:xfrm>
      </p:grpSpPr>
      <p:sp>
        <p:nvSpPr>
          <p:cNvPr id="1776" name="Google Shape;1776;p249"/>
          <p:cNvSpPr txBox="1"/>
          <p:nvPr/>
        </p:nvSpPr>
        <p:spPr>
          <a:xfrm>
            <a:off x="1066700" y="377733"/>
            <a:ext cx="9388000" cy="51852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3000"/>
              <a:buFontTx/>
              <a:buNone/>
              <a:tabLst/>
              <a:defRPr/>
            </a:pPr>
            <a:r>
              <a:rPr kumimoji="0" lang="en-GB" sz="4000" b="1" i="0" u="none" strike="noStrike" kern="0" cap="none" spc="0" normalizeH="0" baseline="0" noProof="0">
                <a:ln>
                  <a:noFill/>
                </a:ln>
                <a:solidFill>
                  <a:srgbClr val="000000"/>
                </a:solidFill>
                <a:effectLst/>
                <a:uLnTx/>
                <a:uFillTx/>
                <a:latin typeface="Arial"/>
                <a:ea typeface="Arial"/>
                <a:cs typeface="Arial"/>
                <a:sym typeface="Arial"/>
              </a:rPr>
              <a:t>Fight like a Pirate!</a:t>
            </a:r>
            <a:endParaRPr kumimoji="0" sz="40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Pts val="3000"/>
              <a:buFontTx/>
              <a:buNone/>
              <a:tabLst/>
              <a:defRPr/>
            </a:pPr>
            <a:endParaRPr kumimoji="0" sz="40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2400"/>
              <a:buFontTx/>
              <a:buNone/>
              <a:tabLst/>
              <a:defRPr/>
            </a:pPr>
            <a:r>
              <a:rPr kumimoji="0" lang="en-GB" sz="3200" b="0" i="0" u="none" strike="noStrike" kern="0" cap="none" spc="0" normalizeH="0" baseline="0" noProof="0">
                <a:ln>
                  <a:noFill/>
                </a:ln>
                <a:solidFill>
                  <a:srgbClr val="000000"/>
                </a:solidFill>
                <a:effectLst/>
                <a:uLnTx/>
                <a:uFillTx/>
                <a:latin typeface="Arial"/>
                <a:ea typeface="Arial"/>
                <a:cs typeface="Arial"/>
                <a:sym typeface="Arial"/>
              </a:rPr>
              <a:t>Today’s English is a comprehension activity.</a:t>
            </a:r>
            <a:endParaRPr kumimoji="0" sz="32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2400"/>
              <a:buFontTx/>
              <a:buNone/>
              <a:tabLst/>
              <a:defRPr/>
            </a:pPr>
            <a:endParaRPr kumimoji="0" sz="32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2400"/>
              <a:buFontTx/>
              <a:buNone/>
              <a:tabLst/>
              <a:defRPr/>
            </a:pPr>
            <a:r>
              <a:rPr kumimoji="0" lang="en-GB" sz="3200" b="0" i="0" u="none" strike="noStrike" kern="0" cap="none" spc="0" normalizeH="0" baseline="0" noProof="0">
                <a:ln>
                  <a:noFill/>
                </a:ln>
                <a:solidFill>
                  <a:srgbClr val="000000"/>
                </a:solidFill>
                <a:effectLst/>
                <a:uLnTx/>
                <a:uFillTx/>
                <a:latin typeface="Arial"/>
                <a:ea typeface="Arial"/>
                <a:cs typeface="Arial"/>
                <a:sym typeface="Arial"/>
              </a:rPr>
              <a:t>The extract from Pirates a Collins Children’s Book.</a:t>
            </a:r>
            <a:endParaRPr kumimoji="0" sz="32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2400"/>
              <a:buFontTx/>
              <a:buNone/>
              <a:tabLst/>
              <a:defRPr/>
            </a:pPr>
            <a:r>
              <a:rPr kumimoji="0" lang="en-GB" sz="3200" b="0" i="0" u="none" strike="noStrike" kern="0" cap="none" spc="0" normalizeH="0" baseline="0" noProof="0">
                <a:ln>
                  <a:noFill/>
                </a:ln>
                <a:solidFill>
                  <a:srgbClr val="000000"/>
                </a:solidFill>
                <a:effectLst/>
                <a:uLnTx/>
                <a:uFillTx/>
                <a:latin typeface="Arial"/>
                <a:ea typeface="Arial"/>
                <a:cs typeface="Arial"/>
                <a:sym typeface="Arial"/>
              </a:rPr>
              <a:t> </a:t>
            </a:r>
            <a:endParaRPr kumimoji="0" sz="32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2400"/>
              <a:buFontTx/>
              <a:buNone/>
              <a:tabLst/>
              <a:defRPr/>
            </a:pPr>
            <a:r>
              <a:rPr kumimoji="0" lang="en-GB" sz="3200" b="0" i="0" u="none" strike="noStrike" kern="0" cap="none" spc="0" normalizeH="0" baseline="0" noProof="0">
                <a:ln>
                  <a:noFill/>
                </a:ln>
                <a:solidFill>
                  <a:srgbClr val="000000"/>
                </a:solidFill>
                <a:effectLst/>
                <a:uLnTx/>
                <a:uFillTx/>
                <a:latin typeface="Arial"/>
                <a:ea typeface="Arial"/>
                <a:cs typeface="Arial"/>
                <a:sym typeface="Arial"/>
              </a:rPr>
              <a:t>You will learn how a pirate tries to win a battle.</a:t>
            </a:r>
            <a:endParaRPr kumimoji="0" sz="32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3000"/>
              <a:buFontTx/>
              <a:buNone/>
              <a:tabLst/>
              <a:defRPr/>
            </a:pPr>
            <a:endParaRPr kumimoji="0" sz="40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3000"/>
              <a:buFontTx/>
              <a:buNone/>
              <a:tabLst/>
              <a:defRPr/>
            </a:pPr>
            <a:r>
              <a:rPr kumimoji="0" lang="en-GB" sz="4000" b="0" i="0" u="sng" strike="noStrike" kern="0" cap="none" spc="0" normalizeH="0" baseline="0" noProof="0">
                <a:ln>
                  <a:noFill/>
                </a:ln>
                <a:solidFill>
                  <a:srgbClr val="000000"/>
                </a:solidFill>
                <a:effectLst/>
                <a:uLnTx/>
                <a:uFillTx/>
                <a:latin typeface="Arial"/>
                <a:ea typeface="Arial"/>
                <a:cs typeface="Arial"/>
                <a:sym typeface="Arial"/>
              </a:rPr>
              <a:t>WALT: retrieve information from non-fiction texts and make inferences</a:t>
            </a:r>
            <a:endParaRPr kumimoji="0" sz="4000" b="0" i="0" u="sng" strike="noStrike" kern="0" cap="none" spc="0" normalizeH="0" baseline="0" noProof="0">
              <a:ln>
                <a:noFill/>
              </a:ln>
              <a:solidFill>
                <a:srgbClr val="000000"/>
              </a:solidFill>
              <a:effectLst/>
              <a:uLnTx/>
              <a:uFillTx/>
              <a:latin typeface="Arial"/>
              <a:ea typeface="Arial"/>
              <a:cs typeface="Arial"/>
              <a:sym typeface="Arial"/>
            </a:endParaRPr>
          </a:p>
        </p:txBody>
      </p:sp>
      <p:pic>
        <p:nvPicPr>
          <p:cNvPr id="1777" name="Google Shape;1777;p249"/>
          <p:cNvPicPr preferRelativeResize="0"/>
          <p:nvPr/>
        </p:nvPicPr>
        <p:blipFill rotWithShape="1">
          <a:blip r:embed="rId3">
            <a:alphaModFix/>
          </a:blip>
          <a:srcRect/>
          <a:stretch/>
        </p:blipFill>
        <p:spPr>
          <a:xfrm>
            <a:off x="9347934" y="317501"/>
            <a:ext cx="2471133" cy="2004700"/>
          </a:xfrm>
          <a:prstGeom prst="rect">
            <a:avLst/>
          </a:prstGeom>
          <a:noFill/>
          <a:ln>
            <a:noFill/>
          </a:ln>
        </p:spPr>
      </p:pic>
    </p:spTree>
    <p:extLst>
      <p:ext uri="{BB962C8B-B14F-4D97-AF65-F5344CB8AC3E}">
        <p14:creationId xmlns:p14="http://schemas.microsoft.com/office/powerpoint/2010/main" val="14422426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781"/>
        <p:cNvGrpSpPr/>
        <p:nvPr/>
      </p:nvGrpSpPr>
      <p:grpSpPr>
        <a:xfrm>
          <a:off x="0" y="0"/>
          <a:ext cx="0" cy="0"/>
          <a:chOff x="0" y="0"/>
          <a:chExt cx="0" cy="0"/>
        </a:xfrm>
      </p:grpSpPr>
      <p:sp>
        <p:nvSpPr>
          <p:cNvPr id="1782" name="Google Shape;1782;p250"/>
          <p:cNvSpPr txBox="1">
            <a:spLocks noGrp="1"/>
          </p:cNvSpPr>
          <p:nvPr>
            <p:ph type="ctrTitle"/>
          </p:nvPr>
        </p:nvSpPr>
        <p:spPr>
          <a:xfrm>
            <a:off x="415600" y="992767"/>
            <a:ext cx="11360800" cy="4570000"/>
          </a:xfrm>
          <a:prstGeom prst="rect">
            <a:avLst/>
          </a:prstGeom>
          <a:noFill/>
          <a:ln>
            <a:noFill/>
          </a:ln>
        </p:spPr>
        <p:txBody>
          <a:bodyPr spcFirstLastPara="1" wrap="square" lIns="121900" tIns="121900" rIns="121900" bIns="121900" anchor="b" anchorCtr="0">
            <a:noAutofit/>
          </a:bodyPr>
          <a:lstStyle/>
          <a:p>
            <a:pPr algn="l"/>
            <a:endParaRPr u="sng"/>
          </a:p>
          <a:p>
            <a:endParaRPr/>
          </a:p>
        </p:txBody>
      </p:sp>
      <p:pic>
        <p:nvPicPr>
          <p:cNvPr id="1783" name="Google Shape;1783;p250"/>
          <p:cNvPicPr preferRelativeResize="0"/>
          <p:nvPr/>
        </p:nvPicPr>
        <p:blipFill rotWithShape="1">
          <a:blip r:embed="rId3">
            <a:alphaModFix/>
          </a:blip>
          <a:srcRect/>
          <a:stretch/>
        </p:blipFill>
        <p:spPr>
          <a:xfrm>
            <a:off x="415600" y="336534"/>
            <a:ext cx="5537200" cy="6184900"/>
          </a:xfrm>
          <a:prstGeom prst="rect">
            <a:avLst/>
          </a:prstGeom>
          <a:noFill/>
          <a:ln>
            <a:noFill/>
          </a:ln>
        </p:spPr>
      </p:pic>
      <p:pic>
        <p:nvPicPr>
          <p:cNvPr id="1784" name="Google Shape;1784;p250"/>
          <p:cNvPicPr preferRelativeResize="0"/>
          <p:nvPr/>
        </p:nvPicPr>
        <p:blipFill rotWithShape="1">
          <a:blip r:embed="rId4">
            <a:alphaModFix/>
          </a:blip>
          <a:srcRect/>
          <a:stretch/>
        </p:blipFill>
        <p:spPr>
          <a:xfrm>
            <a:off x="6367034" y="480096"/>
            <a:ext cx="5409367" cy="2248233"/>
          </a:xfrm>
          <a:prstGeom prst="rect">
            <a:avLst/>
          </a:prstGeom>
          <a:noFill/>
          <a:ln>
            <a:noFill/>
          </a:ln>
        </p:spPr>
      </p:pic>
    </p:spTree>
    <p:extLst>
      <p:ext uri="{BB962C8B-B14F-4D97-AF65-F5344CB8AC3E}">
        <p14:creationId xmlns:p14="http://schemas.microsoft.com/office/powerpoint/2010/main" val="41050529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788"/>
        <p:cNvGrpSpPr/>
        <p:nvPr/>
      </p:nvGrpSpPr>
      <p:grpSpPr>
        <a:xfrm>
          <a:off x="0" y="0"/>
          <a:ext cx="0" cy="0"/>
          <a:chOff x="0" y="0"/>
          <a:chExt cx="0" cy="0"/>
        </a:xfrm>
      </p:grpSpPr>
      <p:pic>
        <p:nvPicPr>
          <p:cNvPr id="1789" name="Google Shape;1789;p251"/>
          <p:cNvPicPr preferRelativeResize="0"/>
          <p:nvPr/>
        </p:nvPicPr>
        <p:blipFill rotWithShape="1">
          <a:blip r:embed="rId3">
            <a:alphaModFix/>
          </a:blip>
          <a:srcRect/>
          <a:stretch/>
        </p:blipFill>
        <p:spPr>
          <a:xfrm>
            <a:off x="260066" y="203200"/>
            <a:ext cx="5397601" cy="6112533"/>
          </a:xfrm>
          <a:prstGeom prst="rect">
            <a:avLst/>
          </a:prstGeom>
          <a:noFill/>
          <a:ln>
            <a:noFill/>
          </a:ln>
        </p:spPr>
      </p:pic>
      <p:pic>
        <p:nvPicPr>
          <p:cNvPr id="1790" name="Google Shape;1790;p251"/>
          <p:cNvPicPr preferRelativeResize="0"/>
          <p:nvPr/>
        </p:nvPicPr>
        <p:blipFill rotWithShape="1">
          <a:blip r:embed="rId4">
            <a:alphaModFix/>
          </a:blip>
          <a:srcRect/>
          <a:stretch/>
        </p:blipFill>
        <p:spPr>
          <a:xfrm>
            <a:off x="5302234" y="459418"/>
            <a:ext cx="6534333" cy="3639167"/>
          </a:xfrm>
          <a:prstGeom prst="rect">
            <a:avLst/>
          </a:prstGeom>
          <a:noFill/>
          <a:ln>
            <a:noFill/>
          </a:ln>
        </p:spPr>
      </p:pic>
    </p:spTree>
    <p:extLst>
      <p:ext uri="{BB962C8B-B14F-4D97-AF65-F5344CB8AC3E}">
        <p14:creationId xmlns:p14="http://schemas.microsoft.com/office/powerpoint/2010/main" val="3887989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794"/>
        <p:cNvGrpSpPr/>
        <p:nvPr/>
      </p:nvGrpSpPr>
      <p:grpSpPr>
        <a:xfrm>
          <a:off x="0" y="0"/>
          <a:ext cx="0" cy="0"/>
          <a:chOff x="0" y="0"/>
          <a:chExt cx="0" cy="0"/>
        </a:xfrm>
      </p:grpSpPr>
      <p:pic>
        <p:nvPicPr>
          <p:cNvPr id="1795" name="Google Shape;1795;p252"/>
          <p:cNvPicPr preferRelativeResize="0"/>
          <p:nvPr/>
        </p:nvPicPr>
        <p:blipFill rotWithShape="1">
          <a:blip r:embed="rId3">
            <a:alphaModFix/>
          </a:blip>
          <a:srcRect/>
          <a:stretch/>
        </p:blipFill>
        <p:spPr>
          <a:xfrm>
            <a:off x="203200" y="203201"/>
            <a:ext cx="11568667" cy="3441575"/>
          </a:xfrm>
          <a:prstGeom prst="rect">
            <a:avLst/>
          </a:prstGeom>
          <a:noFill/>
          <a:ln>
            <a:noFill/>
          </a:ln>
        </p:spPr>
      </p:pic>
      <p:pic>
        <p:nvPicPr>
          <p:cNvPr id="1796" name="Google Shape;1796;p252"/>
          <p:cNvPicPr preferRelativeResize="0"/>
          <p:nvPr/>
        </p:nvPicPr>
        <p:blipFill rotWithShape="1">
          <a:blip r:embed="rId4">
            <a:alphaModFix/>
          </a:blip>
          <a:srcRect/>
          <a:stretch/>
        </p:blipFill>
        <p:spPr>
          <a:xfrm>
            <a:off x="203201" y="3644767"/>
            <a:ext cx="11568665" cy="2864800"/>
          </a:xfrm>
          <a:prstGeom prst="rect">
            <a:avLst/>
          </a:prstGeom>
          <a:noFill/>
          <a:ln>
            <a:noFill/>
          </a:ln>
        </p:spPr>
      </p:pic>
    </p:spTree>
    <p:extLst>
      <p:ext uri="{BB962C8B-B14F-4D97-AF65-F5344CB8AC3E}">
        <p14:creationId xmlns:p14="http://schemas.microsoft.com/office/powerpoint/2010/main" val="25597677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800"/>
        <p:cNvGrpSpPr/>
        <p:nvPr/>
      </p:nvGrpSpPr>
      <p:grpSpPr>
        <a:xfrm>
          <a:off x="0" y="0"/>
          <a:ext cx="0" cy="0"/>
          <a:chOff x="0" y="0"/>
          <a:chExt cx="0" cy="0"/>
        </a:xfrm>
      </p:grpSpPr>
      <p:pic>
        <p:nvPicPr>
          <p:cNvPr id="1801" name="Google Shape;1801;p253"/>
          <p:cNvPicPr preferRelativeResize="0"/>
          <p:nvPr/>
        </p:nvPicPr>
        <p:blipFill rotWithShape="1">
          <a:blip r:embed="rId3">
            <a:alphaModFix/>
          </a:blip>
          <a:srcRect/>
          <a:stretch/>
        </p:blipFill>
        <p:spPr>
          <a:xfrm>
            <a:off x="182267" y="119567"/>
            <a:ext cx="11526867" cy="6521567"/>
          </a:xfrm>
          <a:prstGeom prst="rect">
            <a:avLst/>
          </a:prstGeom>
          <a:noFill/>
          <a:ln>
            <a:noFill/>
          </a:ln>
        </p:spPr>
      </p:pic>
    </p:spTree>
    <p:extLst>
      <p:ext uri="{BB962C8B-B14F-4D97-AF65-F5344CB8AC3E}">
        <p14:creationId xmlns:p14="http://schemas.microsoft.com/office/powerpoint/2010/main" val="21947784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805"/>
        <p:cNvGrpSpPr/>
        <p:nvPr/>
      </p:nvGrpSpPr>
      <p:grpSpPr>
        <a:xfrm>
          <a:off x="0" y="0"/>
          <a:ext cx="0" cy="0"/>
          <a:chOff x="0" y="0"/>
          <a:chExt cx="0" cy="0"/>
        </a:xfrm>
      </p:grpSpPr>
      <p:pic>
        <p:nvPicPr>
          <p:cNvPr id="1806" name="Google Shape;1806;p254"/>
          <p:cNvPicPr preferRelativeResize="0"/>
          <p:nvPr/>
        </p:nvPicPr>
        <p:blipFill rotWithShape="1">
          <a:blip r:embed="rId3">
            <a:alphaModFix/>
          </a:blip>
          <a:srcRect/>
          <a:stretch/>
        </p:blipFill>
        <p:spPr>
          <a:xfrm>
            <a:off x="1968500" y="495300"/>
            <a:ext cx="8255000" cy="5867400"/>
          </a:xfrm>
          <a:prstGeom prst="rect">
            <a:avLst/>
          </a:prstGeom>
          <a:noFill/>
          <a:ln>
            <a:noFill/>
          </a:ln>
        </p:spPr>
      </p:pic>
    </p:spTree>
    <p:extLst>
      <p:ext uri="{BB962C8B-B14F-4D97-AF65-F5344CB8AC3E}">
        <p14:creationId xmlns:p14="http://schemas.microsoft.com/office/powerpoint/2010/main" val="33972449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810"/>
        <p:cNvGrpSpPr/>
        <p:nvPr/>
      </p:nvGrpSpPr>
      <p:grpSpPr>
        <a:xfrm>
          <a:off x="0" y="0"/>
          <a:ext cx="0" cy="0"/>
          <a:chOff x="0" y="0"/>
          <a:chExt cx="0" cy="0"/>
        </a:xfrm>
      </p:grpSpPr>
      <p:sp>
        <p:nvSpPr>
          <p:cNvPr id="1811" name="Google Shape;1811;p255"/>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endParaRPr/>
          </a:p>
        </p:txBody>
      </p:sp>
      <p:sp>
        <p:nvSpPr>
          <p:cNvPr id="1812" name="Google Shape;1812;p255"/>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813" name="Google Shape;1813;p255"/>
          <p:cNvPicPr preferRelativeResize="0"/>
          <p:nvPr/>
        </p:nvPicPr>
        <p:blipFill rotWithShape="1">
          <a:blip r:embed="rId3">
            <a:alphaModFix/>
          </a:blip>
          <a:srcRect/>
          <a:stretch/>
        </p:blipFill>
        <p:spPr>
          <a:xfrm>
            <a:off x="1847867" y="426234"/>
            <a:ext cx="8732200" cy="5847567"/>
          </a:xfrm>
          <a:prstGeom prst="rect">
            <a:avLst/>
          </a:prstGeom>
          <a:noFill/>
          <a:ln>
            <a:noFill/>
          </a:ln>
        </p:spPr>
      </p:pic>
    </p:spTree>
    <p:extLst>
      <p:ext uri="{BB962C8B-B14F-4D97-AF65-F5344CB8AC3E}">
        <p14:creationId xmlns:p14="http://schemas.microsoft.com/office/powerpoint/2010/main" val="21978077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817"/>
        <p:cNvGrpSpPr/>
        <p:nvPr/>
      </p:nvGrpSpPr>
      <p:grpSpPr>
        <a:xfrm>
          <a:off x="0" y="0"/>
          <a:ext cx="0" cy="0"/>
          <a:chOff x="0" y="0"/>
          <a:chExt cx="0" cy="0"/>
        </a:xfrm>
      </p:grpSpPr>
      <p:pic>
        <p:nvPicPr>
          <p:cNvPr id="1818" name="Google Shape;1818;p256"/>
          <p:cNvPicPr preferRelativeResize="0"/>
          <p:nvPr/>
        </p:nvPicPr>
        <p:blipFill rotWithShape="1">
          <a:blip r:embed="rId3">
            <a:alphaModFix/>
          </a:blip>
          <a:srcRect/>
          <a:stretch/>
        </p:blipFill>
        <p:spPr>
          <a:xfrm>
            <a:off x="1136371" y="647704"/>
            <a:ext cx="9610967" cy="3378467"/>
          </a:xfrm>
          <a:prstGeom prst="rect">
            <a:avLst/>
          </a:prstGeom>
          <a:noFill/>
          <a:ln>
            <a:noFill/>
          </a:ln>
        </p:spPr>
      </p:pic>
    </p:spTree>
    <p:extLst>
      <p:ext uri="{BB962C8B-B14F-4D97-AF65-F5344CB8AC3E}">
        <p14:creationId xmlns:p14="http://schemas.microsoft.com/office/powerpoint/2010/main" val="22274640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822"/>
        <p:cNvGrpSpPr/>
        <p:nvPr/>
      </p:nvGrpSpPr>
      <p:grpSpPr>
        <a:xfrm>
          <a:off x="0" y="0"/>
          <a:ext cx="0" cy="0"/>
          <a:chOff x="0" y="0"/>
          <a:chExt cx="0" cy="0"/>
        </a:xfrm>
      </p:grpSpPr>
      <p:sp>
        <p:nvSpPr>
          <p:cNvPr id="1823" name="Google Shape;1823;p257"/>
          <p:cNvSpPr txBox="1">
            <a:spLocks noGrp="1"/>
          </p:cNvSpPr>
          <p:nvPr>
            <p:ph type="ctrTitle"/>
          </p:nvPr>
        </p:nvSpPr>
        <p:spPr>
          <a:xfrm>
            <a:off x="164700" y="2322200"/>
            <a:ext cx="11360800" cy="3449600"/>
          </a:xfrm>
          <a:prstGeom prst="rect">
            <a:avLst/>
          </a:prstGeom>
          <a:noFill/>
          <a:ln>
            <a:noFill/>
          </a:ln>
        </p:spPr>
        <p:txBody>
          <a:bodyPr spcFirstLastPara="1" wrap="square" lIns="121900" tIns="121900" rIns="121900" bIns="121900" anchor="b" anchorCtr="0">
            <a:noAutofit/>
          </a:bodyPr>
          <a:lstStyle/>
          <a:p>
            <a:endParaRPr sz="4000"/>
          </a:p>
          <a:p>
            <a:endParaRPr sz="4000"/>
          </a:p>
          <a:p>
            <a:r>
              <a:rPr lang="en-GB" sz="4000"/>
              <a:t>More practise.</a:t>
            </a:r>
            <a:endParaRPr sz="4000"/>
          </a:p>
          <a:p>
            <a:r>
              <a:rPr lang="en-GB" sz="4000"/>
              <a:t>What is a homophone? </a:t>
            </a:r>
            <a:endParaRPr sz="4000"/>
          </a:p>
          <a:p>
            <a:pPr algn="l"/>
            <a:r>
              <a:rPr lang="en-GB" sz="3200"/>
              <a:t>A homophone is a word that sounds the same but is spelt differently and means something different. </a:t>
            </a:r>
            <a:endParaRPr sz="3200"/>
          </a:p>
          <a:p>
            <a:endParaRPr sz="2400"/>
          </a:p>
          <a:p>
            <a:endParaRPr sz="2400"/>
          </a:p>
        </p:txBody>
      </p:sp>
      <p:sp>
        <p:nvSpPr>
          <p:cNvPr id="1824" name="Google Shape;1824;p257"/>
          <p:cNvSpPr txBox="1">
            <a:spLocks noGrp="1"/>
          </p:cNvSpPr>
          <p:nvPr>
            <p:ph type="subTitle" idx="1"/>
          </p:nvPr>
        </p:nvSpPr>
        <p:spPr>
          <a:xfrm>
            <a:off x="1714200" y="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825" name="Google Shape;1825;p257"/>
          <p:cNvPicPr preferRelativeResize="0"/>
          <p:nvPr/>
        </p:nvPicPr>
        <p:blipFill rotWithShape="1">
          <a:blip r:embed="rId3">
            <a:alphaModFix/>
          </a:blip>
          <a:src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22187383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829"/>
        <p:cNvGrpSpPr/>
        <p:nvPr/>
      </p:nvGrpSpPr>
      <p:grpSpPr>
        <a:xfrm>
          <a:off x="0" y="0"/>
          <a:ext cx="0" cy="0"/>
          <a:chOff x="0" y="0"/>
          <a:chExt cx="0" cy="0"/>
        </a:xfrm>
      </p:grpSpPr>
      <p:sp>
        <p:nvSpPr>
          <p:cNvPr id="1830" name="Google Shape;1830;p258"/>
          <p:cNvSpPr txBox="1">
            <a:spLocks noGrp="1"/>
          </p:cNvSpPr>
          <p:nvPr>
            <p:ph type="subTitle" idx="1"/>
          </p:nvPr>
        </p:nvSpPr>
        <p:spPr>
          <a:xfrm>
            <a:off x="415600" y="4628000"/>
            <a:ext cx="11360800" cy="1587600"/>
          </a:xfrm>
          <a:prstGeom prst="rect">
            <a:avLst/>
          </a:prstGeom>
          <a:noFill/>
          <a:ln>
            <a:noFill/>
          </a:ln>
        </p:spPr>
        <p:txBody>
          <a:bodyPr spcFirstLastPara="1" wrap="square" lIns="121900" tIns="121900" rIns="121900" bIns="121900" anchor="t" anchorCtr="0">
            <a:noAutofit/>
          </a:bodyPr>
          <a:lstStyle/>
          <a:p>
            <a:pPr marL="0" indent="0"/>
            <a:r>
              <a:rPr lang="en-GB"/>
              <a:t>their or there, where or wear, break or brake, sun or son, eight or ate ?</a:t>
            </a:r>
            <a:endParaRPr/>
          </a:p>
          <a:p>
            <a:pPr marL="0" indent="0"/>
            <a:r>
              <a:rPr lang="en-GB"/>
              <a:t>Can you write the correct spellings for the pictures?</a:t>
            </a:r>
            <a:endParaRPr/>
          </a:p>
        </p:txBody>
      </p:sp>
      <p:pic>
        <p:nvPicPr>
          <p:cNvPr id="1831" name="Google Shape;1831;p258"/>
          <p:cNvPicPr preferRelativeResize="0"/>
          <p:nvPr/>
        </p:nvPicPr>
        <p:blipFill rotWithShape="1">
          <a:blip r:embed="rId3">
            <a:alphaModFix/>
          </a:blip>
          <a:srcRect/>
          <a:stretch/>
        </p:blipFill>
        <p:spPr>
          <a:xfrm>
            <a:off x="2046501" y="0"/>
            <a:ext cx="8098999" cy="4628000"/>
          </a:xfrm>
          <a:prstGeom prst="rect">
            <a:avLst/>
          </a:prstGeom>
          <a:noFill/>
          <a:ln>
            <a:noFill/>
          </a:ln>
        </p:spPr>
      </p:pic>
    </p:spTree>
    <p:extLst>
      <p:ext uri="{BB962C8B-B14F-4D97-AF65-F5344CB8AC3E}">
        <p14:creationId xmlns:p14="http://schemas.microsoft.com/office/powerpoint/2010/main" val="10726654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835"/>
        <p:cNvGrpSpPr/>
        <p:nvPr/>
      </p:nvGrpSpPr>
      <p:grpSpPr>
        <a:xfrm>
          <a:off x="0" y="0"/>
          <a:ext cx="0" cy="0"/>
          <a:chOff x="0" y="0"/>
          <a:chExt cx="0" cy="0"/>
        </a:xfrm>
      </p:grpSpPr>
      <p:sp>
        <p:nvSpPr>
          <p:cNvPr id="1836" name="Google Shape;1836;p259"/>
          <p:cNvSpPr txBox="1">
            <a:spLocks noGrp="1"/>
          </p:cNvSpPr>
          <p:nvPr>
            <p:ph type="subTitle" idx="1"/>
          </p:nvPr>
        </p:nvSpPr>
        <p:spPr>
          <a:xfrm>
            <a:off x="3199033" y="174500"/>
            <a:ext cx="5585600" cy="956000"/>
          </a:xfrm>
          <a:prstGeom prst="rect">
            <a:avLst/>
          </a:prstGeom>
          <a:noFill/>
          <a:ln>
            <a:noFill/>
          </a:ln>
        </p:spPr>
        <p:txBody>
          <a:bodyPr spcFirstLastPara="1" wrap="square" lIns="121900" tIns="121900" rIns="121900" bIns="121900" anchor="t" anchorCtr="0">
            <a:noAutofit/>
          </a:bodyPr>
          <a:lstStyle/>
          <a:p>
            <a:pPr marL="0" indent="0"/>
            <a:r>
              <a:rPr lang="en-GB"/>
              <a:t>Check your answers.</a:t>
            </a:r>
            <a:endParaRPr/>
          </a:p>
        </p:txBody>
      </p:sp>
      <p:pic>
        <p:nvPicPr>
          <p:cNvPr id="1837" name="Google Shape;1837;p259"/>
          <p:cNvPicPr preferRelativeResize="0"/>
          <p:nvPr/>
        </p:nvPicPr>
        <p:blipFill rotWithShape="1">
          <a:blip r:embed="rId3">
            <a:alphaModFix/>
          </a:blip>
          <a:srcRect/>
          <a:stretch/>
        </p:blipFill>
        <p:spPr>
          <a:xfrm>
            <a:off x="1126567" y="1130501"/>
            <a:ext cx="9620767" cy="5497567"/>
          </a:xfrm>
          <a:prstGeom prst="rect">
            <a:avLst/>
          </a:prstGeom>
          <a:noFill/>
          <a:ln>
            <a:noFill/>
          </a:ln>
        </p:spPr>
      </p:pic>
      <p:sp>
        <p:nvSpPr>
          <p:cNvPr id="1838" name="Google Shape;1838;p259"/>
          <p:cNvSpPr txBox="1"/>
          <p:nvPr/>
        </p:nvSpPr>
        <p:spPr>
          <a:xfrm>
            <a:off x="1359400" y="3263100"/>
            <a:ext cx="9241600" cy="564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there                         where                         break                           sun</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839" name="Google Shape;1839;p259"/>
          <p:cNvSpPr txBox="1"/>
          <p:nvPr/>
        </p:nvSpPr>
        <p:spPr>
          <a:xfrm>
            <a:off x="1359400" y="5808067"/>
            <a:ext cx="9241600" cy="564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son                            wear                             eight                          brake</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35797743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843"/>
        <p:cNvGrpSpPr/>
        <p:nvPr/>
      </p:nvGrpSpPr>
      <p:grpSpPr>
        <a:xfrm>
          <a:off x="0" y="0"/>
          <a:ext cx="0" cy="0"/>
          <a:chOff x="0" y="0"/>
          <a:chExt cx="0" cy="0"/>
        </a:xfrm>
      </p:grpSpPr>
      <p:sp>
        <p:nvSpPr>
          <p:cNvPr id="1844" name="Google Shape;1844;p260"/>
          <p:cNvSpPr txBox="1">
            <a:spLocks noGrp="1"/>
          </p:cNvSpPr>
          <p:nvPr>
            <p:ph type="subTitle" idx="1"/>
          </p:nvPr>
        </p:nvSpPr>
        <p:spPr>
          <a:xfrm>
            <a:off x="311067" y="579833"/>
            <a:ext cx="11360800" cy="1056800"/>
          </a:xfrm>
          <a:prstGeom prst="rect">
            <a:avLst/>
          </a:prstGeom>
          <a:noFill/>
          <a:ln>
            <a:noFill/>
          </a:ln>
        </p:spPr>
        <p:txBody>
          <a:bodyPr spcFirstLastPara="1" wrap="square" lIns="121900" tIns="121900" rIns="121900" bIns="121900" anchor="t" anchorCtr="0">
            <a:noAutofit/>
          </a:bodyPr>
          <a:lstStyle/>
          <a:p>
            <a:pPr marL="0" indent="0"/>
            <a:r>
              <a:rPr lang="en-GB"/>
              <a:t>Try drawing some images to remember some of  the homophones you have used today.</a:t>
            </a:r>
            <a:endParaRPr/>
          </a:p>
        </p:txBody>
      </p:sp>
      <p:pic>
        <p:nvPicPr>
          <p:cNvPr id="1845" name="Google Shape;1845;p260"/>
          <p:cNvPicPr preferRelativeResize="0"/>
          <p:nvPr/>
        </p:nvPicPr>
        <p:blipFill rotWithShape="1">
          <a:blip r:embed="rId3">
            <a:alphaModFix/>
          </a:blip>
          <a:srcRect/>
          <a:stretch/>
        </p:blipFill>
        <p:spPr>
          <a:xfrm>
            <a:off x="4350000" y="1944485"/>
            <a:ext cx="7213600" cy="3136900"/>
          </a:xfrm>
          <a:prstGeom prst="rect">
            <a:avLst/>
          </a:prstGeom>
          <a:noFill/>
          <a:ln>
            <a:noFill/>
          </a:ln>
        </p:spPr>
      </p:pic>
      <p:graphicFrame>
        <p:nvGraphicFramePr>
          <p:cNvPr id="1846" name="Google Shape;1846;p260"/>
          <p:cNvGraphicFramePr/>
          <p:nvPr/>
        </p:nvGraphicFramePr>
        <p:xfrm>
          <a:off x="311067" y="2413000"/>
          <a:ext cx="3439300" cy="1847800"/>
        </p:xfrm>
        <a:graphic>
          <a:graphicData uri="http://schemas.openxmlformats.org/drawingml/2006/table">
            <a:tbl>
              <a:tblPr>
                <a:noFill/>
              </a:tblPr>
              <a:tblGrid>
                <a:gridCol w="1676167">
                  <a:extLst>
                    <a:ext uri="{9D8B030D-6E8A-4147-A177-3AD203B41FA5}">
                      <a16:colId xmlns:a16="http://schemas.microsoft.com/office/drawing/2014/main" val="20000"/>
                    </a:ext>
                  </a:extLst>
                </a:gridCol>
                <a:gridCol w="1763133">
                  <a:extLst>
                    <a:ext uri="{9D8B030D-6E8A-4147-A177-3AD203B41FA5}">
                      <a16:colId xmlns:a16="http://schemas.microsoft.com/office/drawing/2014/main" val="20001"/>
                    </a:ext>
                  </a:extLst>
                </a:gridCol>
              </a:tblGrid>
              <a:tr h="92390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wear</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where</a:t>
                      </a:r>
                      <a:endParaRPr sz="1900" u="none" strike="noStrike" cap="none"/>
                    </a:p>
                  </a:txBody>
                  <a:tcPr marL="121900" marR="121900" marT="121900" marB="121900"/>
                </a:tc>
                <a:extLst>
                  <a:ext uri="{0D108BD9-81ED-4DB2-BD59-A6C34878D82A}">
                    <a16:rowId xmlns:a16="http://schemas.microsoft.com/office/drawing/2014/main" val="10000"/>
                  </a:ext>
                </a:extLst>
              </a:tr>
              <a:tr h="92390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break</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brake</a:t>
                      </a:r>
                      <a:endParaRPr sz="1900" u="none" strike="noStrike" cap="none"/>
                    </a:p>
                  </a:txBody>
                  <a:tcPr marL="121900" marR="121900" marT="121900" marB="12190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896024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850"/>
        <p:cNvGrpSpPr/>
        <p:nvPr/>
      </p:nvGrpSpPr>
      <p:grpSpPr>
        <a:xfrm>
          <a:off x="0" y="0"/>
          <a:ext cx="0" cy="0"/>
          <a:chOff x="0" y="0"/>
          <a:chExt cx="0" cy="0"/>
        </a:xfrm>
      </p:grpSpPr>
      <p:sp>
        <p:nvSpPr>
          <p:cNvPr id="1851" name="Google Shape;1851;p261"/>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852" name="Google Shape;1852;p261"/>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853" name="Google Shape;1853;p261"/>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5224056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857"/>
        <p:cNvGrpSpPr/>
        <p:nvPr/>
      </p:nvGrpSpPr>
      <p:grpSpPr>
        <a:xfrm>
          <a:off x="0" y="0"/>
          <a:ext cx="0" cy="0"/>
          <a:chOff x="0" y="0"/>
          <a:chExt cx="0" cy="0"/>
        </a:xfrm>
      </p:grpSpPr>
      <p:sp>
        <p:nvSpPr>
          <p:cNvPr id="1858" name="Google Shape;1858;p262"/>
          <p:cNvSpPr txBox="1">
            <a:spLocks noGrp="1"/>
          </p:cNvSpPr>
          <p:nvPr>
            <p:ph type="ctrTitle"/>
          </p:nvPr>
        </p:nvSpPr>
        <p:spPr>
          <a:xfrm>
            <a:off x="0" y="252267"/>
            <a:ext cx="11360800" cy="815600"/>
          </a:xfrm>
          <a:prstGeom prst="rect">
            <a:avLst/>
          </a:prstGeom>
          <a:noFill/>
          <a:ln>
            <a:noFill/>
          </a:ln>
        </p:spPr>
        <p:txBody>
          <a:bodyPr spcFirstLastPara="1" wrap="square" lIns="121900" tIns="121900" rIns="121900" bIns="121900" anchor="b" anchorCtr="0">
            <a:noAutofit/>
          </a:bodyPr>
          <a:lstStyle/>
          <a:p>
            <a:r>
              <a:rPr lang="en-GB" sz="4000"/>
              <a:t>A history research project.</a:t>
            </a:r>
            <a:endParaRPr sz="4000"/>
          </a:p>
        </p:txBody>
      </p:sp>
      <p:pic>
        <p:nvPicPr>
          <p:cNvPr id="1859" name="Google Shape;1859;p262"/>
          <p:cNvPicPr preferRelativeResize="0"/>
          <p:nvPr/>
        </p:nvPicPr>
        <p:blipFill rotWithShape="1">
          <a:blip r:embed="rId3">
            <a:alphaModFix/>
          </a:blip>
          <a:srcRect/>
          <a:stretch/>
        </p:blipFill>
        <p:spPr>
          <a:xfrm>
            <a:off x="692251" y="1067867"/>
            <a:ext cx="9976300" cy="5106367"/>
          </a:xfrm>
          <a:prstGeom prst="rect">
            <a:avLst/>
          </a:prstGeom>
          <a:noFill/>
          <a:ln>
            <a:noFill/>
          </a:ln>
        </p:spPr>
      </p:pic>
      <p:sp>
        <p:nvSpPr>
          <p:cNvPr id="1860" name="Google Shape;1860;p262"/>
          <p:cNvSpPr txBox="1"/>
          <p:nvPr/>
        </p:nvSpPr>
        <p:spPr>
          <a:xfrm>
            <a:off x="6565633" y="6336667"/>
            <a:ext cx="5331600" cy="4180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See the next slide!</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4100097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864"/>
        <p:cNvGrpSpPr/>
        <p:nvPr/>
      </p:nvGrpSpPr>
      <p:grpSpPr>
        <a:xfrm>
          <a:off x="0" y="0"/>
          <a:ext cx="0" cy="0"/>
          <a:chOff x="0" y="0"/>
          <a:chExt cx="0" cy="0"/>
        </a:xfrm>
      </p:grpSpPr>
      <p:sp>
        <p:nvSpPr>
          <p:cNvPr id="1865" name="Google Shape;1865;p263"/>
          <p:cNvSpPr txBox="1">
            <a:spLocks noGrp="1"/>
          </p:cNvSpPr>
          <p:nvPr>
            <p:ph type="ctrTitle"/>
          </p:nvPr>
        </p:nvSpPr>
        <p:spPr>
          <a:xfrm>
            <a:off x="302800" y="278900"/>
            <a:ext cx="11586400" cy="5295600"/>
          </a:xfrm>
          <a:prstGeom prst="rect">
            <a:avLst/>
          </a:prstGeom>
          <a:noFill/>
          <a:ln>
            <a:noFill/>
          </a:ln>
        </p:spPr>
        <p:txBody>
          <a:bodyPr spcFirstLastPara="1" wrap="square" lIns="121900" tIns="121900" rIns="121900" bIns="121900" anchor="b" anchorCtr="0">
            <a:noAutofit/>
          </a:bodyPr>
          <a:lstStyle/>
          <a:p>
            <a:r>
              <a:rPr lang="en-GB" sz="4000"/>
              <a:t>Here are some useful links where you can do your research.</a:t>
            </a:r>
            <a:endParaRPr sz="4000"/>
          </a:p>
          <a:p>
            <a:r>
              <a:rPr lang="en-GB" sz="3200"/>
              <a:t>You can find out about some of these famous pirates</a:t>
            </a:r>
            <a:endParaRPr sz="3200"/>
          </a:p>
          <a:p>
            <a:pPr marL="609585" indent="-507987" algn="l">
              <a:buSzPts val="2400"/>
              <a:buChar char="●"/>
            </a:pPr>
            <a:r>
              <a:rPr lang="en-GB" sz="3200"/>
              <a:t>Anne Bonny</a:t>
            </a:r>
            <a:endParaRPr sz="3200"/>
          </a:p>
          <a:p>
            <a:pPr marL="609585" indent="-507987" algn="l">
              <a:buSzPts val="2400"/>
              <a:buChar char="●"/>
            </a:pPr>
            <a:r>
              <a:rPr lang="en-GB" sz="3200"/>
              <a:t>Mary Read</a:t>
            </a:r>
            <a:endParaRPr sz="3200"/>
          </a:p>
          <a:p>
            <a:pPr marL="609585" indent="-507987" algn="l">
              <a:buSzPts val="2400"/>
              <a:buChar char="●"/>
            </a:pPr>
            <a:r>
              <a:rPr lang="en-GB" sz="3200"/>
              <a:t>Blackbeard</a:t>
            </a:r>
            <a:endParaRPr sz="3200"/>
          </a:p>
          <a:p>
            <a:pPr marL="609585" indent="-507987" algn="l">
              <a:buSzPts val="2400"/>
              <a:buChar char="●"/>
            </a:pPr>
            <a:r>
              <a:rPr lang="en-GB" sz="3200"/>
              <a:t>Black Bart</a:t>
            </a:r>
            <a:endParaRPr sz="3200"/>
          </a:p>
          <a:p>
            <a:pPr marL="609585" indent="-507987" algn="l">
              <a:buSzPts val="2400"/>
              <a:buChar char="●"/>
            </a:pPr>
            <a:r>
              <a:rPr lang="en-GB" sz="3200"/>
              <a:t>Calico Jack</a:t>
            </a:r>
            <a:endParaRPr sz="3200"/>
          </a:p>
          <a:p>
            <a:pPr marL="609585" indent="-507987" algn="l">
              <a:buSzPts val="2400"/>
              <a:buChar char="●"/>
            </a:pPr>
            <a:r>
              <a:rPr lang="en-GB" sz="3200"/>
              <a:t>Benjamin Hornigold</a:t>
            </a:r>
            <a:endParaRPr sz="3200"/>
          </a:p>
          <a:p>
            <a:pPr marL="609585" indent="-507987" algn="l">
              <a:buSzPts val="2400"/>
              <a:buChar char="●"/>
            </a:pPr>
            <a:r>
              <a:rPr lang="en-GB" sz="3200"/>
              <a:t>Henry Morgan</a:t>
            </a:r>
            <a:endParaRPr sz="3200"/>
          </a:p>
        </p:txBody>
      </p:sp>
      <p:sp>
        <p:nvSpPr>
          <p:cNvPr id="1866" name="Google Shape;1866;p263"/>
          <p:cNvSpPr txBox="1">
            <a:spLocks noGrp="1"/>
          </p:cNvSpPr>
          <p:nvPr>
            <p:ph type="subTitle" idx="1"/>
          </p:nvPr>
        </p:nvSpPr>
        <p:spPr>
          <a:xfrm>
            <a:off x="5750200" y="2305700"/>
            <a:ext cx="5984400" cy="3268800"/>
          </a:xfrm>
          <a:prstGeom prst="rect">
            <a:avLst/>
          </a:prstGeom>
          <a:noFill/>
          <a:ln>
            <a:noFill/>
          </a:ln>
        </p:spPr>
        <p:txBody>
          <a:bodyPr spcFirstLastPara="1" wrap="square" lIns="121900" tIns="121900" rIns="121900" bIns="121900" anchor="t" anchorCtr="0">
            <a:noAutofit/>
          </a:bodyPr>
          <a:lstStyle/>
          <a:p>
            <a:pPr marL="0" indent="0"/>
            <a:r>
              <a:rPr lang="en-GB" sz="1467" u="sng">
                <a:solidFill>
                  <a:schemeClr val="hlink"/>
                </a:solidFill>
                <a:hlinkClick r:id="rId3"/>
              </a:rPr>
              <a:t>https://www.dkfindout.com/uk/history/pirates/</a:t>
            </a:r>
            <a:endParaRPr/>
          </a:p>
          <a:p>
            <a:pPr marL="0" indent="0"/>
            <a:endParaRPr/>
          </a:p>
          <a:p>
            <a:pPr marL="0" indent="0"/>
            <a:r>
              <a:rPr lang="en-GB" sz="1467" u="sng">
                <a:solidFill>
                  <a:schemeClr val="hlink"/>
                </a:solidFill>
                <a:hlinkClick r:id="rId4"/>
              </a:rPr>
              <a:t>https://www.exploration-and-piracy.org/pirates</a:t>
            </a:r>
            <a:endParaRPr/>
          </a:p>
          <a:p>
            <a:pPr marL="0" indent="0"/>
            <a:endParaRPr/>
          </a:p>
          <a:p>
            <a:pPr marL="0" indent="0"/>
            <a:r>
              <a:rPr lang="en-GB" sz="1467" u="sng">
                <a:solidFill>
                  <a:schemeClr val="hlink"/>
                </a:solidFill>
                <a:hlinkClick r:id="rId5"/>
              </a:rPr>
              <a:t>https://mocomi.com/history-of-pirates/</a:t>
            </a:r>
            <a:endParaRPr/>
          </a:p>
          <a:p>
            <a:pPr marL="0" indent="0"/>
            <a:endParaRPr/>
          </a:p>
          <a:p>
            <a:pPr marL="0" indent="0"/>
            <a:r>
              <a:rPr lang="en-GB" sz="1467" u="sng">
                <a:solidFill>
                  <a:schemeClr val="hlink"/>
                </a:solidFill>
                <a:hlinkClick r:id="rId6"/>
              </a:rPr>
              <a:t>http://www.bahamas4kids.com/famous_pirates.html</a:t>
            </a:r>
            <a:endParaRPr/>
          </a:p>
          <a:p>
            <a:pPr marL="0" indent="0"/>
            <a:endParaRPr/>
          </a:p>
          <a:p>
            <a:pPr marL="0" indent="0"/>
            <a:endParaRPr/>
          </a:p>
          <a:p>
            <a:pPr marL="0" indent="0" algn="l"/>
            <a:endParaRPr/>
          </a:p>
          <a:p>
            <a:pPr marL="0" indent="0"/>
            <a:endParaRPr/>
          </a:p>
        </p:txBody>
      </p:sp>
      <p:sp>
        <p:nvSpPr>
          <p:cNvPr id="1867" name="Google Shape;1867;p263"/>
          <p:cNvSpPr txBox="1"/>
          <p:nvPr/>
        </p:nvSpPr>
        <p:spPr>
          <a:xfrm>
            <a:off x="606700" y="5793033"/>
            <a:ext cx="10726000" cy="8780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3000"/>
              <a:buFontTx/>
              <a:buNone/>
              <a:tabLst/>
              <a:defRPr/>
            </a:pPr>
            <a:r>
              <a:rPr kumimoji="0" lang="en-GB" sz="4000" b="0" i="0" u="none" strike="noStrike" kern="0" cap="none" spc="0" normalizeH="0" baseline="0" noProof="0">
                <a:ln>
                  <a:noFill/>
                </a:ln>
                <a:solidFill>
                  <a:srgbClr val="000000"/>
                </a:solidFill>
                <a:effectLst/>
                <a:uLnTx/>
                <a:uFillTx/>
                <a:latin typeface="Arial"/>
                <a:ea typeface="Arial"/>
                <a:cs typeface="Arial"/>
                <a:sym typeface="Arial"/>
              </a:rPr>
              <a:t>Remember to write notes ready for tomorrow.</a:t>
            </a:r>
            <a:endParaRPr kumimoji="0" sz="40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6063694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871"/>
        <p:cNvGrpSpPr/>
        <p:nvPr/>
      </p:nvGrpSpPr>
      <p:grpSpPr>
        <a:xfrm>
          <a:off x="0" y="0"/>
          <a:ext cx="0" cy="0"/>
          <a:chOff x="0" y="0"/>
          <a:chExt cx="0" cy="0"/>
        </a:xfrm>
      </p:grpSpPr>
      <p:sp>
        <p:nvSpPr>
          <p:cNvPr id="1872" name="Google Shape;1872;p264"/>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work hard with your learning today?</a:t>
            </a:r>
            <a:endParaRPr/>
          </a:p>
          <a:p>
            <a:r>
              <a:rPr lang="en-GB"/>
              <a:t>See you in the morning.</a:t>
            </a:r>
            <a:endParaRPr/>
          </a:p>
        </p:txBody>
      </p:sp>
      <p:pic>
        <p:nvPicPr>
          <p:cNvPr id="1873" name="Google Shape;1873;p264"/>
          <p:cNvPicPr preferRelativeResize="0"/>
          <p:nvPr/>
        </p:nvPicPr>
        <p:blipFill rotWithShape="1">
          <a:blip r:embed="rId3">
            <a:alphaModFix/>
          </a:blip>
          <a:srcRect/>
          <a:stretch/>
        </p:blipFill>
        <p:spPr>
          <a:xfrm>
            <a:off x="4545395" y="3584195"/>
            <a:ext cx="2354800" cy="3273800"/>
          </a:xfrm>
          <a:prstGeom prst="rect">
            <a:avLst/>
          </a:prstGeom>
          <a:noFill/>
          <a:ln>
            <a:noFill/>
          </a:ln>
        </p:spPr>
      </p:pic>
    </p:spTree>
    <p:extLst>
      <p:ext uri="{BB962C8B-B14F-4D97-AF65-F5344CB8AC3E}">
        <p14:creationId xmlns:p14="http://schemas.microsoft.com/office/powerpoint/2010/main" val="33247987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877"/>
        <p:cNvGrpSpPr/>
        <p:nvPr/>
      </p:nvGrpSpPr>
      <p:grpSpPr>
        <a:xfrm>
          <a:off x="0" y="0"/>
          <a:ext cx="0" cy="0"/>
          <a:chOff x="0" y="0"/>
          <a:chExt cx="0" cy="0"/>
        </a:xfrm>
      </p:grpSpPr>
      <p:sp>
        <p:nvSpPr>
          <p:cNvPr id="1878" name="Google Shape;1878;p265"/>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Friday 1st /may</a:t>
            </a:r>
            <a:endParaRPr u="sng"/>
          </a:p>
          <a:p>
            <a:endParaRPr sz="3200"/>
          </a:p>
          <a:p>
            <a:endParaRPr sz="3200"/>
          </a:p>
          <a:p>
            <a:r>
              <a:rPr lang="en-GB" sz="3200" b="1"/>
              <a:t>Are you a maths whizz today?</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879" name="Google Shape;1879;p265"/>
          <p:cNvPicPr preferRelativeResize="0"/>
          <p:nvPr/>
        </p:nvPicPr>
        <p:blipFill rotWithShape="1">
          <a:blip r:embed="rId3">
            <a:alphaModFix/>
          </a:blip>
          <a:srcRect/>
          <a:stretch/>
        </p:blipFill>
        <p:spPr>
          <a:xfrm>
            <a:off x="9074666" y="168634"/>
            <a:ext cx="2589033" cy="2475300"/>
          </a:xfrm>
          <a:prstGeom prst="rect">
            <a:avLst/>
          </a:prstGeom>
          <a:noFill/>
          <a:ln>
            <a:noFill/>
          </a:ln>
        </p:spPr>
      </p:pic>
    </p:spTree>
    <p:extLst>
      <p:ext uri="{BB962C8B-B14F-4D97-AF65-F5344CB8AC3E}">
        <p14:creationId xmlns:p14="http://schemas.microsoft.com/office/powerpoint/2010/main" val="34084691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883"/>
        <p:cNvGrpSpPr/>
        <p:nvPr/>
      </p:nvGrpSpPr>
      <p:grpSpPr>
        <a:xfrm>
          <a:off x="0" y="0"/>
          <a:ext cx="0" cy="0"/>
          <a:chOff x="0" y="0"/>
          <a:chExt cx="0" cy="0"/>
        </a:xfrm>
      </p:grpSpPr>
      <p:sp>
        <p:nvSpPr>
          <p:cNvPr id="1884" name="Google Shape;1884;p266"/>
          <p:cNvSpPr/>
          <p:nvPr/>
        </p:nvSpPr>
        <p:spPr>
          <a:xfrm>
            <a:off x="198800" y="523200"/>
            <a:ext cx="6138800" cy="3847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885" name="Google Shape;1885;p266"/>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eriod"/>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5 fewer than 23</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2. 370        10 (how many 10’s in 370)</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3. Complete this</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part-whole model.</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4. subtract 30 from 824</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5. 300 + 40 + 5</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6. What is  </a:t>
            </a:r>
            <a:r>
              <a:rPr kumimoji="0" lang="en-GB" sz="2400" b="0" i="0" u="sng" strike="noStrike" kern="0" cap="none" spc="0" normalizeH="0" baseline="0" noProof="0">
                <a:ln>
                  <a:noFill/>
                </a:ln>
                <a:solidFill>
                  <a:srgbClr val="000000"/>
                </a:solidFill>
                <a:effectLst/>
                <a:uLnTx/>
                <a:uFillTx/>
                <a:latin typeface="Arial"/>
                <a:ea typeface="Arial"/>
                <a:cs typeface="Arial"/>
                <a:sym typeface="Arial"/>
              </a:rPr>
              <a:t>2 </a:t>
            </a: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of 16?</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4</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7. What is the 6th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month of the year?</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886" name="Google Shape;1886;p266"/>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Morning  Maths </a:t>
            </a:r>
            <a:r>
              <a:rPr kumimoji="0" lang="en-GB" sz="2400" b="1" i="0" u="sng" strike="noStrike" kern="0" cap="none" spc="0" normalizeH="0" baseline="0" noProof="0">
                <a:ln>
                  <a:noFill/>
                </a:ln>
                <a:solidFill>
                  <a:srgbClr val="000000"/>
                </a:solidFill>
                <a:effectLst/>
                <a:uLnTx/>
                <a:uFillTx/>
                <a:latin typeface="Arial"/>
                <a:ea typeface="Arial"/>
                <a:cs typeface="Arial"/>
                <a:sym typeface="Arial"/>
              </a:rPr>
              <a:t>01.05.20</a:t>
            </a:r>
            <a:endParaRPr kumimoji="0" sz="2400" b="1" i="0" u="sng" strike="noStrike" kern="0" cap="none" spc="0" normalizeH="0" baseline="0" noProof="0">
              <a:ln>
                <a:noFill/>
              </a:ln>
              <a:solidFill>
                <a:srgbClr val="000000"/>
              </a:solidFill>
              <a:effectLst/>
              <a:uLnTx/>
              <a:uFillTx/>
              <a:latin typeface="Arial"/>
              <a:ea typeface="Arial"/>
              <a:cs typeface="Arial"/>
              <a:sym typeface="Arial"/>
            </a:endParaRPr>
          </a:p>
        </p:txBody>
      </p:sp>
      <p:sp>
        <p:nvSpPr>
          <p:cNvPr id="1887" name="Google Shape;1887;p266"/>
          <p:cNvSpPr txBox="1"/>
          <p:nvPr/>
        </p:nvSpPr>
        <p:spPr>
          <a:xfrm>
            <a:off x="6700133" y="175400"/>
            <a:ext cx="5262000" cy="6530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8. Copy and complete:</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9. I bought three items and had 79p change from £1. What did I buy?</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10. If I know 9x6  = 54, what else do I know?</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888" name="Google Shape;1888;p266"/>
          <p:cNvSpPr/>
          <p:nvPr/>
        </p:nvSpPr>
        <p:spPr>
          <a:xfrm>
            <a:off x="1549300" y="1305067"/>
            <a:ext cx="403200" cy="470800"/>
          </a:xfrm>
          <a:prstGeom prst="mathDivide">
            <a:avLst>
              <a:gd name="adj1" fmla="val 23520"/>
              <a:gd name="adj2" fmla="val 5880"/>
              <a:gd name="adj3" fmla="val 12493"/>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889" name="Google Shape;1889;p266"/>
          <p:cNvPicPr preferRelativeResize="0"/>
          <p:nvPr/>
        </p:nvPicPr>
        <p:blipFill rotWithShape="1">
          <a:blip r:embed="rId3">
            <a:alphaModFix/>
          </a:blip>
          <a:srcRect/>
          <a:stretch/>
        </p:blipFill>
        <p:spPr>
          <a:xfrm rot="-5400000">
            <a:off x="3839834" y="1761071"/>
            <a:ext cx="1984167" cy="2013767"/>
          </a:xfrm>
          <a:prstGeom prst="rect">
            <a:avLst/>
          </a:prstGeom>
          <a:noFill/>
          <a:ln>
            <a:noFill/>
          </a:ln>
        </p:spPr>
      </p:pic>
      <p:sp>
        <p:nvSpPr>
          <p:cNvPr id="1890" name="Google Shape;1890;p266"/>
          <p:cNvSpPr txBox="1"/>
          <p:nvPr/>
        </p:nvSpPr>
        <p:spPr>
          <a:xfrm>
            <a:off x="3980633" y="2564300"/>
            <a:ext cx="700800" cy="436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99</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891" name="Google Shape;1891;p266"/>
          <p:cNvSpPr txBox="1"/>
          <p:nvPr/>
        </p:nvSpPr>
        <p:spPr>
          <a:xfrm>
            <a:off x="5033633" y="1962433"/>
            <a:ext cx="700800" cy="436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45</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892" name="Google Shape;1892;p266"/>
          <p:cNvPicPr preferRelativeResize="0"/>
          <p:nvPr/>
        </p:nvPicPr>
        <p:blipFill rotWithShape="1">
          <a:blip r:embed="rId4">
            <a:alphaModFix/>
          </a:blip>
          <a:srcRect/>
          <a:stretch/>
        </p:blipFill>
        <p:spPr>
          <a:xfrm>
            <a:off x="3459877" y="4519770"/>
            <a:ext cx="2744067" cy="1685524"/>
          </a:xfrm>
          <a:prstGeom prst="rect">
            <a:avLst/>
          </a:prstGeom>
          <a:noFill/>
          <a:ln>
            <a:noFill/>
          </a:ln>
        </p:spPr>
      </p:pic>
      <p:pic>
        <p:nvPicPr>
          <p:cNvPr id="1893" name="Google Shape;1893;p266"/>
          <p:cNvPicPr preferRelativeResize="0"/>
          <p:nvPr/>
        </p:nvPicPr>
        <p:blipFill rotWithShape="1">
          <a:blip r:embed="rId5">
            <a:alphaModFix/>
          </a:blip>
          <a:srcRect/>
          <a:stretch/>
        </p:blipFill>
        <p:spPr>
          <a:xfrm>
            <a:off x="7711334" y="700934"/>
            <a:ext cx="3797300" cy="1863377"/>
          </a:xfrm>
          <a:prstGeom prst="rect">
            <a:avLst/>
          </a:prstGeom>
          <a:noFill/>
          <a:ln>
            <a:noFill/>
          </a:ln>
        </p:spPr>
      </p:pic>
      <p:pic>
        <p:nvPicPr>
          <p:cNvPr id="1894" name="Google Shape;1894;p266"/>
          <p:cNvPicPr preferRelativeResize="0"/>
          <p:nvPr/>
        </p:nvPicPr>
        <p:blipFill rotWithShape="1">
          <a:blip r:embed="rId6">
            <a:alphaModFix/>
          </a:blip>
          <a:srcRect/>
          <a:stretch/>
        </p:blipFill>
        <p:spPr>
          <a:xfrm>
            <a:off x="8518367" y="3401967"/>
            <a:ext cx="3534000" cy="2352067"/>
          </a:xfrm>
          <a:prstGeom prst="rect">
            <a:avLst/>
          </a:prstGeom>
          <a:noFill/>
          <a:ln>
            <a:noFill/>
          </a:ln>
        </p:spPr>
      </p:pic>
    </p:spTree>
    <p:extLst>
      <p:ext uri="{BB962C8B-B14F-4D97-AF65-F5344CB8AC3E}">
        <p14:creationId xmlns:p14="http://schemas.microsoft.com/office/powerpoint/2010/main" val="12674707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898"/>
        <p:cNvGrpSpPr/>
        <p:nvPr/>
      </p:nvGrpSpPr>
      <p:grpSpPr>
        <a:xfrm>
          <a:off x="0" y="0"/>
          <a:ext cx="0" cy="0"/>
          <a:chOff x="0" y="0"/>
          <a:chExt cx="0" cy="0"/>
        </a:xfrm>
      </p:grpSpPr>
      <p:sp>
        <p:nvSpPr>
          <p:cNvPr id="1899" name="Google Shape;1899;p267"/>
          <p:cNvSpPr txBox="1">
            <a:spLocks noGrp="1"/>
          </p:cNvSpPr>
          <p:nvPr>
            <p:ph type="ctrTitle"/>
          </p:nvPr>
        </p:nvSpPr>
        <p:spPr>
          <a:xfrm>
            <a:off x="187800" y="1950633"/>
            <a:ext cx="11816400" cy="3694000"/>
          </a:xfrm>
          <a:prstGeom prst="rect">
            <a:avLst/>
          </a:prstGeom>
        </p:spPr>
        <p:txBody>
          <a:bodyPr spcFirstLastPara="1" wrap="square" lIns="121900" tIns="121900" rIns="121900" bIns="121900" anchor="b" anchorCtr="0">
            <a:noAutofit/>
          </a:bodyPr>
          <a:lstStyle/>
          <a:p>
            <a:pPr marL="609585" indent="-507987" algn="l">
              <a:buSzPts val="2400"/>
              <a:buAutoNum type="arabicPeriod"/>
            </a:pPr>
            <a:r>
              <a:rPr lang="en-GB" sz="3200"/>
              <a:t>18</a:t>
            </a:r>
            <a:endParaRPr sz="3200"/>
          </a:p>
          <a:p>
            <a:pPr marL="609585" indent="-507987" algn="l">
              <a:buSzPts val="2400"/>
              <a:buAutoNum type="arabicPeriod"/>
            </a:pPr>
            <a:r>
              <a:rPr lang="en-GB" sz="3200"/>
              <a:t>37</a:t>
            </a:r>
            <a:endParaRPr sz="3200"/>
          </a:p>
          <a:p>
            <a:pPr marL="609585" indent="-507987" algn="l">
              <a:buSzPts val="2400"/>
              <a:buAutoNum type="arabicPeriod"/>
            </a:pPr>
            <a:r>
              <a:rPr lang="en-GB" sz="3200"/>
              <a:t>54</a:t>
            </a:r>
            <a:endParaRPr sz="3200"/>
          </a:p>
          <a:p>
            <a:pPr marL="609585" indent="-507987" algn="l">
              <a:buSzPts val="2400"/>
              <a:buAutoNum type="arabicPeriod"/>
            </a:pPr>
            <a:r>
              <a:rPr lang="en-GB" sz="3200"/>
              <a:t>794</a:t>
            </a:r>
            <a:endParaRPr sz="3200"/>
          </a:p>
          <a:p>
            <a:pPr marL="609585" indent="-507987" algn="l">
              <a:buSzPts val="2400"/>
              <a:buAutoNum type="arabicPeriod"/>
            </a:pPr>
            <a:r>
              <a:rPr lang="en-GB" sz="3200"/>
              <a:t>345</a:t>
            </a:r>
            <a:endParaRPr sz="3200"/>
          </a:p>
          <a:p>
            <a:pPr marL="609585" indent="-507987" algn="l">
              <a:buSzPts val="2400"/>
              <a:buAutoNum type="arabicPeriod"/>
            </a:pPr>
            <a:r>
              <a:rPr lang="en-GB" sz="3200"/>
              <a:t>8</a:t>
            </a:r>
            <a:endParaRPr sz="3200"/>
          </a:p>
          <a:p>
            <a:pPr marL="609585" indent="-507987" algn="l">
              <a:buSzPts val="2400"/>
              <a:buAutoNum type="arabicPeriod"/>
            </a:pPr>
            <a:r>
              <a:rPr lang="en-GB" sz="3200"/>
              <a:t>June</a:t>
            </a:r>
            <a:endParaRPr sz="3200"/>
          </a:p>
          <a:p>
            <a:pPr marL="609585" indent="-507987" algn="l">
              <a:buSzPts val="2400"/>
              <a:buAutoNum type="arabicPeriod"/>
            </a:pPr>
            <a:r>
              <a:rPr lang="en-GB" sz="3200"/>
              <a:t>Class 1 = 7, Class 2 = 12, Class 3         , Class 4 </a:t>
            </a:r>
            <a:endParaRPr sz="3200"/>
          </a:p>
          <a:p>
            <a:pPr marL="609585" indent="-507987" algn="l">
              <a:buSzPts val="2400"/>
              <a:buAutoNum type="arabicPeriod"/>
            </a:pPr>
            <a:r>
              <a:rPr lang="en-GB" sz="3200"/>
              <a:t>Multiple answers (e.g) 16 + 11+ 5 =32p     100 - 32 = 68p</a:t>
            </a:r>
            <a:endParaRPr sz="3200"/>
          </a:p>
          <a:p>
            <a:pPr marL="609585" algn="l"/>
            <a:r>
              <a:rPr lang="en-GB" sz="3200"/>
              <a:t>                                     1 + 5 + 11 = 17p     100 - 17 = 83p</a:t>
            </a:r>
            <a:endParaRPr sz="3200"/>
          </a:p>
          <a:p>
            <a:pPr marL="609585" indent="-507987" algn="l">
              <a:buSzPts val="2400"/>
              <a:buAutoNum type="arabicPeriod"/>
            </a:pPr>
            <a:r>
              <a:rPr lang="en-GB" sz="3200"/>
              <a:t>Multiple answers - (e.g) 6 x 9 = 54, 9 x 60 = 540, 54 ➗ 6 =9</a:t>
            </a:r>
            <a:endParaRPr sz="3200"/>
          </a:p>
        </p:txBody>
      </p:sp>
      <p:pic>
        <p:nvPicPr>
          <p:cNvPr id="1900" name="Google Shape;1900;p267"/>
          <p:cNvPicPr preferRelativeResize="0"/>
          <p:nvPr/>
        </p:nvPicPr>
        <p:blipFill>
          <a:blip r:embed="rId3">
            <a:alphaModFix/>
          </a:blip>
          <a:stretch>
            <a:fillRect/>
          </a:stretch>
        </p:blipFill>
        <p:spPr>
          <a:xfrm>
            <a:off x="7161994" y="3602556"/>
            <a:ext cx="460333" cy="390160"/>
          </a:xfrm>
          <a:prstGeom prst="rect">
            <a:avLst/>
          </a:prstGeom>
          <a:noFill/>
          <a:ln>
            <a:noFill/>
          </a:ln>
        </p:spPr>
      </p:pic>
      <p:pic>
        <p:nvPicPr>
          <p:cNvPr id="1901" name="Google Shape;1901;p267"/>
          <p:cNvPicPr preferRelativeResize="0"/>
          <p:nvPr/>
        </p:nvPicPr>
        <p:blipFill>
          <a:blip r:embed="rId3">
            <a:alphaModFix/>
          </a:blip>
          <a:stretch>
            <a:fillRect/>
          </a:stretch>
        </p:blipFill>
        <p:spPr>
          <a:xfrm>
            <a:off x="10444867" y="3531323"/>
            <a:ext cx="460333" cy="390160"/>
          </a:xfrm>
          <a:prstGeom prst="rect">
            <a:avLst/>
          </a:prstGeom>
          <a:noFill/>
          <a:ln>
            <a:noFill/>
          </a:ln>
        </p:spPr>
      </p:pic>
      <p:pic>
        <p:nvPicPr>
          <p:cNvPr id="1902" name="Google Shape;1902;p267"/>
          <p:cNvPicPr preferRelativeResize="0"/>
          <p:nvPr/>
        </p:nvPicPr>
        <p:blipFill>
          <a:blip r:embed="rId3">
            <a:alphaModFix/>
          </a:blip>
          <a:stretch>
            <a:fillRect/>
          </a:stretch>
        </p:blipFill>
        <p:spPr>
          <a:xfrm>
            <a:off x="9768167" y="3602556"/>
            <a:ext cx="460333" cy="390160"/>
          </a:xfrm>
          <a:prstGeom prst="rect">
            <a:avLst/>
          </a:prstGeom>
          <a:noFill/>
          <a:ln>
            <a:noFill/>
          </a:ln>
        </p:spPr>
      </p:pic>
      <p:pic>
        <p:nvPicPr>
          <p:cNvPr id="1903" name="Google Shape;1903;p267"/>
          <p:cNvPicPr preferRelativeResize="0"/>
          <p:nvPr/>
        </p:nvPicPr>
        <p:blipFill>
          <a:blip r:embed="rId4">
            <a:alphaModFix/>
          </a:blip>
          <a:stretch>
            <a:fillRect/>
          </a:stretch>
        </p:blipFill>
        <p:spPr>
          <a:xfrm>
            <a:off x="7778339" y="3602567"/>
            <a:ext cx="178667" cy="363300"/>
          </a:xfrm>
          <a:prstGeom prst="rect">
            <a:avLst/>
          </a:prstGeom>
          <a:noFill/>
          <a:ln>
            <a:noFill/>
          </a:ln>
        </p:spPr>
      </p:pic>
    </p:spTree>
    <p:extLst>
      <p:ext uri="{BB962C8B-B14F-4D97-AF65-F5344CB8AC3E}">
        <p14:creationId xmlns:p14="http://schemas.microsoft.com/office/powerpoint/2010/main" val="7260887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07"/>
        <p:cNvGrpSpPr/>
        <p:nvPr/>
      </p:nvGrpSpPr>
      <p:grpSpPr>
        <a:xfrm>
          <a:off x="0" y="0"/>
          <a:ext cx="0" cy="0"/>
          <a:chOff x="0" y="0"/>
          <a:chExt cx="0" cy="0"/>
        </a:xfrm>
      </p:grpSpPr>
      <p:sp>
        <p:nvSpPr>
          <p:cNvPr id="1908" name="Google Shape;1908;p268"/>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909" name="Google Shape;1909;p268"/>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910" name="Google Shape;1910;p268"/>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911" name="Google Shape;1911;p268"/>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800"/>
              <a:buFontTx/>
              <a:buNone/>
              <a:tabLst/>
              <a:defRPr/>
            </a:pP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 </a:t>
            </a: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We may not be learning together in the classroom, but it is important to still remember our classroom beliefs. </a:t>
            </a: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13532272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915"/>
        <p:cNvGrpSpPr/>
        <p:nvPr/>
      </p:nvGrpSpPr>
      <p:grpSpPr>
        <a:xfrm>
          <a:off x="0" y="0"/>
          <a:ext cx="0" cy="0"/>
          <a:chOff x="0" y="0"/>
          <a:chExt cx="0" cy="0"/>
        </a:xfrm>
      </p:grpSpPr>
      <p:sp>
        <p:nvSpPr>
          <p:cNvPr id="1916" name="Google Shape;1916;p269"/>
          <p:cNvSpPr txBox="1"/>
          <p:nvPr/>
        </p:nvSpPr>
        <p:spPr>
          <a:xfrm>
            <a:off x="1421167" y="1503800"/>
            <a:ext cx="9336800" cy="31232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733" b="0" i="0" u="sng" strike="noStrike" kern="0" cap="none" spc="0" normalizeH="0" baseline="0" noProof="0">
                <a:ln>
                  <a:noFill/>
                </a:ln>
                <a:solidFill>
                  <a:srgbClr val="000000"/>
                </a:solidFill>
                <a:effectLst/>
                <a:uLnTx/>
                <a:uFillTx/>
                <a:latin typeface="Arial"/>
                <a:ea typeface="+mn-ea"/>
                <a:cs typeface="Arial"/>
                <a:sym typeface="Arial"/>
              </a:rPr>
              <a:t>WALT: recall timestable facts up to 12 x 12 </a:t>
            </a:r>
            <a:endParaRPr kumimoji="0" sz="3733" b="0" i="0" u="sng"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75501966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920"/>
        <p:cNvGrpSpPr/>
        <p:nvPr/>
      </p:nvGrpSpPr>
      <p:grpSpPr>
        <a:xfrm>
          <a:off x="0" y="0"/>
          <a:ext cx="0" cy="0"/>
          <a:chOff x="0" y="0"/>
          <a:chExt cx="0" cy="0"/>
        </a:xfrm>
      </p:grpSpPr>
      <p:sp>
        <p:nvSpPr>
          <p:cNvPr id="1921" name="Google Shape;1921;p270"/>
          <p:cNvSpPr txBox="1"/>
          <p:nvPr/>
        </p:nvSpPr>
        <p:spPr>
          <a:xfrm>
            <a:off x="446167" y="2082200"/>
            <a:ext cx="6098000" cy="11072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667" b="0" i="0" u="sng" strike="noStrike" kern="0" cap="none" spc="0" normalizeH="0" baseline="0" noProof="0">
                <a:ln>
                  <a:noFill/>
                </a:ln>
                <a:solidFill>
                  <a:srgbClr val="0097A7"/>
                </a:solidFill>
                <a:effectLst/>
                <a:uLnTx/>
                <a:uFillTx/>
                <a:latin typeface="Arial"/>
                <a:ea typeface="+mn-ea"/>
                <a:cs typeface="Arial"/>
                <a:sym typeface="Arial"/>
                <a:hlinkClick r:id="rId3"/>
              </a:rPr>
              <a:t>https://www.topmarks.co.uk/maths-games/hit-the-button</a:t>
            </a:r>
            <a:endParaRPr kumimoji="0" sz="30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22" name="Google Shape;1922;p270"/>
          <p:cNvSpPr txBox="1"/>
          <p:nvPr/>
        </p:nvSpPr>
        <p:spPr>
          <a:xfrm>
            <a:off x="363567" y="809733"/>
            <a:ext cx="10890000" cy="11072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333" b="0" i="0" u="none" strike="noStrike" kern="0" cap="none" spc="0" normalizeH="0" baseline="0" noProof="0">
                <a:ln>
                  <a:noFill/>
                </a:ln>
                <a:solidFill>
                  <a:srgbClr val="000000"/>
                </a:solidFill>
                <a:effectLst/>
                <a:uLnTx/>
                <a:uFillTx/>
                <a:latin typeface="Arial"/>
                <a:ea typeface="+mn-ea"/>
                <a:cs typeface="Arial"/>
                <a:sym typeface="Arial"/>
              </a:rPr>
              <a:t>To end the week, we’re sending you a link to a times tables game.</a:t>
            </a:r>
            <a:endParaRPr kumimoji="0" sz="3333"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23" name="Google Shape;1923;p270"/>
          <p:cNvSpPr txBox="1"/>
          <p:nvPr/>
        </p:nvSpPr>
        <p:spPr>
          <a:xfrm>
            <a:off x="561867" y="3777067"/>
            <a:ext cx="10543200" cy="12396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If you are unable to use the link follow the next slides to get onto the game. </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800408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927"/>
        <p:cNvGrpSpPr/>
        <p:nvPr/>
      </p:nvGrpSpPr>
      <p:grpSpPr>
        <a:xfrm>
          <a:off x="0" y="0"/>
          <a:ext cx="0" cy="0"/>
          <a:chOff x="0" y="0"/>
          <a:chExt cx="0" cy="0"/>
        </a:xfrm>
      </p:grpSpPr>
      <p:pic>
        <p:nvPicPr>
          <p:cNvPr id="1928" name="Google Shape;1928;p271"/>
          <p:cNvPicPr preferRelativeResize="0"/>
          <p:nvPr/>
        </p:nvPicPr>
        <p:blipFill rotWithShape="1">
          <a:blip r:embed="rId3">
            <a:alphaModFix/>
          </a:blip>
          <a:srcRect t="10165" r="33941" b="6846"/>
          <a:stretch/>
        </p:blipFill>
        <p:spPr>
          <a:xfrm>
            <a:off x="203200" y="859301"/>
            <a:ext cx="7580235" cy="5354199"/>
          </a:xfrm>
          <a:prstGeom prst="rect">
            <a:avLst/>
          </a:prstGeom>
          <a:noFill/>
          <a:ln>
            <a:noFill/>
          </a:ln>
        </p:spPr>
      </p:pic>
      <p:sp>
        <p:nvSpPr>
          <p:cNvPr id="1929" name="Google Shape;1929;p271"/>
          <p:cNvSpPr/>
          <p:nvPr/>
        </p:nvSpPr>
        <p:spPr>
          <a:xfrm>
            <a:off x="6461400" y="330500"/>
            <a:ext cx="2660400" cy="1322000"/>
          </a:xfrm>
          <a:prstGeom prst="wedgeRoundRectCallout">
            <a:avLst>
              <a:gd name="adj1" fmla="val -197215"/>
              <a:gd name="adj2" fmla="val 12501"/>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Type in ‘top marks’ in your search engine.</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30" name="Google Shape;1930;p271"/>
          <p:cNvSpPr/>
          <p:nvPr/>
        </p:nvSpPr>
        <p:spPr>
          <a:xfrm>
            <a:off x="7937067" y="1723500"/>
            <a:ext cx="2660400" cy="1322000"/>
          </a:xfrm>
          <a:prstGeom prst="wedgeRoundRectCallout">
            <a:avLst>
              <a:gd name="adj1" fmla="val -134041"/>
              <a:gd name="adj2" fmla="val 13384"/>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Click on the following link.</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67766150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934"/>
        <p:cNvGrpSpPr/>
        <p:nvPr/>
      </p:nvGrpSpPr>
      <p:grpSpPr>
        <a:xfrm>
          <a:off x="0" y="0"/>
          <a:ext cx="0" cy="0"/>
          <a:chOff x="0" y="0"/>
          <a:chExt cx="0" cy="0"/>
        </a:xfrm>
      </p:grpSpPr>
      <p:pic>
        <p:nvPicPr>
          <p:cNvPr id="1935" name="Google Shape;1935;p272"/>
          <p:cNvPicPr preferRelativeResize="0"/>
          <p:nvPr/>
        </p:nvPicPr>
        <p:blipFill>
          <a:blip r:embed="rId3">
            <a:alphaModFix/>
          </a:blip>
          <a:stretch>
            <a:fillRect/>
          </a:stretch>
        </p:blipFill>
        <p:spPr>
          <a:xfrm>
            <a:off x="203201" y="203200"/>
            <a:ext cx="11475111" cy="6451600"/>
          </a:xfrm>
          <a:prstGeom prst="rect">
            <a:avLst/>
          </a:prstGeom>
          <a:noFill/>
          <a:ln>
            <a:noFill/>
          </a:ln>
        </p:spPr>
      </p:pic>
      <p:sp>
        <p:nvSpPr>
          <p:cNvPr id="1936" name="Google Shape;1936;p272"/>
          <p:cNvSpPr/>
          <p:nvPr/>
        </p:nvSpPr>
        <p:spPr>
          <a:xfrm>
            <a:off x="132200" y="1520333"/>
            <a:ext cx="3040800" cy="925600"/>
          </a:xfrm>
          <a:prstGeom prst="wedgeRoundRectCallout">
            <a:avLst>
              <a:gd name="adj1" fmla="val 19562"/>
              <a:gd name="adj2" fmla="val 108895"/>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Type in “hit the button” and press search.</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37" name="Google Shape;1937;p272"/>
          <p:cNvSpPr/>
          <p:nvPr/>
        </p:nvSpPr>
        <p:spPr>
          <a:xfrm>
            <a:off x="3987500" y="4367600"/>
            <a:ext cx="3040800" cy="925600"/>
          </a:xfrm>
          <a:prstGeom prst="wedgeRoundRectCallout">
            <a:avLst>
              <a:gd name="adj1" fmla="val -76247"/>
              <a:gd name="adj2" fmla="val 38735"/>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Click on hit the button</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99795196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941"/>
        <p:cNvGrpSpPr/>
        <p:nvPr/>
      </p:nvGrpSpPr>
      <p:grpSpPr>
        <a:xfrm>
          <a:off x="0" y="0"/>
          <a:ext cx="0" cy="0"/>
          <a:chOff x="0" y="0"/>
          <a:chExt cx="0" cy="0"/>
        </a:xfrm>
      </p:grpSpPr>
      <p:sp>
        <p:nvSpPr>
          <p:cNvPr id="1942" name="Google Shape;1942;p273"/>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943" name="Google Shape;1943;p273"/>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944" name="Google Shape;1944;p273"/>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7011076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48"/>
        <p:cNvGrpSpPr/>
        <p:nvPr/>
      </p:nvGrpSpPr>
      <p:grpSpPr>
        <a:xfrm>
          <a:off x="0" y="0"/>
          <a:ext cx="0" cy="0"/>
          <a:chOff x="0" y="0"/>
          <a:chExt cx="0" cy="0"/>
        </a:xfrm>
      </p:grpSpPr>
      <p:sp>
        <p:nvSpPr>
          <p:cNvPr id="1949" name="Google Shape;1949;p274"/>
          <p:cNvSpPr txBox="1">
            <a:spLocks noGrp="1"/>
          </p:cNvSpPr>
          <p:nvPr>
            <p:ph type="ctrTitle"/>
          </p:nvPr>
        </p:nvSpPr>
        <p:spPr>
          <a:xfrm>
            <a:off x="415600" y="-191600"/>
            <a:ext cx="11360800" cy="6538000"/>
          </a:xfrm>
          <a:prstGeom prst="rect">
            <a:avLst/>
          </a:prstGeom>
          <a:noFill/>
          <a:ln>
            <a:noFill/>
          </a:ln>
        </p:spPr>
        <p:txBody>
          <a:bodyPr spcFirstLastPara="1" wrap="square" lIns="121900" tIns="121900" rIns="121900" bIns="121900" anchor="b" anchorCtr="0">
            <a:noAutofit/>
          </a:bodyPr>
          <a:lstStyle/>
          <a:p>
            <a:pPr algn="l"/>
            <a:r>
              <a:rPr lang="en-GB" sz="2400"/>
              <a:t> </a:t>
            </a:r>
            <a:endParaRPr sz="2400"/>
          </a:p>
          <a:p>
            <a:pPr algn="l"/>
            <a:r>
              <a:rPr lang="en-GB" sz="2400" b="1" u="sng"/>
              <a:t>Our English tasks for today begin with a Close Reading Task</a:t>
            </a:r>
            <a:endParaRPr sz="2400" b="1" u="sng"/>
          </a:p>
          <a:p>
            <a:pPr algn="l">
              <a:lnSpc>
                <a:spcPct val="115000"/>
              </a:lnSpc>
              <a:spcBef>
                <a:spcPts val="1600"/>
              </a:spcBef>
            </a:pPr>
            <a:r>
              <a:rPr lang="en-GB" sz="2400" b="1" u="sng"/>
              <a:t>WALT:  to use evidence from a text to justify an answer and infer about a character’s feelings through their speech and actions.</a:t>
            </a:r>
            <a:endParaRPr sz="2400" b="1" u="sng"/>
          </a:p>
          <a:p>
            <a:pPr marL="609585" indent="-457189" algn="l">
              <a:spcBef>
                <a:spcPts val="1600"/>
              </a:spcBef>
              <a:buSzPts val="1800"/>
              <a:buAutoNum type="arabicPeriod"/>
            </a:pPr>
            <a:r>
              <a:rPr lang="en-GB" sz="2400"/>
              <a:t>Ask an adult to read the extract about pirates (on the next page) to you. </a:t>
            </a:r>
            <a:endParaRPr sz="2400"/>
          </a:p>
          <a:p>
            <a:pPr marL="609585" indent="-457189" algn="l">
              <a:buSzPts val="1800"/>
              <a:buAutoNum type="arabicPeriod"/>
            </a:pPr>
            <a:r>
              <a:rPr lang="en-GB" sz="2400"/>
              <a:t>Here are some meanings of words that might help you -</a:t>
            </a:r>
            <a:endParaRPr sz="2400"/>
          </a:p>
          <a:p>
            <a:pPr marL="609585" algn="l"/>
            <a:r>
              <a:rPr lang="en-GB" sz="2400"/>
              <a:t>simple - plain and not special</a:t>
            </a:r>
            <a:endParaRPr sz="2400"/>
          </a:p>
          <a:p>
            <a:pPr marL="609585" algn="l"/>
            <a:r>
              <a:rPr lang="en-GB" sz="2400"/>
              <a:t>fancy - posh, rich looking clothes</a:t>
            </a:r>
            <a:endParaRPr sz="2400"/>
          </a:p>
          <a:p>
            <a:pPr marL="609585" algn="l"/>
            <a:r>
              <a:rPr lang="en-GB" sz="2400"/>
              <a:t>swash-buckling - going on a daring adventurous journey to steal off others</a:t>
            </a:r>
            <a:endParaRPr sz="2400"/>
          </a:p>
          <a:p>
            <a:pPr marL="609585" algn="l"/>
            <a:r>
              <a:rPr lang="en-GB" sz="2400"/>
              <a:t>voyages - a journey on the sea</a:t>
            </a:r>
            <a:endParaRPr sz="2400"/>
          </a:p>
          <a:p>
            <a:pPr marL="609585" algn="l"/>
            <a:r>
              <a:rPr lang="en-GB" sz="2400"/>
              <a:t>fabrics - different types of material</a:t>
            </a:r>
            <a:endParaRPr sz="2400"/>
          </a:p>
          <a:p>
            <a:pPr marL="609585" algn="l"/>
            <a:r>
              <a:rPr lang="en-GB" sz="2400"/>
              <a:t>merchant - a trading ship, that sells things</a:t>
            </a:r>
            <a:endParaRPr sz="2400"/>
          </a:p>
          <a:p>
            <a:pPr algn="l"/>
            <a:r>
              <a:rPr lang="en-GB" sz="2400"/>
              <a:t>3. Now read it with your adult twice, they can help you with expression.</a:t>
            </a:r>
            <a:endParaRPr sz="2400"/>
          </a:p>
          <a:p>
            <a:pPr algn="l"/>
            <a:r>
              <a:rPr lang="en-GB" sz="2400"/>
              <a:t>4. Now read it twice by yourself.</a:t>
            </a:r>
            <a:endParaRPr sz="2400"/>
          </a:p>
          <a:p>
            <a:pPr algn="l"/>
            <a:r>
              <a:rPr lang="en-GB" sz="2400"/>
              <a:t>5. Read the questions and look for evidence in the text to help you answer them.</a:t>
            </a:r>
            <a:endParaRPr sz="2400"/>
          </a:p>
          <a:p>
            <a:pPr algn="l"/>
            <a:r>
              <a:rPr lang="en-GB" sz="2400"/>
              <a:t>6. Write your answers in full sentences.</a:t>
            </a:r>
            <a:endParaRPr sz="2400"/>
          </a:p>
        </p:txBody>
      </p:sp>
    </p:spTree>
    <p:extLst>
      <p:ext uri="{BB962C8B-B14F-4D97-AF65-F5344CB8AC3E}">
        <p14:creationId xmlns:p14="http://schemas.microsoft.com/office/powerpoint/2010/main" val="179745866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953"/>
        <p:cNvGrpSpPr/>
        <p:nvPr/>
      </p:nvGrpSpPr>
      <p:grpSpPr>
        <a:xfrm>
          <a:off x="0" y="0"/>
          <a:ext cx="0" cy="0"/>
          <a:chOff x="0" y="0"/>
          <a:chExt cx="0" cy="0"/>
        </a:xfrm>
      </p:grpSpPr>
      <p:sp>
        <p:nvSpPr>
          <p:cNvPr id="1954" name="Google Shape;1954;p275"/>
          <p:cNvSpPr txBox="1"/>
          <p:nvPr/>
        </p:nvSpPr>
        <p:spPr>
          <a:xfrm>
            <a:off x="0" y="0"/>
            <a:ext cx="10456400" cy="40000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15000"/>
              </a:lnSpc>
              <a:spcBef>
                <a:spcPts val="1600"/>
              </a:spcBef>
              <a:spcAft>
                <a:spcPts val="0"/>
              </a:spcAft>
              <a:buClr>
                <a:srgbClr val="000000"/>
              </a:buClr>
              <a:buSzPts val="1200"/>
              <a:buFontTx/>
              <a:buNone/>
              <a:tabLst/>
              <a:defRPr/>
            </a:pPr>
            <a:endParaRPr kumimoji="0" sz="16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15000"/>
              </a:lnSpc>
              <a:spcBef>
                <a:spcPts val="1600"/>
              </a:spcBef>
              <a:spcAft>
                <a:spcPts val="1600"/>
              </a:spcAft>
              <a:buClr>
                <a:srgbClr val="000000"/>
              </a:buClr>
              <a:buSzPts val="1200"/>
              <a:buFontTx/>
              <a:buNone/>
              <a:tabLst/>
              <a:defRPr/>
            </a:pPr>
            <a:endParaRPr kumimoji="0" sz="16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p:txBody>
      </p:sp>
      <p:pic>
        <p:nvPicPr>
          <p:cNvPr id="1955" name="Google Shape;1955;p275"/>
          <p:cNvPicPr preferRelativeResize="0"/>
          <p:nvPr/>
        </p:nvPicPr>
        <p:blipFill rotWithShape="1">
          <a:blip r:embed="rId3">
            <a:alphaModFix/>
          </a:blip>
          <a:srcRect/>
          <a:stretch/>
        </p:blipFill>
        <p:spPr>
          <a:xfrm>
            <a:off x="1200418" y="1030900"/>
            <a:ext cx="9673565" cy="5623733"/>
          </a:xfrm>
          <a:prstGeom prst="rect">
            <a:avLst/>
          </a:prstGeom>
          <a:noFill/>
          <a:ln>
            <a:noFill/>
          </a:ln>
        </p:spPr>
      </p:pic>
      <p:sp>
        <p:nvSpPr>
          <p:cNvPr id="1956" name="Google Shape;1956;p275"/>
          <p:cNvSpPr txBox="1"/>
          <p:nvPr/>
        </p:nvSpPr>
        <p:spPr>
          <a:xfrm>
            <a:off x="314200" y="218900"/>
            <a:ext cx="11446000" cy="8120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This an extract from ‘How Pirates Really Work’ by Alan Snow</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p:txBody>
      </p:sp>
    </p:spTree>
    <p:extLst>
      <p:ext uri="{BB962C8B-B14F-4D97-AF65-F5344CB8AC3E}">
        <p14:creationId xmlns:p14="http://schemas.microsoft.com/office/powerpoint/2010/main" val="121678943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960"/>
        <p:cNvGrpSpPr/>
        <p:nvPr/>
      </p:nvGrpSpPr>
      <p:grpSpPr>
        <a:xfrm>
          <a:off x="0" y="0"/>
          <a:ext cx="0" cy="0"/>
          <a:chOff x="0" y="0"/>
          <a:chExt cx="0" cy="0"/>
        </a:xfrm>
      </p:grpSpPr>
      <p:sp>
        <p:nvSpPr>
          <p:cNvPr id="1961" name="Google Shape;1961;p276"/>
          <p:cNvSpPr txBox="1"/>
          <p:nvPr/>
        </p:nvSpPr>
        <p:spPr>
          <a:xfrm>
            <a:off x="748867" y="928800"/>
            <a:ext cx="10190400" cy="5000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15000"/>
              </a:lnSpc>
              <a:spcBef>
                <a:spcPts val="1600"/>
              </a:spcBef>
              <a:spcAft>
                <a:spcPts val="0"/>
              </a:spcAft>
              <a:buClr>
                <a:srgbClr val="000000"/>
              </a:buClr>
              <a:buSzPts val="2400"/>
              <a:buFontTx/>
              <a:buNone/>
              <a:tabLst/>
              <a:defRPr/>
            </a:pPr>
            <a:r>
              <a:rPr kumimoji="0" lang="en-GB" sz="3200" b="1" i="0" u="sng" strike="noStrike" kern="0" cap="none" spc="0" normalizeH="0" baseline="0" noProof="0">
                <a:ln>
                  <a:noFill/>
                </a:ln>
                <a:solidFill>
                  <a:srgbClr val="000000"/>
                </a:solidFill>
                <a:effectLst/>
                <a:uLnTx/>
                <a:uFillTx/>
                <a:latin typeface="Comic Sans MS"/>
                <a:ea typeface="Comic Sans MS"/>
                <a:cs typeface="Comic Sans MS"/>
                <a:sym typeface="Comic Sans MS"/>
              </a:rPr>
              <a:t>Task:</a:t>
            </a:r>
            <a:endParaRPr kumimoji="0" sz="3200" b="1" i="0" u="sng"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15000"/>
              </a:lnSpc>
              <a:spcBef>
                <a:spcPts val="1600"/>
              </a:spcBef>
              <a:spcAft>
                <a:spcPts val="0"/>
              </a:spcAft>
              <a:buClr>
                <a:srgbClr val="000000"/>
              </a:buClr>
              <a:buSzPts val="2400"/>
              <a:buFontTx/>
              <a:buNone/>
              <a:tabLst/>
              <a:defRPr/>
            </a:pPr>
            <a:r>
              <a:rPr kumimoji="0" lang="en-GB" sz="3200" b="1" i="0" u="none" strike="noStrike" kern="0" cap="none" spc="0" normalizeH="0" baseline="0" noProof="0">
                <a:ln>
                  <a:noFill/>
                </a:ln>
                <a:solidFill>
                  <a:srgbClr val="000000"/>
                </a:solidFill>
                <a:effectLst/>
                <a:uLnTx/>
                <a:uFillTx/>
                <a:latin typeface="Comic Sans MS"/>
                <a:ea typeface="Comic Sans MS"/>
                <a:cs typeface="Comic Sans MS"/>
                <a:sym typeface="Comic Sans MS"/>
              </a:rPr>
              <a:t>1.</a:t>
            </a:r>
            <a:r>
              <a:rPr kumimoji="0" lang="en-GB" sz="32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r>
              <a:rPr kumimoji="0" lang="en-GB" sz="3200" b="0" i="0" u="none" strike="noStrike" kern="0" cap="none" spc="0" normalizeH="0" baseline="0" noProof="0">
                <a:ln>
                  <a:noFill/>
                </a:ln>
                <a:solidFill>
                  <a:srgbClr val="000000"/>
                </a:solidFill>
                <a:effectLst/>
                <a:uLnTx/>
                <a:uFillTx/>
                <a:latin typeface="Comic Sans MS"/>
                <a:ea typeface="Comic Sans MS"/>
                <a:cs typeface="Comic Sans MS"/>
                <a:sym typeface="Comic Sans MS"/>
              </a:rPr>
              <a:t>What are the main reason pirates like to show off their ‘fancy’ clothes?</a:t>
            </a:r>
            <a:endParaRPr kumimoji="0" sz="32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15000"/>
              </a:lnSpc>
              <a:spcBef>
                <a:spcPts val="1600"/>
              </a:spcBef>
              <a:spcAft>
                <a:spcPts val="0"/>
              </a:spcAft>
              <a:buClr>
                <a:srgbClr val="000000"/>
              </a:buClr>
              <a:buSzPts val="2400"/>
              <a:buFontTx/>
              <a:buNone/>
              <a:tabLst/>
              <a:defRPr/>
            </a:pPr>
            <a:r>
              <a:rPr kumimoji="0" lang="en-GB" sz="3200" b="1" i="0" u="none" strike="noStrike" kern="0" cap="none" spc="0" normalizeH="0" baseline="0" noProof="0">
                <a:ln>
                  <a:noFill/>
                </a:ln>
                <a:solidFill>
                  <a:srgbClr val="000000"/>
                </a:solidFill>
                <a:effectLst/>
                <a:uLnTx/>
                <a:uFillTx/>
                <a:latin typeface="Comic Sans MS"/>
                <a:ea typeface="Comic Sans MS"/>
                <a:cs typeface="Comic Sans MS"/>
                <a:sym typeface="Comic Sans MS"/>
              </a:rPr>
              <a:t>2.</a:t>
            </a:r>
            <a:r>
              <a:rPr kumimoji="0" lang="en-GB" sz="32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r>
              <a:rPr kumimoji="0" lang="en-GB" sz="3200" b="0" i="0" u="none" strike="noStrike" kern="0" cap="none" spc="0" normalizeH="0" baseline="0" noProof="0">
                <a:ln>
                  <a:noFill/>
                </a:ln>
                <a:solidFill>
                  <a:srgbClr val="000000"/>
                </a:solidFill>
                <a:effectLst/>
                <a:uLnTx/>
                <a:uFillTx/>
                <a:latin typeface="Comic Sans MS"/>
                <a:ea typeface="Comic Sans MS"/>
                <a:cs typeface="Comic Sans MS"/>
                <a:sym typeface="Comic Sans MS"/>
              </a:rPr>
              <a:t>What does the narrator mean by - We ‘collect’ them on our voyages?</a:t>
            </a:r>
            <a:endParaRPr kumimoji="0" sz="32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15000"/>
              </a:lnSpc>
              <a:spcBef>
                <a:spcPts val="1600"/>
              </a:spcBef>
              <a:spcAft>
                <a:spcPts val="1600"/>
              </a:spcAft>
              <a:buClr>
                <a:srgbClr val="000000"/>
              </a:buClr>
              <a:buSzPts val="2400"/>
              <a:buFontTx/>
              <a:buNone/>
              <a:tabLst/>
              <a:defRPr/>
            </a:pPr>
            <a:r>
              <a:rPr kumimoji="0" lang="en-GB" sz="3200" b="1" i="0" u="none" strike="noStrike" kern="0" cap="none" spc="0" normalizeH="0" baseline="0" noProof="0">
                <a:ln>
                  <a:noFill/>
                </a:ln>
                <a:solidFill>
                  <a:srgbClr val="000000"/>
                </a:solidFill>
                <a:effectLst/>
                <a:uLnTx/>
                <a:uFillTx/>
                <a:latin typeface="Comic Sans MS"/>
                <a:ea typeface="Comic Sans MS"/>
                <a:cs typeface="Comic Sans MS"/>
                <a:sym typeface="Comic Sans MS"/>
              </a:rPr>
              <a:t>3.</a:t>
            </a:r>
            <a:r>
              <a:rPr kumimoji="0" lang="en-GB" sz="32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r>
              <a:rPr kumimoji="0" lang="en-GB" sz="3200" b="0" i="0" u="none" strike="noStrike" kern="0" cap="none" spc="0" normalizeH="0" baseline="0" noProof="0">
                <a:ln>
                  <a:noFill/>
                </a:ln>
                <a:solidFill>
                  <a:srgbClr val="000000"/>
                </a:solidFill>
                <a:effectLst/>
                <a:uLnTx/>
                <a:uFillTx/>
                <a:latin typeface="Comic Sans MS"/>
                <a:ea typeface="Comic Sans MS"/>
                <a:cs typeface="Comic Sans MS"/>
                <a:sym typeface="Comic Sans MS"/>
              </a:rPr>
              <a:t>What does ‘so much for the rules’ tell us about the pirates attitude?</a:t>
            </a:r>
            <a:endParaRPr kumimoji="0" sz="32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244748697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65"/>
        <p:cNvGrpSpPr/>
        <p:nvPr/>
      </p:nvGrpSpPr>
      <p:grpSpPr>
        <a:xfrm>
          <a:off x="0" y="0"/>
          <a:ext cx="0" cy="0"/>
          <a:chOff x="0" y="0"/>
          <a:chExt cx="0" cy="0"/>
        </a:xfrm>
      </p:grpSpPr>
      <p:sp>
        <p:nvSpPr>
          <p:cNvPr id="1966" name="Google Shape;1966;p277"/>
          <p:cNvSpPr txBox="1"/>
          <p:nvPr/>
        </p:nvSpPr>
        <p:spPr>
          <a:xfrm>
            <a:off x="459100" y="0"/>
            <a:ext cx="10732000" cy="59292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15000"/>
              </a:lnSpc>
              <a:spcBef>
                <a:spcPts val="1600"/>
              </a:spcBef>
              <a:spcAft>
                <a:spcPts val="0"/>
              </a:spcAft>
              <a:buClr>
                <a:srgbClr val="000000"/>
              </a:buClr>
              <a:buSzPts val="1800"/>
              <a:buFontTx/>
              <a:buNone/>
              <a:tabLst/>
              <a:defRPr/>
            </a:pPr>
            <a:r>
              <a:rPr kumimoji="0" lang="en-GB" sz="2400" b="1" i="0" u="sng" strike="noStrike" kern="0" cap="none" spc="0" normalizeH="0" baseline="0" noProof="0">
                <a:ln>
                  <a:noFill/>
                </a:ln>
                <a:solidFill>
                  <a:srgbClr val="000000"/>
                </a:solidFill>
                <a:effectLst/>
                <a:uLnTx/>
                <a:uFillTx/>
                <a:latin typeface="Comic Sans MS"/>
                <a:ea typeface="Comic Sans MS"/>
                <a:cs typeface="Comic Sans MS"/>
                <a:sym typeface="Comic Sans MS"/>
              </a:rPr>
              <a:t>Task:</a:t>
            </a:r>
            <a:endParaRPr kumimoji="0" sz="2400" b="1" i="0" u="sng"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15000"/>
              </a:lnSpc>
              <a:spcBef>
                <a:spcPts val="160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Comic Sans MS"/>
                <a:ea typeface="Comic Sans MS"/>
                <a:cs typeface="Comic Sans MS"/>
                <a:sym typeface="Comic Sans MS"/>
              </a:rPr>
              <a:t>1.</a:t>
            </a:r>
            <a:r>
              <a:rPr kumimoji="0" lang="en-GB"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What are the main reason pirates like to show off their ‘fancy’ clothes?</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15000"/>
              </a:lnSpc>
              <a:spcBef>
                <a:spcPts val="1600"/>
              </a:spcBef>
              <a:spcAft>
                <a:spcPts val="0"/>
              </a:spcAft>
              <a:buClr>
                <a:srgbClr val="000000"/>
              </a:buClr>
              <a:buSzPts val="1400"/>
              <a:buFontTx/>
              <a:buNone/>
              <a:tabLst/>
              <a:defRPr/>
            </a:pPr>
            <a:r>
              <a:rPr kumimoji="0" lang="en-GB" sz="1867" b="0" i="0" u="none" strike="noStrike" kern="0" cap="none" spc="0" normalizeH="0" baseline="0" noProof="0">
                <a:ln>
                  <a:noFill/>
                </a:ln>
                <a:solidFill>
                  <a:srgbClr val="FF0000"/>
                </a:solidFill>
                <a:effectLst/>
                <a:uLnTx/>
                <a:uFillTx/>
                <a:latin typeface="Comic Sans MS"/>
                <a:ea typeface="Comic Sans MS"/>
                <a:cs typeface="Comic Sans MS"/>
                <a:sym typeface="Comic Sans MS"/>
              </a:rPr>
              <a:t>    The main reasons are because they usually wear plain, simple clothes and they want to show off the special things they have plundered as it shows what excellent pirates they are. They also like to wear coloured clothes because it means they are breaking the law and they take pride in that.</a:t>
            </a:r>
            <a:endParaRPr kumimoji="0" sz="1867"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15000"/>
              </a:lnSpc>
              <a:spcBef>
                <a:spcPts val="160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Comic Sans MS"/>
                <a:ea typeface="Comic Sans MS"/>
                <a:cs typeface="Comic Sans MS"/>
                <a:sym typeface="Comic Sans MS"/>
              </a:rPr>
              <a:t>2.</a:t>
            </a:r>
            <a:r>
              <a:rPr kumimoji="0" lang="en-GB"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What does the narrator mean by - We ‘collect’ them on our voyages?</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15000"/>
              </a:lnSpc>
              <a:spcBef>
                <a:spcPts val="1600"/>
              </a:spcBef>
              <a:spcAft>
                <a:spcPts val="0"/>
              </a:spcAft>
              <a:buClr>
                <a:srgbClr val="000000"/>
              </a:buClr>
              <a:buSzPts val="1400"/>
              <a:buFontTx/>
              <a:buNone/>
              <a:tabLst/>
              <a:defRPr/>
            </a:pPr>
            <a:r>
              <a:rPr kumimoji="0" lang="en-GB" sz="1867" b="0" i="0" u="none" strike="noStrike" kern="0" cap="none" spc="0" normalizeH="0" baseline="0" noProof="0">
                <a:ln>
                  <a:noFill/>
                </a:ln>
                <a:solidFill>
                  <a:srgbClr val="FF0000"/>
                </a:solidFill>
                <a:effectLst/>
                <a:uLnTx/>
                <a:uFillTx/>
                <a:latin typeface="Comic Sans MS"/>
                <a:ea typeface="Comic Sans MS"/>
                <a:cs typeface="Comic Sans MS"/>
                <a:sym typeface="Comic Sans MS"/>
              </a:rPr>
              <a:t>   The narrator means they steal them from other people in towns or on other ships</a:t>
            </a:r>
            <a:r>
              <a:rPr kumimoji="0" lang="en-GB" sz="2400" b="0" i="0" u="none" strike="noStrike" kern="0" cap="none" spc="0" normalizeH="0" baseline="0" noProof="0">
                <a:ln>
                  <a:noFill/>
                </a:ln>
                <a:solidFill>
                  <a:srgbClr val="FF0000"/>
                </a:solidFill>
                <a:effectLst/>
                <a:uLnTx/>
                <a:uFillTx/>
                <a:latin typeface="Comic Sans MS"/>
                <a:ea typeface="Comic Sans MS"/>
                <a:cs typeface="Comic Sans MS"/>
                <a:sym typeface="Comic Sans MS"/>
              </a:rPr>
              <a:t>.</a:t>
            </a:r>
            <a:endParaRPr kumimoji="0" sz="2400"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15000"/>
              </a:lnSpc>
              <a:spcBef>
                <a:spcPts val="160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Comic Sans MS"/>
                <a:ea typeface="Comic Sans MS"/>
                <a:cs typeface="Comic Sans MS"/>
                <a:sym typeface="Comic Sans MS"/>
              </a:rPr>
              <a:t>3.</a:t>
            </a:r>
            <a:r>
              <a:rPr kumimoji="0" lang="en-GB"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What does ‘so much for the rules’ tell us about the pirates attitude?</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15000"/>
              </a:lnSpc>
              <a:spcBef>
                <a:spcPts val="1600"/>
              </a:spcBef>
              <a:spcAft>
                <a:spcPts val="1600"/>
              </a:spcAft>
              <a:buClr>
                <a:srgbClr val="000000"/>
              </a:buClr>
              <a:buSzPts val="1400"/>
              <a:buFontTx/>
              <a:buNone/>
              <a:tabLst/>
              <a:defRPr/>
            </a:pPr>
            <a:r>
              <a:rPr kumimoji="0" lang="en-GB" sz="1867" b="0" i="0" u="none" strike="noStrike" kern="0" cap="none" spc="0" normalizeH="0" baseline="0" noProof="0">
                <a:ln>
                  <a:noFill/>
                </a:ln>
                <a:solidFill>
                  <a:srgbClr val="FF0000"/>
                </a:solidFill>
                <a:effectLst/>
                <a:uLnTx/>
                <a:uFillTx/>
                <a:latin typeface="Comic Sans MS"/>
                <a:ea typeface="Comic Sans MS"/>
                <a:cs typeface="Comic Sans MS"/>
                <a:sym typeface="Comic Sans MS"/>
              </a:rPr>
              <a:t>    It tells us they have no respect for rules and do not follow them.</a:t>
            </a:r>
            <a:endParaRPr kumimoji="0" sz="1867"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p:txBody>
      </p:sp>
    </p:spTree>
    <p:extLst>
      <p:ext uri="{BB962C8B-B14F-4D97-AF65-F5344CB8AC3E}">
        <p14:creationId xmlns:p14="http://schemas.microsoft.com/office/powerpoint/2010/main" val="234231261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970"/>
        <p:cNvGrpSpPr/>
        <p:nvPr/>
      </p:nvGrpSpPr>
      <p:grpSpPr>
        <a:xfrm>
          <a:off x="0" y="0"/>
          <a:ext cx="0" cy="0"/>
          <a:chOff x="0" y="0"/>
          <a:chExt cx="0" cy="0"/>
        </a:xfrm>
      </p:grpSpPr>
      <p:sp>
        <p:nvSpPr>
          <p:cNvPr id="1971" name="Google Shape;1971;p278"/>
          <p:cNvSpPr txBox="1">
            <a:spLocks noGrp="1"/>
          </p:cNvSpPr>
          <p:nvPr>
            <p:ph type="ctrTitle"/>
          </p:nvPr>
        </p:nvSpPr>
        <p:spPr>
          <a:xfrm>
            <a:off x="198267" y="1612967"/>
            <a:ext cx="11360800" cy="4226000"/>
          </a:xfrm>
          <a:prstGeom prst="rect">
            <a:avLst/>
          </a:prstGeom>
          <a:noFill/>
          <a:ln>
            <a:noFill/>
          </a:ln>
        </p:spPr>
        <p:txBody>
          <a:bodyPr spcFirstLastPara="1" wrap="square" lIns="121900" tIns="121900" rIns="121900" bIns="121900" anchor="b" anchorCtr="0">
            <a:noAutofit/>
          </a:bodyPr>
          <a:lstStyle/>
          <a:p>
            <a:r>
              <a:rPr lang="en-GB" sz="4000"/>
              <a:t>WALT: write a clear description</a:t>
            </a:r>
            <a:endParaRPr sz="4000"/>
          </a:p>
          <a:p>
            <a:endParaRPr sz="3200"/>
          </a:p>
          <a:p>
            <a:pPr algn="l"/>
            <a:r>
              <a:rPr lang="en-GB" sz="3200" b="1"/>
              <a:t>We had been working on this at school, here are a few reminders. </a:t>
            </a:r>
            <a:endParaRPr sz="3200" b="1"/>
          </a:p>
          <a:p>
            <a:pPr algn="l"/>
            <a:r>
              <a:rPr lang="en-GB" sz="3200"/>
              <a:t> </a:t>
            </a:r>
            <a:endParaRPr sz="3200"/>
          </a:p>
          <a:p>
            <a:pPr algn="l"/>
            <a:r>
              <a:rPr lang="en-GB" sz="3200"/>
              <a:t>We can use an </a:t>
            </a:r>
            <a:r>
              <a:rPr lang="en-GB" sz="3200">
                <a:solidFill>
                  <a:srgbClr val="FF0000"/>
                </a:solidFill>
              </a:rPr>
              <a:t>adjective</a:t>
            </a:r>
            <a:r>
              <a:rPr lang="en-GB" sz="3200"/>
              <a:t> to describe a noun - </a:t>
            </a:r>
            <a:r>
              <a:rPr lang="en-GB" sz="3200">
                <a:solidFill>
                  <a:srgbClr val="000000"/>
                </a:solidFill>
              </a:rPr>
              <a:t>the</a:t>
            </a:r>
            <a:r>
              <a:rPr lang="en-GB" sz="3200">
                <a:solidFill>
                  <a:srgbClr val="FF0000"/>
                </a:solidFill>
              </a:rPr>
              <a:t> scarlet red </a:t>
            </a:r>
            <a:r>
              <a:rPr lang="en-GB" sz="3200">
                <a:solidFill>
                  <a:srgbClr val="000000"/>
                </a:solidFill>
              </a:rPr>
              <a:t>jacket</a:t>
            </a:r>
            <a:endParaRPr sz="3200">
              <a:solidFill>
                <a:srgbClr val="000000"/>
              </a:solidFill>
            </a:endParaRPr>
          </a:p>
          <a:p>
            <a:pPr algn="l"/>
            <a:endParaRPr sz="3200">
              <a:solidFill>
                <a:srgbClr val="000000"/>
              </a:solidFill>
            </a:endParaRPr>
          </a:p>
          <a:p>
            <a:pPr algn="l"/>
            <a:r>
              <a:rPr lang="en-GB" sz="3200">
                <a:solidFill>
                  <a:srgbClr val="000000"/>
                </a:solidFill>
              </a:rPr>
              <a:t>A descriptive </a:t>
            </a:r>
            <a:r>
              <a:rPr lang="en-GB" sz="3200">
                <a:solidFill>
                  <a:srgbClr val="38761D"/>
                </a:solidFill>
              </a:rPr>
              <a:t>verb - </a:t>
            </a:r>
            <a:r>
              <a:rPr lang="en-GB" sz="3200">
                <a:solidFill>
                  <a:srgbClr val="000000"/>
                </a:solidFill>
              </a:rPr>
              <a:t>The sword was </a:t>
            </a:r>
            <a:r>
              <a:rPr lang="en-GB" sz="3200">
                <a:solidFill>
                  <a:srgbClr val="38761D"/>
                </a:solidFill>
              </a:rPr>
              <a:t>glinting</a:t>
            </a:r>
            <a:r>
              <a:rPr lang="en-GB" sz="3200">
                <a:solidFill>
                  <a:srgbClr val="000000"/>
                </a:solidFill>
              </a:rPr>
              <a:t> in the sun.</a:t>
            </a:r>
            <a:endParaRPr sz="3200">
              <a:solidFill>
                <a:srgbClr val="000000"/>
              </a:solidFill>
            </a:endParaRPr>
          </a:p>
          <a:p>
            <a:pPr algn="l"/>
            <a:endParaRPr sz="3200">
              <a:solidFill>
                <a:srgbClr val="000000"/>
              </a:solidFill>
            </a:endParaRPr>
          </a:p>
          <a:p>
            <a:pPr algn="l"/>
            <a:r>
              <a:rPr lang="en-GB" sz="3200">
                <a:solidFill>
                  <a:srgbClr val="000000"/>
                </a:solidFill>
              </a:rPr>
              <a:t>A </a:t>
            </a:r>
            <a:r>
              <a:rPr lang="en-GB" sz="3200">
                <a:solidFill>
                  <a:srgbClr val="9900FF"/>
                </a:solidFill>
              </a:rPr>
              <a:t>simile</a:t>
            </a:r>
            <a:r>
              <a:rPr lang="en-GB" sz="3200">
                <a:solidFill>
                  <a:srgbClr val="000000"/>
                </a:solidFill>
              </a:rPr>
              <a:t> to compare - He was </a:t>
            </a:r>
            <a:r>
              <a:rPr lang="en-GB" sz="3200">
                <a:solidFill>
                  <a:srgbClr val="9900FF"/>
                </a:solidFill>
              </a:rPr>
              <a:t>as fierce as a lion</a:t>
            </a:r>
            <a:r>
              <a:rPr lang="en-GB" sz="3200">
                <a:solidFill>
                  <a:srgbClr val="000000"/>
                </a:solidFill>
              </a:rPr>
              <a:t>.</a:t>
            </a:r>
            <a:endParaRPr sz="3200">
              <a:solidFill>
                <a:srgbClr val="000000"/>
              </a:solidFill>
            </a:endParaRPr>
          </a:p>
        </p:txBody>
      </p:sp>
    </p:spTree>
    <p:extLst>
      <p:ext uri="{BB962C8B-B14F-4D97-AF65-F5344CB8AC3E}">
        <p14:creationId xmlns:p14="http://schemas.microsoft.com/office/powerpoint/2010/main" val="192983366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975"/>
        <p:cNvGrpSpPr/>
        <p:nvPr/>
      </p:nvGrpSpPr>
      <p:grpSpPr>
        <a:xfrm>
          <a:off x="0" y="0"/>
          <a:ext cx="0" cy="0"/>
          <a:chOff x="0" y="0"/>
          <a:chExt cx="0" cy="0"/>
        </a:xfrm>
      </p:grpSpPr>
      <p:sp>
        <p:nvSpPr>
          <p:cNvPr id="1976" name="Google Shape;1976;p279"/>
          <p:cNvSpPr txBox="1">
            <a:spLocks noGrp="1"/>
          </p:cNvSpPr>
          <p:nvPr>
            <p:ph type="ctrTitle"/>
          </p:nvPr>
        </p:nvSpPr>
        <p:spPr>
          <a:xfrm>
            <a:off x="3139500" y="992767"/>
            <a:ext cx="8636800" cy="5625200"/>
          </a:xfrm>
          <a:prstGeom prst="rect">
            <a:avLst/>
          </a:prstGeom>
          <a:noFill/>
          <a:ln>
            <a:noFill/>
          </a:ln>
        </p:spPr>
        <p:txBody>
          <a:bodyPr spcFirstLastPara="1" wrap="square" lIns="121900" tIns="121900" rIns="121900" bIns="121900" anchor="b" anchorCtr="0">
            <a:noAutofit/>
          </a:bodyPr>
          <a:lstStyle/>
          <a:p>
            <a:pPr algn="l"/>
            <a:r>
              <a:rPr lang="en-GB" sz="3200"/>
              <a:t>Standing tall and proud, Captain Jack with his gilt-handled silver sword that glinted in the sun, surveyed the land. One eye hidden behind the patch, which made him look even more fearsome. Tucked into his black leather belt, was a blunderbuss sporting a wooden handle. His scarlet red jacket gave him an air of importance. As he smirked, his ginger moustache twitched and he strode surefooted towards the enemy. He appeared as brave as a lion.</a:t>
            </a:r>
            <a:endParaRPr sz="3200"/>
          </a:p>
        </p:txBody>
      </p:sp>
      <p:sp>
        <p:nvSpPr>
          <p:cNvPr id="1977" name="Google Shape;1977;p279"/>
          <p:cNvSpPr txBox="1">
            <a:spLocks noGrp="1"/>
          </p:cNvSpPr>
          <p:nvPr>
            <p:ph type="subTitle" idx="1"/>
          </p:nvPr>
        </p:nvSpPr>
        <p:spPr>
          <a:xfrm>
            <a:off x="294867" y="185200"/>
            <a:ext cx="11360800" cy="1056800"/>
          </a:xfrm>
          <a:prstGeom prst="rect">
            <a:avLst/>
          </a:prstGeom>
          <a:noFill/>
          <a:ln>
            <a:noFill/>
          </a:ln>
        </p:spPr>
        <p:txBody>
          <a:bodyPr spcFirstLastPara="1" wrap="square" lIns="121900" tIns="121900" rIns="121900" bIns="121900" anchor="t" anchorCtr="0">
            <a:noAutofit/>
          </a:bodyPr>
          <a:lstStyle/>
          <a:p>
            <a:pPr marL="0" indent="0"/>
            <a:r>
              <a:rPr lang="en-GB"/>
              <a:t>Read the description of the pirate.</a:t>
            </a:r>
            <a:endParaRPr/>
          </a:p>
        </p:txBody>
      </p:sp>
      <p:pic>
        <p:nvPicPr>
          <p:cNvPr id="1978" name="Google Shape;1978;p279"/>
          <p:cNvPicPr preferRelativeResize="0"/>
          <p:nvPr/>
        </p:nvPicPr>
        <p:blipFill rotWithShape="1">
          <a:blip r:embed="rId3">
            <a:alphaModFix/>
          </a:blip>
          <a:srcRect/>
          <a:stretch/>
        </p:blipFill>
        <p:spPr>
          <a:xfrm>
            <a:off x="529918" y="1483485"/>
            <a:ext cx="2120900" cy="4635500"/>
          </a:xfrm>
          <a:prstGeom prst="rect">
            <a:avLst/>
          </a:prstGeom>
          <a:noFill/>
          <a:ln>
            <a:noFill/>
          </a:ln>
        </p:spPr>
      </p:pic>
    </p:spTree>
    <p:extLst>
      <p:ext uri="{BB962C8B-B14F-4D97-AF65-F5344CB8AC3E}">
        <p14:creationId xmlns:p14="http://schemas.microsoft.com/office/powerpoint/2010/main" val="13594300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982"/>
        <p:cNvGrpSpPr/>
        <p:nvPr/>
      </p:nvGrpSpPr>
      <p:grpSpPr>
        <a:xfrm>
          <a:off x="0" y="0"/>
          <a:ext cx="0" cy="0"/>
          <a:chOff x="0" y="0"/>
          <a:chExt cx="0" cy="0"/>
        </a:xfrm>
      </p:grpSpPr>
      <p:sp>
        <p:nvSpPr>
          <p:cNvPr id="1983" name="Google Shape;1983;p280"/>
          <p:cNvSpPr txBox="1">
            <a:spLocks noGrp="1"/>
          </p:cNvSpPr>
          <p:nvPr>
            <p:ph type="ctrTitle"/>
          </p:nvPr>
        </p:nvSpPr>
        <p:spPr>
          <a:xfrm>
            <a:off x="0" y="116267"/>
            <a:ext cx="6391200" cy="1313200"/>
          </a:xfrm>
          <a:prstGeom prst="rect">
            <a:avLst/>
          </a:prstGeom>
          <a:noFill/>
          <a:ln>
            <a:noFill/>
          </a:ln>
        </p:spPr>
        <p:txBody>
          <a:bodyPr spcFirstLastPara="1" wrap="square" lIns="121900" tIns="121900" rIns="121900" bIns="121900" anchor="b" anchorCtr="0">
            <a:noAutofit/>
          </a:bodyPr>
          <a:lstStyle/>
          <a:p>
            <a:endParaRPr/>
          </a:p>
          <a:p>
            <a:r>
              <a:rPr lang="en-GB" sz="3200"/>
              <a:t>Write a description of this pirate wearing his fancy clothes.</a:t>
            </a:r>
            <a:endParaRPr sz="3200"/>
          </a:p>
        </p:txBody>
      </p:sp>
      <p:sp>
        <p:nvSpPr>
          <p:cNvPr id="1984" name="Google Shape;1984;p280"/>
          <p:cNvSpPr txBox="1">
            <a:spLocks noGrp="1"/>
          </p:cNvSpPr>
          <p:nvPr>
            <p:ph type="subTitle" idx="1"/>
          </p:nvPr>
        </p:nvSpPr>
        <p:spPr>
          <a:xfrm>
            <a:off x="5264433" y="1313368"/>
            <a:ext cx="6488000" cy="5030400"/>
          </a:xfrm>
          <a:prstGeom prst="rect">
            <a:avLst/>
          </a:prstGeom>
          <a:noFill/>
          <a:ln>
            <a:noFill/>
          </a:ln>
        </p:spPr>
        <p:txBody>
          <a:bodyPr spcFirstLastPara="1" wrap="square" lIns="121900" tIns="121900" rIns="121900" bIns="121900" anchor="t" anchorCtr="0">
            <a:noAutofit/>
          </a:bodyPr>
          <a:lstStyle/>
          <a:p>
            <a:pPr marL="0" indent="0"/>
            <a:r>
              <a:rPr lang="en-GB" sz="2400" b="1">
                <a:solidFill>
                  <a:srgbClr val="000000"/>
                </a:solidFill>
              </a:rPr>
              <a:t>Remember you can magpie words from the text you read and here are some words to help you:</a:t>
            </a:r>
            <a:endParaRPr sz="2400" b="1">
              <a:solidFill>
                <a:srgbClr val="000000"/>
              </a:solidFill>
            </a:endParaRPr>
          </a:p>
          <a:p>
            <a:pPr marL="609585" indent="-457189" algn="l">
              <a:buClr>
                <a:srgbClr val="000000"/>
              </a:buClr>
              <a:buSzPts val="1800"/>
              <a:buChar char="●"/>
            </a:pPr>
            <a:r>
              <a:rPr lang="en-GB" sz="2400">
                <a:solidFill>
                  <a:srgbClr val="000000"/>
                </a:solidFill>
              </a:rPr>
              <a:t>emerald green macaw</a:t>
            </a:r>
            <a:endParaRPr sz="2400">
              <a:solidFill>
                <a:srgbClr val="000000"/>
              </a:solidFill>
            </a:endParaRPr>
          </a:p>
          <a:p>
            <a:pPr marL="609585" indent="-457189" algn="l">
              <a:buClr>
                <a:srgbClr val="000000"/>
              </a:buClr>
              <a:buSzPts val="1800"/>
              <a:buChar char="●"/>
            </a:pPr>
            <a:r>
              <a:rPr lang="en-GB" sz="2400">
                <a:solidFill>
                  <a:srgbClr val="000000"/>
                </a:solidFill>
              </a:rPr>
              <a:t>midnight black, three cornered hat</a:t>
            </a:r>
            <a:endParaRPr sz="2400">
              <a:solidFill>
                <a:srgbClr val="000000"/>
              </a:solidFill>
            </a:endParaRPr>
          </a:p>
          <a:p>
            <a:pPr marL="609585" indent="-457189" algn="l">
              <a:buClr>
                <a:srgbClr val="000000"/>
              </a:buClr>
              <a:buSzPts val="1800"/>
              <a:buChar char="●"/>
            </a:pPr>
            <a:r>
              <a:rPr lang="en-GB" sz="2400">
                <a:solidFill>
                  <a:srgbClr val="000000"/>
                </a:solidFill>
              </a:rPr>
              <a:t>sturdy, wooden leg</a:t>
            </a:r>
            <a:endParaRPr sz="2400">
              <a:solidFill>
                <a:srgbClr val="000000"/>
              </a:solidFill>
            </a:endParaRPr>
          </a:p>
          <a:p>
            <a:pPr marL="609585" indent="-457189" algn="l">
              <a:buClr>
                <a:srgbClr val="000000"/>
              </a:buClr>
              <a:buSzPts val="1800"/>
              <a:buChar char="●"/>
            </a:pPr>
            <a:r>
              <a:rPr lang="en-GB" sz="2400">
                <a:solidFill>
                  <a:srgbClr val="000000"/>
                </a:solidFill>
              </a:rPr>
              <a:t>pistol poised ready</a:t>
            </a:r>
            <a:endParaRPr sz="2400">
              <a:solidFill>
                <a:srgbClr val="000000"/>
              </a:solidFill>
            </a:endParaRPr>
          </a:p>
          <a:p>
            <a:pPr marL="609585" indent="-457189" algn="l">
              <a:buClr>
                <a:srgbClr val="000000"/>
              </a:buClr>
              <a:buSzPts val="1800"/>
              <a:buChar char="●"/>
            </a:pPr>
            <a:r>
              <a:rPr lang="en-GB" sz="2400">
                <a:solidFill>
                  <a:srgbClr val="000000"/>
                </a:solidFill>
              </a:rPr>
              <a:t>decorated with shining gold buckles</a:t>
            </a:r>
            <a:endParaRPr sz="2400">
              <a:solidFill>
                <a:srgbClr val="000000"/>
              </a:solidFill>
            </a:endParaRPr>
          </a:p>
          <a:p>
            <a:pPr marL="609585" indent="-457189" algn="l">
              <a:buClr>
                <a:srgbClr val="000000"/>
              </a:buClr>
              <a:buSzPts val="1800"/>
              <a:buChar char="●"/>
            </a:pPr>
            <a:r>
              <a:rPr lang="en-GB" sz="2400">
                <a:solidFill>
                  <a:srgbClr val="000000"/>
                </a:solidFill>
              </a:rPr>
              <a:t>crisp white frills like the sails of a boat</a:t>
            </a:r>
            <a:endParaRPr sz="2400">
              <a:solidFill>
                <a:srgbClr val="000000"/>
              </a:solidFill>
            </a:endParaRPr>
          </a:p>
          <a:p>
            <a:pPr marL="609585" indent="-457189" algn="l">
              <a:buClr>
                <a:srgbClr val="000000"/>
              </a:buClr>
              <a:buSzPts val="1800"/>
              <a:buChar char="●"/>
            </a:pPr>
            <a:r>
              <a:rPr lang="en-GB" sz="2400">
                <a:solidFill>
                  <a:srgbClr val="000000"/>
                </a:solidFill>
              </a:rPr>
              <a:t>thick furrowed eyebrows</a:t>
            </a:r>
            <a:endParaRPr sz="2400">
              <a:solidFill>
                <a:srgbClr val="000000"/>
              </a:solidFill>
            </a:endParaRPr>
          </a:p>
          <a:p>
            <a:pPr marL="609585" indent="-457189" algn="l">
              <a:buClr>
                <a:srgbClr val="000000"/>
              </a:buClr>
              <a:buSzPts val="1800"/>
              <a:buChar char="●"/>
            </a:pPr>
            <a:r>
              <a:rPr lang="en-GB" sz="2400">
                <a:solidFill>
                  <a:srgbClr val="000000"/>
                </a:solidFill>
              </a:rPr>
              <a:t>a stare fixed like steel</a:t>
            </a:r>
            <a:endParaRPr sz="2400">
              <a:solidFill>
                <a:srgbClr val="000000"/>
              </a:solidFill>
            </a:endParaRPr>
          </a:p>
          <a:p>
            <a:pPr marL="609585" indent="-457189" algn="l">
              <a:buClr>
                <a:srgbClr val="000000"/>
              </a:buClr>
              <a:buSzPts val="1800"/>
              <a:buChar char="●"/>
            </a:pPr>
            <a:r>
              <a:rPr lang="en-GB" sz="2400">
                <a:solidFill>
                  <a:srgbClr val="000000"/>
                </a:solidFill>
              </a:rPr>
              <a:t>dangling at his side</a:t>
            </a:r>
            <a:endParaRPr sz="2400">
              <a:solidFill>
                <a:srgbClr val="000000"/>
              </a:solidFill>
            </a:endParaRPr>
          </a:p>
          <a:p>
            <a:pPr marL="0" indent="0"/>
            <a:endParaRPr sz="3200">
              <a:solidFill>
                <a:srgbClr val="000000"/>
              </a:solidFill>
            </a:endParaRPr>
          </a:p>
          <a:p>
            <a:pPr marL="0" indent="0"/>
            <a:endParaRPr sz="3200">
              <a:solidFill>
                <a:srgbClr val="000000"/>
              </a:solidFill>
            </a:endParaRPr>
          </a:p>
          <a:p>
            <a:pPr marL="0" indent="0"/>
            <a:endParaRPr sz="3200">
              <a:solidFill>
                <a:srgbClr val="000000"/>
              </a:solidFill>
            </a:endParaRPr>
          </a:p>
        </p:txBody>
      </p:sp>
      <p:pic>
        <p:nvPicPr>
          <p:cNvPr id="1985" name="Google Shape;1985;p280"/>
          <p:cNvPicPr preferRelativeResize="0"/>
          <p:nvPr/>
        </p:nvPicPr>
        <p:blipFill rotWithShape="1">
          <a:blip r:embed="rId3">
            <a:alphaModFix/>
          </a:blip>
          <a:srcRect/>
          <a:stretch/>
        </p:blipFill>
        <p:spPr>
          <a:xfrm>
            <a:off x="922667" y="1313367"/>
            <a:ext cx="4100367" cy="5182400"/>
          </a:xfrm>
          <a:prstGeom prst="rect">
            <a:avLst/>
          </a:prstGeom>
          <a:noFill/>
          <a:ln>
            <a:noFill/>
          </a:ln>
        </p:spPr>
      </p:pic>
    </p:spTree>
    <p:extLst>
      <p:ext uri="{BB962C8B-B14F-4D97-AF65-F5344CB8AC3E}">
        <p14:creationId xmlns:p14="http://schemas.microsoft.com/office/powerpoint/2010/main" val="270714072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989"/>
        <p:cNvGrpSpPr/>
        <p:nvPr/>
      </p:nvGrpSpPr>
      <p:grpSpPr>
        <a:xfrm>
          <a:off x="0" y="0"/>
          <a:ext cx="0" cy="0"/>
          <a:chOff x="0" y="0"/>
          <a:chExt cx="0" cy="0"/>
        </a:xfrm>
      </p:grpSpPr>
      <p:sp>
        <p:nvSpPr>
          <p:cNvPr id="1990" name="Google Shape;1990;p281"/>
          <p:cNvSpPr txBox="1">
            <a:spLocks noGrp="1"/>
          </p:cNvSpPr>
          <p:nvPr>
            <p:ph type="ctrTitle"/>
          </p:nvPr>
        </p:nvSpPr>
        <p:spPr>
          <a:xfrm>
            <a:off x="415600" y="1945933"/>
            <a:ext cx="11360800" cy="4202400"/>
          </a:xfrm>
          <a:prstGeom prst="rect">
            <a:avLst/>
          </a:prstGeom>
          <a:noFill/>
          <a:ln>
            <a:noFill/>
          </a:ln>
        </p:spPr>
        <p:txBody>
          <a:bodyPr spcFirstLastPara="1" wrap="square" lIns="121900" tIns="121900" rIns="121900" bIns="121900" anchor="b" anchorCtr="0">
            <a:noAutofit/>
          </a:bodyPr>
          <a:lstStyle/>
          <a:p>
            <a:endParaRPr sz="4000"/>
          </a:p>
          <a:p>
            <a:r>
              <a:rPr lang="en-GB" sz="4000"/>
              <a:t>Time to test you out on the homophones you’ve been looking at!</a:t>
            </a:r>
            <a:endParaRPr sz="4000"/>
          </a:p>
          <a:p>
            <a:endParaRPr sz="4000"/>
          </a:p>
          <a:p>
            <a:r>
              <a:rPr lang="en-GB" sz="4000"/>
              <a:t>Write out the sentences on the next page putting in the accurate spelling of the correct homophone.</a:t>
            </a:r>
            <a:endParaRPr sz="4000"/>
          </a:p>
        </p:txBody>
      </p:sp>
      <p:sp>
        <p:nvSpPr>
          <p:cNvPr id="1991" name="Google Shape;1991;p281"/>
          <p:cNvSpPr txBox="1">
            <a:spLocks noGrp="1"/>
          </p:cNvSpPr>
          <p:nvPr>
            <p:ph type="subTitle" idx="1"/>
          </p:nvPr>
        </p:nvSpPr>
        <p:spPr>
          <a:xfrm>
            <a:off x="1714200" y="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992" name="Google Shape;1992;p281"/>
          <p:cNvPicPr preferRelativeResize="0"/>
          <p:nvPr/>
        </p:nvPicPr>
        <p:blipFill rotWithShape="1">
          <a:blip r:embed="rId3">
            <a:alphaModFix/>
          </a:blip>
          <a:src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357515234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996"/>
        <p:cNvGrpSpPr/>
        <p:nvPr/>
      </p:nvGrpSpPr>
      <p:grpSpPr>
        <a:xfrm>
          <a:off x="0" y="0"/>
          <a:ext cx="0" cy="0"/>
          <a:chOff x="0" y="0"/>
          <a:chExt cx="0" cy="0"/>
        </a:xfrm>
      </p:grpSpPr>
      <p:pic>
        <p:nvPicPr>
          <p:cNvPr id="1997" name="Google Shape;1997;p282"/>
          <p:cNvPicPr preferRelativeResize="0"/>
          <p:nvPr/>
        </p:nvPicPr>
        <p:blipFill rotWithShape="1">
          <a:blip r:embed="rId3">
            <a:alphaModFix/>
          </a:blip>
          <a:srcRect/>
          <a:stretch/>
        </p:blipFill>
        <p:spPr>
          <a:xfrm>
            <a:off x="415600" y="400667"/>
            <a:ext cx="7843632" cy="6210867"/>
          </a:xfrm>
          <a:prstGeom prst="rect">
            <a:avLst/>
          </a:prstGeom>
          <a:noFill/>
          <a:ln>
            <a:noFill/>
          </a:ln>
        </p:spPr>
      </p:pic>
      <p:graphicFrame>
        <p:nvGraphicFramePr>
          <p:cNvPr id="1998" name="Google Shape;1998;p282"/>
          <p:cNvGraphicFramePr/>
          <p:nvPr/>
        </p:nvGraphicFramePr>
        <p:xfrm>
          <a:off x="9152501" y="635000"/>
          <a:ext cx="1769500" cy="5866960"/>
        </p:xfrm>
        <a:graphic>
          <a:graphicData uri="http://schemas.openxmlformats.org/drawingml/2006/table">
            <a:tbl>
              <a:tblPr>
                <a:noFill/>
              </a:tblPr>
              <a:tblGrid>
                <a:gridCol w="1769500">
                  <a:extLst>
                    <a:ext uri="{9D8B030D-6E8A-4147-A177-3AD203B41FA5}">
                      <a16:colId xmlns:a16="http://schemas.microsoft.com/office/drawing/2014/main" val="20000"/>
                    </a:ext>
                  </a:extLst>
                </a:gridCol>
              </a:tblGrid>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sun</a:t>
                      </a:r>
                      <a:endParaRPr sz="1900" u="none" strike="noStrike" cap="none"/>
                    </a:p>
                  </a:txBody>
                  <a:tcPr marL="121900" marR="121900" marT="121900" marB="121900"/>
                </a:tc>
                <a:extLst>
                  <a:ext uri="{0D108BD9-81ED-4DB2-BD59-A6C34878D82A}">
                    <a16:rowId xmlns:a16="http://schemas.microsoft.com/office/drawing/2014/main" val="10000"/>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wear</a:t>
                      </a:r>
                      <a:endParaRPr sz="1900" u="none" strike="noStrike" cap="none"/>
                    </a:p>
                  </a:txBody>
                  <a:tcPr marL="121900" marR="121900" marT="121900" marB="121900"/>
                </a:tc>
                <a:extLst>
                  <a:ext uri="{0D108BD9-81ED-4DB2-BD59-A6C34878D82A}">
                    <a16:rowId xmlns:a16="http://schemas.microsoft.com/office/drawing/2014/main" val="10001"/>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their</a:t>
                      </a:r>
                      <a:endParaRPr sz="1900" u="none" strike="noStrike" cap="none"/>
                    </a:p>
                  </a:txBody>
                  <a:tcPr marL="121900" marR="121900" marT="121900" marB="121900"/>
                </a:tc>
                <a:extLst>
                  <a:ext uri="{0D108BD9-81ED-4DB2-BD59-A6C34878D82A}">
                    <a16:rowId xmlns:a16="http://schemas.microsoft.com/office/drawing/2014/main" val="10002"/>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ate</a:t>
                      </a:r>
                      <a:endParaRPr sz="1900" u="none" strike="noStrike" cap="none"/>
                    </a:p>
                  </a:txBody>
                  <a:tcPr marL="121900" marR="121900" marT="121900" marB="121900"/>
                </a:tc>
                <a:extLst>
                  <a:ext uri="{0D108BD9-81ED-4DB2-BD59-A6C34878D82A}">
                    <a16:rowId xmlns:a16="http://schemas.microsoft.com/office/drawing/2014/main" val="10003"/>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they’re</a:t>
                      </a:r>
                      <a:endParaRPr sz="1900" u="none" strike="noStrike" cap="none"/>
                    </a:p>
                  </a:txBody>
                  <a:tcPr marL="121900" marR="121900" marT="121900" marB="121900"/>
                </a:tc>
                <a:extLst>
                  <a:ext uri="{0D108BD9-81ED-4DB2-BD59-A6C34878D82A}">
                    <a16:rowId xmlns:a16="http://schemas.microsoft.com/office/drawing/2014/main" val="10004"/>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break</a:t>
                      </a:r>
                      <a:endParaRPr sz="1900" u="none" strike="noStrike" cap="none"/>
                    </a:p>
                  </a:txBody>
                  <a:tcPr marL="121900" marR="121900" marT="121900" marB="121900"/>
                </a:tc>
                <a:extLst>
                  <a:ext uri="{0D108BD9-81ED-4DB2-BD59-A6C34878D82A}">
                    <a16:rowId xmlns:a16="http://schemas.microsoft.com/office/drawing/2014/main" val="10005"/>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there</a:t>
                      </a:r>
                      <a:endParaRPr sz="1900" u="none" strike="noStrike" cap="none"/>
                    </a:p>
                  </a:txBody>
                  <a:tcPr marL="121900" marR="121900" marT="121900" marB="121900"/>
                </a:tc>
                <a:extLst>
                  <a:ext uri="{0D108BD9-81ED-4DB2-BD59-A6C34878D82A}">
                    <a16:rowId xmlns:a16="http://schemas.microsoft.com/office/drawing/2014/main" val="10006"/>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brake</a:t>
                      </a:r>
                      <a:endParaRPr sz="1900" u="none" strike="noStrike" cap="none"/>
                    </a:p>
                  </a:txBody>
                  <a:tcPr marL="121900" marR="121900" marT="121900" marB="121900"/>
                </a:tc>
                <a:extLst>
                  <a:ext uri="{0D108BD9-81ED-4DB2-BD59-A6C34878D82A}">
                    <a16:rowId xmlns:a16="http://schemas.microsoft.com/office/drawing/2014/main" val="10007"/>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son</a:t>
                      </a:r>
                      <a:endParaRPr sz="1900" u="none" strike="noStrike" cap="none"/>
                    </a:p>
                  </a:txBody>
                  <a:tcPr marL="121900" marR="121900" marT="121900" marB="121900"/>
                </a:tc>
                <a:extLst>
                  <a:ext uri="{0D108BD9-81ED-4DB2-BD59-A6C34878D82A}">
                    <a16:rowId xmlns:a16="http://schemas.microsoft.com/office/drawing/2014/main" val="10008"/>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where</a:t>
                      </a:r>
                      <a:endParaRPr sz="1900" u="none" strike="noStrike" cap="none"/>
                    </a:p>
                  </a:txBody>
                  <a:tcPr marL="121900" marR="121900" marT="121900" marB="121900"/>
                </a:tc>
                <a:extLst>
                  <a:ext uri="{0D108BD9-81ED-4DB2-BD59-A6C34878D82A}">
                    <a16:rowId xmlns:a16="http://schemas.microsoft.com/office/drawing/2014/main" val="10009"/>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eight</a:t>
                      </a:r>
                      <a:endParaRPr sz="1900" u="none" strike="noStrike" cap="none"/>
                    </a:p>
                  </a:txBody>
                  <a:tcPr marL="121900" marR="121900" marT="121900" marB="121900"/>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54746770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002"/>
        <p:cNvGrpSpPr/>
        <p:nvPr/>
      </p:nvGrpSpPr>
      <p:grpSpPr>
        <a:xfrm>
          <a:off x="0" y="0"/>
          <a:ext cx="0" cy="0"/>
          <a:chOff x="0" y="0"/>
          <a:chExt cx="0" cy="0"/>
        </a:xfrm>
      </p:grpSpPr>
      <p:pic>
        <p:nvPicPr>
          <p:cNvPr id="2003" name="Google Shape;2003;p283"/>
          <p:cNvPicPr preferRelativeResize="0"/>
          <p:nvPr/>
        </p:nvPicPr>
        <p:blipFill rotWithShape="1">
          <a:blip r:embed="rId3">
            <a:alphaModFix/>
          </a:blip>
          <a:srcRect/>
          <a:stretch/>
        </p:blipFill>
        <p:spPr>
          <a:xfrm>
            <a:off x="415600" y="400667"/>
            <a:ext cx="7843632" cy="6210867"/>
          </a:xfrm>
          <a:prstGeom prst="rect">
            <a:avLst/>
          </a:prstGeom>
          <a:noFill/>
          <a:ln>
            <a:noFill/>
          </a:ln>
        </p:spPr>
      </p:pic>
      <p:graphicFrame>
        <p:nvGraphicFramePr>
          <p:cNvPr id="2004" name="Google Shape;2004;p283"/>
          <p:cNvGraphicFramePr/>
          <p:nvPr/>
        </p:nvGraphicFramePr>
        <p:xfrm>
          <a:off x="9152501" y="635000"/>
          <a:ext cx="1769500" cy="5866960"/>
        </p:xfrm>
        <a:graphic>
          <a:graphicData uri="http://schemas.openxmlformats.org/drawingml/2006/table">
            <a:tbl>
              <a:tblPr>
                <a:noFill/>
              </a:tblPr>
              <a:tblGrid>
                <a:gridCol w="1769500">
                  <a:extLst>
                    <a:ext uri="{9D8B030D-6E8A-4147-A177-3AD203B41FA5}">
                      <a16:colId xmlns:a16="http://schemas.microsoft.com/office/drawing/2014/main" val="20000"/>
                    </a:ext>
                  </a:extLst>
                </a:gridCol>
              </a:tblGrid>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there</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0"/>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their</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1"/>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They’re</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2"/>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sun</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3"/>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son</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4"/>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eight</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5"/>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ate</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6"/>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wear</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7"/>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Where</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8"/>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break</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9"/>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brake</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17683381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2008"/>
        <p:cNvGrpSpPr/>
        <p:nvPr/>
      </p:nvGrpSpPr>
      <p:grpSpPr>
        <a:xfrm>
          <a:off x="0" y="0"/>
          <a:ext cx="0" cy="0"/>
          <a:chOff x="0" y="0"/>
          <a:chExt cx="0" cy="0"/>
        </a:xfrm>
      </p:grpSpPr>
      <p:sp>
        <p:nvSpPr>
          <p:cNvPr id="2009" name="Google Shape;2009;p284"/>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2010" name="Google Shape;2010;p284"/>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2011" name="Google Shape;2011;p284"/>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48652916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015"/>
        <p:cNvGrpSpPr/>
        <p:nvPr/>
      </p:nvGrpSpPr>
      <p:grpSpPr>
        <a:xfrm>
          <a:off x="0" y="0"/>
          <a:ext cx="0" cy="0"/>
          <a:chOff x="0" y="0"/>
          <a:chExt cx="0" cy="0"/>
        </a:xfrm>
      </p:grpSpPr>
      <p:sp>
        <p:nvSpPr>
          <p:cNvPr id="2016" name="Google Shape;2016;p285"/>
          <p:cNvSpPr txBox="1">
            <a:spLocks noGrp="1"/>
          </p:cNvSpPr>
          <p:nvPr>
            <p:ph type="ctrTitle"/>
          </p:nvPr>
        </p:nvSpPr>
        <p:spPr>
          <a:xfrm>
            <a:off x="0" y="252267"/>
            <a:ext cx="11360800" cy="815600"/>
          </a:xfrm>
          <a:prstGeom prst="rect">
            <a:avLst/>
          </a:prstGeom>
          <a:noFill/>
          <a:ln>
            <a:noFill/>
          </a:ln>
        </p:spPr>
        <p:txBody>
          <a:bodyPr spcFirstLastPara="1" wrap="square" lIns="121900" tIns="121900" rIns="121900" bIns="121900" anchor="b" anchorCtr="0">
            <a:noAutofit/>
          </a:bodyPr>
          <a:lstStyle/>
          <a:p>
            <a:endParaRPr sz="4000"/>
          </a:p>
          <a:p>
            <a:r>
              <a:rPr lang="en-GB" sz="4000"/>
              <a:t>Time to continue your history research project.</a:t>
            </a:r>
            <a:endParaRPr sz="4000"/>
          </a:p>
        </p:txBody>
      </p:sp>
      <p:pic>
        <p:nvPicPr>
          <p:cNvPr id="2017" name="Google Shape;2017;p285"/>
          <p:cNvPicPr preferRelativeResize="0"/>
          <p:nvPr/>
        </p:nvPicPr>
        <p:blipFill rotWithShape="1">
          <a:blip r:embed="rId3">
            <a:alphaModFix/>
          </a:blip>
          <a:srcRect/>
          <a:stretch/>
        </p:blipFill>
        <p:spPr>
          <a:xfrm>
            <a:off x="692251" y="1067867"/>
            <a:ext cx="9976300" cy="5106367"/>
          </a:xfrm>
          <a:prstGeom prst="rect">
            <a:avLst/>
          </a:prstGeom>
          <a:noFill/>
          <a:ln>
            <a:noFill/>
          </a:ln>
        </p:spPr>
      </p:pic>
      <p:sp>
        <p:nvSpPr>
          <p:cNvPr id="2018" name="Google Shape;2018;p285"/>
          <p:cNvSpPr txBox="1"/>
          <p:nvPr/>
        </p:nvSpPr>
        <p:spPr>
          <a:xfrm>
            <a:off x="6565633" y="6336667"/>
            <a:ext cx="5331600" cy="4180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See the next slide!</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79336636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022"/>
        <p:cNvGrpSpPr/>
        <p:nvPr/>
      </p:nvGrpSpPr>
      <p:grpSpPr>
        <a:xfrm>
          <a:off x="0" y="0"/>
          <a:ext cx="0" cy="0"/>
          <a:chOff x="0" y="0"/>
          <a:chExt cx="0" cy="0"/>
        </a:xfrm>
      </p:grpSpPr>
      <p:sp>
        <p:nvSpPr>
          <p:cNvPr id="2023" name="Google Shape;2023;p286"/>
          <p:cNvSpPr txBox="1">
            <a:spLocks noGrp="1"/>
          </p:cNvSpPr>
          <p:nvPr>
            <p:ph type="ctrTitle"/>
          </p:nvPr>
        </p:nvSpPr>
        <p:spPr>
          <a:xfrm>
            <a:off x="415600" y="654400"/>
            <a:ext cx="11360800" cy="5549200"/>
          </a:xfrm>
          <a:prstGeom prst="rect">
            <a:avLst/>
          </a:prstGeom>
          <a:noFill/>
          <a:ln>
            <a:noFill/>
          </a:ln>
        </p:spPr>
        <p:txBody>
          <a:bodyPr spcFirstLastPara="1" wrap="square" lIns="121900" tIns="121900" rIns="121900" bIns="121900" anchor="b" anchorCtr="0">
            <a:noAutofit/>
          </a:bodyPr>
          <a:lstStyle/>
          <a:p>
            <a:pPr algn="l"/>
            <a:r>
              <a:rPr lang="en-GB" sz="4000"/>
              <a:t>Use the notes you made yesterday to create an information poster about famous pirates.</a:t>
            </a:r>
            <a:endParaRPr sz="4000"/>
          </a:p>
          <a:p>
            <a:pPr algn="l"/>
            <a:r>
              <a:rPr lang="en-GB" sz="2400"/>
              <a:t>Remember, just like when we did our non-chronological report writing about Mount Everest ...</a:t>
            </a:r>
            <a:endParaRPr sz="2400"/>
          </a:p>
          <a:p>
            <a:pPr algn="l"/>
            <a:r>
              <a:rPr lang="en-GB" sz="3200"/>
              <a:t>You should include:</a:t>
            </a:r>
            <a:endParaRPr sz="3200"/>
          </a:p>
          <a:p>
            <a:pPr marL="609585" indent="-507987" algn="l">
              <a:buSzPts val="2400"/>
              <a:buChar char="●"/>
            </a:pPr>
            <a:r>
              <a:rPr lang="en-GB" sz="3200"/>
              <a:t>headings</a:t>
            </a:r>
            <a:endParaRPr sz="3200"/>
          </a:p>
          <a:p>
            <a:pPr marL="609585" indent="-507987" algn="l">
              <a:buSzPts val="2400"/>
              <a:buChar char="●"/>
            </a:pPr>
            <a:r>
              <a:rPr lang="en-GB" sz="3200"/>
              <a:t>sub-headings</a:t>
            </a:r>
            <a:endParaRPr sz="3200"/>
          </a:p>
          <a:p>
            <a:pPr marL="609585" indent="-507987" algn="l">
              <a:buSzPts val="2400"/>
              <a:buChar char="●"/>
            </a:pPr>
            <a:r>
              <a:rPr lang="en-GB" sz="3200"/>
              <a:t>diagrams or pictures with labels or captions</a:t>
            </a:r>
            <a:endParaRPr sz="3200"/>
          </a:p>
          <a:p>
            <a:pPr marL="609585" indent="-507987" algn="l">
              <a:buSzPts val="2400"/>
              <a:buChar char="●"/>
            </a:pPr>
            <a:r>
              <a:rPr lang="en-GB" sz="3200"/>
              <a:t>an introductory paragraph</a:t>
            </a:r>
            <a:endParaRPr sz="3200"/>
          </a:p>
          <a:p>
            <a:pPr marL="609585" indent="-507987" algn="l">
              <a:buSzPts val="2400"/>
              <a:buChar char="●"/>
            </a:pPr>
            <a:r>
              <a:rPr lang="en-GB" sz="3200"/>
              <a:t>factual paragraphs about the pirates.</a:t>
            </a:r>
            <a:endParaRPr sz="3200"/>
          </a:p>
        </p:txBody>
      </p:sp>
      <p:pic>
        <p:nvPicPr>
          <p:cNvPr id="2024" name="Google Shape;2024;p286"/>
          <p:cNvPicPr preferRelativeResize="0"/>
          <p:nvPr/>
        </p:nvPicPr>
        <p:blipFill rotWithShape="1">
          <a:blip r:embed="rId3">
            <a:alphaModFix/>
          </a:blip>
          <a:srcRect/>
          <a:stretch/>
        </p:blipFill>
        <p:spPr>
          <a:xfrm>
            <a:off x="9604685" y="3319818"/>
            <a:ext cx="2171700" cy="2476500"/>
          </a:xfrm>
          <a:prstGeom prst="rect">
            <a:avLst/>
          </a:prstGeom>
          <a:noFill/>
          <a:ln>
            <a:noFill/>
          </a:ln>
        </p:spPr>
      </p:pic>
    </p:spTree>
    <p:extLst>
      <p:ext uri="{BB962C8B-B14F-4D97-AF65-F5344CB8AC3E}">
        <p14:creationId xmlns:p14="http://schemas.microsoft.com/office/powerpoint/2010/main" val="98470954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2028"/>
        <p:cNvGrpSpPr/>
        <p:nvPr/>
      </p:nvGrpSpPr>
      <p:grpSpPr>
        <a:xfrm>
          <a:off x="0" y="0"/>
          <a:ext cx="0" cy="0"/>
          <a:chOff x="0" y="0"/>
          <a:chExt cx="0" cy="0"/>
        </a:xfrm>
      </p:grpSpPr>
      <p:sp>
        <p:nvSpPr>
          <p:cNvPr id="2029" name="Google Shape;2029;p287"/>
          <p:cNvSpPr txBox="1">
            <a:spLocks noGrp="1"/>
          </p:cNvSpPr>
          <p:nvPr>
            <p:ph type="ctrTitle"/>
          </p:nvPr>
        </p:nvSpPr>
        <p:spPr>
          <a:xfrm>
            <a:off x="311033" y="2228400"/>
            <a:ext cx="11360800" cy="2401200"/>
          </a:xfrm>
          <a:prstGeom prst="rect">
            <a:avLst/>
          </a:prstGeom>
          <a:noFill/>
          <a:ln>
            <a:noFill/>
          </a:ln>
        </p:spPr>
        <p:txBody>
          <a:bodyPr spcFirstLastPara="1" wrap="square" lIns="121900" tIns="121900" rIns="121900" bIns="121900" anchor="b" anchorCtr="0">
            <a:noAutofit/>
          </a:bodyPr>
          <a:lstStyle/>
          <a:p>
            <a:r>
              <a:rPr lang="en-GB" sz="3200"/>
              <a:t>Mr Mottershead and Mrs Shipley really hope you enjoyed the pirate theme over the past two weeks.</a:t>
            </a:r>
            <a:endParaRPr sz="3200"/>
          </a:p>
          <a:p>
            <a:r>
              <a:rPr lang="en-GB" sz="3200"/>
              <a:t>Enjoy your weekend and we will have a new theme for you on Monday.</a:t>
            </a:r>
            <a:endParaRPr sz="3200"/>
          </a:p>
        </p:txBody>
      </p:sp>
      <p:pic>
        <p:nvPicPr>
          <p:cNvPr id="2030" name="Google Shape;2030;p287"/>
          <p:cNvPicPr preferRelativeResize="0"/>
          <p:nvPr/>
        </p:nvPicPr>
        <p:blipFill rotWithShape="1">
          <a:blip r:embed="rId3">
            <a:alphaModFix/>
          </a:blip>
          <a:srcRect/>
          <a:stretch/>
        </p:blipFill>
        <p:spPr>
          <a:xfrm>
            <a:off x="5088283" y="263733"/>
            <a:ext cx="1806300" cy="2309267"/>
          </a:xfrm>
          <a:prstGeom prst="rect">
            <a:avLst/>
          </a:prstGeom>
          <a:noFill/>
          <a:ln>
            <a:noFill/>
          </a:ln>
        </p:spPr>
      </p:pic>
    </p:spTree>
    <p:extLst>
      <p:ext uri="{BB962C8B-B14F-4D97-AF65-F5344CB8AC3E}">
        <p14:creationId xmlns:p14="http://schemas.microsoft.com/office/powerpoint/2010/main" val="544045757"/>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2788</Words>
  <Application>Microsoft Office PowerPoint</Application>
  <PresentationFormat>Widescreen</PresentationFormat>
  <Paragraphs>533</Paragraphs>
  <Slides>69</Slides>
  <Notes>69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69</vt:i4>
      </vt:variant>
    </vt:vector>
  </HeadingPairs>
  <TitlesOfParts>
    <vt:vector size="75" baseType="lpstr">
      <vt:lpstr>Arial</vt:lpstr>
      <vt:lpstr>Calibri</vt:lpstr>
      <vt:lpstr>Comic Sans MS</vt:lpstr>
      <vt:lpstr>Freckle Face</vt:lpstr>
      <vt:lpstr>Times New Roman</vt:lpstr>
      <vt:lpstr>Simple Light</vt:lpstr>
      <vt:lpstr>Wednesday 29th April   Ready to crunch some numbers?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WALT: recognise equivalent fractions.</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How did you do? Reread your paragraphs and edit them against your checklist. Did you need to use exciting sentence openers appropriate vocab onomatopoeia words (WHOOSH! SPLASH! CREAK!) punctuated speech (inverted commas) Did you use the direct speech from yesterday?  Share your story writing with an adult.</vt:lpstr>
      <vt:lpstr>  What is a homophone? A homophone is a word that sounds the same but is spelt differently and means something different. ‘Homo’ means ‘same’ and ‘phone’ means ‘sound’. Example: ate and eight I ate my apple. I have eight friends. Watch the on line clip. https://uk.video.search.yahoo.com/yhs/search;_ylt=AwrIAX8Y_YVecR4AnAN3Bwx.;_ylu=X3oDMTB0ZTgxN3Q0BGNvbG8DaXIyBHBvcwMxBHZ0aWQDBHNlYwNwaXZz?p=homophones&amp;type=pds_sjiqmxum1acegikmuebkmoqsuwl96p7j8qmodg_19_21_ssg00&amp;hspart=itm&amp;hsimp=yhs-001&amp;param1=1&amp;param2=f%3D4%26b%3Dchrome%26ip%3D86.143.79.246%26pa%3Dpdfconverterds%26type%3Dpds_sjiqmxum1acegikmuebkmoqsuwl96p7j8qmodg_19_21_ssg00%26cat%3Dweb%26a%3Dpds_sjiqmxum1acegikmuebkmoqsuwl96p7j8qmodg_19_21_ssg00%26xlp_pers_guid%3Daf929fc4210e4abac6f2a4042b064d6d%26xlp_sess_guid%3Daf929fc4210e4abac6f2a4042b064d6d-ad1e-09fb78766ee3%26uref%3D%26abid%3D%26xt_abg%3D%26xt_ver%3D10.1.4.64%26ls_ts%3D1558379397&amp;ei=UTF-8&amp;fr=yhs-itm-001#id=3&amp;vid=c6df02f66d749fda64d4e5038abf7f01&amp;action=view  </vt:lpstr>
      <vt:lpstr>PowerPoint Presentation</vt:lpstr>
      <vt:lpstr>Now write out these sentences adding in the correct spelling of the correct their, there or they’re.  They put _______ barrels upon the deck. The pirates went to get out ________ oars. “Carry that treasure over _______!” ordered the captain. __________ off to hoist the Jolly Roger. What have they done with ______ treasure? __________ going to take _________ parrot over _______.</vt:lpstr>
      <vt:lpstr>Now write out these sentences adding in the correct spelling of the correct their, there or they’re.  They put their barrels upon the deck. The pirates went to get out their oars. “Carry that treasure over there!” ordered the captain. They’re off to hoist the Jolly Roger. What have they done with their treasure? They’re going to take their parrot over there.</vt:lpstr>
      <vt:lpstr>Your morning lessons are completed.      Time for lunch.   Then come back this afternoon for your curriculum activity. </vt:lpstr>
      <vt:lpstr>https://uk.video.search.yahoo.com/yhs/search;_ylt=AwrIQZLVJ4deBmEAQhB3Bwx.;_ylu=X3oDMTB0ZTgxN3Q0BGNvbG8DaXIyBHBvcwMxBHZ0aWQDBHNlYwNwaXZz?p=howtodrawapirate+boat+step+by+step&amp;type=pds_sjiqmxum1acegikmuebkmoqsuwl96p7j8qmodg_19_21_ssg00&amp;hspart=itm&amp;hsimp=yhs-001&amp;param1=1&amp;param2=f%3D4%26b%3Dchrome%26ip%3D86.143.79.246%26pa%3Dpdfconverterds%26type%3Dpds_sjiqmxum1acegikmuebkmoqsuwl96p7j8qmodg_19_21_ssg00%26cat%3Dweb%26a%3Dpds_sjiqmxum1acegikmuebkmoqsuwl96p7j8qmodg_19_21_ssg00%26xlp_pers_guid%3Daf929fc4210e4abac6f2a4042b064d6d%26xlp_sess_guid%3Daf929fc4210e4abac6f2a4042b064d6d-ad1e-09fb78766ee3%26uref%3D%26abid%3D%26xt_abg%3D%26xt_ver%3D10.1.4.64%26ls_ts%3D1558379397&amp;ei=UTF-8&amp;fr=yhs-itm-001#id=3&amp;vid=350fddaf1fa0a548fa14a98713c7ce27&amp;action=view</vt:lpstr>
      <vt:lpstr>Did you have a good day learning today? See you in the morning.</vt:lpstr>
      <vt:lpstr>Thursday 30th April   Is your head ready to calculate?  Remember you can do these independently then share them with an adult.  Question 10 may have more than one answer. Don’t worry about always finding the answer it is how you try to work out and reason that is important.</vt:lpstr>
      <vt:lpstr>PowerPoint Presentation</vt:lpstr>
      <vt:lpstr>692 63 60 They forgot to repartition the number to 500, 100 and 2 when they moved a 100 to the tens column, they moved the hundred straight to the ones column.      4 x 2 = 8, 4 x 70 =280, 280 + 8 = 288 2/6 0.3 = white or 0.7 = peach 78 + 66 + 9 + 6 = 159, 500 - 159 = 341 February = 40, March = 25, 40 - 25 = 15 Pete + 2 brothers = 3 3 x 20 = 60 so Poppy had £60 Pete + 2 brothers + Poppy = 4 so 4 x 60 = £240. In total</vt:lpstr>
      <vt:lpstr>St Catherine’s Classroom Beliefs </vt:lpstr>
      <vt:lpstr>WALT: compare fractions</vt:lpstr>
      <vt:lpstr>PowerPoint Presentation</vt:lpstr>
      <vt:lpstr>PowerPoint Presentation</vt:lpstr>
      <vt:lpstr>PowerPoint Presentation</vt:lpstr>
      <vt:lpstr>Time for a break. Have a drink and a snack.</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  More practise. What is a homophone?  A homophone is a word that sounds the same but is spelt differently and means something different.   </vt:lpstr>
      <vt:lpstr>PowerPoint Presentation</vt:lpstr>
      <vt:lpstr>PowerPoint Presentation</vt:lpstr>
      <vt:lpstr>PowerPoint Presentation</vt:lpstr>
      <vt:lpstr>Your morning lessons are completed.      Time for lunch.   Then come back this afternoon for your curriculum activity. </vt:lpstr>
      <vt:lpstr>A history research project.</vt:lpstr>
      <vt:lpstr>Here are some useful links where you can do your research. You can find out about some of these famous pirates Anne Bonny Mary Read Blackbeard Black Bart Calico Jack Benjamin Hornigold Henry Morgan</vt:lpstr>
      <vt:lpstr>Did you work hard with your learning today? See you in the morning.</vt:lpstr>
      <vt:lpstr>Friday 1st /may   Are you a maths whizz today?  Remember you can do these independently then share them with an adult.  Question 10 may have more than one answer. Don’t worry about always finding the answer it is how you try to work out and reason that is important.</vt:lpstr>
      <vt:lpstr>PowerPoint Presentation</vt:lpstr>
      <vt:lpstr>18 37 54 794 345 8 June Class 1 = 7, Class 2 = 12, Class 3         , Class 4  Multiple answers (e.g) 16 + 11+ 5 =32p     100 - 32 = 68p                                      1 + 5 + 11 = 17p     100 - 17 = 83p Multiple answers - (e.g) 6 x 9 = 54, 9 x 60 = 540, 54 ➗ 6 =9</vt:lpstr>
      <vt:lpstr>St Catherine’s Classroom Beliefs </vt:lpstr>
      <vt:lpstr>PowerPoint Presentation</vt:lpstr>
      <vt:lpstr>PowerPoint Presentation</vt:lpstr>
      <vt:lpstr>PowerPoint Presentation</vt:lpstr>
      <vt:lpstr>PowerPoint Presentation</vt:lpstr>
      <vt:lpstr>Time for a break. Have a drink and a snack.</vt:lpstr>
      <vt:lpstr>  Our English tasks for today begin with a Close Reading Task WALT:  to use evidence from a text to justify an answer and infer about a character’s feelings through their speech and actions. Ask an adult to read the extract about pirates (on the next page) to you.  Here are some meanings of words that might help you - simple - plain and not special fancy - posh, rich looking clothes swash-buckling - going on a daring adventurous journey to steal off others voyages - a journey on the sea fabrics - different types of material merchant - a trading ship, that sells things 3. Now read it with your adult twice, they can help you with expression. 4. Now read it twice by yourself. 5. Read the questions and look for evidence in the text to help you answer them. 6. Write your answers in full sentences.</vt:lpstr>
      <vt:lpstr>PowerPoint Presentation</vt:lpstr>
      <vt:lpstr>PowerPoint Presentation</vt:lpstr>
      <vt:lpstr>PowerPoint Presentation</vt:lpstr>
      <vt:lpstr>WALT: write a clear description  We had been working on this at school, here are a few reminders.    We can use an adjective to describe a noun - the scarlet red jacket  A descriptive verb - The sword was glinting in the sun.  A simile to compare - He was as fierce as a lion.</vt:lpstr>
      <vt:lpstr>Standing tall and proud, Captain Jack with his gilt-handled silver sword that glinted in the sun, surveyed the land. One eye hidden behind the patch, which made him look even more fearsome. Tucked into his black leather belt, was a blunderbuss sporting a wooden handle. His scarlet red jacket gave him an air of importance. As he smirked, his ginger moustache twitched and he strode surefooted towards the enemy. He appeared as brave as a lion.</vt:lpstr>
      <vt:lpstr> Write a description of this pirate wearing his fancy clothes.</vt:lpstr>
      <vt:lpstr> Time to test you out on the homophones you’ve been looking at!  Write out the sentences on the next page putting in the accurate spelling of the correct homophone.</vt:lpstr>
      <vt:lpstr>PowerPoint Presentation</vt:lpstr>
      <vt:lpstr>PowerPoint Presentation</vt:lpstr>
      <vt:lpstr>Your morning lessons are completed.      Time for lunch.   Then come back this afternoon for your curriculum activity. </vt:lpstr>
      <vt:lpstr> Time to continue your history research project.</vt:lpstr>
      <vt:lpstr>Use the notes you made yesterday to create an information poster about famous pirates. Remember, just like when we did our non-chronological report writing about Mount Everest ... You should include: headings sub-headings diagrams or pictures with labels or captions an introductory paragraph factual paragraphs about the pirates.</vt:lpstr>
      <vt:lpstr>Mr Mottershead and Mrs Shipley really hope you enjoyed the pirate theme over the past two weeks. Enjoy your weekend and we will have a new theme for you on Monday.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30th April   Is your head ready to calculate?  Remember you can do these independently then share them with an adult.  Question 10 may have more than one answer. Don’t worry about always finding the answer it is how you try to work out and reason that is important.</dc:title>
  <dc:creator>Mottershead D</dc:creator>
  <cp:lastModifiedBy>Mottershead D</cp:lastModifiedBy>
  <cp:revision>2</cp:revision>
  <dcterms:created xsi:type="dcterms:W3CDTF">2020-04-20T09:11:41Z</dcterms:created>
  <dcterms:modified xsi:type="dcterms:W3CDTF">2020-04-20T09:16:04Z</dcterms:modified>
</cp:coreProperties>
</file>