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8" r:id="rId1"/>
  </p:sldMasterIdLst>
  <p:notesMasterIdLst>
    <p:notesMasterId r:id="rId21"/>
  </p:notesMasterIdLst>
  <p:sldIdLst>
    <p:sldId id="256" r:id="rId2"/>
    <p:sldId id="273" r:id="rId3"/>
    <p:sldId id="257" r:id="rId4"/>
    <p:sldId id="258" r:id="rId5"/>
    <p:sldId id="259" r:id="rId6"/>
    <p:sldId id="287" r:id="rId7"/>
    <p:sldId id="261" r:id="rId8"/>
    <p:sldId id="262" r:id="rId9"/>
    <p:sldId id="263" r:id="rId10"/>
    <p:sldId id="293" r:id="rId11"/>
    <p:sldId id="292" r:id="rId12"/>
    <p:sldId id="265" r:id="rId13"/>
    <p:sldId id="267" r:id="rId14"/>
    <p:sldId id="294" r:id="rId15"/>
    <p:sldId id="272" r:id="rId16"/>
    <p:sldId id="277" r:id="rId17"/>
    <p:sldId id="295" r:id="rId18"/>
    <p:sldId id="282" r:id="rId19"/>
    <p:sldId id="296" r:id="rId20"/>
  </p:sldIdLst>
  <p:sldSz cx="9144000" cy="5143500" type="screen16x9"/>
  <p:notesSz cx="6858000" cy="9144000"/>
  <p:embeddedFontLst>
    <p:embeddedFont>
      <p:font typeface="Comic Sans MS" panose="030F0702030302020204" pitchFamily="66" charset="0"/>
      <p:regular r:id="rId22"/>
      <p:bold r:id="rId23"/>
      <p:italic r:id="rId24"/>
      <p:boldItalic r:id="rId25"/>
    </p:embeddedFont>
    <p:embeddedFont>
      <p:font typeface="Wingdings 3" panose="05040102010807070707" pitchFamily="18" charset="2"/>
      <p:regular r:id="rId26"/>
    </p:embeddedFont>
    <p:embeddedFont>
      <p:font typeface="Century Gothic" panose="020B0502020202020204" pitchFamily="34" charset="0"/>
      <p:regular r:id="rId27"/>
      <p:bold r:id="rId28"/>
      <p:italic r:id="rId29"/>
      <p:boldItalic r:id="rId30"/>
    </p:embeddedFont>
    <p:embeddedFont>
      <p:font typeface="Poppins" panose="020B0604020202020204" charset="0"/>
      <p:regular r:id="rId31"/>
      <p:bold r:id="rId32"/>
      <p:italic r:id="rId33"/>
      <p:boldItalic r:id="rId34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78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72b8f46976_0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72b8f46976_0_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72b8f46976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72b8f46976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72b8f46976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72b8f46976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72b8f46976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72b8f46976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72b8f46976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72b8f46976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72b8f46976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72b8f46976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72b8f46976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72b8f46976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078514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72b8f46976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72b8f46976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218652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72b8f46976_0_1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72b8f46976_0_1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72b8f46976_0_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72b8f46976_0_1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72b8f46976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72b8f46976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612713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72b8f46976_0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72b8f46976_0_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72b8f46976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72b8f46976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671073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72b8f46976_0_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72b8f46976_0_1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714802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260611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15965706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42354002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485242290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75856899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68458809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98271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280894806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2513229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327791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86547376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25808994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9984732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740202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82489512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850187541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28085538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747119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hf sldNum="0"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15859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PicnicOnPluto.html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PicnicOnPluto.html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1200" y="-63175"/>
            <a:ext cx="8572500" cy="3152775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2263775" y="3295525"/>
            <a:ext cx="5313000" cy="126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 smtClean="0">
                <a:solidFill>
                  <a:srgbClr val="4C1130"/>
                </a:solidFill>
              </a:rPr>
              <a:t>Week 11 – 6.7.20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 smtClean="0">
                <a:solidFill>
                  <a:srgbClr val="4C1130"/>
                </a:solidFill>
              </a:rPr>
              <a:t>5 </a:t>
            </a:r>
            <a:r>
              <a:rPr lang="en" sz="4000" dirty="0">
                <a:solidFill>
                  <a:srgbClr val="4C1130"/>
                </a:solidFill>
              </a:rPr>
              <a:t>sessions</a:t>
            </a:r>
            <a:endParaRPr sz="4000" dirty="0">
              <a:solidFill>
                <a:srgbClr val="4C113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256" y="296003"/>
            <a:ext cx="6043850" cy="42796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528390" y="296003"/>
            <a:ext cx="215840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Remind yourself of all the sounds on our sound mat. </a:t>
            </a:r>
          </a:p>
          <a:p>
            <a:endParaRPr lang="en-GB" sz="2400" dirty="0" smtClean="0"/>
          </a:p>
          <a:p>
            <a:r>
              <a:rPr lang="en-GB" sz="2400" dirty="0" smtClean="0"/>
              <a:t>How quickly can you say them?</a:t>
            </a:r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71911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/>
        </p:nvSpPr>
        <p:spPr>
          <a:xfrm>
            <a:off x="539000" y="323400"/>
            <a:ext cx="8192700" cy="12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/>
              <a:t>Session 1</a:t>
            </a:r>
            <a:endParaRPr sz="3000" u="sng"/>
          </a:p>
        </p:txBody>
      </p:sp>
      <p:sp>
        <p:nvSpPr>
          <p:cNvPr id="61" name="Google Shape;61;p14"/>
          <p:cNvSpPr txBox="1"/>
          <p:nvPr/>
        </p:nvSpPr>
        <p:spPr>
          <a:xfrm>
            <a:off x="846975" y="1755563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e</a:t>
            </a: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_e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64" name="Google Shape;64;p14"/>
          <p:cNvSpPr txBox="1"/>
          <p:nvPr/>
        </p:nvSpPr>
        <p:spPr>
          <a:xfrm>
            <a:off x="538999" y="1016375"/>
            <a:ext cx="5053479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 dirty="0" smtClean="0">
                <a:latin typeface="Poppins"/>
                <a:ea typeface="Poppins"/>
                <a:cs typeface="Poppins"/>
                <a:sym typeface="Poppins"/>
              </a:rPr>
              <a:t>Split digraph</a:t>
            </a:r>
            <a:endParaRPr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65" name="Google Shape;65;p14"/>
          <p:cNvSpPr txBox="1"/>
          <p:nvPr/>
        </p:nvSpPr>
        <p:spPr>
          <a:xfrm>
            <a:off x="3605150" y="1030975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0869" y="3033863"/>
            <a:ext cx="49016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Th</a:t>
            </a:r>
            <a:r>
              <a:rPr lang="en-GB" sz="4000" dirty="0" smtClean="0">
                <a:solidFill>
                  <a:srgbClr val="7030A0"/>
                </a:solidFill>
              </a:rPr>
              <a:t>e</a:t>
            </a:r>
            <a:r>
              <a:rPr lang="en-GB" sz="4000" dirty="0" smtClean="0"/>
              <a:t>s</a:t>
            </a:r>
            <a:r>
              <a:rPr lang="en-GB" sz="4000" dirty="0" smtClean="0">
                <a:solidFill>
                  <a:srgbClr val="7030A0"/>
                </a:solidFill>
              </a:rPr>
              <a:t>e</a:t>
            </a:r>
            <a:r>
              <a:rPr lang="en-GB" sz="4000" dirty="0" smtClean="0"/>
              <a:t> are </a:t>
            </a:r>
            <a:r>
              <a:rPr lang="en-GB" sz="4000" dirty="0" smtClean="0">
                <a:solidFill>
                  <a:srgbClr val="7030A0"/>
                </a:solidFill>
              </a:rPr>
              <a:t>e</a:t>
            </a:r>
            <a:r>
              <a:rPr lang="en-GB" sz="4000" dirty="0" smtClean="0"/>
              <a:t>v</a:t>
            </a:r>
            <a:r>
              <a:rPr lang="en-GB" sz="4000" dirty="0" smtClean="0">
                <a:solidFill>
                  <a:srgbClr val="7030A0"/>
                </a:solidFill>
              </a:rPr>
              <a:t>e</a:t>
            </a:r>
            <a:r>
              <a:rPr lang="en-GB" sz="4000" dirty="0" smtClean="0"/>
              <a:t>n! </a:t>
            </a:r>
            <a:endParaRPr lang="en-GB" sz="4000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8676" y="73572"/>
            <a:ext cx="1502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6.7.20</a:t>
            </a:r>
            <a:endParaRPr lang="en-GB" dirty="0"/>
          </a:p>
        </p:txBody>
      </p:sp>
      <p:sp>
        <p:nvSpPr>
          <p:cNvPr id="5" name="Left Bracket 4"/>
          <p:cNvSpPr/>
          <p:nvPr/>
        </p:nvSpPr>
        <p:spPr>
          <a:xfrm rot="16200000">
            <a:off x="1660013" y="3471107"/>
            <a:ext cx="183865" cy="541283"/>
          </a:xfrm>
          <a:prstGeom prst="leftBracket">
            <a:avLst>
              <a:gd name="adj" fmla="val 24660"/>
            </a:avLst>
          </a:prstGeom>
          <a:ln w="28575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Left Bracket 11"/>
          <p:cNvSpPr/>
          <p:nvPr/>
        </p:nvSpPr>
        <p:spPr>
          <a:xfrm rot="16200000">
            <a:off x="3715600" y="3425197"/>
            <a:ext cx="183865" cy="666290"/>
          </a:xfrm>
          <a:prstGeom prst="leftBracket">
            <a:avLst>
              <a:gd name="adj" fmla="val 24660"/>
            </a:avLst>
          </a:prstGeom>
          <a:ln w="28575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17316" t="38549" r="65796" b="38594"/>
          <a:stretch/>
        </p:blipFill>
        <p:spPr>
          <a:xfrm>
            <a:off x="5937448" y="1732124"/>
            <a:ext cx="1989976" cy="19070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/>
        </p:nvSpPr>
        <p:spPr>
          <a:xfrm>
            <a:off x="777650" y="1283777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 b="1" dirty="0" err="1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ai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71" name="Google Shape;71;p15"/>
          <p:cNvSpPr txBox="1"/>
          <p:nvPr/>
        </p:nvSpPr>
        <p:spPr>
          <a:xfrm>
            <a:off x="3603525" y="1006575"/>
            <a:ext cx="2479500" cy="23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15"/>
          <p:cNvSpPr txBox="1"/>
          <p:nvPr/>
        </p:nvSpPr>
        <p:spPr>
          <a:xfrm>
            <a:off x="539000" y="482975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 dirty="0" smtClean="0">
                <a:latin typeface="Poppins"/>
                <a:ea typeface="Poppins"/>
                <a:cs typeface="Poppins"/>
                <a:sym typeface="Poppins"/>
              </a:rPr>
              <a:t>Digraph</a:t>
            </a:r>
            <a:endParaRPr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73" name="Google Shape;73;p15"/>
          <p:cNvSpPr txBox="1"/>
          <p:nvPr/>
        </p:nvSpPr>
        <p:spPr>
          <a:xfrm>
            <a:off x="3605150" y="497575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6854" y="2751677"/>
            <a:ext cx="59182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R</a:t>
            </a:r>
            <a:r>
              <a:rPr lang="en-GB" sz="4000" dirty="0" smtClean="0">
                <a:solidFill>
                  <a:srgbClr val="7030A0"/>
                </a:solidFill>
              </a:rPr>
              <a:t>ai</a:t>
            </a:r>
            <a:r>
              <a:rPr lang="en-GB" sz="4000" dirty="0" smtClean="0"/>
              <a:t>n down the dr</a:t>
            </a:r>
            <a:r>
              <a:rPr lang="en-GB" sz="4000" dirty="0" smtClean="0">
                <a:solidFill>
                  <a:srgbClr val="7030A0"/>
                </a:solidFill>
              </a:rPr>
              <a:t>ai</a:t>
            </a:r>
            <a:r>
              <a:rPr lang="en-GB" sz="4000" dirty="0" smtClean="0"/>
              <a:t>n</a:t>
            </a:r>
            <a:endParaRPr lang="en-GB" sz="4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955" t="21655" r="82156" b="60209"/>
          <a:stretch/>
        </p:blipFill>
        <p:spPr>
          <a:xfrm>
            <a:off x="5828350" y="1169550"/>
            <a:ext cx="2690037" cy="20455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 txBox="1"/>
          <p:nvPr/>
        </p:nvSpPr>
        <p:spPr>
          <a:xfrm>
            <a:off x="133050" y="245400"/>
            <a:ext cx="8670000" cy="70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Font typeface="Poppins"/>
              <a:buAutoNum type="arabicPeriod"/>
            </a:pPr>
            <a:r>
              <a:rPr lang="en" sz="2400" dirty="0">
                <a:latin typeface="Poppins"/>
                <a:ea typeface="Poppins"/>
                <a:cs typeface="Poppins"/>
                <a:sym typeface="Poppins"/>
              </a:rPr>
              <a:t>Sound out these words aloud. </a:t>
            </a:r>
            <a:endParaRPr sz="2400" dirty="0">
              <a:latin typeface="Poppins"/>
              <a:ea typeface="Poppins"/>
              <a:cs typeface="Poppins"/>
              <a:sym typeface="Poppin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500" dirty="0">
              <a:latin typeface="Poppins"/>
              <a:ea typeface="Poppins"/>
              <a:cs typeface="Poppins"/>
              <a:sym typeface="Poppins"/>
            </a:endParaRPr>
          </a:p>
          <a:p>
            <a:pPr marL="76200" lvl="0" algn="l" rtl="0">
              <a:spcBef>
                <a:spcPts val="0"/>
              </a:spcBef>
              <a:spcAft>
                <a:spcPts val="0"/>
              </a:spcAft>
              <a:buSzPts val="2400"/>
            </a:pPr>
            <a:r>
              <a:rPr lang="en" sz="2400" dirty="0" smtClean="0">
                <a:latin typeface="Poppins"/>
                <a:ea typeface="Poppins"/>
                <a:cs typeface="Poppins"/>
                <a:sym typeface="Poppins"/>
              </a:rPr>
              <a:t>2. Copy </a:t>
            </a:r>
            <a:r>
              <a:rPr lang="en" sz="2400" dirty="0">
                <a:latin typeface="Poppins"/>
                <a:ea typeface="Poppins"/>
                <a:cs typeface="Poppins"/>
                <a:sym typeface="Poppins"/>
              </a:rPr>
              <a:t>them down and add sound buttons. Can you </a:t>
            </a:r>
            <a:r>
              <a:rPr lang="en" sz="2400" dirty="0" smtClean="0">
                <a:latin typeface="Poppins"/>
                <a:ea typeface="Poppins"/>
                <a:cs typeface="Poppins"/>
                <a:sym typeface="Poppins"/>
              </a:rPr>
              <a:t>spot a digraph or split digraph in </a:t>
            </a:r>
            <a:r>
              <a:rPr lang="en" sz="2400" dirty="0">
                <a:latin typeface="Poppins"/>
                <a:ea typeface="Poppins"/>
                <a:cs typeface="Poppins"/>
                <a:sym typeface="Poppins"/>
              </a:rPr>
              <a:t>each word?</a:t>
            </a:r>
            <a:endParaRPr sz="2400" dirty="0">
              <a:latin typeface="Poppins"/>
              <a:ea typeface="Poppins"/>
              <a:cs typeface="Poppins"/>
              <a:sym typeface="Poppin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0" name="Google Shape;80;p16"/>
          <p:cNvSpPr txBox="1"/>
          <p:nvPr/>
        </p:nvSpPr>
        <p:spPr>
          <a:xfrm>
            <a:off x="523600" y="2455950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 dirty="0" smtClean="0">
                <a:solidFill>
                  <a:srgbClr val="073763"/>
                </a:solidFill>
                <a:latin typeface="Poppins"/>
                <a:ea typeface="Poppins"/>
                <a:cs typeface="Poppins"/>
                <a:sym typeface="Poppins"/>
              </a:rPr>
              <a:t>jail</a:t>
            </a:r>
            <a:endParaRPr sz="4500" dirty="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>
                <a:solidFill>
                  <a:srgbClr val="073763"/>
                </a:solidFill>
                <a:latin typeface="Poppins"/>
                <a:ea typeface="Poppins"/>
                <a:cs typeface="Poppins"/>
                <a:sym typeface="Poppins"/>
              </a:rPr>
              <a:t>waist</a:t>
            </a:r>
            <a:endParaRPr sz="4500" dirty="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>
                <a:solidFill>
                  <a:srgbClr val="073763"/>
                </a:solidFill>
                <a:latin typeface="Poppins"/>
                <a:ea typeface="Poppins"/>
                <a:cs typeface="Poppins"/>
                <a:sym typeface="Poppins"/>
              </a:rPr>
              <a:t>chain</a:t>
            </a:r>
            <a:endParaRPr sz="4500" dirty="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1" name="Google Shape;81;p16"/>
          <p:cNvSpPr txBox="1"/>
          <p:nvPr/>
        </p:nvSpPr>
        <p:spPr>
          <a:xfrm>
            <a:off x="3725125" y="2455950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 dirty="0" smtClean="0">
                <a:solidFill>
                  <a:srgbClr val="073763"/>
                </a:solidFill>
                <a:latin typeface="Poppins"/>
                <a:ea typeface="Poppins"/>
                <a:cs typeface="Poppins"/>
                <a:sym typeface="Poppins"/>
              </a:rPr>
              <a:t>afraid</a:t>
            </a:r>
            <a:endParaRPr sz="4500" dirty="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lvl="0"/>
            <a:r>
              <a:rPr lang="en-GB" sz="4500" dirty="0" smtClean="0">
                <a:solidFill>
                  <a:srgbClr val="4C1130"/>
                </a:solidFill>
                <a:latin typeface="Poppins"/>
                <a:ea typeface="Poppins"/>
                <a:cs typeface="Poppins"/>
                <a:sym typeface="Poppins"/>
              </a:rPr>
              <a:t>eve</a:t>
            </a:r>
            <a:endParaRPr lang="en-GB" sz="45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lvl="0"/>
            <a:endParaRPr lang="en-GB" sz="10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lvl="0"/>
            <a:r>
              <a:rPr lang="en-GB" sz="4500" dirty="0" smtClean="0">
                <a:solidFill>
                  <a:srgbClr val="4C1130"/>
                </a:solidFill>
                <a:latin typeface="Poppins"/>
                <a:ea typeface="Poppins"/>
                <a:cs typeface="Poppins"/>
                <a:sym typeface="Poppins"/>
              </a:rPr>
              <a:t>these</a:t>
            </a:r>
            <a:endParaRPr lang="en-GB" sz="45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2" name="Google Shape;82;p16"/>
          <p:cNvSpPr txBox="1"/>
          <p:nvPr/>
        </p:nvSpPr>
        <p:spPr>
          <a:xfrm>
            <a:off x="6372000" y="2394349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sz="4500" dirty="0" smtClean="0">
                <a:solidFill>
                  <a:srgbClr val="4C1130"/>
                </a:solidFill>
                <a:latin typeface="Poppins"/>
                <a:ea typeface="Poppins"/>
                <a:cs typeface="Poppins"/>
                <a:sym typeface="Poppins"/>
              </a:rPr>
              <a:t>delete</a:t>
            </a:r>
            <a:endParaRPr lang="en-GB" sz="45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lvl="0"/>
            <a:endParaRPr lang="en-GB" sz="10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lvl="0"/>
            <a:r>
              <a:rPr lang="en-GB" sz="4500" dirty="0" smtClean="0">
                <a:solidFill>
                  <a:srgbClr val="4C1130"/>
                </a:solidFill>
                <a:latin typeface="Poppins"/>
                <a:ea typeface="Poppins"/>
                <a:cs typeface="Poppins"/>
                <a:sym typeface="Poppins"/>
              </a:rPr>
              <a:t>Pete</a:t>
            </a:r>
            <a:endParaRPr lang="en-GB" sz="45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lvl="0"/>
            <a:endParaRPr lang="en-GB" sz="10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lvl="0"/>
            <a:r>
              <a:rPr lang="en-GB" sz="4200" dirty="0" smtClean="0">
                <a:solidFill>
                  <a:srgbClr val="4C1130"/>
                </a:solidFill>
                <a:latin typeface="Poppins"/>
                <a:ea typeface="Poppins"/>
                <a:cs typeface="Poppins"/>
                <a:sym typeface="Poppins"/>
              </a:rPr>
              <a:t>concrete</a:t>
            </a:r>
            <a:endParaRPr lang="en-GB" sz="42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3" name="Google Shape;83;p16"/>
          <p:cNvSpPr txBox="1"/>
          <p:nvPr/>
        </p:nvSpPr>
        <p:spPr>
          <a:xfrm>
            <a:off x="723925" y="1419975"/>
            <a:ext cx="7421592" cy="5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dirty="0">
                <a:latin typeface="Poppins"/>
                <a:ea typeface="Poppins"/>
                <a:cs typeface="Poppins"/>
                <a:sym typeface="Poppins"/>
              </a:rPr>
              <a:t>For example</a:t>
            </a:r>
            <a:r>
              <a:rPr lang="en" sz="4800" dirty="0">
                <a:latin typeface="Poppins"/>
                <a:ea typeface="Poppins"/>
                <a:cs typeface="Poppins"/>
                <a:sym typeface="Poppins"/>
              </a:rPr>
              <a:t>, </a:t>
            </a:r>
            <a:r>
              <a:rPr lang="en" sz="4800" dirty="0" smtClean="0">
                <a:latin typeface="Poppins"/>
                <a:ea typeface="Poppins"/>
                <a:cs typeface="Poppins"/>
                <a:sym typeface="Poppins"/>
              </a:rPr>
              <a:t>rain      even</a:t>
            </a:r>
            <a:endParaRPr sz="4800" dirty="0">
              <a:latin typeface="Poppins"/>
              <a:ea typeface="Poppins"/>
              <a:cs typeface="Poppins"/>
              <a:sym typeface="Poppins"/>
            </a:endParaRPr>
          </a:p>
        </p:txBody>
      </p:sp>
      <p:cxnSp>
        <p:nvCxnSpPr>
          <p:cNvPr id="86" name="Google Shape;86;p16"/>
          <p:cNvCxnSpPr/>
          <p:nvPr/>
        </p:nvCxnSpPr>
        <p:spPr>
          <a:xfrm flipV="1">
            <a:off x="3784226" y="2192497"/>
            <a:ext cx="404748" cy="29998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" name="Oval 2"/>
          <p:cNvSpPr/>
          <p:nvPr/>
        </p:nvSpPr>
        <p:spPr>
          <a:xfrm>
            <a:off x="3435655" y="2172989"/>
            <a:ext cx="141098" cy="69015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5997593" y="2192310"/>
            <a:ext cx="141098" cy="69015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653884" y="2187159"/>
            <a:ext cx="141098" cy="69015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Left Bracket 10"/>
          <p:cNvSpPr/>
          <p:nvPr/>
        </p:nvSpPr>
        <p:spPr>
          <a:xfrm rot="16200000">
            <a:off x="5968990" y="1801241"/>
            <a:ext cx="168118" cy="980627"/>
          </a:xfrm>
          <a:prstGeom prst="leftBracket">
            <a:avLst>
              <a:gd name="adj" fmla="val 24660"/>
            </a:avLst>
          </a:prstGeom>
          <a:ln w="28575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4364248" y="2187160"/>
            <a:ext cx="141098" cy="69015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4593" y="73573"/>
            <a:ext cx="6053960" cy="121989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31227" y="216252"/>
            <a:ext cx="5917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4">
                    <a:lumMod val="50000"/>
                  </a:schemeClr>
                </a:solidFill>
              </a:rPr>
              <a:t>1. Segment and blend each word aloud.</a:t>
            </a:r>
          </a:p>
          <a:p>
            <a:endParaRPr lang="en-GB" sz="500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accent4">
                    <a:lumMod val="50000"/>
                  </a:schemeClr>
                </a:solidFill>
              </a:rPr>
              <a:t>2. Copy each word using your neatest handwriting.</a:t>
            </a:r>
          </a:p>
          <a:p>
            <a:endParaRPr lang="en-GB" sz="500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accent4">
                    <a:lumMod val="50000"/>
                  </a:schemeClr>
                </a:solidFill>
              </a:rPr>
              <a:t>3. Add a picture to represent each word. </a:t>
            </a:r>
            <a:endParaRPr lang="en-GB" dirty="0">
              <a:solidFill>
                <a:schemeClr val="accent4">
                  <a:lumMod val="50000"/>
                </a:schemeClr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0066506"/>
              </p:ext>
            </p:extLst>
          </p:nvPr>
        </p:nvGraphicFramePr>
        <p:xfrm>
          <a:off x="987972" y="1436149"/>
          <a:ext cx="7052442" cy="3639650"/>
        </p:xfrm>
        <a:graphic>
          <a:graphicData uri="http://schemas.openxmlformats.org/drawingml/2006/table">
            <a:tbl>
              <a:tblPr firstRow="1" bandRow="1">
                <a:solidFill>
                  <a:srgbClr val="FFFF99"/>
                </a:solidFill>
                <a:tableStyleId>{5C22544A-7EE6-4342-B048-85BDC9FD1C3A}</a:tableStyleId>
              </a:tblPr>
              <a:tblGrid>
                <a:gridCol w="3526221">
                  <a:extLst>
                    <a:ext uri="{9D8B030D-6E8A-4147-A177-3AD203B41FA5}">
                      <a16:colId xmlns:a16="http://schemas.microsoft.com/office/drawing/2014/main" val="2011525642"/>
                    </a:ext>
                  </a:extLst>
                </a:gridCol>
                <a:gridCol w="3526221">
                  <a:extLst>
                    <a:ext uri="{9D8B030D-6E8A-4147-A177-3AD203B41FA5}">
                      <a16:colId xmlns:a16="http://schemas.microsoft.com/office/drawing/2014/main" val="2097202038"/>
                    </a:ext>
                  </a:extLst>
                </a:gridCol>
              </a:tblGrid>
              <a:tr h="1819825">
                <a:tc>
                  <a:txBody>
                    <a:bodyPr/>
                    <a:lstStyle/>
                    <a:p>
                      <a:r>
                        <a:rPr lang="en-GB" sz="4400" dirty="0" smtClean="0">
                          <a:solidFill>
                            <a:sysClr val="windowText" lastClr="000000"/>
                          </a:solidFill>
                        </a:rPr>
                        <a:t>train</a:t>
                      </a:r>
                      <a:endParaRPr lang="en-GB" sz="4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4400" b="1" dirty="0" smtClean="0">
                          <a:solidFill>
                            <a:sysClr val="windowText" lastClr="000000"/>
                          </a:solidFill>
                        </a:rPr>
                        <a:t>Steve</a:t>
                      </a:r>
                      <a:endParaRPr lang="en-GB" sz="4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1852676"/>
                  </a:ext>
                </a:extLst>
              </a:tr>
              <a:tr h="1819825"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 smtClean="0">
                          <a:solidFill>
                            <a:sysClr val="windowText" lastClr="000000"/>
                          </a:solidFill>
                        </a:rPr>
                        <a:t>athlete</a:t>
                      </a:r>
                    </a:p>
                    <a:p>
                      <a:endParaRPr lang="en-GB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4400" b="1" dirty="0" smtClean="0">
                          <a:solidFill>
                            <a:sysClr val="windowText" lastClr="000000"/>
                          </a:solidFill>
                        </a:rPr>
                        <a:t>rainbow</a:t>
                      </a:r>
                      <a:endParaRPr lang="en-GB" sz="4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00457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3023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444409" y="70196"/>
            <a:ext cx="8192700" cy="12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 smtClean="0"/>
              <a:t>Session 2</a:t>
            </a:r>
            <a:endParaRPr sz="3000" u="sng"/>
          </a:p>
        </p:txBody>
      </p:sp>
      <p:sp>
        <p:nvSpPr>
          <p:cNvPr id="102" name="Google Shape;102;p18"/>
          <p:cNvSpPr txBox="1"/>
          <p:nvPr/>
        </p:nvSpPr>
        <p:spPr>
          <a:xfrm>
            <a:off x="538999" y="648375"/>
            <a:ext cx="7848255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 dirty="0" smtClean="0">
                <a:latin typeface="Poppins"/>
                <a:ea typeface="Poppins"/>
                <a:cs typeface="Poppins"/>
                <a:sym typeface="Poppins"/>
              </a:rPr>
              <a:t>Our key sounds for this week</a:t>
            </a:r>
            <a:endParaRPr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946" y="-10046"/>
            <a:ext cx="8258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7.7.20</a:t>
            </a:r>
            <a:endParaRPr lang="en-GB" dirty="0"/>
          </a:p>
        </p:txBody>
      </p:sp>
      <p:sp>
        <p:nvSpPr>
          <p:cNvPr id="11" name="Google Shape;61;p14"/>
          <p:cNvSpPr txBox="1"/>
          <p:nvPr/>
        </p:nvSpPr>
        <p:spPr>
          <a:xfrm>
            <a:off x="695104" y="1143250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e</a:t>
            </a: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_e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9" name="Google Shape;70;p15"/>
          <p:cNvSpPr txBox="1"/>
          <p:nvPr/>
        </p:nvSpPr>
        <p:spPr>
          <a:xfrm>
            <a:off x="5319987" y="1218904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ai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546609" y="3889772"/>
            <a:ext cx="32510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000" dirty="0"/>
              <a:t>R</a:t>
            </a:r>
            <a:r>
              <a:rPr lang="en-GB" sz="3000" dirty="0">
                <a:solidFill>
                  <a:srgbClr val="7030A0"/>
                </a:solidFill>
              </a:rPr>
              <a:t>ai</a:t>
            </a:r>
            <a:r>
              <a:rPr lang="en-GB" sz="3000" dirty="0"/>
              <a:t>n down the dr</a:t>
            </a:r>
            <a:r>
              <a:rPr lang="en-GB" sz="3000" dirty="0">
                <a:solidFill>
                  <a:srgbClr val="7030A0"/>
                </a:solidFill>
              </a:rPr>
              <a:t>ai</a:t>
            </a:r>
            <a:r>
              <a:rPr lang="en-GB" sz="3000" dirty="0"/>
              <a:t>n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/>
          <a:srcRect l="17316" t="38549" r="65796" b="38594"/>
          <a:stretch/>
        </p:blipFill>
        <p:spPr>
          <a:xfrm>
            <a:off x="1042795" y="2497204"/>
            <a:ext cx="1286622" cy="12330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l="955" t="21655" r="82156" b="60209"/>
          <a:stretch/>
        </p:blipFill>
        <p:spPr>
          <a:xfrm>
            <a:off x="5038634" y="2421550"/>
            <a:ext cx="1599357" cy="121617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18378" y="3805870"/>
            <a:ext cx="49016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Th</a:t>
            </a:r>
            <a:r>
              <a:rPr lang="en-GB" sz="4000" dirty="0" smtClean="0">
                <a:solidFill>
                  <a:srgbClr val="7030A0"/>
                </a:solidFill>
              </a:rPr>
              <a:t>e</a:t>
            </a:r>
            <a:r>
              <a:rPr lang="en-GB" sz="4000" dirty="0" smtClean="0"/>
              <a:t>s</a:t>
            </a:r>
            <a:r>
              <a:rPr lang="en-GB" sz="4000" dirty="0" smtClean="0">
                <a:solidFill>
                  <a:srgbClr val="7030A0"/>
                </a:solidFill>
              </a:rPr>
              <a:t>e</a:t>
            </a:r>
            <a:r>
              <a:rPr lang="en-GB" sz="4000" dirty="0" smtClean="0"/>
              <a:t> are </a:t>
            </a:r>
            <a:r>
              <a:rPr lang="en-GB" sz="4000" dirty="0" smtClean="0">
                <a:solidFill>
                  <a:srgbClr val="7030A0"/>
                </a:solidFill>
              </a:rPr>
              <a:t>e</a:t>
            </a:r>
            <a:r>
              <a:rPr lang="en-GB" sz="4000" dirty="0" smtClean="0"/>
              <a:t>v</a:t>
            </a:r>
            <a:r>
              <a:rPr lang="en-GB" sz="4000" dirty="0" smtClean="0">
                <a:solidFill>
                  <a:srgbClr val="7030A0"/>
                </a:solidFill>
              </a:rPr>
              <a:t>e</a:t>
            </a:r>
            <a:r>
              <a:rPr lang="en-GB" sz="4000" dirty="0" smtClean="0"/>
              <a:t>n! </a:t>
            </a:r>
            <a:endParaRPr lang="en-GB" sz="4000" dirty="0">
              <a:solidFill>
                <a:srgbClr val="7030A0"/>
              </a:solidFill>
            </a:endParaRPr>
          </a:p>
        </p:txBody>
      </p:sp>
      <p:sp>
        <p:nvSpPr>
          <p:cNvPr id="17" name="Left Bracket 16"/>
          <p:cNvSpPr/>
          <p:nvPr/>
        </p:nvSpPr>
        <p:spPr>
          <a:xfrm rot="16200000">
            <a:off x="1387522" y="4243114"/>
            <a:ext cx="183865" cy="541283"/>
          </a:xfrm>
          <a:prstGeom prst="leftBracket">
            <a:avLst>
              <a:gd name="adj" fmla="val 24660"/>
            </a:avLst>
          </a:prstGeom>
          <a:ln w="28575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Left Bracket 19"/>
          <p:cNvSpPr/>
          <p:nvPr/>
        </p:nvSpPr>
        <p:spPr>
          <a:xfrm rot="16200000">
            <a:off x="3443109" y="4197204"/>
            <a:ext cx="183865" cy="666290"/>
          </a:xfrm>
          <a:prstGeom prst="leftBracket">
            <a:avLst>
              <a:gd name="adj" fmla="val 24660"/>
            </a:avLst>
          </a:prstGeom>
          <a:ln w="28575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9"/>
          <p:cNvSpPr txBox="1"/>
          <p:nvPr/>
        </p:nvSpPr>
        <p:spPr>
          <a:xfrm>
            <a:off x="184800" y="184800"/>
            <a:ext cx="8762400" cy="112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/>
              <a:t>Read these words aloud. Don’t forget to use your phonics fingers to help segment the different sounds before you blend them together.</a:t>
            </a:r>
            <a:endParaRPr sz="2800" dirty="0"/>
          </a:p>
        </p:txBody>
      </p:sp>
      <p:pic>
        <p:nvPicPr>
          <p:cNvPr id="111" name="Google Shape;11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250" y="1601566"/>
            <a:ext cx="1494907" cy="11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9"/>
          <p:cNvPicPr preferRelativeResize="0"/>
          <p:nvPr/>
        </p:nvPicPr>
        <p:blipFill rotWithShape="1">
          <a:blip r:embed="rId4">
            <a:alphaModFix/>
          </a:blip>
          <a:srcRect l="10239" t="33169" r="38073" b="27309"/>
          <a:stretch/>
        </p:blipFill>
        <p:spPr>
          <a:xfrm>
            <a:off x="184800" y="2895125"/>
            <a:ext cx="1409351" cy="606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9"/>
          <p:cNvPicPr preferRelativeResize="0"/>
          <p:nvPr/>
        </p:nvPicPr>
        <p:blipFill rotWithShape="1">
          <a:blip r:embed="rId5">
            <a:alphaModFix/>
          </a:blip>
          <a:srcRect r="51394"/>
          <a:stretch/>
        </p:blipFill>
        <p:spPr>
          <a:xfrm>
            <a:off x="349337" y="3670750"/>
            <a:ext cx="994725" cy="1364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6678" t="29112" r="43067" b="44637"/>
          <a:stretch/>
        </p:blipFill>
        <p:spPr>
          <a:xfrm>
            <a:off x="2459665" y="1812141"/>
            <a:ext cx="5897412" cy="28768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/>
          <p:nvPr/>
        </p:nvSpPr>
        <p:spPr>
          <a:xfrm>
            <a:off x="0" y="935501"/>
            <a:ext cx="9144001" cy="5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Which </a:t>
            </a:r>
            <a:r>
              <a:rPr lang="en" sz="2000" dirty="0" smtClean="0"/>
              <a:t>sound is </a:t>
            </a:r>
            <a:r>
              <a:rPr lang="en" sz="2000" dirty="0"/>
              <a:t>missing? Write the word down using the correct </a:t>
            </a:r>
            <a:r>
              <a:rPr lang="en" sz="2000" dirty="0" smtClean="0"/>
              <a:t>digraph. </a:t>
            </a:r>
            <a:endParaRPr sz="2000" dirty="0"/>
          </a:p>
        </p:txBody>
      </p:sp>
      <p:sp>
        <p:nvSpPr>
          <p:cNvPr id="125" name="Google Shape;125;p20"/>
          <p:cNvSpPr txBox="1"/>
          <p:nvPr/>
        </p:nvSpPr>
        <p:spPr>
          <a:xfrm>
            <a:off x="1717453" y="-166318"/>
            <a:ext cx="5319539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e</a:t>
            </a: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_e </a:t>
            </a:r>
            <a:r>
              <a:rPr lang="en" sz="24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or</a:t>
            </a:r>
            <a:r>
              <a:rPr lang="en" sz="72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ai?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6" name="Google Shape;126;p20"/>
          <p:cNvSpPr txBox="1"/>
          <p:nvPr/>
        </p:nvSpPr>
        <p:spPr>
          <a:xfrm>
            <a:off x="1355770" y="1781638"/>
            <a:ext cx="1770900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 dirty="0" smtClean="0"/>
              <a:t>_</a:t>
            </a:r>
            <a:r>
              <a:rPr lang="en-GB" sz="4500" dirty="0" err="1" smtClean="0"/>
              <a:t>v_n</a:t>
            </a:r>
            <a:endParaRPr sz="4500" dirty="0"/>
          </a:p>
        </p:txBody>
      </p:sp>
      <p:sp>
        <p:nvSpPr>
          <p:cNvPr id="127" name="Google Shape;127;p20"/>
          <p:cNvSpPr txBox="1"/>
          <p:nvPr/>
        </p:nvSpPr>
        <p:spPr>
          <a:xfrm>
            <a:off x="4280332" y="1781638"/>
            <a:ext cx="2439352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 dirty="0"/>
              <a:t>t</a:t>
            </a:r>
            <a:r>
              <a:rPr lang="en" sz="4500" dirty="0" smtClean="0"/>
              <a:t>___l</a:t>
            </a:r>
            <a:endParaRPr sz="4500" dirty="0"/>
          </a:p>
        </p:txBody>
      </p:sp>
      <p:sp>
        <p:nvSpPr>
          <p:cNvPr id="128" name="Google Shape;128;p20"/>
          <p:cNvSpPr txBox="1"/>
          <p:nvPr/>
        </p:nvSpPr>
        <p:spPr>
          <a:xfrm>
            <a:off x="7324595" y="1758387"/>
            <a:ext cx="2422019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 dirty="0" err="1" smtClean="0"/>
              <a:t>dr</a:t>
            </a:r>
            <a:r>
              <a:rPr lang="en" sz="4500" dirty="0" smtClean="0"/>
              <a:t>__n</a:t>
            </a:r>
            <a:endParaRPr sz="4500" dirty="0"/>
          </a:p>
        </p:txBody>
      </p:sp>
      <p:sp>
        <p:nvSpPr>
          <p:cNvPr id="129" name="Google Shape;129;p20"/>
          <p:cNvSpPr txBox="1"/>
          <p:nvPr/>
        </p:nvSpPr>
        <p:spPr>
          <a:xfrm>
            <a:off x="254989" y="4210902"/>
            <a:ext cx="2252573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 smtClean="0"/>
              <a:t>sn___l</a:t>
            </a:r>
            <a:endParaRPr sz="4000" dirty="0"/>
          </a:p>
        </p:txBody>
      </p:sp>
      <p:sp>
        <p:nvSpPr>
          <p:cNvPr id="130" name="Google Shape;130;p20"/>
          <p:cNvSpPr txBox="1"/>
          <p:nvPr/>
        </p:nvSpPr>
        <p:spPr>
          <a:xfrm>
            <a:off x="2706139" y="4216519"/>
            <a:ext cx="2793869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/>
              <a:t>athl__t__</a:t>
            </a:r>
            <a:endParaRPr sz="4500" dirty="0"/>
          </a:p>
        </p:txBody>
      </p:sp>
      <p:sp>
        <p:nvSpPr>
          <p:cNvPr id="131" name="Google Shape;131;p20"/>
          <p:cNvSpPr txBox="1"/>
          <p:nvPr/>
        </p:nvSpPr>
        <p:spPr>
          <a:xfrm>
            <a:off x="5897162" y="4271386"/>
            <a:ext cx="3194403" cy="1784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/>
              <a:t>compl_t__</a:t>
            </a:r>
            <a:endParaRPr sz="4500" dirty="0"/>
          </a:p>
        </p:txBody>
      </p:sp>
      <p:sp>
        <p:nvSpPr>
          <p:cNvPr id="3" name="AutoShape 14" descr="Do Scarecrows Actually Work? | Mental Floss"/>
          <p:cNvSpPr>
            <a:spLocks noChangeAspect="1" noChangeArrowheads="1"/>
          </p:cNvSpPr>
          <p:nvPr/>
        </p:nvSpPr>
        <p:spPr bwMode="auto">
          <a:xfrm>
            <a:off x="-1201080" y="261990"/>
            <a:ext cx="457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18" descr="Why shouldn't we stare in Kuwait ? – kuwait lifestyle"/>
          <p:cNvSpPr>
            <a:spLocks noChangeAspect="1" noChangeArrowheads="1"/>
          </p:cNvSpPr>
          <p:nvPr/>
        </p:nvSpPr>
        <p:spPr bwMode="auto">
          <a:xfrm>
            <a:off x="-2843258" y="3148970"/>
            <a:ext cx="75728" cy="7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Transparent Balancing Scales Clipart - Balance Scale Icon Png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2" y="1525044"/>
            <a:ext cx="1167723" cy="1217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ow Do Snails Get Their Shells? | HowStuffWork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22" y="3158090"/>
            <a:ext cx="1779621" cy="1000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lemur | Lemur | Lemur, Animals, Animal tail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6670" y="1668965"/>
            <a:ext cx="1153662" cy="865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Straight Arrow Connector 10"/>
          <p:cNvCxnSpPr/>
          <p:nvPr/>
        </p:nvCxnSpPr>
        <p:spPr>
          <a:xfrm flipH="1">
            <a:off x="4065224" y="1668965"/>
            <a:ext cx="506776" cy="112673"/>
          </a:xfrm>
          <a:prstGeom prst="straightConnector1">
            <a:avLst/>
          </a:prstGeom>
          <a:ln w="57150">
            <a:solidFill>
              <a:schemeClr val="accent1">
                <a:lumMod val="60000"/>
                <a:lumOff val="40000"/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6" name="Picture 12" descr="How to Put Together a Hard Puzzle: 14 Steps (with Pictures)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97"/>
          <a:stretch/>
        </p:blipFill>
        <p:spPr bwMode="auto">
          <a:xfrm>
            <a:off x="6298579" y="2958675"/>
            <a:ext cx="2052032" cy="1360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6" descr="Nike Says It Will End Financial Penalties for Pregnant Athletes ..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134" y="3066984"/>
            <a:ext cx="1715877" cy="1143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Why Does My House Smell Like Sewer When It Rains | BHI Plumbing ..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4076" y="1467228"/>
            <a:ext cx="1680519" cy="1119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/>
          <p:nvPr/>
        </p:nvSpPr>
        <p:spPr>
          <a:xfrm>
            <a:off x="0" y="935501"/>
            <a:ext cx="9144001" cy="5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Which </a:t>
            </a:r>
            <a:r>
              <a:rPr lang="en" sz="2000" dirty="0" smtClean="0"/>
              <a:t>sound is </a:t>
            </a:r>
            <a:r>
              <a:rPr lang="en" sz="2000" dirty="0"/>
              <a:t>missing? Write the word down using the correct </a:t>
            </a:r>
            <a:r>
              <a:rPr lang="en" sz="2000" dirty="0" smtClean="0"/>
              <a:t>digraph. </a:t>
            </a:r>
            <a:endParaRPr sz="2000" dirty="0"/>
          </a:p>
        </p:txBody>
      </p:sp>
      <p:sp>
        <p:nvSpPr>
          <p:cNvPr id="125" name="Google Shape;125;p20"/>
          <p:cNvSpPr txBox="1"/>
          <p:nvPr/>
        </p:nvSpPr>
        <p:spPr>
          <a:xfrm>
            <a:off x="1717453" y="-166318"/>
            <a:ext cx="5319539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e</a:t>
            </a: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_e </a:t>
            </a:r>
            <a:r>
              <a:rPr lang="en" sz="24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or</a:t>
            </a:r>
            <a:r>
              <a:rPr lang="en" sz="72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ai?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6" name="Google Shape;126;p20"/>
          <p:cNvSpPr txBox="1"/>
          <p:nvPr/>
        </p:nvSpPr>
        <p:spPr>
          <a:xfrm>
            <a:off x="1355770" y="1781638"/>
            <a:ext cx="1770900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 dirty="0" smtClean="0">
                <a:solidFill>
                  <a:srgbClr val="FF0000"/>
                </a:solidFill>
              </a:rPr>
              <a:t>e</a:t>
            </a:r>
            <a:r>
              <a:rPr lang="en-GB" sz="4500" dirty="0" smtClean="0"/>
              <a:t>v</a:t>
            </a:r>
            <a:r>
              <a:rPr lang="en-GB" sz="4500" dirty="0" smtClean="0">
                <a:solidFill>
                  <a:srgbClr val="FF0000"/>
                </a:solidFill>
              </a:rPr>
              <a:t>e</a:t>
            </a:r>
            <a:r>
              <a:rPr lang="en-GB" sz="4500" dirty="0" smtClean="0"/>
              <a:t>n</a:t>
            </a:r>
            <a:endParaRPr sz="4500" dirty="0"/>
          </a:p>
        </p:txBody>
      </p:sp>
      <p:sp>
        <p:nvSpPr>
          <p:cNvPr id="127" name="Google Shape;127;p20"/>
          <p:cNvSpPr txBox="1"/>
          <p:nvPr/>
        </p:nvSpPr>
        <p:spPr>
          <a:xfrm>
            <a:off x="4280332" y="1781638"/>
            <a:ext cx="2439352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 dirty="0" smtClean="0"/>
              <a:t>t</a:t>
            </a:r>
            <a:r>
              <a:rPr lang="en" sz="4500" dirty="0" smtClean="0">
                <a:solidFill>
                  <a:srgbClr val="FF0000"/>
                </a:solidFill>
              </a:rPr>
              <a:t>ai</a:t>
            </a:r>
            <a:r>
              <a:rPr lang="en" sz="4500" dirty="0" smtClean="0"/>
              <a:t>l</a:t>
            </a:r>
            <a:endParaRPr sz="4500" dirty="0"/>
          </a:p>
        </p:txBody>
      </p:sp>
      <p:sp>
        <p:nvSpPr>
          <p:cNvPr id="128" name="Google Shape;128;p20"/>
          <p:cNvSpPr txBox="1"/>
          <p:nvPr/>
        </p:nvSpPr>
        <p:spPr>
          <a:xfrm>
            <a:off x="7324595" y="1758387"/>
            <a:ext cx="2422019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 dirty="0" err="1" smtClean="0"/>
              <a:t>dr</a:t>
            </a:r>
            <a:r>
              <a:rPr lang="en" sz="4500" dirty="0" smtClean="0">
                <a:solidFill>
                  <a:srgbClr val="FF0000"/>
                </a:solidFill>
              </a:rPr>
              <a:t>ai</a:t>
            </a:r>
            <a:r>
              <a:rPr lang="en" sz="4500" dirty="0" smtClean="0"/>
              <a:t>n</a:t>
            </a:r>
            <a:endParaRPr sz="4500" dirty="0"/>
          </a:p>
        </p:txBody>
      </p:sp>
      <p:sp>
        <p:nvSpPr>
          <p:cNvPr id="129" name="Google Shape;129;p20"/>
          <p:cNvSpPr txBox="1"/>
          <p:nvPr/>
        </p:nvSpPr>
        <p:spPr>
          <a:xfrm>
            <a:off x="254989" y="4210902"/>
            <a:ext cx="2252573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 smtClean="0"/>
              <a:t>sn</a:t>
            </a:r>
            <a:r>
              <a:rPr lang="en" sz="4000" dirty="0" smtClean="0">
                <a:solidFill>
                  <a:srgbClr val="FF0000"/>
                </a:solidFill>
              </a:rPr>
              <a:t>ai</a:t>
            </a:r>
            <a:r>
              <a:rPr lang="en" sz="4000" dirty="0" smtClean="0"/>
              <a:t>l</a:t>
            </a:r>
            <a:endParaRPr sz="4000" dirty="0"/>
          </a:p>
        </p:txBody>
      </p:sp>
      <p:sp>
        <p:nvSpPr>
          <p:cNvPr id="130" name="Google Shape;130;p20"/>
          <p:cNvSpPr txBox="1"/>
          <p:nvPr/>
        </p:nvSpPr>
        <p:spPr>
          <a:xfrm>
            <a:off x="2706139" y="4216519"/>
            <a:ext cx="2793869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/>
              <a:t>athl</a:t>
            </a:r>
            <a:r>
              <a:rPr lang="en" sz="4500" dirty="0" smtClean="0">
                <a:solidFill>
                  <a:srgbClr val="FF0000"/>
                </a:solidFill>
              </a:rPr>
              <a:t>e</a:t>
            </a:r>
            <a:r>
              <a:rPr lang="en" sz="4500" dirty="0" smtClean="0"/>
              <a:t>t</a:t>
            </a:r>
            <a:r>
              <a:rPr lang="en" sz="4500" dirty="0" smtClean="0">
                <a:solidFill>
                  <a:srgbClr val="FF0000"/>
                </a:solidFill>
              </a:rPr>
              <a:t>e</a:t>
            </a:r>
            <a:endParaRPr sz="4500" dirty="0">
              <a:solidFill>
                <a:srgbClr val="FF0000"/>
              </a:solidFill>
            </a:endParaRPr>
          </a:p>
        </p:txBody>
      </p:sp>
      <p:sp>
        <p:nvSpPr>
          <p:cNvPr id="131" name="Google Shape;131;p20"/>
          <p:cNvSpPr txBox="1"/>
          <p:nvPr/>
        </p:nvSpPr>
        <p:spPr>
          <a:xfrm>
            <a:off x="5897162" y="4271386"/>
            <a:ext cx="3194403" cy="1784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/>
              <a:t>compl</a:t>
            </a:r>
            <a:r>
              <a:rPr lang="en" sz="4500" dirty="0" smtClean="0">
                <a:solidFill>
                  <a:srgbClr val="FF0000"/>
                </a:solidFill>
              </a:rPr>
              <a:t>e</a:t>
            </a:r>
            <a:r>
              <a:rPr lang="en" sz="4500" dirty="0" smtClean="0"/>
              <a:t>t</a:t>
            </a:r>
            <a:r>
              <a:rPr lang="en" sz="4500" dirty="0" smtClean="0">
                <a:solidFill>
                  <a:srgbClr val="FF0000"/>
                </a:solidFill>
              </a:rPr>
              <a:t>e</a:t>
            </a:r>
            <a:endParaRPr sz="4500" dirty="0">
              <a:solidFill>
                <a:srgbClr val="FF0000"/>
              </a:solidFill>
            </a:endParaRPr>
          </a:p>
        </p:txBody>
      </p:sp>
      <p:sp>
        <p:nvSpPr>
          <p:cNvPr id="3" name="AutoShape 14" descr="Do Scarecrows Actually Work? | Mental Floss"/>
          <p:cNvSpPr>
            <a:spLocks noChangeAspect="1" noChangeArrowheads="1"/>
          </p:cNvSpPr>
          <p:nvPr/>
        </p:nvSpPr>
        <p:spPr bwMode="auto">
          <a:xfrm>
            <a:off x="-1201080" y="261990"/>
            <a:ext cx="457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18" descr="Why shouldn't we stare in Kuwait ? – kuwait lifestyle"/>
          <p:cNvSpPr>
            <a:spLocks noChangeAspect="1" noChangeArrowheads="1"/>
          </p:cNvSpPr>
          <p:nvPr/>
        </p:nvSpPr>
        <p:spPr bwMode="auto">
          <a:xfrm>
            <a:off x="-2843258" y="3148970"/>
            <a:ext cx="75728" cy="7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Transparent Balancing Scales Clipart - Balance Scale Icon Png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2" y="1525044"/>
            <a:ext cx="1167723" cy="1217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ow Do Snails Get Their Shells? | HowStuffWork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22" y="3158090"/>
            <a:ext cx="1779621" cy="1000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lemur | Lemur | Lemur, Animals, Animal tail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6670" y="1668965"/>
            <a:ext cx="1153662" cy="865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Straight Arrow Connector 10"/>
          <p:cNvCxnSpPr/>
          <p:nvPr/>
        </p:nvCxnSpPr>
        <p:spPr>
          <a:xfrm flipH="1">
            <a:off x="4065224" y="1668965"/>
            <a:ext cx="506776" cy="112673"/>
          </a:xfrm>
          <a:prstGeom prst="straightConnector1">
            <a:avLst/>
          </a:prstGeom>
          <a:ln w="57150">
            <a:solidFill>
              <a:schemeClr val="accent1">
                <a:lumMod val="60000"/>
                <a:lumOff val="40000"/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6" name="Picture 12" descr="How to Put Together a Hard Puzzle: 14 Steps (with Pictures)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97"/>
          <a:stretch/>
        </p:blipFill>
        <p:spPr bwMode="auto">
          <a:xfrm>
            <a:off x="6298579" y="2958675"/>
            <a:ext cx="2052032" cy="1360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6" descr="Nike Says It Will End Financial Penalties for Pregnant Athletes ..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134" y="3066984"/>
            <a:ext cx="1715877" cy="1143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Why Does My House Smell Like Sewer When It Rains | BHI Plumbing ..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4076" y="1467228"/>
            <a:ext cx="1680519" cy="1119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6862" y="154236"/>
            <a:ext cx="14644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Answers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982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444409" y="70196"/>
            <a:ext cx="8192700" cy="12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 dirty="0" smtClean="0"/>
              <a:t>Session 3</a:t>
            </a:r>
            <a:endParaRPr sz="3000" u="sng" dirty="0"/>
          </a:p>
        </p:txBody>
      </p:sp>
      <p:sp>
        <p:nvSpPr>
          <p:cNvPr id="102" name="Google Shape;102;p18"/>
          <p:cNvSpPr txBox="1"/>
          <p:nvPr/>
        </p:nvSpPr>
        <p:spPr>
          <a:xfrm>
            <a:off x="538999" y="648375"/>
            <a:ext cx="7848255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 dirty="0" smtClean="0">
                <a:latin typeface="Poppins"/>
                <a:ea typeface="Poppins"/>
                <a:cs typeface="Poppins"/>
                <a:sym typeface="Poppins"/>
              </a:rPr>
              <a:t>Our key sounds for this week</a:t>
            </a:r>
            <a:endParaRPr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946" y="-10046"/>
            <a:ext cx="8258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8</a:t>
            </a:r>
            <a:r>
              <a:rPr lang="en-GB" dirty="0" smtClean="0"/>
              <a:t>.7.20</a:t>
            </a:r>
            <a:endParaRPr lang="en-GB" dirty="0"/>
          </a:p>
        </p:txBody>
      </p:sp>
      <p:sp>
        <p:nvSpPr>
          <p:cNvPr id="11" name="Google Shape;61;p14"/>
          <p:cNvSpPr txBox="1"/>
          <p:nvPr/>
        </p:nvSpPr>
        <p:spPr>
          <a:xfrm>
            <a:off x="695104" y="1143250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e</a:t>
            </a: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_e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9" name="Google Shape;70;p15"/>
          <p:cNvSpPr txBox="1"/>
          <p:nvPr/>
        </p:nvSpPr>
        <p:spPr>
          <a:xfrm>
            <a:off x="5319987" y="1218904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ai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546609" y="3889772"/>
            <a:ext cx="32510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000" dirty="0"/>
              <a:t>R</a:t>
            </a:r>
            <a:r>
              <a:rPr lang="en-GB" sz="3000" dirty="0">
                <a:solidFill>
                  <a:srgbClr val="7030A0"/>
                </a:solidFill>
              </a:rPr>
              <a:t>ai</a:t>
            </a:r>
            <a:r>
              <a:rPr lang="en-GB" sz="3000" dirty="0"/>
              <a:t>n down the dr</a:t>
            </a:r>
            <a:r>
              <a:rPr lang="en-GB" sz="3000" dirty="0">
                <a:solidFill>
                  <a:srgbClr val="7030A0"/>
                </a:solidFill>
              </a:rPr>
              <a:t>ai</a:t>
            </a:r>
            <a:r>
              <a:rPr lang="en-GB" sz="3000" dirty="0"/>
              <a:t>n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/>
          <a:srcRect l="17316" t="38549" r="65796" b="38594"/>
          <a:stretch/>
        </p:blipFill>
        <p:spPr>
          <a:xfrm>
            <a:off x="1042795" y="2497204"/>
            <a:ext cx="1286622" cy="12330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l="955" t="21655" r="82156" b="60209"/>
          <a:stretch/>
        </p:blipFill>
        <p:spPr>
          <a:xfrm>
            <a:off x="5038634" y="2421550"/>
            <a:ext cx="1599357" cy="121617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18378" y="3805870"/>
            <a:ext cx="49016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Th</a:t>
            </a:r>
            <a:r>
              <a:rPr lang="en-GB" sz="4000" dirty="0" smtClean="0">
                <a:solidFill>
                  <a:srgbClr val="7030A0"/>
                </a:solidFill>
              </a:rPr>
              <a:t>e</a:t>
            </a:r>
            <a:r>
              <a:rPr lang="en-GB" sz="4000" dirty="0" smtClean="0"/>
              <a:t>s</a:t>
            </a:r>
            <a:r>
              <a:rPr lang="en-GB" sz="4000" dirty="0" smtClean="0">
                <a:solidFill>
                  <a:srgbClr val="7030A0"/>
                </a:solidFill>
              </a:rPr>
              <a:t>e</a:t>
            </a:r>
            <a:r>
              <a:rPr lang="en-GB" sz="4000" dirty="0" smtClean="0"/>
              <a:t> are </a:t>
            </a:r>
            <a:r>
              <a:rPr lang="en-GB" sz="4000" dirty="0" smtClean="0">
                <a:solidFill>
                  <a:srgbClr val="7030A0"/>
                </a:solidFill>
              </a:rPr>
              <a:t>e</a:t>
            </a:r>
            <a:r>
              <a:rPr lang="en-GB" sz="4000" dirty="0" smtClean="0"/>
              <a:t>v</a:t>
            </a:r>
            <a:r>
              <a:rPr lang="en-GB" sz="4000" dirty="0" smtClean="0">
                <a:solidFill>
                  <a:srgbClr val="7030A0"/>
                </a:solidFill>
              </a:rPr>
              <a:t>e</a:t>
            </a:r>
            <a:r>
              <a:rPr lang="en-GB" sz="4000" dirty="0" smtClean="0"/>
              <a:t>n! </a:t>
            </a:r>
            <a:endParaRPr lang="en-GB" sz="4000" dirty="0">
              <a:solidFill>
                <a:srgbClr val="7030A0"/>
              </a:solidFill>
            </a:endParaRPr>
          </a:p>
        </p:txBody>
      </p:sp>
      <p:sp>
        <p:nvSpPr>
          <p:cNvPr id="17" name="Left Bracket 16"/>
          <p:cNvSpPr/>
          <p:nvPr/>
        </p:nvSpPr>
        <p:spPr>
          <a:xfrm rot="16200000">
            <a:off x="1387522" y="4243114"/>
            <a:ext cx="183865" cy="541283"/>
          </a:xfrm>
          <a:prstGeom prst="leftBracket">
            <a:avLst>
              <a:gd name="adj" fmla="val 24660"/>
            </a:avLst>
          </a:prstGeom>
          <a:ln w="28575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Left Bracket 19"/>
          <p:cNvSpPr/>
          <p:nvPr/>
        </p:nvSpPr>
        <p:spPr>
          <a:xfrm rot="16200000">
            <a:off x="3443109" y="4197204"/>
            <a:ext cx="183865" cy="666290"/>
          </a:xfrm>
          <a:prstGeom prst="leftBracket">
            <a:avLst>
              <a:gd name="adj" fmla="val 24660"/>
            </a:avLst>
          </a:prstGeom>
          <a:ln w="28575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67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2"/>
          <p:cNvSpPr txBox="1"/>
          <p:nvPr/>
        </p:nvSpPr>
        <p:spPr>
          <a:xfrm>
            <a:off x="184800" y="184800"/>
            <a:ext cx="8762400" cy="112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/>
              <a:t>Read these words aloud. Don’t forget to use your phonics fingers to help segment the different sounds before you blend them together.</a:t>
            </a:r>
            <a:endParaRPr sz="2800" dirty="0"/>
          </a:p>
        </p:txBody>
      </p:sp>
      <p:pic>
        <p:nvPicPr>
          <p:cNvPr id="148" name="Google Shape;14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250" y="1601566"/>
            <a:ext cx="1494907" cy="11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2"/>
          <p:cNvPicPr preferRelativeResize="0"/>
          <p:nvPr/>
        </p:nvPicPr>
        <p:blipFill rotWithShape="1">
          <a:blip r:embed="rId4">
            <a:alphaModFix/>
          </a:blip>
          <a:srcRect l="10239" t="33169" r="38073" b="27309"/>
          <a:stretch/>
        </p:blipFill>
        <p:spPr>
          <a:xfrm>
            <a:off x="184800" y="2895125"/>
            <a:ext cx="1409351" cy="606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2"/>
          <p:cNvPicPr preferRelativeResize="0"/>
          <p:nvPr/>
        </p:nvPicPr>
        <p:blipFill rotWithShape="1">
          <a:blip r:embed="rId5">
            <a:alphaModFix/>
          </a:blip>
          <a:srcRect r="51394"/>
          <a:stretch/>
        </p:blipFill>
        <p:spPr>
          <a:xfrm>
            <a:off x="349337" y="3670750"/>
            <a:ext cx="994725" cy="1364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l="26678" t="54805" r="43067" b="19299"/>
          <a:stretch/>
        </p:blipFill>
        <p:spPr>
          <a:xfrm>
            <a:off x="2211572" y="1765462"/>
            <a:ext cx="6352856" cy="30570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4"/>
          <p:cNvSpPr txBox="1"/>
          <p:nvPr/>
        </p:nvSpPr>
        <p:spPr>
          <a:xfrm>
            <a:off x="367900" y="384975"/>
            <a:ext cx="4975800" cy="4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 dirty="0">
                <a:solidFill>
                  <a:schemeClr val="hlink"/>
                </a:solidFill>
                <a:hlinkClick r:id="rId3"/>
              </a:rPr>
              <a:t>https://www.phonicsplay.co.uk/PicnicOnPluto.html</a:t>
            </a:r>
            <a:endParaRPr sz="3000" dirty="0"/>
          </a:p>
        </p:txBody>
      </p:sp>
      <p:sp>
        <p:nvSpPr>
          <p:cNvPr id="165" name="Google Shape;165;p24"/>
          <p:cNvSpPr txBox="1"/>
          <p:nvPr/>
        </p:nvSpPr>
        <p:spPr>
          <a:xfrm>
            <a:off x="598950" y="1647775"/>
            <a:ext cx="7946100" cy="6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dirty="0"/>
              <a:t>Picnic on Pluto </a:t>
            </a:r>
            <a:r>
              <a:rPr lang="en" sz="2000" dirty="0"/>
              <a:t>- this is a game for children to sort real and alien words. Click on the link and follow the instructions below to make sure children are using this week’s target </a:t>
            </a:r>
            <a:r>
              <a:rPr lang="en" sz="2000" dirty="0" smtClean="0"/>
              <a:t>sound. </a:t>
            </a: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Once loaded, click the ‘next’ button</a:t>
            </a:r>
            <a:r>
              <a:rPr lang="en" sz="2000" dirty="0" smtClean="0"/>
              <a:t>.</a:t>
            </a:r>
            <a:endParaRPr sz="2000" dirty="0"/>
          </a:p>
          <a:p>
            <a:r>
              <a:rPr lang="en" sz="2000" dirty="0"/>
              <a:t>Then click on </a:t>
            </a:r>
            <a:r>
              <a:rPr lang="en-GB" sz="2000" dirty="0"/>
              <a:t>Phase 5 for </a:t>
            </a:r>
            <a:r>
              <a:rPr lang="en-GB" sz="2000" dirty="0" smtClean="0"/>
              <a:t>‘</a:t>
            </a:r>
            <a:r>
              <a:rPr lang="en-GB" sz="2000" dirty="0" err="1" smtClean="0"/>
              <a:t>e_e</a:t>
            </a:r>
            <a:r>
              <a:rPr lang="en-GB" sz="2000" dirty="0" smtClean="0"/>
              <a:t>’ and Phase 3 for ‘</a:t>
            </a:r>
            <a:r>
              <a:rPr lang="en-GB" sz="2000" dirty="0" err="1" smtClean="0"/>
              <a:t>ai</a:t>
            </a:r>
            <a:r>
              <a:rPr lang="en-GB" sz="2000" dirty="0" smtClean="0"/>
              <a:t>’ </a:t>
            </a:r>
            <a:r>
              <a:rPr lang="en-GB" sz="2000" dirty="0"/>
              <a:t>words. </a:t>
            </a:r>
            <a:r>
              <a:rPr lang="en" sz="2000" dirty="0" smtClean="0"/>
              <a:t> </a:t>
            </a: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Have fun! </a:t>
            </a:r>
            <a:r>
              <a:rPr lang="en" sz="2000" dirty="0" smtClean="0"/>
              <a:t>:)                   </a:t>
            </a:r>
            <a:endParaRPr sz="2000" dirty="0"/>
          </a:p>
        </p:txBody>
      </p:sp>
      <p:pic>
        <p:nvPicPr>
          <p:cNvPr id="166" name="Google Shape;166;p24"/>
          <p:cNvPicPr preferRelativeResize="0"/>
          <p:nvPr/>
        </p:nvPicPr>
        <p:blipFill rotWithShape="1">
          <a:blip r:embed="rId4">
            <a:alphaModFix/>
          </a:blip>
          <a:srcRect l="28912" t="20765" r="23393" b="33476"/>
          <a:stretch/>
        </p:blipFill>
        <p:spPr>
          <a:xfrm>
            <a:off x="5572900" y="107800"/>
            <a:ext cx="2972150" cy="1603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444409" y="70196"/>
            <a:ext cx="8192700" cy="12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 dirty="0" smtClean="0"/>
              <a:t>Session </a:t>
            </a:r>
            <a:r>
              <a:rPr lang="en" sz="3000" u="sng" dirty="0"/>
              <a:t>4</a:t>
            </a:r>
            <a:endParaRPr sz="3000" u="sng" dirty="0"/>
          </a:p>
        </p:txBody>
      </p:sp>
      <p:sp>
        <p:nvSpPr>
          <p:cNvPr id="102" name="Google Shape;102;p18"/>
          <p:cNvSpPr txBox="1"/>
          <p:nvPr/>
        </p:nvSpPr>
        <p:spPr>
          <a:xfrm>
            <a:off x="538999" y="648375"/>
            <a:ext cx="7848255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 dirty="0" smtClean="0">
                <a:latin typeface="Poppins"/>
                <a:ea typeface="Poppins"/>
                <a:cs typeface="Poppins"/>
                <a:sym typeface="Poppins"/>
              </a:rPr>
              <a:t>Our key sounds for this week</a:t>
            </a:r>
            <a:endParaRPr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946" y="-10046"/>
            <a:ext cx="8258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9.7.20</a:t>
            </a:r>
            <a:endParaRPr lang="en-GB" dirty="0"/>
          </a:p>
        </p:txBody>
      </p:sp>
      <p:sp>
        <p:nvSpPr>
          <p:cNvPr id="11" name="Google Shape;61;p14"/>
          <p:cNvSpPr txBox="1"/>
          <p:nvPr/>
        </p:nvSpPr>
        <p:spPr>
          <a:xfrm>
            <a:off x="695104" y="1143250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e</a:t>
            </a: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_e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9" name="Google Shape;70;p15"/>
          <p:cNvSpPr txBox="1"/>
          <p:nvPr/>
        </p:nvSpPr>
        <p:spPr>
          <a:xfrm>
            <a:off x="5319987" y="1218904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ai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546609" y="3889772"/>
            <a:ext cx="32510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000" dirty="0"/>
              <a:t>R</a:t>
            </a:r>
            <a:r>
              <a:rPr lang="en-GB" sz="3000" dirty="0">
                <a:solidFill>
                  <a:srgbClr val="7030A0"/>
                </a:solidFill>
              </a:rPr>
              <a:t>ai</a:t>
            </a:r>
            <a:r>
              <a:rPr lang="en-GB" sz="3000" dirty="0"/>
              <a:t>n down the dr</a:t>
            </a:r>
            <a:r>
              <a:rPr lang="en-GB" sz="3000" dirty="0">
                <a:solidFill>
                  <a:srgbClr val="7030A0"/>
                </a:solidFill>
              </a:rPr>
              <a:t>ai</a:t>
            </a:r>
            <a:r>
              <a:rPr lang="en-GB" sz="3000" dirty="0"/>
              <a:t>n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/>
          <a:srcRect l="17316" t="38549" r="65796" b="38594"/>
          <a:stretch/>
        </p:blipFill>
        <p:spPr>
          <a:xfrm>
            <a:off x="1042795" y="2497204"/>
            <a:ext cx="1286622" cy="12330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l="955" t="21655" r="82156" b="60209"/>
          <a:stretch/>
        </p:blipFill>
        <p:spPr>
          <a:xfrm>
            <a:off x="5038634" y="2421550"/>
            <a:ext cx="1599357" cy="121617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18378" y="3805870"/>
            <a:ext cx="49016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Th</a:t>
            </a:r>
            <a:r>
              <a:rPr lang="en-GB" sz="4000" dirty="0" smtClean="0">
                <a:solidFill>
                  <a:srgbClr val="7030A0"/>
                </a:solidFill>
              </a:rPr>
              <a:t>e</a:t>
            </a:r>
            <a:r>
              <a:rPr lang="en-GB" sz="4000" dirty="0" smtClean="0"/>
              <a:t>s</a:t>
            </a:r>
            <a:r>
              <a:rPr lang="en-GB" sz="4000" dirty="0" smtClean="0">
                <a:solidFill>
                  <a:srgbClr val="7030A0"/>
                </a:solidFill>
              </a:rPr>
              <a:t>e</a:t>
            </a:r>
            <a:r>
              <a:rPr lang="en-GB" sz="4000" dirty="0" smtClean="0"/>
              <a:t> are </a:t>
            </a:r>
            <a:r>
              <a:rPr lang="en-GB" sz="4000" dirty="0" smtClean="0">
                <a:solidFill>
                  <a:srgbClr val="7030A0"/>
                </a:solidFill>
              </a:rPr>
              <a:t>e</a:t>
            </a:r>
            <a:r>
              <a:rPr lang="en-GB" sz="4000" dirty="0" smtClean="0"/>
              <a:t>v</a:t>
            </a:r>
            <a:r>
              <a:rPr lang="en-GB" sz="4000" dirty="0" smtClean="0">
                <a:solidFill>
                  <a:srgbClr val="7030A0"/>
                </a:solidFill>
              </a:rPr>
              <a:t>e</a:t>
            </a:r>
            <a:r>
              <a:rPr lang="en-GB" sz="4000" dirty="0" smtClean="0"/>
              <a:t>n! </a:t>
            </a:r>
            <a:endParaRPr lang="en-GB" sz="4000" dirty="0">
              <a:solidFill>
                <a:srgbClr val="7030A0"/>
              </a:solidFill>
            </a:endParaRPr>
          </a:p>
        </p:txBody>
      </p:sp>
      <p:sp>
        <p:nvSpPr>
          <p:cNvPr id="17" name="Left Bracket 16"/>
          <p:cNvSpPr/>
          <p:nvPr/>
        </p:nvSpPr>
        <p:spPr>
          <a:xfrm rot="16200000">
            <a:off x="1387522" y="4243114"/>
            <a:ext cx="183865" cy="541283"/>
          </a:xfrm>
          <a:prstGeom prst="leftBracket">
            <a:avLst>
              <a:gd name="adj" fmla="val 24660"/>
            </a:avLst>
          </a:prstGeom>
          <a:ln w="28575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Left Bracket 19"/>
          <p:cNvSpPr/>
          <p:nvPr/>
        </p:nvSpPr>
        <p:spPr>
          <a:xfrm rot="16200000">
            <a:off x="3443109" y="4197204"/>
            <a:ext cx="183865" cy="666290"/>
          </a:xfrm>
          <a:prstGeom prst="leftBracket">
            <a:avLst>
              <a:gd name="adj" fmla="val 24660"/>
            </a:avLst>
          </a:prstGeom>
          <a:ln w="28575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26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379441" y="1648050"/>
            <a:ext cx="8125511" cy="2401677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8" name="Google Shape;208;p29"/>
          <p:cNvSpPr txBox="1"/>
          <p:nvPr/>
        </p:nvSpPr>
        <p:spPr>
          <a:xfrm>
            <a:off x="143219" y="1000223"/>
            <a:ext cx="8685300" cy="10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200" dirty="0">
                <a:latin typeface="Comic Sans MS" panose="030F0702030302020204" pitchFamily="66" charset="0"/>
              </a:rPr>
              <a:t>Can you fill in the missing words for the following sentences?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/>
          </a:p>
        </p:txBody>
      </p:sp>
      <p:sp>
        <p:nvSpPr>
          <p:cNvPr id="209" name="Google Shape;209;p29"/>
          <p:cNvSpPr txBox="1"/>
          <p:nvPr/>
        </p:nvSpPr>
        <p:spPr>
          <a:xfrm>
            <a:off x="2028496" y="-137711"/>
            <a:ext cx="4908331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</a:t>
            </a: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i </a:t>
            </a:r>
            <a:r>
              <a:rPr lang="en" sz="24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or</a:t>
            </a:r>
            <a:r>
              <a:rPr lang="en" sz="72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e_e?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6" name="Google Shape;208;p29"/>
          <p:cNvSpPr txBox="1"/>
          <p:nvPr/>
        </p:nvSpPr>
        <p:spPr>
          <a:xfrm>
            <a:off x="817612" y="1814836"/>
            <a:ext cx="8685300" cy="10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200" dirty="0" smtClean="0">
                <a:solidFill>
                  <a:schemeClr val="bg2">
                    <a:lumMod val="75000"/>
                  </a:schemeClr>
                </a:solidFill>
                <a:latin typeface="Comic Sans MS" panose="030F0702030302020204" pitchFamily="66" charset="0"/>
              </a:rPr>
              <a:t>My teacher asked me to _________ my turn.</a:t>
            </a:r>
          </a:p>
          <a:p>
            <a:endParaRPr lang="en-US" sz="2200" dirty="0">
              <a:solidFill>
                <a:schemeClr val="bg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2200" dirty="0" smtClean="0">
                <a:solidFill>
                  <a:schemeClr val="bg2">
                    <a:lumMod val="75000"/>
                  </a:schemeClr>
                </a:solidFill>
                <a:latin typeface="Comic Sans MS" panose="030F0702030302020204" pitchFamily="66" charset="0"/>
              </a:rPr>
              <a:t>I made a __________ chain at playtime. </a:t>
            </a:r>
          </a:p>
          <a:p>
            <a:endParaRPr lang="en-US" sz="2200" dirty="0">
              <a:solidFill>
                <a:schemeClr val="bg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2200" dirty="0" smtClean="0">
                <a:solidFill>
                  <a:schemeClr val="bg2">
                    <a:lumMod val="75000"/>
                  </a:schemeClr>
                </a:solidFill>
                <a:latin typeface="Comic Sans MS" panose="030F0702030302020204" pitchFamily="66" charset="0"/>
              </a:rPr>
              <a:t>Dad said </a:t>
            </a:r>
            <a:r>
              <a:rPr lang="en-US" sz="2200" dirty="0" smtClean="0">
                <a:solidFill>
                  <a:schemeClr val="bg2">
                    <a:lumMod val="75000"/>
                  </a:schemeClr>
                </a:solidFill>
                <a:latin typeface="Comic Sans MS" panose="030F0702030302020204" pitchFamily="66" charset="0"/>
              </a:rPr>
              <a:t>he</a:t>
            </a:r>
            <a:r>
              <a:rPr lang="en-US" sz="2200" dirty="0" smtClean="0">
                <a:solidFill>
                  <a:schemeClr val="bg2">
                    <a:lumMod val="75000"/>
                  </a:schemeClr>
                </a:solidFill>
                <a:latin typeface="Comic Sans MS" panose="030F0702030302020204" pitchFamily="66" charset="0"/>
              </a:rPr>
              <a:t> was saving </a:t>
            </a:r>
            <a:r>
              <a:rPr lang="en-US" sz="2200" dirty="0" smtClean="0">
                <a:solidFill>
                  <a:schemeClr val="bg2">
                    <a:lumMod val="75000"/>
                  </a:schemeClr>
                </a:solidFill>
                <a:latin typeface="Comic Sans MS" panose="030F0702030302020204" pitchFamily="66" charset="0"/>
              </a:rPr>
              <a:t>the fireworks until the </a:t>
            </a:r>
            <a:r>
              <a:rPr lang="en-US" sz="2200" dirty="0" smtClean="0">
                <a:solidFill>
                  <a:schemeClr val="bg2">
                    <a:lumMod val="75000"/>
                  </a:schemeClr>
                </a:solidFill>
                <a:latin typeface="Comic Sans MS" panose="030F0702030302020204" pitchFamily="66" charset="0"/>
              </a:rPr>
              <a:t>________.</a:t>
            </a:r>
            <a:endParaRPr lang="en-US" sz="2200" dirty="0" smtClean="0">
              <a:solidFill>
                <a:schemeClr val="bg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endParaRPr lang="en-US" sz="2200" dirty="0">
              <a:latin typeface="Comic Sans MS" panose="030F0702030302020204" pitchFamily="66" charset="0"/>
            </a:endParaRPr>
          </a:p>
          <a:p>
            <a:endParaRPr lang="en-US" sz="2200" dirty="0">
              <a:latin typeface="Comic Sans MS" panose="030F0702030302020204" pitchFamily="66" charset="0"/>
            </a:endParaRP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817612" y="4251288"/>
            <a:ext cx="76873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</a:rPr>
              <a:t>daisy           evening          wait</a:t>
            </a:r>
            <a:endParaRPr lang="en-GB" sz="3200" dirty="0">
              <a:solidFill>
                <a:schemeClr val="bg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82;p26"/>
          <p:cNvSpPr txBox="1"/>
          <p:nvPr/>
        </p:nvSpPr>
        <p:spPr>
          <a:xfrm>
            <a:off x="275966" y="167907"/>
            <a:ext cx="8778000" cy="17554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>
                <a:solidFill>
                  <a:srgbClr val="4C1130"/>
                </a:solidFill>
              </a:rPr>
              <a:t>Ask an adult to say one word at a time. </a:t>
            </a:r>
            <a:endParaRPr sz="2900" dirty="0"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 dirty="0">
                <a:solidFill>
                  <a:srgbClr val="4C1130"/>
                </a:solidFill>
              </a:rPr>
              <a:t>Without looking, try to spell the word. </a:t>
            </a:r>
            <a:endParaRPr sz="2900" dirty="0"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 dirty="0">
                <a:solidFill>
                  <a:srgbClr val="4C1130"/>
                </a:solidFill>
              </a:rPr>
              <a:t>Then check your answers together. </a:t>
            </a:r>
            <a:r>
              <a:rPr lang="en" sz="2900" dirty="0"/>
              <a:t> </a:t>
            </a:r>
            <a:endParaRPr sz="2900" dirty="0"/>
          </a:p>
        </p:txBody>
      </p:sp>
      <p:pic>
        <p:nvPicPr>
          <p:cNvPr id="6" name="Google Shape;183;p2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780351" y="184775"/>
            <a:ext cx="1034326" cy="107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6678" t="54805" r="43067" b="19299"/>
          <a:stretch/>
        </p:blipFill>
        <p:spPr>
          <a:xfrm>
            <a:off x="4570828" y="2017711"/>
            <a:ext cx="4547979" cy="2188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26678" t="29112" r="43067" b="44637"/>
          <a:stretch/>
        </p:blipFill>
        <p:spPr>
          <a:xfrm>
            <a:off x="12048" y="2017710"/>
            <a:ext cx="4486380" cy="2188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893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444409" y="70196"/>
            <a:ext cx="8192700" cy="12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 dirty="0" smtClean="0"/>
              <a:t>Session 5</a:t>
            </a:r>
            <a:endParaRPr sz="3000" u="sng" dirty="0"/>
          </a:p>
        </p:txBody>
      </p:sp>
      <p:sp>
        <p:nvSpPr>
          <p:cNvPr id="102" name="Google Shape;102;p18"/>
          <p:cNvSpPr txBox="1"/>
          <p:nvPr/>
        </p:nvSpPr>
        <p:spPr>
          <a:xfrm>
            <a:off x="538999" y="648375"/>
            <a:ext cx="7848255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 dirty="0" smtClean="0">
                <a:latin typeface="Poppins"/>
                <a:ea typeface="Poppins"/>
                <a:cs typeface="Poppins"/>
                <a:sym typeface="Poppins"/>
              </a:rPr>
              <a:t>Our key sounds for this week</a:t>
            </a:r>
            <a:endParaRPr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946" y="-10046"/>
            <a:ext cx="9541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10.7.20</a:t>
            </a:r>
            <a:endParaRPr lang="en-GB" dirty="0"/>
          </a:p>
        </p:txBody>
      </p:sp>
      <p:sp>
        <p:nvSpPr>
          <p:cNvPr id="11" name="Google Shape;61;p14"/>
          <p:cNvSpPr txBox="1"/>
          <p:nvPr/>
        </p:nvSpPr>
        <p:spPr>
          <a:xfrm>
            <a:off x="695104" y="1143250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e</a:t>
            </a: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_e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9" name="Google Shape;70;p15"/>
          <p:cNvSpPr txBox="1"/>
          <p:nvPr/>
        </p:nvSpPr>
        <p:spPr>
          <a:xfrm>
            <a:off x="5319987" y="1218904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ai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546609" y="3889772"/>
            <a:ext cx="32510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000" dirty="0"/>
              <a:t>R</a:t>
            </a:r>
            <a:r>
              <a:rPr lang="en-GB" sz="3000" dirty="0">
                <a:solidFill>
                  <a:srgbClr val="7030A0"/>
                </a:solidFill>
              </a:rPr>
              <a:t>ai</a:t>
            </a:r>
            <a:r>
              <a:rPr lang="en-GB" sz="3000" dirty="0"/>
              <a:t>n down the dr</a:t>
            </a:r>
            <a:r>
              <a:rPr lang="en-GB" sz="3000" dirty="0">
                <a:solidFill>
                  <a:srgbClr val="7030A0"/>
                </a:solidFill>
              </a:rPr>
              <a:t>ai</a:t>
            </a:r>
            <a:r>
              <a:rPr lang="en-GB" sz="3000" dirty="0"/>
              <a:t>n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/>
          <a:srcRect l="17316" t="38549" r="65796" b="38594"/>
          <a:stretch/>
        </p:blipFill>
        <p:spPr>
          <a:xfrm>
            <a:off x="1042795" y="2497204"/>
            <a:ext cx="1286622" cy="12330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l="955" t="21655" r="82156" b="60209"/>
          <a:stretch/>
        </p:blipFill>
        <p:spPr>
          <a:xfrm>
            <a:off x="5038634" y="2421550"/>
            <a:ext cx="1599357" cy="121617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18378" y="3805870"/>
            <a:ext cx="49016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Th</a:t>
            </a:r>
            <a:r>
              <a:rPr lang="en-GB" sz="4000" dirty="0" smtClean="0">
                <a:solidFill>
                  <a:srgbClr val="7030A0"/>
                </a:solidFill>
              </a:rPr>
              <a:t>e</a:t>
            </a:r>
            <a:r>
              <a:rPr lang="en-GB" sz="4000" dirty="0" smtClean="0"/>
              <a:t>s</a:t>
            </a:r>
            <a:r>
              <a:rPr lang="en-GB" sz="4000" dirty="0" smtClean="0">
                <a:solidFill>
                  <a:srgbClr val="7030A0"/>
                </a:solidFill>
              </a:rPr>
              <a:t>e</a:t>
            </a:r>
            <a:r>
              <a:rPr lang="en-GB" sz="4000" dirty="0" smtClean="0"/>
              <a:t> are </a:t>
            </a:r>
            <a:r>
              <a:rPr lang="en-GB" sz="4000" dirty="0" smtClean="0">
                <a:solidFill>
                  <a:srgbClr val="7030A0"/>
                </a:solidFill>
              </a:rPr>
              <a:t>e</a:t>
            </a:r>
            <a:r>
              <a:rPr lang="en-GB" sz="4000" dirty="0" smtClean="0"/>
              <a:t>v</a:t>
            </a:r>
            <a:r>
              <a:rPr lang="en-GB" sz="4000" dirty="0" smtClean="0">
                <a:solidFill>
                  <a:srgbClr val="7030A0"/>
                </a:solidFill>
              </a:rPr>
              <a:t>e</a:t>
            </a:r>
            <a:r>
              <a:rPr lang="en-GB" sz="4000" dirty="0" smtClean="0"/>
              <a:t>n! </a:t>
            </a:r>
            <a:endParaRPr lang="en-GB" sz="4000" dirty="0">
              <a:solidFill>
                <a:srgbClr val="7030A0"/>
              </a:solidFill>
            </a:endParaRPr>
          </a:p>
        </p:txBody>
      </p:sp>
      <p:sp>
        <p:nvSpPr>
          <p:cNvPr id="17" name="Left Bracket 16"/>
          <p:cNvSpPr/>
          <p:nvPr/>
        </p:nvSpPr>
        <p:spPr>
          <a:xfrm rot="16200000">
            <a:off x="1387522" y="4243114"/>
            <a:ext cx="183865" cy="541283"/>
          </a:xfrm>
          <a:prstGeom prst="leftBracket">
            <a:avLst>
              <a:gd name="adj" fmla="val 24660"/>
            </a:avLst>
          </a:prstGeom>
          <a:ln w="28575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Left Bracket 19"/>
          <p:cNvSpPr/>
          <p:nvPr/>
        </p:nvSpPr>
        <p:spPr>
          <a:xfrm rot="16200000">
            <a:off x="3443109" y="4197204"/>
            <a:ext cx="183865" cy="666290"/>
          </a:xfrm>
          <a:prstGeom prst="leftBracket">
            <a:avLst>
              <a:gd name="adj" fmla="val 24660"/>
            </a:avLst>
          </a:prstGeom>
          <a:ln w="28575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62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4254461" y="222848"/>
            <a:ext cx="4384714" cy="211117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Could you put 3 of these words into your own sentences?</a:t>
            </a:r>
            <a:endParaRPr lang="en-GB" sz="2800" dirty="0"/>
          </a:p>
        </p:txBody>
      </p:sp>
      <p:sp>
        <p:nvSpPr>
          <p:cNvPr id="5" name="Google Shape;210;p29"/>
          <p:cNvSpPr/>
          <p:nvPr/>
        </p:nvSpPr>
        <p:spPr>
          <a:xfrm>
            <a:off x="4666592" y="2334025"/>
            <a:ext cx="4181957" cy="2294400"/>
          </a:xfrm>
          <a:prstGeom prst="cloudCallout">
            <a:avLst>
              <a:gd name="adj1" fmla="val -40595"/>
              <a:gd name="adj2" fmla="val 59355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" name="Google Shape;211;p29"/>
          <p:cNvSpPr txBox="1"/>
          <p:nvPr/>
        </p:nvSpPr>
        <p:spPr>
          <a:xfrm>
            <a:off x="5517931" y="2680760"/>
            <a:ext cx="3121244" cy="10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rgbClr val="0000FF"/>
                </a:solidFill>
              </a:rPr>
              <a:t>Remember to start each sentence with a </a:t>
            </a:r>
            <a:r>
              <a:rPr lang="en" sz="2000" u="sng" dirty="0">
                <a:solidFill>
                  <a:srgbClr val="0000FF"/>
                </a:solidFill>
              </a:rPr>
              <a:t>capital letter </a:t>
            </a:r>
            <a:r>
              <a:rPr lang="en" sz="2000" dirty="0">
                <a:solidFill>
                  <a:srgbClr val="0000FF"/>
                </a:solidFill>
              </a:rPr>
              <a:t>and </a:t>
            </a:r>
            <a:r>
              <a:rPr lang="en" sz="2000" dirty="0" smtClean="0">
                <a:solidFill>
                  <a:srgbClr val="0000FF"/>
                </a:solidFill>
              </a:rPr>
              <a:t>finish </a:t>
            </a:r>
            <a:r>
              <a:rPr lang="en" sz="2000" dirty="0">
                <a:solidFill>
                  <a:srgbClr val="0000FF"/>
                </a:solidFill>
              </a:rPr>
              <a:t>with a </a:t>
            </a:r>
            <a:r>
              <a:rPr lang="en" sz="2000" u="sng" dirty="0">
                <a:solidFill>
                  <a:srgbClr val="0000FF"/>
                </a:solidFill>
              </a:rPr>
              <a:t>full stop.</a:t>
            </a:r>
            <a:endParaRPr sz="2000" u="sng" dirty="0">
              <a:solidFill>
                <a:srgbClr val="0000FF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26678" t="54805" r="43067" b="19299"/>
          <a:stretch/>
        </p:blipFill>
        <p:spPr>
          <a:xfrm>
            <a:off x="84083" y="2546608"/>
            <a:ext cx="4087128" cy="19667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26678" t="29112" r="43067" b="44637"/>
          <a:stretch/>
        </p:blipFill>
        <p:spPr>
          <a:xfrm>
            <a:off x="94593" y="594394"/>
            <a:ext cx="4045087" cy="1973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896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4"/>
          <p:cNvSpPr txBox="1"/>
          <p:nvPr/>
        </p:nvSpPr>
        <p:spPr>
          <a:xfrm>
            <a:off x="367900" y="384975"/>
            <a:ext cx="4975800" cy="4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 dirty="0">
                <a:solidFill>
                  <a:schemeClr val="hlink"/>
                </a:solidFill>
                <a:hlinkClick r:id="rId3"/>
              </a:rPr>
              <a:t>https://www.phonicsplay.co.uk/PicnicOnPluto.html</a:t>
            </a:r>
            <a:endParaRPr sz="3000" dirty="0"/>
          </a:p>
        </p:txBody>
      </p:sp>
      <p:sp>
        <p:nvSpPr>
          <p:cNvPr id="165" name="Google Shape;165;p24"/>
          <p:cNvSpPr txBox="1"/>
          <p:nvPr/>
        </p:nvSpPr>
        <p:spPr>
          <a:xfrm>
            <a:off x="598950" y="1647775"/>
            <a:ext cx="7946100" cy="6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dirty="0"/>
              <a:t>Picnic on Pluto </a:t>
            </a:r>
            <a:r>
              <a:rPr lang="en" sz="2000" dirty="0"/>
              <a:t>- this is a game for children to sort real and alien words. Click on the link and follow the instructions below to make sure children are using this week’s target </a:t>
            </a:r>
            <a:r>
              <a:rPr lang="en" sz="2000" dirty="0" smtClean="0"/>
              <a:t>sound. </a:t>
            </a: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Once loaded, click the ‘next’ button</a:t>
            </a:r>
            <a:r>
              <a:rPr lang="en" sz="2000" dirty="0" smtClean="0"/>
              <a:t>.</a:t>
            </a:r>
            <a:endParaRPr sz="2000" dirty="0"/>
          </a:p>
          <a:p>
            <a:r>
              <a:rPr lang="en" sz="2000" dirty="0"/>
              <a:t>Then click on </a:t>
            </a:r>
            <a:r>
              <a:rPr lang="en-GB" sz="2000" dirty="0"/>
              <a:t>Phase 5 for </a:t>
            </a:r>
            <a:r>
              <a:rPr lang="en-GB" sz="2000" dirty="0" smtClean="0"/>
              <a:t>‘</a:t>
            </a:r>
            <a:r>
              <a:rPr lang="en-GB" sz="2000" dirty="0" err="1" smtClean="0"/>
              <a:t>e_e</a:t>
            </a:r>
            <a:r>
              <a:rPr lang="en-GB" sz="2000" dirty="0" smtClean="0"/>
              <a:t>’ and Phase 3 for ‘</a:t>
            </a:r>
            <a:r>
              <a:rPr lang="en-GB" sz="2000" dirty="0" err="1" smtClean="0"/>
              <a:t>ai</a:t>
            </a:r>
            <a:r>
              <a:rPr lang="en-GB" sz="2000" dirty="0" smtClean="0"/>
              <a:t>’ </a:t>
            </a:r>
            <a:r>
              <a:rPr lang="en-GB" sz="2000" dirty="0"/>
              <a:t>words. </a:t>
            </a:r>
            <a:r>
              <a:rPr lang="en" sz="2000" dirty="0" smtClean="0"/>
              <a:t> </a:t>
            </a: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Have fun! </a:t>
            </a:r>
            <a:r>
              <a:rPr lang="en" sz="2000" dirty="0" smtClean="0"/>
              <a:t>:)                   </a:t>
            </a:r>
            <a:endParaRPr sz="2000" dirty="0"/>
          </a:p>
        </p:txBody>
      </p:sp>
      <p:pic>
        <p:nvPicPr>
          <p:cNvPr id="166" name="Google Shape;166;p24"/>
          <p:cNvPicPr preferRelativeResize="0"/>
          <p:nvPr/>
        </p:nvPicPr>
        <p:blipFill rotWithShape="1">
          <a:blip r:embed="rId4">
            <a:alphaModFix/>
          </a:blip>
          <a:srcRect l="28912" t="20765" r="23393" b="33476"/>
          <a:stretch/>
        </p:blipFill>
        <p:spPr>
          <a:xfrm>
            <a:off x="5572900" y="107800"/>
            <a:ext cx="2972150" cy="1603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7404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587</TotalTime>
  <Words>545</Words>
  <Application>Microsoft Office PowerPoint</Application>
  <PresentationFormat>On-screen Show (16:9)</PresentationFormat>
  <Paragraphs>119</Paragraphs>
  <Slides>19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Comic Sans MS</vt:lpstr>
      <vt:lpstr>Wingdings 3</vt:lpstr>
      <vt:lpstr>Century Gothic</vt:lpstr>
      <vt:lpstr>Poppins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Davies L</dc:creator>
  <cp:lastModifiedBy>Davies L</cp:lastModifiedBy>
  <cp:revision>43</cp:revision>
  <dcterms:modified xsi:type="dcterms:W3CDTF">2020-06-23T17:57:56Z</dcterms:modified>
</cp:coreProperties>
</file>