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68" r:id="rId1"/>
  </p:sldMasterIdLst>
  <p:notesMasterIdLst>
    <p:notesMasterId r:id="rId23"/>
  </p:notesMasterIdLst>
  <p:sldIdLst>
    <p:sldId id="256" r:id="rId2"/>
    <p:sldId id="260" r:id="rId3"/>
    <p:sldId id="273" r:id="rId4"/>
    <p:sldId id="257" r:id="rId5"/>
    <p:sldId id="258" r:id="rId6"/>
    <p:sldId id="259" r:id="rId7"/>
    <p:sldId id="261" r:id="rId8"/>
    <p:sldId id="285" r:id="rId9"/>
    <p:sldId id="262" r:id="rId10"/>
    <p:sldId id="263" r:id="rId11"/>
    <p:sldId id="290" r:id="rId12"/>
    <p:sldId id="286" r:id="rId13"/>
    <p:sldId id="287" r:id="rId14"/>
    <p:sldId id="265" r:id="rId15"/>
    <p:sldId id="266" r:id="rId16"/>
    <p:sldId id="288" r:id="rId17"/>
    <p:sldId id="269" r:id="rId18"/>
    <p:sldId id="267" r:id="rId19"/>
    <p:sldId id="291" r:id="rId20"/>
    <p:sldId id="272" r:id="rId21"/>
    <p:sldId id="289" r:id="rId22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24"/>
      <p:bold r:id="rId25"/>
      <p:italic r:id="rId26"/>
      <p:boldItalic r:id="rId27"/>
    </p:embeddedFont>
    <p:embeddedFont>
      <p:font typeface="Poppins" panose="020B0604020202020204" charset="0"/>
      <p:regular r:id="rId28"/>
      <p:bold r:id="rId29"/>
      <p:italic r:id="rId30"/>
      <p:boldItalic r:id="rId31"/>
    </p:embeddedFont>
    <p:embeddedFont>
      <p:font typeface="Comic Sans MS" panose="030F0702030302020204" pitchFamily="66" charset="0"/>
      <p:regular r:id="rId32"/>
      <p:bold r:id="rId33"/>
      <p:italic r:id="rId34"/>
      <p:boldItalic r:id="rId35"/>
    </p:embeddedFont>
    <p:embeddedFont>
      <p:font typeface="Wingdings 3" panose="05040102010807070707" pitchFamily="18" charset="2"/>
      <p:regular r:id="rId3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56" autoAdjust="0"/>
    <p:restoredTop sz="94660"/>
  </p:normalViewPr>
  <p:slideViewPr>
    <p:cSldViewPr snapToGrid="0">
      <p:cViewPr>
        <p:scale>
          <a:sx n="100" d="100"/>
          <a:sy n="100" d="100"/>
        </p:scale>
        <p:origin x="72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2b8f46976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2b8f46976_0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72b8f46976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72b8f46976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72b8f46976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72b8f46976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72b8f4697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72b8f4697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72b8f46976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72b8f46976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72b8f46976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72b8f46976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72b8f46976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72b8f46976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21973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597719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72b8f46976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72b8f46976_0_1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72b8f46976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72b8f46976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15037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72b8f46976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72b8f46976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2b8f46976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2b8f46976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2b8f4697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2b8f4697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28558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72b8f46976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72b8f46976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2b8f46976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2b8f46976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7055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27579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6293573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581900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07048830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67057559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4731825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89115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30270556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786365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221300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2833636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133633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503738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953597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8805649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88112294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26798906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BC48EC7-AF6A-48D3-8284-14BACBEBDD84}" type="datetimeFigureOut">
              <a:rPr lang="en-US" smtClean="0"/>
              <a:t>6/1/2020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25173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new.phonicsplay.co.uk/resources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new.phonicsplay.co.uk/resources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new.phonicsplay.co.uk/resources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PicnicOnPluto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PicnicOnPluto.html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200" y="-63175"/>
            <a:ext cx="8572500" cy="315277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263775" y="3295525"/>
            <a:ext cx="5313000" cy="126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>
                <a:solidFill>
                  <a:srgbClr val="4C1130"/>
                </a:solidFill>
              </a:rPr>
              <a:t>Week </a:t>
            </a:r>
            <a:r>
              <a:rPr lang="en" sz="4000" dirty="0">
                <a:solidFill>
                  <a:srgbClr val="4C1130"/>
                </a:solidFill>
              </a:rPr>
              <a:t>8</a:t>
            </a:r>
            <a:r>
              <a:rPr lang="en" sz="4000" dirty="0" smtClean="0">
                <a:solidFill>
                  <a:srgbClr val="4C1130"/>
                </a:solidFill>
              </a:rPr>
              <a:t> </a:t>
            </a:r>
            <a:r>
              <a:rPr lang="en" sz="4000" dirty="0" smtClean="0">
                <a:solidFill>
                  <a:srgbClr val="4C1130"/>
                </a:solidFill>
              </a:rPr>
              <a:t>– </a:t>
            </a:r>
            <a:r>
              <a:rPr lang="en" sz="4000" dirty="0" smtClean="0">
                <a:solidFill>
                  <a:srgbClr val="4C1130"/>
                </a:solidFill>
              </a:rPr>
              <a:t>15.6.20</a:t>
            </a:r>
            <a:endParaRPr sz="4000" dirty="0">
              <a:solidFill>
                <a:srgbClr val="4C113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>
                <a:solidFill>
                  <a:srgbClr val="4C1130"/>
                </a:solidFill>
              </a:rPr>
              <a:t>5 sessions</a:t>
            </a:r>
            <a:endParaRPr sz="4000" dirty="0">
              <a:solidFill>
                <a:srgbClr val="4C113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257" y="327903"/>
            <a:ext cx="6043850" cy="42796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22065" y="436389"/>
            <a:ext cx="2616832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Remind yourself of all the sounds on our sound mat. </a:t>
            </a:r>
          </a:p>
          <a:p>
            <a:endParaRPr lang="en-GB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How many words can you think of with an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‘</a:t>
            </a:r>
            <a:r>
              <a:rPr lang="en-GB" sz="2400" b="1" dirty="0" err="1" smtClean="0">
                <a:solidFill>
                  <a:schemeClr val="accent1">
                    <a:lumMod val="75000"/>
                  </a:schemeClr>
                </a:solidFill>
              </a:rPr>
              <a:t>igh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’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sound in?</a:t>
            </a:r>
          </a:p>
          <a:p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sz="1800" dirty="0"/>
          </a:p>
        </p:txBody>
      </p:sp>
      <p:sp>
        <p:nvSpPr>
          <p:cNvPr id="4" name="Explosion 1 3"/>
          <p:cNvSpPr/>
          <p:nvPr/>
        </p:nvSpPr>
        <p:spPr>
          <a:xfrm>
            <a:off x="2301765" y="189186"/>
            <a:ext cx="1166893" cy="1439917"/>
          </a:xfrm>
          <a:prstGeom prst="irregularSeal1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3384331" y="1166648"/>
            <a:ext cx="3037734" cy="1198180"/>
          </a:xfrm>
          <a:prstGeom prst="straightConnector1">
            <a:avLst/>
          </a:prstGeom>
          <a:ln w="38100">
            <a:solidFill>
              <a:srgbClr val="7030A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1228" y="628119"/>
            <a:ext cx="498935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Go to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new.phonicsplay.co.uk/resources</a:t>
            </a:r>
            <a:endParaRPr lang="en-GB" dirty="0" smtClean="0"/>
          </a:p>
          <a:p>
            <a:r>
              <a:rPr lang="en-US" dirty="0" smtClean="0">
                <a:latin typeface="Comic Sans MS" panose="030F0702030302020204" pitchFamily="66" charset="0"/>
              </a:rPr>
              <a:t>Enter </a:t>
            </a:r>
            <a:r>
              <a:rPr lang="en-US" dirty="0">
                <a:latin typeface="Comic Sans MS" panose="030F0702030302020204" pitchFamily="66" charset="0"/>
              </a:rPr>
              <a:t>the following details:</a:t>
            </a:r>
          </a:p>
          <a:p>
            <a:r>
              <a:rPr lang="en-US" b="1" dirty="0">
                <a:latin typeface="Comic Sans MS" panose="030F0702030302020204" pitchFamily="66" charset="0"/>
              </a:rPr>
              <a:t>Username: march20</a:t>
            </a:r>
          </a:p>
          <a:p>
            <a:r>
              <a:rPr lang="en-US" b="1" dirty="0">
                <a:latin typeface="Comic Sans MS" panose="030F0702030302020204" pitchFamily="66" charset="0"/>
              </a:rPr>
              <a:t>Password: home</a:t>
            </a:r>
          </a:p>
          <a:p>
            <a:r>
              <a:rPr lang="en-US" dirty="0">
                <a:latin typeface="Comic Sans MS" panose="030F0702030302020204" pitchFamily="66" charset="0"/>
              </a:rPr>
              <a:t>Go to: </a:t>
            </a:r>
            <a:r>
              <a:rPr lang="en-US" dirty="0" smtClean="0">
                <a:latin typeface="Comic Sans MS" panose="030F0702030302020204" pitchFamily="66" charset="0"/>
              </a:rPr>
              <a:t>Resources Tab (top of the screen)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Select the ‘Tricky word Truck’ game.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Children can select their starting level. 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If </a:t>
            </a:r>
            <a:r>
              <a:rPr lang="en-GB" dirty="0">
                <a:latin typeface="Comic Sans MS" panose="030F0702030302020204" pitchFamily="66" charset="0"/>
              </a:rPr>
              <a:t>your child correctly identifies the </a:t>
            </a:r>
            <a:r>
              <a:rPr lang="en-GB" dirty="0" smtClean="0">
                <a:latin typeface="Comic Sans MS" panose="030F0702030302020204" pitchFamily="66" charset="0"/>
              </a:rPr>
              <a:t>word, </a:t>
            </a:r>
            <a:r>
              <a:rPr lang="en-GB" dirty="0">
                <a:latin typeface="Comic Sans MS" panose="030F0702030302020204" pitchFamily="66" charset="0"/>
              </a:rPr>
              <a:t>click the tick. If your child is incorrect, click the cross and this </a:t>
            </a:r>
            <a:r>
              <a:rPr lang="en-GB" dirty="0" smtClean="0">
                <a:latin typeface="Comic Sans MS" panose="030F0702030302020204" pitchFamily="66" charset="0"/>
              </a:rPr>
              <a:t>word </a:t>
            </a:r>
            <a:r>
              <a:rPr lang="en-GB" dirty="0">
                <a:latin typeface="Comic Sans MS" panose="030F0702030302020204" pitchFamily="66" charset="0"/>
              </a:rPr>
              <a:t>will reappear later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How quickly can you recall the tricky words?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5382" t="18066" r="7767" b="54400"/>
          <a:stretch/>
        </p:blipFill>
        <p:spPr>
          <a:xfrm>
            <a:off x="5220587" y="435772"/>
            <a:ext cx="3536685" cy="20390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8771" t="18835" r="10005" b="54375"/>
          <a:stretch/>
        </p:blipFill>
        <p:spPr>
          <a:xfrm>
            <a:off x="5356591" y="2659617"/>
            <a:ext cx="3400681" cy="630621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8156028" y="3247697"/>
            <a:ext cx="273269" cy="462455"/>
          </a:xfrm>
          <a:prstGeom prst="straightConnector1">
            <a:avLst/>
          </a:prstGeom>
          <a:ln w="76200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5671278" y="3615559"/>
            <a:ext cx="2758019" cy="128126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You can personalise this game and choose your own words! 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3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/>
        </p:nvSpPr>
        <p:spPr>
          <a:xfrm>
            <a:off x="539000" y="323400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/>
              <a:t>Session 1</a:t>
            </a:r>
            <a:endParaRPr sz="3000" u="sng"/>
          </a:p>
        </p:txBody>
      </p:sp>
      <p:sp>
        <p:nvSpPr>
          <p:cNvPr id="61" name="Google Shape;61;p14"/>
          <p:cNvSpPr txBox="1"/>
          <p:nvPr/>
        </p:nvSpPr>
        <p:spPr>
          <a:xfrm>
            <a:off x="846975" y="17555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oy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539000" y="10163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Digraph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3605150" y="1030975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6124" y="0"/>
            <a:ext cx="1807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15.6.20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59953" y="3054920"/>
            <a:ext cx="446646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</a:t>
            </a:r>
            <a:r>
              <a:rPr lang="en-GB" sz="4000" dirty="0" smtClean="0">
                <a:solidFill>
                  <a:srgbClr val="7030A0"/>
                </a:solidFill>
              </a:rPr>
              <a:t>oy</a:t>
            </a:r>
            <a:r>
              <a:rPr lang="en-GB" sz="4000" dirty="0" smtClean="0"/>
              <a:t> for a b</a:t>
            </a:r>
            <a:r>
              <a:rPr lang="en-GB" sz="4000" dirty="0" smtClean="0">
                <a:solidFill>
                  <a:srgbClr val="7030A0"/>
                </a:solidFill>
              </a:rPr>
              <a:t>oy</a:t>
            </a:r>
            <a:r>
              <a:rPr lang="en-GB" sz="4000" dirty="0" smtClean="0"/>
              <a:t>.</a:t>
            </a:r>
            <a:endParaRPr lang="en-GB" sz="4000" dirty="0" smtClean="0"/>
          </a:p>
          <a:p>
            <a:endParaRPr lang="en-GB" sz="1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82976" t="1670" b="76964"/>
          <a:stretch/>
        </p:blipFill>
        <p:spPr>
          <a:xfrm>
            <a:off x="4311408" y="2098756"/>
            <a:ext cx="1630021" cy="14486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/>
        </p:nvSpPr>
        <p:spPr>
          <a:xfrm>
            <a:off x="846975" y="128376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b="1" dirty="0" err="1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i_e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538999" y="482975"/>
            <a:ext cx="4978931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Split Digraph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5026" y="3012879"/>
            <a:ext cx="446646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N</a:t>
            </a:r>
            <a:r>
              <a:rPr lang="en-GB" sz="4000" dirty="0" smtClean="0">
                <a:solidFill>
                  <a:srgbClr val="7030A0"/>
                </a:solidFill>
              </a:rPr>
              <a:t>i</a:t>
            </a:r>
            <a:r>
              <a:rPr lang="en-GB" sz="4000" dirty="0" smtClean="0"/>
              <a:t>c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 sm</a:t>
            </a:r>
            <a:r>
              <a:rPr lang="en-GB" sz="4000" dirty="0" smtClean="0">
                <a:solidFill>
                  <a:srgbClr val="7030A0"/>
                </a:solidFill>
              </a:rPr>
              <a:t>i</a:t>
            </a:r>
            <a:r>
              <a:rPr lang="en-GB" sz="4000" dirty="0" smtClean="0"/>
              <a:t>l</a:t>
            </a:r>
            <a:r>
              <a:rPr lang="en-GB" sz="4000" dirty="0" smtClean="0">
                <a:solidFill>
                  <a:srgbClr val="7030A0"/>
                </a:solidFill>
              </a:rPr>
              <a:t>e</a:t>
            </a:r>
            <a:r>
              <a:rPr lang="en-GB" sz="4000" dirty="0" smtClean="0"/>
              <a:t>.</a:t>
            </a:r>
            <a:endParaRPr lang="en-GB" sz="4000" dirty="0" smtClean="0"/>
          </a:p>
          <a:p>
            <a:endParaRPr lang="en-GB" sz="1800" dirty="0"/>
          </a:p>
        </p:txBody>
      </p:sp>
      <p:sp>
        <p:nvSpPr>
          <p:cNvPr id="7" name="Left Bracket 6"/>
          <p:cNvSpPr/>
          <p:nvPr/>
        </p:nvSpPr>
        <p:spPr>
          <a:xfrm rot="16200000">
            <a:off x="1358482" y="3502638"/>
            <a:ext cx="183865" cy="541283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eft Bracket 9"/>
          <p:cNvSpPr/>
          <p:nvPr/>
        </p:nvSpPr>
        <p:spPr>
          <a:xfrm rot="16200000">
            <a:off x="2856326" y="3557709"/>
            <a:ext cx="183866" cy="431137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eft Bracket 10"/>
          <p:cNvSpPr/>
          <p:nvPr/>
        </p:nvSpPr>
        <p:spPr>
          <a:xfrm rot="16200000">
            <a:off x="1408055" y="1984784"/>
            <a:ext cx="357792" cy="1135346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33762" t="38755" r="49544" b="38897"/>
          <a:stretch/>
        </p:blipFill>
        <p:spPr>
          <a:xfrm>
            <a:off x="3804176" y="1665756"/>
            <a:ext cx="1870841" cy="17734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/>
        </p:nvSpPr>
        <p:spPr>
          <a:xfrm>
            <a:off x="143683" y="245400"/>
            <a:ext cx="8670000" cy="7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Font typeface="Poppins"/>
              <a:buAutoNum type="arabicPeriod"/>
            </a:pPr>
            <a:r>
              <a:rPr lang="en" sz="2400" dirty="0">
                <a:latin typeface="Poppins"/>
                <a:ea typeface="Poppins"/>
                <a:cs typeface="Poppins"/>
                <a:sym typeface="Poppins"/>
              </a:rPr>
              <a:t>Sound out these words aloud. </a:t>
            </a:r>
            <a:endParaRPr sz="2400" dirty="0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500" dirty="0">
              <a:latin typeface="Poppins"/>
              <a:ea typeface="Poppins"/>
              <a:cs typeface="Poppins"/>
              <a:sym typeface="Poppins"/>
            </a:endParaRPr>
          </a:p>
          <a:p>
            <a:pPr marL="76200" lvl="0" algn="l" rtl="0">
              <a:spcBef>
                <a:spcPts val="0"/>
              </a:spcBef>
              <a:spcAft>
                <a:spcPts val="0"/>
              </a:spcAft>
              <a:buSzPts val="2400"/>
            </a:pPr>
            <a:r>
              <a:rPr lang="en" sz="2400" dirty="0" smtClean="0">
                <a:latin typeface="Poppins"/>
                <a:ea typeface="Poppins"/>
                <a:cs typeface="Poppins"/>
                <a:sym typeface="Poppins"/>
              </a:rPr>
              <a:t>2. Write each word and </a:t>
            </a:r>
            <a:r>
              <a:rPr lang="en" sz="2400" dirty="0">
                <a:latin typeface="Poppins"/>
                <a:ea typeface="Poppins"/>
                <a:cs typeface="Poppins"/>
                <a:sym typeface="Poppins"/>
              </a:rPr>
              <a:t>add sound buttons. Can you spot the digraph </a:t>
            </a:r>
            <a:r>
              <a:rPr lang="en" sz="2400" dirty="0" smtClean="0">
                <a:latin typeface="Poppins"/>
                <a:ea typeface="Poppins"/>
                <a:cs typeface="Poppins"/>
                <a:sym typeface="Poppins"/>
              </a:rPr>
              <a:t>in </a:t>
            </a:r>
            <a:r>
              <a:rPr lang="en" sz="2400" dirty="0">
                <a:latin typeface="Poppins"/>
                <a:ea typeface="Poppins"/>
                <a:cs typeface="Poppins"/>
                <a:sym typeface="Poppins"/>
              </a:rPr>
              <a:t>each word?</a:t>
            </a:r>
            <a:endParaRPr sz="2400" dirty="0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607683" y="2455950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like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prize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mile</a:t>
            </a:r>
            <a:endParaRPr sz="40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3725125" y="2455950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073763"/>
                </a:solidFill>
                <a:latin typeface="Poppins"/>
                <a:ea typeface="Poppins"/>
                <a:cs typeface="Poppins"/>
                <a:sym typeface="Poppins"/>
              </a:rPr>
              <a:t>nine</a:t>
            </a:r>
            <a:endParaRPr sz="45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07376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soy</a:t>
            </a:r>
            <a:endParaRPr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annoy</a:t>
            </a:r>
            <a:endParaRPr sz="10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6372000" y="2418150"/>
            <a:ext cx="27720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j</a:t>
            </a:r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oy</a:t>
            </a:r>
            <a:endParaRPr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enjoy</a:t>
            </a:r>
            <a:endParaRPr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>
                <a:solidFill>
                  <a:srgbClr val="4C1130"/>
                </a:solidFill>
                <a:latin typeface="Poppins"/>
                <a:ea typeface="Poppins"/>
                <a:cs typeface="Poppins"/>
                <a:sym typeface="Poppins"/>
              </a:rPr>
              <a:t>cowboy</a:t>
            </a:r>
            <a:endParaRPr sz="4500" dirty="0">
              <a:solidFill>
                <a:srgbClr val="4C113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723925" y="1419975"/>
            <a:ext cx="7053730" cy="5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>
                <a:latin typeface="Poppins"/>
                <a:ea typeface="Poppins"/>
                <a:cs typeface="Poppins"/>
                <a:sym typeface="Poppins"/>
              </a:rPr>
              <a:t>For example</a:t>
            </a:r>
            <a:r>
              <a:rPr lang="en" sz="4800" dirty="0"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" sz="4800" dirty="0" smtClean="0">
                <a:latin typeface="Poppins"/>
                <a:ea typeface="Poppins"/>
                <a:cs typeface="Poppins"/>
                <a:sym typeface="Poppins"/>
              </a:rPr>
              <a:t>smil</a:t>
            </a:r>
            <a:r>
              <a:rPr lang="en" sz="4800" dirty="0" smtClean="0">
                <a:latin typeface="Poppins"/>
                <a:ea typeface="Poppins"/>
                <a:cs typeface="Poppins"/>
                <a:sym typeface="Poppins"/>
              </a:rPr>
              <a:t>e    toy</a:t>
            </a:r>
            <a:endParaRPr sz="4800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83" name="Google Shape;83;p16"/>
          <p:cNvSpPr/>
          <p:nvPr/>
        </p:nvSpPr>
        <p:spPr>
          <a:xfrm>
            <a:off x="3559503" y="2149900"/>
            <a:ext cx="152400" cy="2157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83;p16"/>
          <p:cNvSpPr/>
          <p:nvPr/>
        </p:nvSpPr>
        <p:spPr>
          <a:xfrm>
            <a:off x="4036215" y="2161181"/>
            <a:ext cx="152400" cy="2157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Left Bracket 10"/>
          <p:cNvSpPr/>
          <p:nvPr/>
        </p:nvSpPr>
        <p:spPr>
          <a:xfrm rot="16200000">
            <a:off x="4632936" y="2037646"/>
            <a:ext cx="247274" cy="513733"/>
          </a:xfrm>
          <a:prstGeom prst="leftBracket">
            <a:avLst>
              <a:gd name="adj" fmla="val 24660"/>
            </a:avLst>
          </a:prstGeom>
          <a:ln w="28575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Google Shape;83;p16"/>
          <p:cNvSpPr/>
          <p:nvPr/>
        </p:nvSpPr>
        <p:spPr>
          <a:xfrm>
            <a:off x="4639295" y="2168219"/>
            <a:ext cx="152400" cy="2157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83;p16"/>
          <p:cNvSpPr/>
          <p:nvPr/>
        </p:nvSpPr>
        <p:spPr>
          <a:xfrm>
            <a:off x="5733635" y="2167450"/>
            <a:ext cx="152400" cy="2157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" name="Straight Connector 2"/>
          <p:cNvCxnSpPr/>
          <p:nvPr/>
        </p:nvCxnSpPr>
        <p:spPr>
          <a:xfrm>
            <a:off x="5990897" y="2276069"/>
            <a:ext cx="641131" cy="0"/>
          </a:xfrm>
          <a:prstGeom prst="line">
            <a:avLst/>
          </a:prstGeom>
          <a:ln w="57150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539000" y="47775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/>
              <a:t>Session 2</a:t>
            </a:r>
            <a:endParaRPr sz="3000" u="sng" dirty="0"/>
          </a:p>
        </p:txBody>
      </p:sp>
      <p:sp>
        <p:nvSpPr>
          <p:cNvPr id="98" name="Google Shape;98;p18"/>
          <p:cNvSpPr txBox="1"/>
          <p:nvPr/>
        </p:nvSpPr>
        <p:spPr>
          <a:xfrm>
            <a:off x="709100" y="1279875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oy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539000" y="648375"/>
            <a:ext cx="81927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Our focus sounds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3499342" y="132953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i_e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6124" y="0"/>
            <a:ext cx="1807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16</a:t>
            </a:r>
            <a:r>
              <a:rPr lang="en-GB" dirty="0" smtClean="0"/>
              <a:t>.6.20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26124" y="3836248"/>
            <a:ext cx="44664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</a:t>
            </a:r>
            <a:r>
              <a:rPr lang="en-GB" sz="3600" dirty="0" smtClean="0">
                <a:solidFill>
                  <a:srgbClr val="7030A0"/>
                </a:solidFill>
              </a:rPr>
              <a:t>oy</a:t>
            </a:r>
            <a:r>
              <a:rPr lang="en-GB" sz="3600" dirty="0" smtClean="0"/>
              <a:t> for a b</a:t>
            </a:r>
            <a:r>
              <a:rPr lang="en-GB" sz="3600" dirty="0" smtClean="0">
                <a:solidFill>
                  <a:srgbClr val="7030A0"/>
                </a:solidFill>
              </a:rPr>
              <a:t>oy</a:t>
            </a:r>
            <a:r>
              <a:rPr lang="en-GB" sz="3600" dirty="0" smtClean="0"/>
              <a:t>.</a:t>
            </a:r>
            <a:endParaRPr lang="en-GB" sz="3600" dirty="0" smtClean="0"/>
          </a:p>
          <a:p>
            <a:endParaRPr lang="en-GB" sz="1800" dirty="0"/>
          </a:p>
        </p:txBody>
      </p:sp>
      <p:sp>
        <p:nvSpPr>
          <p:cNvPr id="17" name="TextBox 16"/>
          <p:cNvSpPr txBox="1"/>
          <p:nvPr/>
        </p:nvSpPr>
        <p:spPr>
          <a:xfrm>
            <a:off x="3287541" y="2649392"/>
            <a:ext cx="2861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N</a:t>
            </a:r>
            <a:r>
              <a:rPr lang="en-GB" sz="3600" dirty="0" smtClean="0">
                <a:solidFill>
                  <a:srgbClr val="7030A0"/>
                </a:solidFill>
              </a:rPr>
              <a:t>i</a:t>
            </a:r>
            <a:r>
              <a:rPr lang="en-GB" sz="3600" dirty="0" smtClean="0"/>
              <a:t>c</a:t>
            </a:r>
            <a:r>
              <a:rPr lang="en-GB" sz="3600" dirty="0" smtClean="0">
                <a:solidFill>
                  <a:srgbClr val="7030A0"/>
                </a:solidFill>
              </a:rPr>
              <a:t>e</a:t>
            </a:r>
            <a:r>
              <a:rPr lang="en-GB" sz="3600" dirty="0" smtClean="0"/>
              <a:t> sm</a:t>
            </a:r>
            <a:r>
              <a:rPr lang="en-GB" sz="3600" dirty="0" smtClean="0">
                <a:solidFill>
                  <a:srgbClr val="7030A0"/>
                </a:solidFill>
              </a:rPr>
              <a:t>i</a:t>
            </a:r>
            <a:r>
              <a:rPr lang="en-GB" sz="3600" dirty="0" smtClean="0"/>
              <a:t>l</a:t>
            </a:r>
            <a:r>
              <a:rPr lang="en-GB" sz="3600" dirty="0" smtClean="0">
                <a:solidFill>
                  <a:srgbClr val="7030A0"/>
                </a:solidFill>
              </a:rPr>
              <a:t>e</a:t>
            </a:r>
            <a:r>
              <a:rPr lang="en-GB" sz="3600" dirty="0" smtClean="0"/>
              <a:t>.</a:t>
            </a:r>
            <a:endParaRPr lang="en-GB" sz="3600" dirty="0" smtClean="0"/>
          </a:p>
          <a:p>
            <a:endParaRPr lang="en-GB" sz="18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82976" t="1670" b="76964"/>
          <a:stretch/>
        </p:blipFill>
        <p:spPr>
          <a:xfrm>
            <a:off x="974801" y="2607833"/>
            <a:ext cx="1290605" cy="11469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/>
          <a:srcRect l="33762" t="38755" r="49544" b="38897"/>
          <a:stretch/>
        </p:blipFill>
        <p:spPr>
          <a:xfrm>
            <a:off x="3806228" y="3497643"/>
            <a:ext cx="1320190" cy="12514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1228" y="628119"/>
            <a:ext cx="498935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Go to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new.phonicsplay.co.uk/resources</a:t>
            </a:r>
            <a:endParaRPr lang="en-GB" dirty="0" smtClean="0"/>
          </a:p>
          <a:p>
            <a:r>
              <a:rPr lang="en-US" dirty="0" smtClean="0">
                <a:latin typeface="Comic Sans MS" panose="030F0702030302020204" pitchFamily="66" charset="0"/>
              </a:rPr>
              <a:t>Enter </a:t>
            </a:r>
            <a:r>
              <a:rPr lang="en-US" dirty="0">
                <a:latin typeface="Comic Sans MS" panose="030F0702030302020204" pitchFamily="66" charset="0"/>
              </a:rPr>
              <a:t>the following details:</a:t>
            </a:r>
          </a:p>
          <a:p>
            <a:r>
              <a:rPr lang="en-US" b="1" dirty="0">
                <a:latin typeface="Comic Sans MS" panose="030F0702030302020204" pitchFamily="66" charset="0"/>
              </a:rPr>
              <a:t>Username: march20</a:t>
            </a:r>
          </a:p>
          <a:p>
            <a:r>
              <a:rPr lang="en-US" b="1" dirty="0">
                <a:latin typeface="Comic Sans MS" panose="030F0702030302020204" pitchFamily="66" charset="0"/>
              </a:rPr>
              <a:t>Password: home</a:t>
            </a:r>
          </a:p>
          <a:p>
            <a:r>
              <a:rPr lang="en-US" dirty="0">
                <a:latin typeface="Comic Sans MS" panose="030F0702030302020204" pitchFamily="66" charset="0"/>
              </a:rPr>
              <a:t>Go to: </a:t>
            </a:r>
            <a:r>
              <a:rPr lang="en-US" dirty="0" smtClean="0">
                <a:latin typeface="Comic Sans MS" panose="030F0702030302020204" pitchFamily="66" charset="0"/>
              </a:rPr>
              <a:t>Resources Tab (top of the screen)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Select the ‘Tricky word Truck’ game.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Children can select their starting level. 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If </a:t>
            </a:r>
            <a:r>
              <a:rPr lang="en-GB" dirty="0">
                <a:latin typeface="Comic Sans MS" panose="030F0702030302020204" pitchFamily="66" charset="0"/>
              </a:rPr>
              <a:t>your child correctly identifies the </a:t>
            </a:r>
            <a:r>
              <a:rPr lang="en-GB" dirty="0" smtClean="0">
                <a:latin typeface="Comic Sans MS" panose="030F0702030302020204" pitchFamily="66" charset="0"/>
              </a:rPr>
              <a:t>word, </a:t>
            </a:r>
            <a:r>
              <a:rPr lang="en-GB" dirty="0">
                <a:latin typeface="Comic Sans MS" panose="030F0702030302020204" pitchFamily="66" charset="0"/>
              </a:rPr>
              <a:t>click the tick. If your child is incorrect, click the cross and this </a:t>
            </a:r>
            <a:r>
              <a:rPr lang="en-GB" dirty="0" smtClean="0">
                <a:latin typeface="Comic Sans MS" panose="030F0702030302020204" pitchFamily="66" charset="0"/>
              </a:rPr>
              <a:t>word </a:t>
            </a:r>
            <a:r>
              <a:rPr lang="en-GB" dirty="0">
                <a:latin typeface="Comic Sans MS" panose="030F0702030302020204" pitchFamily="66" charset="0"/>
              </a:rPr>
              <a:t>will reappear later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How quickly can you recall the tricky words?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5382" t="18066" r="7767" b="54400"/>
          <a:stretch/>
        </p:blipFill>
        <p:spPr>
          <a:xfrm>
            <a:off x="5220587" y="435772"/>
            <a:ext cx="3536685" cy="20390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8771" t="18835" r="10005" b="54375"/>
          <a:stretch/>
        </p:blipFill>
        <p:spPr>
          <a:xfrm>
            <a:off x="5356591" y="2659617"/>
            <a:ext cx="3400681" cy="630621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8156028" y="3247697"/>
            <a:ext cx="273269" cy="462455"/>
          </a:xfrm>
          <a:prstGeom prst="straightConnector1">
            <a:avLst/>
          </a:prstGeom>
          <a:ln w="76200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5671278" y="3615559"/>
            <a:ext cx="2758019" cy="128126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You can personalise this game and choose your own words! 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7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 txBox="1"/>
          <p:nvPr/>
        </p:nvSpPr>
        <p:spPr>
          <a:xfrm>
            <a:off x="184800" y="184800"/>
            <a:ext cx="8762400" cy="11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/>
              <a:t>Read these words aloud. Don’t forget to use your phonics fingers to help segment the different sounds before you blend them together.</a:t>
            </a:r>
            <a:endParaRPr sz="2800"/>
          </a:p>
        </p:txBody>
      </p:sp>
      <p:pic>
        <p:nvPicPr>
          <p:cNvPr id="109" name="Google Shape;10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50" y="1601566"/>
            <a:ext cx="1494907" cy="11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9"/>
          <p:cNvPicPr preferRelativeResize="0"/>
          <p:nvPr/>
        </p:nvPicPr>
        <p:blipFill rotWithShape="1">
          <a:blip r:embed="rId4">
            <a:alphaModFix/>
          </a:blip>
          <a:srcRect l="10239" t="33169" r="38073" b="27309"/>
          <a:stretch/>
        </p:blipFill>
        <p:spPr>
          <a:xfrm>
            <a:off x="184800" y="2895125"/>
            <a:ext cx="1409351" cy="60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9"/>
          <p:cNvPicPr preferRelativeResize="0"/>
          <p:nvPr/>
        </p:nvPicPr>
        <p:blipFill rotWithShape="1">
          <a:blip r:embed="rId5">
            <a:alphaModFix/>
          </a:blip>
          <a:srcRect r="51394"/>
          <a:stretch/>
        </p:blipFill>
        <p:spPr>
          <a:xfrm>
            <a:off x="349337" y="3670750"/>
            <a:ext cx="994725" cy="136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1632" t="23532" r="50701" b="44503"/>
          <a:stretch/>
        </p:blipFill>
        <p:spPr>
          <a:xfrm>
            <a:off x="2890345" y="1711002"/>
            <a:ext cx="4579054" cy="29744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0"/>
          <p:cNvSpPr txBox="1"/>
          <p:nvPr/>
        </p:nvSpPr>
        <p:spPr>
          <a:xfrm>
            <a:off x="171001" y="817800"/>
            <a:ext cx="8973000" cy="5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Which </a:t>
            </a:r>
            <a:r>
              <a:rPr lang="en" sz="2000" dirty="0" smtClean="0"/>
              <a:t>sound is </a:t>
            </a:r>
            <a:r>
              <a:rPr lang="en" sz="2000" dirty="0"/>
              <a:t>missing? Write the </a:t>
            </a:r>
            <a:r>
              <a:rPr lang="en" sz="2000" dirty="0" smtClean="0"/>
              <a:t>words </a:t>
            </a:r>
            <a:r>
              <a:rPr lang="en" sz="2000" dirty="0"/>
              <a:t>down using the correct </a:t>
            </a:r>
            <a:r>
              <a:rPr lang="en" sz="2000" dirty="0" smtClean="0"/>
              <a:t>sounds</a:t>
            </a:r>
            <a:r>
              <a:rPr lang="en" sz="2000" dirty="0" smtClean="0"/>
              <a:t>. </a:t>
            </a:r>
            <a:endParaRPr sz="2000" dirty="0"/>
          </a:p>
        </p:txBody>
      </p:sp>
      <p:sp>
        <p:nvSpPr>
          <p:cNvPr id="118" name="Google Shape;118;p20"/>
          <p:cNvSpPr txBox="1"/>
          <p:nvPr/>
        </p:nvSpPr>
        <p:spPr>
          <a:xfrm>
            <a:off x="2696568" y="-161486"/>
            <a:ext cx="41886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oy </a:t>
            </a:r>
            <a:r>
              <a:rPr lang="en" sz="24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i_e?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9" name="Google Shape;119;p20"/>
          <p:cNvSpPr txBox="1"/>
          <p:nvPr/>
        </p:nvSpPr>
        <p:spPr>
          <a:xfrm>
            <a:off x="1171575" y="1564682"/>
            <a:ext cx="1485764" cy="405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/>
              <a:t>t</a:t>
            </a:r>
            <a:r>
              <a:rPr lang="en" sz="4500" dirty="0" smtClean="0"/>
              <a:t>___s</a:t>
            </a:r>
            <a:endParaRPr sz="4500" dirty="0"/>
          </a:p>
        </p:txBody>
      </p:sp>
      <p:sp>
        <p:nvSpPr>
          <p:cNvPr id="120" name="Google Shape;120;p20"/>
          <p:cNvSpPr txBox="1"/>
          <p:nvPr/>
        </p:nvSpPr>
        <p:spPr>
          <a:xfrm>
            <a:off x="3716123" y="1578953"/>
            <a:ext cx="2149489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br</a:t>
            </a:r>
            <a:r>
              <a:rPr lang="en" sz="4500" dirty="0" smtClean="0"/>
              <a:t>_d__</a:t>
            </a:r>
            <a:endParaRPr sz="4500" dirty="0"/>
          </a:p>
        </p:txBody>
      </p:sp>
      <p:sp>
        <p:nvSpPr>
          <p:cNvPr id="121" name="Google Shape;121;p20"/>
          <p:cNvSpPr txBox="1"/>
          <p:nvPr/>
        </p:nvSpPr>
        <p:spPr>
          <a:xfrm>
            <a:off x="7161806" y="1528452"/>
            <a:ext cx="1723014" cy="882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r___al</a:t>
            </a:r>
            <a:endParaRPr sz="4500" dirty="0"/>
          </a:p>
        </p:txBody>
      </p:sp>
      <p:sp>
        <p:nvSpPr>
          <p:cNvPr id="122" name="Google Shape;122;p20"/>
          <p:cNvSpPr txBox="1"/>
          <p:nvPr/>
        </p:nvSpPr>
        <p:spPr>
          <a:xfrm>
            <a:off x="171001" y="4067643"/>
            <a:ext cx="2933706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ann</a:t>
            </a:r>
            <a:r>
              <a:rPr lang="en" sz="4500" dirty="0" smtClean="0"/>
              <a:t>___ed</a:t>
            </a:r>
            <a:endParaRPr sz="4500" dirty="0"/>
          </a:p>
        </p:txBody>
      </p:sp>
      <p:sp>
        <p:nvSpPr>
          <p:cNvPr id="123" name="Google Shape;123;p20"/>
          <p:cNvSpPr txBox="1"/>
          <p:nvPr/>
        </p:nvSpPr>
        <p:spPr>
          <a:xfrm>
            <a:off x="3707971" y="4067643"/>
            <a:ext cx="3044621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/>
              <a:t>k</a:t>
            </a:r>
            <a:r>
              <a:rPr lang="en" sz="4500" dirty="0" smtClean="0"/>
              <a:t>__t__</a:t>
            </a:r>
            <a:endParaRPr sz="4500" dirty="0"/>
          </a:p>
        </p:txBody>
      </p:sp>
      <p:sp>
        <p:nvSpPr>
          <p:cNvPr id="124" name="Google Shape;124;p20"/>
          <p:cNvSpPr txBox="1"/>
          <p:nvPr/>
        </p:nvSpPr>
        <p:spPr>
          <a:xfrm>
            <a:off x="6477534" y="4191751"/>
            <a:ext cx="21114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sl</a:t>
            </a:r>
            <a:r>
              <a:rPr lang="en" sz="4500" dirty="0" smtClean="0"/>
              <a:t>__d__</a:t>
            </a:r>
            <a:endParaRPr sz="4500" dirty="0"/>
          </a:p>
        </p:txBody>
      </p:sp>
      <p:sp>
        <p:nvSpPr>
          <p:cNvPr id="7" name="AutoShape 12" descr="jewel gem,diamond,brilliant Stock Photo: 277806864 - Alamy"/>
          <p:cNvSpPr>
            <a:spLocks noChangeAspect="1" noChangeArrowheads="1"/>
          </p:cNvSpPr>
          <p:nvPr/>
        </p:nvSpPr>
        <p:spPr bwMode="auto">
          <a:xfrm>
            <a:off x="-5519370" y="78258"/>
            <a:ext cx="71360" cy="71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oy words - Phonics Poster (With images) | English phonics, Phonics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2" t="3683" r="62223" b="72651"/>
          <a:stretch/>
        </p:blipFill>
        <p:spPr bwMode="auto">
          <a:xfrm>
            <a:off x="755351" y="2823107"/>
            <a:ext cx="1307805" cy="120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my Iverson: Tech toys every kid will love - Deseret New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4" y="1513498"/>
            <a:ext cx="1138951" cy="75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ride Cartoon Images, Stock Photos &amp; Vectors | Shutterstock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78"/>
          <a:stretch/>
        </p:blipFill>
        <p:spPr bwMode="auto">
          <a:xfrm>
            <a:off x="2767363" y="1361516"/>
            <a:ext cx="1011591" cy="102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Queen Elizabeth Reportedly Wasn't Happy With This Scene in Season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612" y="1461083"/>
            <a:ext cx="1296194" cy="864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ite Threads | Sewing Thread &amp; Yarn | Coats Industrial - Coats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67"/>
          <a:stretch/>
        </p:blipFill>
        <p:spPr bwMode="auto">
          <a:xfrm>
            <a:off x="3778954" y="2885871"/>
            <a:ext cx="1484697" cy="111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Buy Chad Valley 7ft Kids Garden Slide - Green and Blue | Slid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592" y="2946513"/>
            <a:ext cx="1830257" cy="107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0"/>
          <p:cNvSpPr txBox="1"/>
          <p:nvPr/>
        </p:nvSpPr>
        <p:spPr>
          <a:xfrm>
            <a:off x="171001" y="817800"/>
            <a:ext cx="8973000" cy="5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Which </a:t>
            </a:r>
            <a:r>
              <a:rPr lang="en" sz="2000" dirty="0" smtClean="0"/>
              <a:t>sound is </a:t>
            </a:r>
            <a:r>
              <a:rPr lang="en" sz="2000" dirty="0"/>
              <a:t>missing? Write the word down using the correct </a:t>
            </a:r>
            <a:r>
              <a:rPr lang="en" sz="2000" dirty="0" smtClean="0"/>
              <a:t>sound</a:t>
            </a:r>
            <a:r>
              <a:rPr lang="en" sz="2000" dirty="0" smtClean="0"/>
              <a:t>. </a:t>
            </a:r>
            <a:endParaRPr sz="2000" dirty="0"/>
          </a:p>
        </p:txBody>
      </p:sp>
      <p:sp>
        <p:nvSpPr>
          <p:cNvPr id="118" name="Google Shape;118;p20"/>
          <p:cNvSpPr txBox="1"/>
          <p:nvPr/>
        </p:nvSpPr>
        <p:spPr>
          <a:xfrm>
            <a:off x="2696568" y="-161486"/>
            <a:ext cx="41886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oy </a:t>
            </a:r>
            <a:r>
              <a:rPr lang="en" sz="24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i_e?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9" name="Google Shape;119;p20"/>
          <p:cNvSpPr txBox="1"/>
          <p:nvPr/>
        </p:nvSpPr>
        <p:spPr>
          <a:xfrm>
            <a:off x="1171575" y="1564682"/>
            <a:ext cx="1485764" cy="405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t</a:t>
            </a:r>
            <a:r>
              <a:rPr lang="en" sz="4500" dirty="0" smtClean="0">
                <a:solidFill>
                  <a:srgbClr val="FF0000"/>
                </a:solidFill>
              </a:rPr>
              <a:t>oy</a:t>
            </a:r>
            <a:r>
              <a:rPr lang="en" sz="4500" dirty="0" smtClean="0"/>
              <a:t>s</a:t>
            </a:r>
            <a:endParaRPr sz="4500" dirty="0"/>
          </a:p>
        </p:txBody>
      </p:sp>
      <p:sp>
        <p:nvSpPr>
          <p:cNvPr id="120" name="Google Shape;120;p20"/>
          <p:cNvSpPr txBox="1"/>
          <p:nvPr/>
        </p:nvSpPr>
        <p:spPr>
          <a:xfrm>
            <a:off x="3716123" y="1578953"/>
            <a:ext cx="2149489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br</a:t>
            </a:r>
            <a:r>
              <a:rPr lang="en" sz="4500" dirty="0" smtClean="0">
                <a:solidFill>
                  <a:srgbClr val="FF0000"/>
                </a:solidFill>
              </a:rPr>
              <a:t>i</a:t>
            </a:r>
            <a:r>
              <a:rPr lang="en" sz="4500" dirty="0" smtClean="0"/>
              <a:t>d</a:t>
            </a:r>
            <a:r>
              <a:rPr lang="en" sz="4500" dirty="0" smtClean="0">
                <a:solidFill>
                  <a:srgbClr val="FF0000"/>
                </a:solidFill>
              </a:rPr>
              <a:t>e</a:t>
            </a:r>
            <a:endParaRPr sz="4500" dirty="0">
              <a:solidFill>
                <a:srgbClr val="FF0000"/>
              </a:solidFill>
            </a:endParaRPr>
          </a:p>
        </p:txBody>
      </p:sp>
      <p:sp>
        <p:nvSpPr>
          <p:cNvPr id="121" name="Google Shape;121;p20"/>
          <p:cNvSpPr txBox="1"/>
          <p:nvPr/>
        </p:nvSpPr>
        <p:spPr>
          <a:xfrm>
            <a:off x="7161806" y="1528452"/>
            <a:ext cx="1723014" cy="882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r</a:t>
            </a:r>
            <a:r>
              <a:rPr lang="en" sz="4500" dirty="0" smtClean="0">
                <a:solidFill>
                  <a:srgbClr val="FF0000"/>
                </a:solidFill>
              </a:rPr>
              <a:t>oy</a:t>
            </a:r>
            <a:r>
              <a:rPr lang="en" sz="4500" dirty="0" smtClean="0"/>
              <a:t>al</a:t>
            </a:r>
            <a:endParaRPr sz="4500" dirty="0"/>
          </a:p>
        </p:txBody>
      </p:sp>
      <p:sp>
        <p:nvSpPr>
          <p:cNvPr id="122" name="Google Shape;122;p20"/>
          <p:cNvSpPr txBox="1"/>
          <p:nvPr/>
        </p:nvSpPr>
        <p:spPr>
          <a:xfrm>
            <a:off x="171001" y="4067643"/>
            <a:ext cx="2933706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ann</a:t>
            </a:r>
            <a:r>
              <a:rPr lang="en" sz="4500" dirty="0" smtClean="0">
                <a:solidFill>
                  <a:srgbClr val="C00000"/>
                </a:solidFill>
              </a:rPr>
              <a:t>oy</a:t>
            </a:r>
            <a:r>
              <a:rPr lang="en" sz="4500" dirty="0" smtClean="0"/>
              <a:t>ed</a:t>
            </a:r>
            <a:endParaRPr sz="4500" dirty="0"/>
          </a:p>
        </p:txBody>
      </p:sp>
      <p:sp>
        <p:nvSpPr>
          <p:cNvPr id="123" name="Google Shape;123;p20"/>
          <p:cNvSpPr txBox="1"/>
          <p:nvPr/>
        </p:nvSpPr>
        <p:spPr>
          <a:xfrm>
            <a:off x="3707971" y="4067643"/>
            <a:ext cx="3044621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k</a:t>
            </a:r>
            <a:r>
              <a:rPr lang="en" sz="4500" dirty="0" smtClean="0">
                <a:solidFill>
                  <a:srgbClr val="C00000"/>
                </a:solidFill>
              </a:rPr>
              <a:t>i</a:t>
            </a:r>
            <a:r>
              <a:rPr lang="en" sz="4500" dirty="0" smtClean="0"/>
              <a:t>t</a:t>
            </a:r>
            <a:r>
              <a:rPr lang="en" sz="4500" dirty="0" smtClean="0">
                <a:solidFill>
                  <a:srgbClr val="C00000"/>
                </a:solidFill>
              </a:rPr>
              <a:t>e</a:t>
            </a:r>
            <a:endParaRPr sz="4500" dirty="0"/>
          </a:p>
        </p:txBody>
      </p:sp>
      <p:sp>
        <p:nvSpPr>
          <p:cNvPr id="124" name="Google Shape;124;p20"/>
          <p:cNvSpPr txBox="1"/>
          <p:nvPr/>
        </p:nvSpPr>
        <p:spPr>
          <a:xfrm>
            <a:off x="7161806" y="4134601"/>
            <a:ext cx="2111400" cy="6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 smtClean="0"/>
              <a:t>sl</a:t>
            </a:r>
            <a:r>
              <a:rPr lang="en" sz="4500" dirty="0" smtClean="0">
                <a:solidFill>
                  <a:srgbClr val="C00000"/>
                </a:solidFill>
              </a:rPr>
              <a:t>i</a:t>
            </a:r>
            <a:r>
              <a:rPr lang="en" sz="4500" dirty="0" smtClean="0"/>
              <a:t>d</a:t>
            </a:r>
            <a:r>
              <a:rPr lang="en" sz="4500" dirty="0" smtClean="0">
                <a:solidFill>
                  <a:srgbClr val="C00000"/>
                </a:solidFill>
              </a:rPr>
              <a:t>e</a:t>
            </a:r>
            <a:endParaRPr sz="4500" dirty="0"/>
          </a:p>
        </p:txBody>
      </p:sp>
      <p:sp>
        <p:nvSpPr>
          <p:cNvPr id="7" name="AutoShape 12" descr="jewel gem,diamond,brilliant Stock Photo: 277806864 - Alamy"/>
          <p:cNvSpPr>
            <a:spLocks noChangeAspect="1" noChangeArrowheads="1"/>
          </p:cNvSpPr>
          <p:nvPr/>
        </p:nvSpPr>
        <p:spPr bwMode="auto">
          <a:xfrm>
            <a:off x="-5519370" y="78258"/>
            <a:ext cx="71360" cy="71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oy words - Phonics Poster (With images) | English phonics, Phonics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2" t="3683" r="62223" b="72651"/>
          <a:stretch/>
        </p:blipFill>
        <p:spPr bwMode="auto">
          <a:xfrm>
            <a:off x="755351" y="2823107"/>
            <a:ext cx="1307805" cy="1201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my Iverson: Tech toys every kid will love - Deseret New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4" y="1513498"/>
            <a:ext cx="1138951" cy="75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ride Cartoon Images, Stock Photos &amp; Vectors | Shutterstock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78"/>
          <a:stretch/>
        </p:blipFill>
        <p:spPr bwMode="auto">
          <a:xfrm>
            <a:off x="2767363" y="1361516"/>
            <a:ext cx="1011591" cy="1026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Queen Elizabeth Reportedly Wasn't Happy With This Scene in Season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612" y="1461083"/>
            <a:ext cx="1296194" cy="864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ite Threads | Sewing Thread &amp; Yarn | Coats Industrial - Coats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67"/>
          <a:stretch/>
        </p:blipFill>
        <p:spPr bwMode="auto">
          <a:xfrm>
            <a:off x="3778954" y="2885871"/>
            <a:ext cx="1484697" cy="111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Buy Chad Valley 7ft Kids Garden Slide - Green and Blue | Slides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592" y="2946513"/>
            <a:ext cx="1830257" cy="107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6225" y="149618"/>
            <a:ext cx="18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solidFill>
                  <a:srgbClr val="FF0000"/>
                </a:solidFill>
              </a:rPr>
              <a:t>Answers</a:t>
            </a:r>
            <a:endParaRPr lang="en-GB" sz="24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49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539000" y="47775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/>
              <a:t>Session </a:t>
            </a:r>
            <a:r>
              <a:rPr lang="en" sz="3000" u="sng" dirty="0" smtClean="0"/>
              <a:t>3</a:t>
            </a:r>
            <a:endParaRPr sz="3000" u="sng" dirty="0"/>
          </a:p>
        </p:txBody>
      </p:sp>
      <p:sp>
        <p:nvSpPr>
          <p:cNvPr id="98" name="Google Shape;98;p18"/>
          <p:cNvSpPr txBox="1"/>
          <p:nvPr/>
        </p:nvSpPr>
        <p:spPr>
          <a:xfrm>
            <a:off x="709100" y="1279875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oy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539000" y="648375"/>
            <a:ext cx="81927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Our focus sounds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3499342" y="132953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i_e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6124" y="0"/>
            <a:ext cx="1807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17</a:t>
            </a:r>
            <a:r>
              <a:rPr lang="en-GB" dirty="0" smtClean="0"/>
              <a:t>.6.20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26124" y="3836248"/>
            <a:ext cx="44664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</a:t>
            </a:r>
            <a:r>
              <a:rPr lang="en-GB" sz="3600" dirty="0" smtClean="0">
                <a:solidFill>
                  <a:srgbClr val="7030A0"/>
                </a:solidFill>
              </a:rPr>
              <a:t>oy</a:t>
            </a:r>
            <a:r>
              <a:rPr lang="en-GB" sz="3600" dirty="0" smtClean="0"/>
              <a:t> for a b</a:t>
            </a:r>
            <a:r>
              <a:rPr lang="en-GB" sz="3600" dirty="0" smtClean="0">
                <a:solidFill>
                  <a:srgbClr val="7030A0"/>
                </a:solidFill>
              </a:rPr>
              <a:t>oy</a:t>
            </a:r>
            <a:r>
              <a:rPr lang="en-GB" sz="3600" dirty="0" smtClean="0"/>
              <a:t>.</a:t>
            </a:r>
            <a:endParaRPr lang="en-GB" sz="3600" dirty="0" smtClean="0"/>
          </a:p>
          <a:p>
            <a:endParaRPr lang="en-GB" sz="1800" dirty="0"/>
          </a:p>
        </p:txBody>
      </p:sp>
      <p:sp>
        <p:nvSpPr>
          <p:cNvPr id="17" name="TextBox 16"/>
          <p:cNvSpPr txBox="1"/>
          <p:nvPr/>
        </p:nvSpPr>
        <p:spPr>
          <a:xfrm>
            <a:off x="3287541" y="2649392"/>
            <a:ext cx="2861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N</a:t>
            </a:r>
            <a:r>
              <a:rPr lang="en-GB" sz="3600" dirty="0" smtClean="0">
                <a:solidFill>
                  <a:srgbClr val="7030A0"/>
                </a:solidFill>
              </a:rPr>
              <a:t>i</a:t>
            </a:r>
            <a:r>
              <a:rPr lang="en-GB" sz="3600" dirty="0" smtClean="0"/>
              <a:t>c</a:t>
            </a:r>
            <a:r>
              <a:rPr lang="en-GB" sz="3600" dirty="0" smtClean="0">
                <a:solidFill>
                  <a:srgbClr val="7030A0"/>
                </a:solidFill>
              </a:rPr>
              <a:t>e</a:t>
            </a:r>
            <a:r>
              <a:rPr lang="en-GB" sz="3600" dirty="0" smtClean="0"/>
              <a:t> sm</a:t>
            </a:r>
            <a:r>
              <a:rPr lang="en-GB" sz="3600" dirty="0" smtClean="0">
                <a:solidFill>
                  <a:srgbClr val="7030A0"/>
                </a:solidFill>
              </a:rPr>
              <a:t>i</a:t>
            </a:r>
            <a:r>
              <a:rPr lang="en-GB" sz="3600" dirty="0" smtClean="0"/>
              <a:t>l</a:t>
            </a:r>
            <a:r>
              <a:rPr lang="en-GB" sz="3600" dirty="0" smtClean="0">
                <a:solidFill>
                  <a:srgbClr val="7030A0"/>
                </a:solidFill>
              </a:rPr>
              <a:t>e</a:t>
            </a:r>
            <a:r>
              <a:rPr lang="en-GB" sz="3600" dirty="0" smtClean="0"/>
              <a:t>.</a:t>
            </a:r>
            <a:endParaRPr lang="en-GB" sz="3600" dirty="0" smtClean="0"/>
          </a:p>
          <a:p>
            <a:endParaRPr lang="en-GB" sz="18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82976" t="1670" b="76964"/>
          <a:stretch/>
        </p:blipFill>
        <p:spPr>
          <a:xfrm>
            <a:off x="974801" y="2607833"/>
            <a:ext cx="1290605" cy="11469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/>
          <a:srcRect l="33762" t="38755" r="49544" b="38897"/>
          <a:stretch/>
        </p:blipFill>
        <p:spPr>
          <a:xfrm>
            <a:off x="3806228" y="3497643"/>
            <a:ext cx="1320190" cy="1251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43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1228" y="628119"/>
            <a:ext cx="498935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Go to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new.phonicsplay.co.uk/resources</a:t>
            </a:r>
            <a:endParaRPr lang="en-GB" dirty="0" smtClean="0"/>
          </a:p>
          <a:p>
            <a:r>
              <a:rPr lang="en-US" dirty="0" smtClean="0">
                <a:latin typeface="Comic Sans MS" panose="030F0702030302020204" pitchFamily="66" charset="0"/>
              </a:rPr>
              <a:t>Enter </a:t>
            </a:r>
            <a:r>
              <a:rPr lang="en-US" dirty="0">
                <a:latin typeface="Comic Sans MS" panose="030F0702030302020204" pitchFamily="66" charset="0"/>
              </a:rPr>
              <a:t>the following details:</a:t>
            </a:r>
          </a:p>
          <a:p>
            <a:r>
              <a:rPr lang="en-US" b="1" dirty="0">
                <a:latin typeface="Comic Sans MS" panose="030F0702030302020204" pitchFamily="66" charset="0"/>
              </a:rPr>
              <a:t>Username: march20</a:t>
            </a:r>
          </a:p>
          <a:p>
            <a:r>
              <a:rPr lang="en-US" b="1" dirty="0">
                <a:latin typeface="Comic Sans MS" panose="030F0702030302020204" pitchFamily="66" charset="0"/>
              </a:rPr>
              <a:t>Password: home</a:t>
            </a:r>
          </a:p>
          <a:p>
            <a:r>
              <a:rPr lang="en-US" dirty="0">
                <a:latin typeface="Comic Sans MS" panose="030F0702030302020204" pitchFamily="66" charset="0"/>
              </a:rPr>
              <a:t>Go to: </a:t>
            </a:r>
            <a:r>
              <a:rPr lang="en-US" dirty="0" smtClean="0">
                <a:latin typeface="Comic Sans MS" panose="030F0702030302020204" pitchFamily="66" charset="0"/>
              </a:rPr>
              <a:t>Resources Tab (top of the screen)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Select the ‘Tricky word Truck’ game.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Children can select their starting level. 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If </a:t>
            </a:r>
            <a:r>
              <a:rPr lang="en-GB" dirty="0">
                <a:latin typeface="Comic Sans MS" panose="030F0702030302020204" pitchFamily="66" charset="0"/>
              </a:rPr>
              <a:t>your child correctly identifies the </a:t>
            </a:r>
            <a:r>
              <a:rPr lang="en-GB" dirty="0" smtClean="0">
                <a:latin typeface="Comic Sans MS" panose="030F0702030302020204" pitchFamily="66" charset="0"/>
              </a:rPr>
              <a:t>word, </a:t>
            </a:r>
            <a:r>
              <a:rPr lang="en-GB" dirty="0">
                <a:latin typeface="Comic Sans MS" panose="030F0702030302020204" pitchFamily="66" charset="0"/>
              </a:rPr>
              <a:t>click the tick. If your child is incorrect, click the cross and this </a:t>
            </a:r>
            <a:r>
              <a:rPr lang="en-GB" dirty="0" smtClean="0">
                <a:latin typeface="Comic Sans MS" panose="030F0702030302020204" pitchFamily="66" charset="0"/>
              </a:rPr>
              <a:t>word </a:t>
            </a:r>
            <a:r>
              <a:rPr lang="en-GB" dirty="0">
                <a:latin typeface="Comic Sans MS" panose="030F0702030302020204" pitchFamily="66" charset="0"/>
              </a:rPr>
              <a:t>will reappear later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How quickly can you recall the tricky words?</a:t>
            </a: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5382" t="18066" r="7767" b="54400"/>
          <a:stretch/>
        </p:blipFill>
        <p:spPr>
          <a:xfrm>
            <a:off x="5220587" y="435772"/>
            <a:ext cx="3536685" cy="20390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8771" t="18835" r="10005" b="54375"/>
          <a:stretch/>
        </p:blipFill>
        <p:spPr>
          <a:xfrm>
            <a:off x="5356591" y="2659617"/>
            <a:ext cx="3400681" cy="630621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8156028" y="3247697"/>
            <a:ext cx="273269" cy="462455"/>
          </a:xfrm>
          <a:prstGeom prst="straightConnector1">
            <a:avLst/>
          </a:prstGeom>
          <a:ln w="76200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5671278" y="3615559"/>
            <a:ext cx="2758019" cy="128126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You can personalise this game and choose your own words! 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42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2"/>
          <p:cNvSpPr txBox="1"/>
          <p:nvPr/>
        </p:nvSpPr>
        <p:spPr>
          <a:xfrm>
            <a:off x="184800" y="184800"/>
            <a:ext cx="8762400" cy="11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/>
              <a:t>Read these words aloud. Don’t forget to use your phonics fingers to help segment the different sounds before you blend them together.</a:t>
            </a:r>
            <a:endParaRPr sz="2800" dirty="0"/>
          </a:p>
        </p:txBody>
      </p:sp>
      <p:pic>
        <p:nvPicPr>
          <p:cNvPr id="147" name="Google Shape;14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50" y="1601566"/>
            <a:ext cx="1494907" cy="112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2"/>
          <p:cNvPicPr preferRelativeResize="0"/>
          <p:nvPr/>
        </p:nvPicPr>
        <p:blipFill rotWithShape="1">
          <a:blip r:embed="rId4">
            <a:alphaModFix/>
          </a:blip>
          <a:srcRect l="10239" t="33169" r="38073" b="27309"/>
          <a:stretch/>
        </p:blipFill>
        <p:spPr>
          <a:xfrm>
            <a:off x="184800" y="2895125"/>
            <a:ext cx="1409351" cy="60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2"/>
          <p:cNvPicPr preferRelativeResize="0"/>
          <p:nvPr/>
        </p:nvPicPr>
        <p:blipFill rotWithShape="1">
          <a:blip r:embed="rId5">
            <a:alphaModFix/>
          </a:blip>
          <a:srcRect r="51394"/>
          <a:stretch/>
        </p:blipFill>
        <p:spPr>
          <a:xfrm>
            <a:off x="349337" y="3670750"/>
            <a:ext cx="994725" cy="136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1882" t="54426" r="50687" b="13459"/>
          <a:stretch/>
        </p:blipFill>
        <p:spPr>
          <a:xfrm>
            <a:off x="2867025" y="1935913"/>
            <a:ext cx="4133850" cy="27211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69462" y="146050"/>
            <a:ext cx="1510775" cy="1510775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3"/>
          <p:cNvSpPr/>
          <p:nvPr/>
        </p:nvSpPr>
        <p:spPr>
          <a:xfrm>
            <a:off x="257699" y="1880519"/>
            <a:ext cx="3249300" cy="2893500"/>
          </a:xfrm>
          <a:prstGeom prst="roundRect">
            <a:avLst>
              <a:gd name="adj" fmla="val 16667"/>
            </a:avLst>
          </a:prstGeom>
          <a:solidFill>
            <a:srgbClr val="F9CB9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23"/>
          <p:cNvSpPr txBox="1"/>
          <p:nvPr/>
        </p:nvSpPr>
        <p:spPr>
          <a:xfrm>
            <a:off x="200199" y="1828275"/>
            <a:ext cx="3249300" cy="28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Can you be a detective and see how many </a:t>
            </a:r>
            <a:r>
              <a:rPr lang="en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‘</a:t>
            </a:r>
            <a:r>
              <a:rPr lang="en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oy’ </a:t>
            </a:r>
            <a:r>
              <a:rPr lang="en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and </a:t>
            </a:r>
            <a:r>
              <a:rPr lang="en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‘i_e’ </a:t>
            </a:r>
            <a:r>
              <a:rPr lang="en" sz="28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words are in this </a:t>
            </a:r>
            <a:r>
              <a:rPr lang="en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story</a:t>
            </a:r>
            <a:r>
              <a:rPr lang="en" sz="28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?</a:t>
            </a:r>
            <a:endParaRPr sz="28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58" name="Google Shape;158;p23"/>
          <p:cNvSpPr/>
          <p:nvPr/>
        </p:nvSpPr>
        <p:spPr>
          <a:xfrm>
            <a:off x="3693125" y="265815"/>
            <a:ext cx="5308000" cy="4508204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23"/>
          <p:cNvSpPr txBox="1"/>
          <p:nvPr/>
        </p:nvSpPr>
        <p:spPr>
          <a:xfrm>
            <a:off x="3984175" y="270300"/>
            <a:ext cx="4901950" cy="370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200" dirty="0" smtClean="0"/>
              <a:t>I enjoy playing hide and seek with my five friends outside in the garden. The best hiding place is under the slide.  </a:t>
            </a:r>
          </a:p>
          <a:p>
            <a:r>
              <a:rPr lang="en-GB" sz="2200" dirty="0" smtClean="0"/>
              <a:t>I feel annoyed when it is raining because we can’t go outside to play. I am lucky because I have lots of toys inside my house. I sometimes let my sister play with them but she did destroy my remote control motorbike last week. She drove it straight into the wall! It did make me smile.</a:t>
            </a:r>
            <a:endParaRPr lang="en-GB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539000" y="47775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/>
              <a:t>Session </a:t>
            </a:r>
            <a:r>
              <a:rPr lang="en" sz="3000" u="sng" dirty="0"/>
              <a:t>4</a:t>
            </a:r>
            <a:endParaRPr sz="3000" u="sng" dirty="0"/>
          </a:p>
        </p:txBody>
      </p:sp>
      <p:sp>
        <p:nvSpPr>
          <p:cNvPr id="98" name="Google Shape;98;p18"/>
          <p:cNvSpPr txBox="1"/>
          <p:nvPr/>
        </p:nvSpPr>
        <p:spPr>
          <a:xfrm>
            <a:off x="709100" y="1279875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oy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539000" y="648375"/>
            <a:ext cx="81927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Our focus sounds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3499342" y="132953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i_e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6124" y="0"/>
            <a:ext cx="1807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18</a:t>
            </a:r>
            <a:r>
              <a:rPr lang="en-GB" dirty="0" smtClean="0"/>
              <a:t>.6.20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26124" y="3836248"/>
            <a:ext cx="44664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</a:t>
            </a:r>
            <a:r>
              <a:rPr lang="en-GB" sz="3600" dirty="0" smtClean="0">
                <a:solidFill>
                  <a:srgbClr val="7030A0"/>
                </a:solidFill>
              </a:rPr>
              <a:t>oy</a:t>
            </a:r>
            <a:r>
              <a:rPr lang="en-GB" sz="3600" dirty="0" smtClean="0"/>
              <a:t> for a b</a:t>
            </a:r>
            <a:r>
              <a:rPr lang="en-GB" sz="3600" dirty="0" smtClean="0">
                <a:solidFill>
                  <a:srgbClr val="7030A0"/>
                </a:solidFill>
              </a:rPr>
              <a:t>oy</a:t>
            </a:r>
            <a:r>
              <a:rPr lang="en-GB" sz="3600" dirty="0" smtClean="0"/>
              <a:t>.</a:t>
            </a:r>
            <a:endParaRPr lang="en-GB" sz="3600" dirty="0" smtClean="0"/>
          </a:p>
          <a:p>
            <a:endParaRPr lang="en-GB" sz="1800" dirty="0"/>
          </a:p>
        </p:txBody>
      </p:sp>
      <p:sp>
        <p:nvSpPr>
          <p:cNvPr id="17" name="TextBox 16"/>
          <p:cNvSpPr txBox="1"/>
          <p:nvPr/>
        </p:nvSpPr>
        <p:spPr>
          <a:xfrm>
            <a:off x="3287541" y="2649392"/>
            <a:ext cx="2861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N</a:t>
            </a:r>
            <a:r>
              <a:rPr lang="en-GB" sz="3600" dirty="0" smtClean="0">
                <a:solidFill>
                  <a:srgbClr val="7030A0"/>
                </a:solidFill>
              </a:rPr>
              <a:t>i</a:t>
            </a:r>
            <a:r>
              <a:rPr lang="en-GB" sz="3600" dirty="0" smtClean="0"/>
              <a:t>c</a:t>
            </a:r>
            <a:r>
              <a:rPr lang="en-GB" sz="3600" dirty="0" smtClean="0">
                <a:solidFill>
                  <a:srgbClr val="7030A0"/>
                </a:solidFill>
              </a:rPr>
              <a:t>e</a:t>
            </a:r>
            <a:r>
              <a:rPr lang="en-GB" sz="3600" dirty="0" smtClean="0"/>
              <a:t> sm</a:t>
            </a:r>
            <a:r>
              <a:rPr lang="en-GB" sz="3600" dirty="0" smtClean="0">
                <a:solidFill>
                  <a:srgbClr val="7030A0"/>
                </a:solidFill>
              </a:rPr>
              <a:t>i</a:t>
            </a:r>
            <a:r>
              <a:rPr lang="en-GB" sz="3600" dirty="0" smtClean="0"/>
              <a:t>l</a:t>
            </a:r>
            <a:r>
              <a:rPr lang="en-GB" sz="3600" dirty="0" smtClean="0">
                <a:solidFill>
                  <a:srgbClr val="7030A0"/>
                </a:solidFill>
              </a:rPr>
              <a:t>e</a:t>
            </a:r>
            <a:r>
              <a:rPr lang="en-GB" sz="3600" dirty="0" smtClean="0"/>
              <a:t>.</a:t>
            </a:r>
            <a:endParaRPr lang="en-GB" sz="3600" dirty="0" smtClean="0"/>
          </a:p>
          <a:p>
            <a:endParaRPr lang="en-GB" sz="18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82976" t="1670" b="76964"/>
          <a:stretch/>
        </p:blipFill>
        <p:spPr>
          <a:xfrm>
            <a:off x="974801" y="2607833"/>
            <a:ext cx="1290605" cy="11469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/>
          <a:srcRect l="33762" t="38755" r="49544" b="38897"/>
          <a:stretch/>
        </p:blipFill>
        <p:spPr>
          <a:xfrm>
            <a:off x="3806228" y="3497643"/>
            <a:ext cx="1320190" cy="1251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1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6"/>
          <p:cNvSpPr txBox="1"/>
          <p:nvPr/>
        </p:nvSpPr>
        <p:spPr>
          <a:xfrm>
            <a:off x="107800" y="109350"/>
            <a:ext cx="8778000" cy="46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rgbClr val="4C1130"/>
                </a:solidFill>
              </a:rPr>
              <a:t>Ask an adult to say one word at a time. </a:t>
            </a:r>
            <a:endParaRPr sz="290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rgbClr val="4C1130"/>
                </a:solidFill>
              </a:rPr>
              <a:t>Without looking, try to spell the word. </a:t>
            </a:r>
            <a:endParaRPr sz="290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>
                <a:solidFill>
                  <a:srgbClr val="4C1130"/>
                </a:solidFill>
              </a:rPr>
              <a:t>Then check your answers together. </a:t>
            </a:r>
            <a:r>
              <a:rPr lang="en" sz="2900"/>
              <a:t> </a:t>
            </a:r>
            <a:endParaRPr sz="2900"/>
          </a:p>
        </p:txBody>
      </p:sp>
      <p:pic>
        <p:nvPicPr>
          <p:cNvPr id="183" name="Google Shape;18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80351" y="184775"/>
            <a:ext cx="1034326" cy="107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21725" t="22913" r="50746" b="44497"/>
          <a:stretch/>
        </p:blipFill>
        <p:spPr>
          <a:xfrm>
            <a:off x="303227" y="1906527"/>
            <a:ext cx="4083642" cy="27180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1725" t="54726" r="50746" b="13235"/>
          <a:stretch/>
        </p:blipFill>
        <p:spPr>
          <a:xfrm>
            <a:off x="4496800" y="1906527"/>
            <a:ext cx="4153923" cy="2718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/>
          <p:nvPr/>
        </p:nvSpPr>
        <p:spPr>
          <a:xfrm>
            <a:off x="367900" y="384975"/>
            <a:ext cx="49758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>
                <a:solidFill>
                  <a:schemeClr val="hlink"/>
                </a:solidFill>
                <a:hlinkClick r:id="rId3"/>
              </a:rPr>
              <a:t>https://www.phonicsplay.co.uk/PicnicOnPluto.html</a:t>
            </a:r>
            <a:endParaRPr sz="3000" dirty="0"/>
          </a:p>
        </p:txBody>
      </p:sp>
      <p:sp>
        <p:nvSpPr>
          <p:cNvPr id="165" name="Google Shape;165;p24"/>
          <p:cNvSpPr txBox="1"/>
          <p:nvPr/>
        </p:nvSpPr>
        <p:spPr>
          <a:xfrm>
            <a:off x="598950" y="1647775"/>
            <a:ext cx="7946100" cy="6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/>
              <a:t>Picnic on Pluto </a:t>
            </a:r>
            <a:r>
              <a:rPr lang="en" sz="2000" dirty="0"/>
              <a:t>- this is a game for children to sort real and alien words. Click on the link and follow the instructions below to make sure children are using this week’s target </a:t>
            </a:r>
            <a:r>
              <a:rPr lang="en" sz="2000" dirty="0" smtClean="0"/>
              <a:t>sound.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Once loaded, click the ‘next’ button.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Then click on Phase </a:t>
            </a:r>
            <a:r>
              <a:rPr lang="en" sz="2000" dirty="0" smtClean="0"/>
              <a:t>5 </a:t>
            </a:r>
            <a:r>
              <a:rPr lang="en" sz="2000" dirty="0"/>
              <a:t>for </a:t>
            </a:r>
            <a:r>
              <a:rPr lang="en" sz="2000" dirty="0" smtClean="0"/>
              <a:t>‘</a:t>
            </a:r>
            <a:r>
              <a:rPr lang="en" sz="2000" dirty="0" smtClean="0"/>
              <a:t>oy</a:t>
            </a:r>
            <a:r>
              <a:rPr lang="en" sz="2000" dirty="0" smtClean="0"/>
              <a:t>’ and ‘i_e’ </a:t>
            </a:r>
            <a:r>
              <a:rPr lang="en" sz="2000" dirty="0" smtClean="0"/>
              <a:t>words.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Have fun! :)</a:t>
            </a:r>
            <a:endParaRPr sz="2000" dirty="0"/>
          </a:p>
        </p:txBody>
      </p:sp>
      <p:pic>
        <p:nvPicPr>
          <p:cNvPr id="166" name="Google Shape;166;p24"/>
          <p:cNvPicPr preferRelativeResize="0"/>
          <p:nvPr/>
        </p:nvPicPr>
        <p:blipFill rotWithShape="1">
          <a:blip r:embed="rId4">
            <a:alphaModFix/>
          </a:blip>
          <a:srcRect l="28912" t="20765" r="23393" b="33476"/>
          <a:stretch/>
        </p:blipFill>
        <p:spPr>
          <a:xfrm>
            <a:off x="5572900" y="107800"/>
            <a:ext cx="2972150" cy="16032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6753225" y="42583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Username: march20</a:t>
            </a:r>
          </a:p>
          <a:p>
            <a:r>
              <a:rPr lang="en-US" b="1" dirty="0">
                <a:latin typeface="Comic Sans MS" panose="030F0702030302020204" pitchFamily="66" charset="0"/>
              </a:rPr>
              <a:t>Password: home</a:t>
            </a:r>
            <a:endParaRPr lang="en-US" b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539000" y="47775"/>
            <a:ext cx="8192700" cy="12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/>
              <a:t>Session </a:t>
            </a:r>
            <a:r>
              <a:rPr lang="en" sz="3000" u="sng" dirty="0" smtClean="0"/>
              <a:t>5</a:t>
            </a:r>
            <a:endParaRPr sz="3000" u="sng" dirty="0"/>
          </a:p>
        </p:txBody>
      </p:sp>
      <p:sp>
        <p:nvSpPr>
          <p:cNvPr id="98" name="Google Shape;98;p18"/>
          <p:cNvSpPr txBox="1"/>
          <p:nvPr/>
        </p:nvSpPr>
        <p:spPr>
          <a:xfrm>
            <a:off x="709100" y="1279875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oy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539000" y="648375"/>
            <a:ext cx="8192700" cy="6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 smtClean="0">
                <a:latin typeface="Poppins"/>
                <a:ea typeface="Poppins"/>
                <a:cs typeface="Poppins"/>
                <a:sym typeface="Poppins"/>
              </a:rPr>
              <a:t>Our focus sounds</a:t>
            </a:r>
            <a:endParaRPr sz="4000" u="sng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3499342" y="1329533"/>
            <a:ext cx="22947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i_e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6124" y="0"/>
            <a:ext cx="1807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19</a:t>
            </a:r>
            <a:r>
              <a:rPr lang="en-GB" dirty="0" smtClean="0"/>
              <a:t>.6.20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26124" y="3836248"/>
            <a:ext cx="44664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</a:t>
            </a:r>
            <a:r>
              <a:rPr lang="en-GB" sz="3600" dirty="0" smtClean="0">
                <a:solidFill>
                  <a:srgbClr val="7030A0"/>
                </a:solidFill>
              </a:rPr>
              <a:t>oy</a:t>
            </a:r>
            <a:r>
              <a:rPr lang="en-GB" sz="3600" dirty="0" smtClean="0"/>
              <a:t> for a b</a:t>
            </a:r>
            <a:r>
              <a:rPr lang="en-GB" sz="3600" dirty="0" smtClean="0">
                <a:solidFill>
                  <a:srgbClr val="7030A0"/>
                </a:solidFill>
              </a:rPr>
              <a:t>oy</a:t>
            </a:r>
            <a:r>
              <a:rPr lang="en-GB" sz="3600" dirty="0" smtClean="0"/>
              <a:t>.</a:t>
            </a:r>
            <a:endParaRPr lang="en-GB" sz="3600" dirty="0" smtClean="0"/>
          </a:p>
          <a:p>
            <a:endParaRPr lang="en-GB" sz="1800" dirty="0"/>
          </a:p>
        </p:txBody>
      </p:sp>
      <p:sp>
        <p:nvSpPr>
          <p:cNvPr id="17" name="TextBox 16"/>
          <p:cNvSpPr txBox="1"/>
          <p:nvPr/>
        </p:nvSpPr>
        <p:spPr>
          <a:xfrm>
            <a:off x="3287541" y="2649392"/>
            <a:ext cx="2861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N</a:t>
            </a:r>
            <a:r>
              <a:rPr lang="en-GB" sz="3600" dirty="0" smtClean="0">
                <a:solidFill>
                  <a:srgbClr val="7030A0"/>
                </a:solidFill>
              </a:rPr>
              <a:t>i</a:t>
            </a:r>
            <a:r>
              <a:rPr lang="en-GB" sz="3600" dirty="0" smtClean="0"/>
              <a:t>c</a:t>
            </a:r>
            <a:r>
              <a:rPr lang="en-GB" sz="3600" dirty="0" smtClean="0">
                <a:solidFill>
                  <a:srgbClr val="7030A0"/>
                </a:solidFill>
              </a:rPr>
              <a:t>e</a:t>
            </a:r>
            <a:r>
              <a:rPr lang="en-GB" sz="3600" dirty="0" smtClean="0"/>
              <a:t> sm</a:t>
            </a:r>
            <a:r>
              <a:rPr lang="en-GB" sz="3600" dirty="0" smtClean="0">
                <a:solidFill>
                  <a:srgbClr val="7030A0"/>
                </a:solidFill>
              </a:rPr>
              <a:t>i</a:t>
            </a:r>
            <a:r>
              <a:rPr lang="en-GB" sz="3600" dirty="0" smtClean="0"/>
              <a:t>l</a:t>
            </a:r>
            <a:r>
              <a:rPr lang="en-GB" sz="3600" dirty="0" smtClean="0">
                <a:solidFill>
                  <a:srgbClr val="7030A0"/>
                </a:solidFill>
              </a:rPr>
              <a:t>e</a:t>
            </a:r>
            <a:r>
              <a:rPr lang="en-GB" sz="3600" dirty="0" smtClean="0"/>
              <a:t>.</a:t>
            </a:r>
            <a:endParaRPr lang="en-GB" sz="3600" dirty="0" smtClean="0"/>
          </a:p>
          <a:p>
            <a:endParaRPr lang="en-GB" sz="18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82976" t="1670" b="76964"/>
          <a:stretch/>
        </p:blipFill>
        <p:spPr>
          <a:xfrm>
            <a:off x="974801" y="2607833"/>
            <a:ext cx="1290605" cy="11469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/>
          <a:srcRect l="33762" t="38755" r="49544" b="38897"/>
          <a:stretch/>
        </p:blipFill>
        <p:spPr>
          <a:xfrm>
            <a:off x="3806228" y="3497643"/>
            <a:ext cx="1320190" cy="1251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44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 txBox="1"/>
          <p:nvPr/>
        </p:nvSpPr>
        <p:spPr>
          <a:xfrm>
            <a:off x="308000" y="909700"/>
            <a:ext cx="8685300" cy="10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u="sng" dirty="0"/>
              <a:t>Silly sentences!</a:t>
            </a:r>
            <a:endParaRPr sz="2800" u="sng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/>
              <a:t>Write some silly sentences of your own using words with either an </a:t>
            </a:r>
            <a:r>
              <a:rPr lang="en" sz="2800" dirty="0" smtClean="0"/>
              <a:t>‘</a:t>
            </a:r>
            <a:r>
              <a:rPr lang="en" sz="2800" dirty="0" smtClean="0"/>
              <a:t>oy’ </a:t>
            </a:r>
            <a:r>
              <a:rPr lang="en" sz="2800" dirty="0"/>
              <a:t>or </a:t>
            </a:r>
            <a:r>
              <a:rPr lang="en" sz="2800" dirty="0" smtClean="0"/>
              <a:t>‘i_e’ </a:t>
            </a:r>
            <a:r>
              <a:rPr lang="en" sz="2800" dirty="0"/>
              <a:t>sound in.</a:t>
            </a:r>
            <a:endParaRPr sz="28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</p:txBody>
      </p:sp>
      <p:sp>
        <p:nvSpPr>
          <p:cNvPr id="209" name="Google Shape;209;p29"/>
          <p:cNvSpPr txBox="1"/>
          <p:nvPr/>
        </p:nvSpPr>
        <p:spPr>
          <a:xfrm>
            <a:off x="2861100" y="-99950"/>
            <a:ext cx="4188600" cy="127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oy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24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or</a:t>
            </a:r>
            <a:r>
              <a:rPr lang="en" sz="7200" b="1" dirty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7200" b="1" dirty="0" smtClean="0">
                <a:solidFill>
                  <a:srgbClr val="741B47"/>
                </a:solidFill>
                <a:latin typeface="Poppins"/>
                <a:ea typeface="Poppins"/>
                <a:cs typeface="Poppins"/>
                <a:sym typeface="Poppins"/>
              </a:rPr>
              <a:t>i_e</a:t>
            </a:r>
            <a:endParaRPr sz="7200" b="1" dirty="0">
              <a:solidFill>
                <a:srgbClr val="741B4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10" name="Google Shape;210;p29"/>
          <p:cNvSpPr/>
          <p:nvPr/>
        </p:nvSpPr>
        <p:spPr>
          <a:xfrm>
            <a:off x="4955400" y="2172875"/>
            <a:ext cx="4188600" cy="2575200"/>
          </a:xfrm>
          <a:prstGeom prst="cloudCallout">
            <a:avLst>
              <a:gd name="adj1" fmla="val -48395"/>
              <a:gd name="adj2" fmla="val 43224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29"/>
          <p:cNvSpPr txBox="1"/>
          <p:nvPr/>
        </p:nvSpPr>
        <p:spPr>
          <a:xfrm>
            <a:off x="5720650" y="2733750"/>
            <a:ext cx="2864400" cy="7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0000FF"/>
                </a:solidFill>
              </a:rPr>
              <a:t>Remember to start each sentence with a </a:t>
            </a:r>
            <a:r>
              <a:rPr lang="en" sz="2000" u="sng">
                <a:solidFill>
                  <a:srgbClr val="0000FF"/>
                </a:solidFill>
              </a:rPr>
              <a:t>capital letter </a:t>
            </a:r>
            <a:r>
              <a:rPr lang="en" sz="2000">
                <a:solidFill>
                  <a:srgbClr val="0000FF"/>
                </a:solidFill>
              </a:rPr>
              <a:t>and end with a </a:t>
            </a:r>
            <a:r>
              <a:rPr lang="en" sz="2000" u="sng">
                <a:solidFill>
                  <a:srgbClr val="0000FF"/>
                </a:solidFill>
              </a:rPr>
              <a:t>full stop.</a:t>
            </a:r>
            <a:endParaRPr sz="2000" u="sng">
              <a:solidFill>
                <a:srgbClr val="0000FF"/>
              </a:solidFill>
            </a:endParaRPr>
          </a:p>
        </p:txBody>
      </p:sp>
      <p:pic>
        <p:nvPicPr>
          <p:cNvPr id="212" name="Google Shape;212;p29"/>
          <p:cNvPicPr preferRelativeResize="0"/>
          <p:nvPr/>
        </p:nvPicPr>
        <p:blipFill rotWithShape="1">
          <a:blip r:embed="rId3">
            <a:alphaModFix/>
          </a:blip>
          <a:srcRect l="6191" t="11082" b="10871"/>
          <a:stretch/>
        </p:blipFill>
        <p:spPr>
          <a:xfrm>
            <a:off x="7504000" y="168700"/>
            <a:ext cx="1309643" cy="1155625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9"/>
          <p:cNvSpPr txBox="1"/>
          <p:nvPr/>
        </p:nvSpPr>
        <p:spPr>
          <a:xfrm>
            <a:off x="308000" y="2506950"/>
            <a:ext cx="4188600" cy="18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 smtClean="0"/>
              <a:t>Here’s an </a:t>
            </a:r>
            <a:r>
              <a:rPr lang="en" sz="2400" dirty="0" smtClean="0"/>
              <a:t>example…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u="sng" dirty="0" smtClean="0">
                <a:solidFill>
                  <a:srgbClr val="3333CC"/>
                </a:solidFill>
              </a:rPr>
              <a:t>Nine mice </a:t>
            </a:r>
            <a:r>
              <a:rPr lang="en" sz="2400" dirty="0" smtClean="0">
                <a:solidFill>
                  <a:srgbClr val="3333CC"/>
                </a:solidFill>
              </a:rPr>
              <a:t>were flying a </a:t>
            </a:r>
            <a:r>
              <a:rPr lang="en" sz="2400" u="sng" dirty="0" smtClean="0">
                <a:solidFill>
                  <a:srgbClr val="3333CC"/>
                </a:solidFill>
              </a:rPr>
              <a:t>kite. </a:t>
            </a:r>
            <a:r>
              <a:rPr lang="en-GB" sz="2400" dirty="0" smtClean="0">
                <a:solidFill>
                  <a:srgbClr val="3333CC"/>
                </a:solidFill>
              </a:rPr>
              <a:t>T</a:t>
            </a:r>
            <a:r>
              <a:rPr lang="en" sz="2400" dirty="0" smtClean="0">
                <a:solidFill>
                  <a:srgbClr val="3333CC"/>
                </a:solidFill>
              </a:rPr>
              <a:t>he </a:t>
            </a:r>
            <a:r>
              <a:rPr lang="en" sz="2400" u="sng" dirty="0" smtClean="0">
                <a:solidFill>
                  <a:srgbClr val="3333CC"/>
                </a:solidFill>
              </a:rPr>
              <a:t>cowboy</a:t>
            </a:r>
            <a:r>
              <a:rPr lang="en" sz="2400" dirty="0" smtClean="0">
                <a:solidFill>
                  <a:srgbClr val="3333CC"/>
                </a:solidFill>
              </a:rPr>
              <a:t> was full of </a:t>
            </a:r>
            <a:r>
              <a:rPr lang="en" sz="2400" u="sng" dirty="0" smtClean="0">
                <a:solidFill>
                  <a:srgbClr val="3333CC"/>
                </a:solidFill>
              </a:rPr>
              <a:t>joy</a:t>
            </a:r>
            <a:r>
              <a:rPr lang="en" sz="2400" dirty="0" smtClean="0">
                <a:solidFill>
                  <a:srgbClr val="3333CC"/>
                </a:solidFill>
              </a:rPr>
              <a:t> when he won his </a:t>
            </a:r>
            <a:r>
              <a:rPr lang="en" sz="2400" u="sng" dirty="0" smtClean="0">
                <a:solidFill>
                  <a:srgbClr val="3333CC"/>
                </a:solidFill>
              </a:rPr>
              <a:t>prize</a:t>
            </a:r>
            <a:r>
              <a:rPr lang="en" sz="2400" dirty="0" smtClean="0">
                <a:solidFill>
                  <a:srgbClr val="3333CC"/>
                </a:solidFill>
              </a:rPr>
              <a:t> for the best </a:t>
            </a:r>
            <a:r>
              <a:rPr lang="en" sz="2400" u="sng" dirty="0" smtClean="0">
                <a:solidFill>
                  <a:srgbClr val="3333CC"/>
                </a:solidFill>
              </a:rPr>
              <a:t>slide</a:t>
            </a:r>
            <a:r>
              <a:rPr lang="en" sz="2400" dirty="0" smtClean="0">
                <a:solidFill>
                  <a:srgbClr val="3333CC"/>
                </a:solidFill>
              </a:rPr>
              <a:t>.</a:t>
            </a:r>
            <a:endParaRPr lang="en" sz="2400" dirty="0" smtClean="0">
              <a:solidFill>
                <a:srgbClr val="33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/>
          <p:nvPr/>
        </p:nvSpPr>
        <p:spPr>
          <a:xfrm>
            <a:off x="367900" y="384975"/>
            <a:ext cx="49758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 dirty="0">
                <a:solidFill>
                  <a:schemeClr val="hlink"/>
                </a:solidFill>
                <a:hlinkClick r:id="rId3"/>
              </a:rPr>
              <a:t>https://www.phonicsplay.co.uk/PicnicOnPluto.html</a:t>
            </a:r>
            <a:endParaRPr sz="3000" dirty="0"/>
          </a:p>
        </p:txBody>
      </p:sp>
      <p:sp>
        <p:nvSpPr>
          <p:cNvPr id="165" name="Google Shape;165;p24"/>
          <p:cNvSpPr txBox="1"/>
          <p:nvPr/>
        </p:nvSpPr>
        <p:spPr>
          <a:xfrm>
            <a:off x="598950" y="1647775"/>
            <a:ext cx="7946100" cy="6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dirty="0"/>
              <a:t>Picnic on Pluto </a:t>
            </a:r>
            <a:r>
              <a:rPr lang="en" sz="2000" dirty="0"/>
              <a:t>- this is a game for children to sort real and alien words. Click on the link and follow the instructions below to make sure children are using this week’s target </a:t>
            </a:r>
            <a:r>
              <a:rPr lang="en" sz="2000" dirty="0" smtClean="0"/>
              <a:t>sound.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Once loaded, click the ‘next’ button.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Then click on Phase </a:t>
            </a:r>
            <a:r>
              <a:rPr lang="en" sz="2000" dirty="0" smtClean="0"/>
              <a:t>5 </a:t>
            </a:r>
            <a:r>
              <a:rPr lang="en" sz="2000" dirty="0"/>
              <a:t>for </a:t>
            </a:r>
            <a:r>
              <a:rPr lang="en" sz="2000" dirty="0" smtClean="0"/>
              <a:t>‘</a:t>
            </a:r>
            <a:r>
              <a:rPr lang="en" sz="2000" dirty="0" smtClean="0"/>
              <a:t>oy</a:t>
            </a:r>
            <a:r>
              <a:rPr lang="en" sz="2000" dirty="0" smtClean="0"/>
              <a:t>’ and ‘i_e’ </a:t>
            </a:r>
            <a:r>
              <a:rPr lang="en" sz="2000" dirty="0" smtClean="0"/>
              <a:t>words.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Have fun! :)</a:t>
            </a:r>
            <a:endParaRPr sz="2000" dirty="0"/>
          </a:p>
        </p:txBody>
      </p:sp>
      <p:pic>
        <p:nvPicPr>
          <p:cNvPr id="166" name="Google Shape;166;p24"/>
          <p:cNvPicPr preferRelativeResize="0"/>
          <p:nvPr/>
        </p:nvPicPr>
        <p:blipFill rotWithShape="1">
          <a:blip r:embed="rId4">
            <a:alphaModFix/>
          </a:blip>
          <a:srcRect l="28912" t="20765" r="23393" b="33476"/>
          <a:stretch/>
        </p:blipFill>
        <p:spPr>
          <a:xfrm>
            <a:off x="5572900" y="107800"/>
            <a:ext cx="2972150" cy="16032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6753225" y="42583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latin typeface="Comic Sans MS" panose="030F0702030302020204" pitchFamily="66" charset="0"/>
              </a:rPr>
              <a:t>Username: march20</a:t>
            </a:r>
          </a:p>
          <a:p>
            <a:r>
              <a:rPr lang="en-US" b="1" dirty="0">
                <a:latin typeface="Comic Sans MS" panose="030F0702030302020204" pitchFamily="66" charset="0"/>
              </a:rPr>
              <a:t>Password: home</a:t>
            </a:r>
            <a:endParaRPr lang="en-US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08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375</TotalTime>
  <Words>889</Words>
  <Application>Microsoft Office PowerPoint</Application>
  <PresentationFormat>On-screen Show (16:9)</PresentationFormat>
  <Paragraphs>145</Paragraphs>
  <Slides>21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Century Gothic</vt:lpstr>
      <vt:lpstr>Poppins</vt:lpstr>
      <vt:lpstr>Arial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 L</dc:creator>
  <cp:lastModifiedBy>Davies L</cp:lastModifiedBy>
  <cp:revision>27</cp:revision>
  <dcterms:modified xsi:type="dcterms:W3CDTF">2020-06-01T08:09:10Z</dcterms:modified>
</cp:coreProperties>
</file>